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75" r:id="rId6"/>
    <p:sldId id="269" r:id="rId7"/>
    <p:sldId id="261" r:id="rId8"/>
    <p:sldId id="263" r:id="rId9"/>
    <p:sldId id="264" r:id="rId10"/>
    <p:sldId id="268" r:id="rId11"/>
    <p:sldId id="267" r:id="rId12"/>
  </p:sldIdLst>
  <p:sldSz cx="9144000" cy="6858000" type="screen4x3"/>
  <p:notesSz cx="6858000" cy="9144000"/>
  <p:embeddedFontLst>
    <p:embeddedFont>
      <p:font typeface="VNI-Avo" pitchFamily="2" charset="0"/>
      <p:regular r:id="rId13"/>
      <p:bold r:id="rId14"/>
      <p:italic r:id="rId15"/>
      <p:boldItalic r:id="rId16"/>
    </p:embeddedFont>
    <p:embeddedFont>
      <p:font typeface="VNI-Dur" pitchFamily="2" charset="0"/>
      <p:bold r:id="rId17"/>
    </p:embeddedFont>
    <p:embeddedFont>
      <p:font typeface="HP001 5 hàng" pitchFamily="34" charset="0"/>
      <p:regular r:id="rId18"/>
      <p:bold r:id="rId19"/>
    </p:embeddedFont>
    <p:embeddedFont>
      <p:font typeface="VNI-Helve" pitchFamily="2" charset="0"/>
      <p:regular r:id="rId20"/>
      <p:bold r:id="rId21"/>
      <p:italic r:id="rId22"/>
      <p:boldItalic r:id="rId23"/>
    </p:embeddedFont>
    <p:embeddedFont>
      <p:font typeface="Verdana" pitchFamily="34" charset="0"/>
      <p:regular r:id="rId24"/>
      <p:bold r:id="rId25"/>
      <p:italic r:id="rId26"/>
      <p:boldItalic r:id="rId27"/>
    </p:embeddedFont>
    <p:embeddedFont>
      <p:font typeface=".VnAvant" pitchFamily="34" charset="0"/>
      <p:regular r:id="rId28"/>
      <p:bold r:id="rId29"/>
      <p:italic r:id="rId30"/>
      <p:boldItalic r:id="rId31"/>
    </p:embeddedFont>
    <p:embeddedFont>
      <p:font typeface=".VnTimeH" pitchFamily="34" charset="0"/>
      <p:regular r:id="rId32"/>
      <p:bold r:id="rId33"/>
      <p:italic r:id="rId34"/>
      <p:boldItalic r:id="rId35"/>
    </p:embeddedFont>
  </p:embeddedFontLst>
  <p:custDataLst>
    <p:tags r:id="rId3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Avo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Avo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Avo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Avo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NI-Avo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NI-Avo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NI-Avo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NI-Avo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NI-Avo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9900"/>
    <a:srgbClr val="000099"/>
    <a:srgbClr val="F8F571"/>
    <a:srgbClr val="CC0099"/>
    <a:srgbClr val="000066"/>
    <a:srgbClr val="FF00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font" Target="fonts/font14.fntdata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34" Type="http://schemas.openxmlformats.org/officeDocument/2006/relationships/font" Target="fonts/font2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5.fntdata"/><Relationship Id="rId25" Type="http://schemas.openxmlformats.org/officeDocument/2006/relationships/font" Target="fonts/font13.fntdata"/><Relationship Id="rId33" Type="http://schemas.openxmlformats.org/officeDocument/2006/relationships/font" Target="fonts/font21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29" Type="http://schemas.openxmlformats.org/officeDocument/2006/relationships/font" Target="fonts/font1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2.fntdata"/><Relationship Id="rId32" Type="http://schemas.openxmlformats.org/officeDocument/2006/relationships/font" Target="fonts/font20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28" Type="http://schemas.openxmlformats.org/officeDocument/2006/relationships/font" Target="fonts/font16.fntdata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31" Type="http://schemas.openxmlformats.org/officeDocument/2006/relationships/font" Target="fonts/font1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font" Target="fonts/font15.fntdata"/><Relationship Id="rId30" Type="http://schemas.openxmlformats.org/officeDocument/2006/relationships/font" Target="fonts/font18.fntdata"/><Relationship Id="rId35" Type="http://schemas.openxmlformats.org/officeDocument/2006/relationships/font" Target="fonts/font2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25523-C47D-4806-849E-8BE0CD48B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12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B3B5A-145B-47A5-84CE-9721C0DA4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866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961A9-5084-4D3D-A2C2-CE79EC067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549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F98FB-B682-43D0-B196-D3A917DC9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19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CD4D2-34E9-4D7C-9D5B-FCBBDA19F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07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95747-4733-4443-ABA5-0ADD984C06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502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F698F-1C8A-4379-8D64-0389E78A72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020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79C5B-0E20-4F78-AA98-07EDC7CB2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605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4E5B2-9FDC-4BDA-BE0D-CE2C373629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7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22495-BF18-4C3A-8946-156BB70D1C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948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73825-B196-4A30-B655-0CBF0BEBBD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133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55D06-BCC3-495B-BF39-D814DD42D6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24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21E74919-5C8C-4457-9883-0482E0BAF5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09.%20Em%20yeu%20truong%20em%20(Hoang%20Van).mp3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MUSIC\THIEU%20NHI\nh&#7841;c%20thieu%20nhi\Bau%20troi%20xanh%20co%20loi.MP3" TargetMode="Externa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6" descr="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813"/>
            <a:ext cx="9142413" cy="691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657600" y="1143000"/>
            <a:ext cx="1524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latin typeface="VNI-Avo" pitchFamily="2" charset="0"/>
              </a:rPr>
              <a:t>Toaùn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90600" y="2316163"/>
            <a:ext cx="5334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Kiểm</a:t>
            </a:r>
            <a:r>
              <a:rPr lang="en-US" sz="48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4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tra</a:t>
            </a:r>
            <a:r>
              <a:rPr lang="en-US" sz="48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4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bài</a:t>
            </a:r>
            <a:r>
              <a:rPr lang="en-US" sz="48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48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cũ</a:t>
            </a:r>
            <a:endParaRPr lang="en-US" sz="48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P001 5 hàng" pitchFamily="34" charset="0"/>
            </a:endParaRPr>
          </a:p>
        </p:txBody>
      </p:sp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1600200" y="3200400"/>
            <a:ext cx="1219200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 b="1">
                <a:latin typeface="VN-aVO"/>
              </a:rPr>
              <a:t>13</a:t>
            </a:r>
          </a:p>
          <a:p>
            <a:pPr>
              <a:spcBef>
                <a:spcPct val="50000"/>
              </a:spcBef>
            </a:pPr>
            <a:r>
              <a:rPr lang="en-US" altLang="en-US" sz="4400">
                <a:latin typeface="VN-aVO"/>
              </a:rPr>
              <a:t> </a:t>
            </a:r>
            <a:r>
              <a:rPr lang="en-US" altLang="en-US" sz="4400" b="1">
                <a:latin typeface="VN-aVO"/>
              </a:rPr>
              <a:t>4</a:t>
            </a:r>
          </a:p>
        </p:txBody>
      </p:sp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1371600" y="3733800"/>
            <a:ext cx="1066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latin typeface="VN-aVO"/>
              </a:rPr>
              <a:t>+</a:t>
            </a:r>
          </a:p>
        </p:txBody>
      </p:sp>
      <p:sp>
        <p:nvSpPr>
          <p:cNvPr id="3079" name="Line 8"/>
          <p:cNvSpPr>
            <a:spLocks noChangeShapeType="1"/>
          </p:cNvSpPr>
          <p:nvPr/>
        </p:nvSpPr>
        <p:spPr bwMode="auto">
          <a:xfrm>
            <a:off x="1676400" y="49530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029200" y="3200400"/>
            <a:ext cx="18288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latin typeface="VN-aVO"/>
              </a:rPr>
              <a:t>20</a:t>
            </a:r>
          </a:p>
          <a:p>
            <a:pPr>
              <a:spcBef>
                <a:spcPct val="50000"/>
              </a:spcBef>
            </a:pPr>
            <a:r>
              <a:rPr lang="en-US" altLang="en-US" sz="4000" b="1">
                <a:latin typeface="VN-aVO"/>
              </a:rPr>
              <a:t>30</a:t>
            </a: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4953000" y="48006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4648200" y="3697288"/>
            <a:ext cx="1066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latin typeface="VN-aVO"/>
              </a:rPr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/>
      <p:bldP spid="3082" grpId="0" animBg="1"/>
      <p:bldP spid="308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val 2"/>
          <p:cNvSpPr>
            <a:spLocks noChangeArrowheads="1"/>
          </p:cNvSpPr>
          <p:nvPr/>
        </p:nvSpPr>
        <p:spPr bwMode="auto">
          <a:xfrm>
            <a:off x="2819400" y="5700713"/>
            <a:ext cx="609600" cy="6096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 altLang="en-US" sz="2400">
              <a:solidFill>
                <a:srgbClr val="FF0000"/>
              </a:solidFill>
            </a:endParaRPr>
          </a:p>
        </p:txBody>
      </p:sp>
      <p:sp>
        <p:nvSpPr>
          <p:cNvPr id="12291" name="AutoShape 3" descr="Wave"/>
          <p:cNvSpPr>
            <a:spLocks noChangeArrowheads="1"/>
          </p:cNvSpPr>
          <p:nvPr/>
        </p:nvSpPr>
        <p:spPr bwMode="auto">
          <a:xfrm>
            <a:off x="2667000" y="1752600"/>
            <a:ext cx="3886200" cy="1219200"/>
          </a:xfrm>
          <a:prstGeom prst="cloudCallout">
            <a:avLst>
              <a:gd name="adj1" fmla="val -59069"/>
              <a:gd name="adj2" fmla="val 70051"/>
            </a:avLst>
          </a:prstGeom>
          <a:pattFill prst="wave">
            <a:fgClr>
              <a:schemeClr val="bg2"/>
            </a:fgClr>
            <a:bgClr>
              <a:schemeClr val="accent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vi-VN" alt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590800" y="609600"/>
            <a:ext cx="4800600" cy="990600"/>
            <a:chOff x="1968" y="192"/>
            <a:chExt cx="3024" cy="864"/>
          </a:xfrm>
        </p:grpSpPr>
        <p:sp>
          <p:nvSpPr>
            <p:cNvPr id="3" name="Rectangle 5"/>
            <p:cNvSpPr>
              <a:spLocks noChangeArrowheads="1"/>
            </p:cNvSpPr>
            <p:nvPr/>
          </p:nvSpPr>
          <p:spPr bwMode="auto">
            <a:xfrm>
              <a:off x="1968" y="685"/>
              <a:ext cx="3024" cy="371"/>
            </a:xfrm>
            <a:prstGeom prst="rect">
              <a:avLst/>
            </a:prstGeom>
            <a:solidFill>
              <a:schemeClr val="bg1"/>
            </a:solidFill>
            <a:ln w="9525">
              <a:miter lim="800000"/>
              <a:headEnd/>
              <a:tailEnd/>
            </a:ln>
            <a:scene3d>
              <a:camera prst="legacyPerspectiveTopRight"/>
              <a:lightRig rig="legacyFlat3" dir="t"/>
            </a:scene3d>
            <a:sp3d extrusionH="887400" prstMaterial="legacyMatte">
              <a:bevelT w="13500" h="13500" prst="angle"/>
              <a:bevelB w="13500" h="13500" prst="angle"/>
              <a:extrusionClr>
                <a:srgbClr val="99FFCC"/>
              </a:extrusionClr>
            </a:sp3d>
          </p:spPr>
          <p:txBody>
            <a:bodyPr wrap="none" anchor="ctr">
              <a:flatTx/>
            </a:bodyPr>
            <a:lstStyle/>
            <a:p>
              <a:pPr algn="ctr" eaLnBrk="0" hangingPunct="0"/>
              <a:r>
                <a:rPr lang="en-US" altLang="en-US" sz="2800">
                  <a:solidFill>
                    <a:srgbClr val="FF0066"/>
                  </a:solidFill>
                  <a:latin typeface="VNI-Helve" pitchFamily="2" charset="0"/>
                </a:rPr>
                <a:t>AI NHANH? AI ÑUÙNG?</a:t>
              </a:r>
              <a:endParaRPr lang="en-US" altLang="en-US" sz="2800">
                <a:solidFill>
                  <a:srgbClr val="FF0066"/>
                </a:solidFill>
                <a:latin typeface="VNI-Helve" pitchFamily="2" charset="0"/>
                <a:cs typeface="Arial" pitchFamily="34" charset="0"/>
              </a:endParaRPr>
            </a:p>
          </p:txBody>
        </p:sp>
        <p:sp>
          <p:nvSpPr>
            <p:cNvPr id="4" name="Freeform 6"/>
            <p:cNvSpPr>
              <a:spLocks/>
            </p:cNvSpPr>
            <p:nvPr/>
          </p:nvSpPr>
          <p:spPr bwMode="auto">
            <a:xfrm>
              <a:off x="2274" y="192"/>
              <a:ext cx="2286" cy="407"/>
            </a:xfrm>
            <a:custGeom>
              <a:avLst/>
              <a:gdLst>
                <a:gd name="T0" fmla="*/ 0 w 2256"/>
                <a:gd name="T1" fmla="*/ 688 h 384"/>
                <a:gd name="T2" fmla="*/ 164 w 2256"/>
                <a:gd name="T3" fmla="*/ 0 h 384"/>
                <a:gd name="T4" fmla="*/ 2574 w 2256"/>
                <a:gd name="T5" fmla="*/ 0 h 384"/>
                <a:gd name="T6" fmla="*/ 2410 w 2256"/>
                <a:gd name="T7" fmla="*/ 688 h 384"/>
                <a:gd name="T8" fmla="*/ 0 w 2256"/>
                <a:gd name="T9" fmla="*/ 688 h 3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56"/>
                <a:gd name="T16" fmla="*/ 0 h 384"/>
                <a:gd name="T17" fmla="*/ 2256 w 2256"/>
                <a:gd name="T18" fmla="*/ 384 h 3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56" h="384">
                  <a:moveTo>
                    <a:pt x="0" y="384"/>
                  </a:moveTo>
                  <a:lnTo>
                    <a:pt x="144" y="0"/>
                  </a:lnTo>
                  <a:lnTo>
                    <a:pt x="2256" y="0"/>
                  </a:lnTo>
                  <a:lnTo>
                    <a:pt x="2112" y="384"/>
                  </a:lnTo>
                  <a:lnTo>
                    <a:pt x="0" y="384"/>
                  </a:lnTo>
                  <a:close/>
                </a:path>
              </a:pathLst>
            </a:custGeom>
            <a:solidFill>
              <a:srgbClr val="99FFCC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 Box 7"/>
            <p:cNvSpPr txBox="1">
              <a:spLocks noChangeArrowheads="1"/>
            </p:cNvSpPr>
            <p:nvPr/>
          </p:nvSpPr>
          <p:spPr bwMode="auto">
            <a:xfrm>
              <a:off x="2065" y="192"/>
              <a:ext cx="1946" cy="5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 eaLnBrk="0" hangingPunct="0">
                <a:spcBef>
                  <a:spcPct val="50000"/>
                </a:spcBef>
              </a:pPr>
              <a:r>
                <a:rPr lang="en-US" altLang="en-US">
                  <a:solidFill>
                    <a:srgbClr val="D60093"/>
                  </a:solidFill>
                  <a:latin typeface="VNI-Dur" pitchFamily="2" charset="0"/>
                </a:rPr>
                <a:t>TROØ CHÔI</a:t>
              </a:r>
            </a:p>
          </p:txBody>
        </p:sp>
      </p:grp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371600" y="4354513"/>
            <a:ext cx="762000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54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2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1143000" y="45720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3048000" y="1981200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0161" dir="20493903" algn="ctr" rotWithShape="0">
              <a:schemeClr val="hlink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0033CC"/>
                </a:solidFill>
              </a:rPr>
              <a:t>Ñuùng ghi ñ, sai ghi S:</a:t>
            </a:r>
            <a:endParaRPr lang="en-US" b="1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4800600" y="45720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6400800" y="45720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646363" y="45720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5029200" y="4389438"/>
            <a:ext cx="762000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54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2</a:t>
            </a:r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4419600" y="3733800"/>
            <a:ext cx="0" cy="2438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1219200" y="5257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>
            <a:off x="4876800" y="5257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1316038" y="51816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74</a:t>
            </a:r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2955925" y="54800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vi-VN" altLang="en-US" sz="1800">
              <a:latin typeface="VNI-Avo" pitchFamily="2" charset="0"/>
            </a:endParaRPr>
          </a:p>
        </p:txBody>
      </p:sp>
      <p:sp>
        <p:nvSpPr>
          <p:cNvPr id="7" name="Text Box 20"/>
          <p:cNvSpPr txBox="1">
            <a:spLocks noChangeArrowheads="1"/>
          </p:cNvSpPr>
          <p:nvPr/>
        </p:nvSpPr>
        <p:spPr bwMode="auto">
          <a:xfrm>
            <a:off x="1660525" y="57086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vi-VN" altLang="en-US" sz="1800">
              <a:latin typeface="VNI-Avo" pitchFamily="2" charset="0"/>
            </a:endParaRP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5029200" y="51816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74</a:t>
            </a:r>
          </a:p>
        </p:txBody>
      </p:sp>
      <p:sp>
        <p:nvSpPr>
          <p:cNvPr id="12310" name="Oval 22"/>
          <p:cNvSpPr>
            <a:spLocks noChangeArrowheads="1"/>
          </p:cNvSpPr>
          <p:nvPr/>
        </p:nvSpPr>
        <p:spPr bwMode="auto">
          <a:xfrm>
            <a:off x="1295400" y="5680075"/>
            <a:ext cx="609600" cy="6096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 altLang="en-US" sz="2400">
              <a:solidFill>
                <a:srgbClr val="FF0000"/>
              </a:solidFill>
            </a:endParaRPr>
          </a:p>
        </p:txBody>
      </p:sp>
      <p:sp>
        <p:nvSpPr>
          <p:cNvPr id="12311" name="Oval 23"/>
          <p:cNvSpPr>
            <a:spLocks noChangeArrowheads="1"/>
          </p:cNvSpPr>
          <p:nvPr/>
        </p:nvSpPr>
        <p:spPr bwMode="auto">
          <a:xfrm>
            <a:off x="4953000" y="5680075"/>
            <a:ext cx="609600" cy="6096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 altLang="en-US" sz="2400">
              <a:solidFill>
                <a:srgbClr val="FF0000"/>
              </a:solidFill>
            </a:endParaRP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1417638" y="5729288"/>
            <a:ext cx="3698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2916238" y="5721350"/>
            <a:ext cx="4238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ñ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6553200" y="4354513"/>
            <a:ext cx="762000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54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  2</a:t>
            </a: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2819400" y="4354513"/>
            <a:ext cx="762000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54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  2</a:t>
            </a:r>
          </a:p>
        </p:txBody>
      </p:sp>
      <p:sp>
        <p:nvSpPr>
          <p:cNvPr id="12316" name="Line 28"/>
          <p:cNvSpPr>
            <a:spLocks noChangeShapeType="1"/>
          </p:cNvSpPr>
          <p:nvPr/>
        </p:nvSpPr>
        <p:spPr bwMode="auto">
          <a:xfrm>
            <a:off x="2778125" y="5237163"/>
            <a:ext cx="727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7" name="Line 29"/>
          <p:cNvSpPr>
            <a:spLocks noChangeShapeType="1"/>
          </p:cNvSpPr>
          <p:nvPr/>
        </p:nvSpPr>
        <p:spPr bwMode="auto">
          <a:xfrm>
            <a:off x="6553200" y="5202238"/>
            <a:ext cx="727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2840038" y="5160963"/>
            <a:ext cx="114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56</a:t>
            </a:r>
          </a:p>
        </p:txBody>
      </p:sp>
      <p:sp>
        <p:nvSpPr>
          <p:cNvPr id="8" name="Text Box 31"/>
          <p:cNvSpPr txBox="1">
            <a:spLocks noChangeArrowheads="1"/>
          </p:cNvSpPr>
          <p:nvPr/>
        </p:nvSpPr>
        <p:spPr bwMode="auto">
          <a:xfrm>
            <a:off x="4114800" y="53340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vi-VN" altLang="en-US" sz="1800">
              <a:latin typeface="VNI-Avo" pitchFamily="2" charset="0"/>
            </a:endParaRP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6588125" y="5126038"/>
            <a:ext cx="114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56</a:t>
            </a:r>
          </a:p>
        </p:txBody>
      </p:sp>
      <p:sp>
        <p:nvSpPr>
          <p:cNvPr id="12321" name="Oval 33"/>
          <p:cNvSpPr>
            <a:spLocks noChangeArrowheads="1"/>
          </p:cNvSpPr>
          <p:nvPr/>
        </p:nvSpPr>
        <p:spPr bwMode="auto">
          <a:xfrm>
            <a:off x="6594475" y="5715000"/>
            <a:ext cx="609600" cy="6096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 altLang="en-US" sz="2400">
              <a:solidFill>
                <a:srgbClr val="FF0000"/>
              </a:solidFill>
            </a:endParaRPr>
          </a:p>
        </p:txBody>
      </p:sp>
      <p:sp>
        <p:nvSpPr>
          <p:cNvPr id="12322" name="Text Box 34"/>
          <p:cNvSpPr txBox="1">
            <a:spLocks noChangeArrowheads="1"/>
          </p:cNvSpPr>
          <p:nvPr/>
        </p:nvSpPr>
        <p:spPr bwMode="auto">
          <a:xfrm>
            <a:off x="6670675" y="5735638"/>
            <a:ext cx="4238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ñ</a:t>
            </a:r>
          </a:p>
        </p:txBody>
      </p:sp>
      <p:sp>
        <p:nvSpPr>
          <p:cNvPr id="12323" name="Text Box 35"/>
          <p:cNvSpPr txBox="1">
            <a:spLocks noChangeArrowheads="1"/>
          </p:cNvSpPr>
          <p:nvPr/>
        </p:nvSpPr>
        <p:spPr bwMode="auto">
          <a:xfrm>
            <a:off x="5084763" y="5721350"/>
            <a:ext cx="3698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</a:p>
        </p:txBody>
      </p:sp>
      <p:sp>
        <p:nvSpPr>
          <p:cNvPr id="12324" name="Oval 36"/>
          <p:cNvSpPr>
            <a:spLocks noChangeArrowheads="1"/>
          </p:cNvSpPr>
          <p:nvPr/>
        </p:nvSpPr>
        <p:spPr bwMode="auto">
          <a:xfrm>
            <a:off x="1600200" y="3332163"/>
            <a:ext cx="762000" cy="762000"/>
          </a:xfrm>
          <a:prstGeom prst="ellipse">
            <a:avLst/>
          </a:prstGeom>
          <a:solidFill>
            <a:srgbClr val="F8F571"/>
          </a:solidFill>
          <a:ln w="57150" cmpd="thinThick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12325" name="Oval 37"/>
          <p:cNvSpPr>
            <a:spLocks noChangeArrowheads="1"/>
          </p:cNvSpPr>
          <p:nvPr/>
        </p:nvSpPr>
        <p:spPr bwMode="auto">
          <a:xfrm>
            <a:off x="5638800" y="3276600"/>
            <a:ext cx="762000" cy="762000"/>
          </a:xfrm>
          <a:prstGeom prst="ellipse">
            <a:avLst/>
          </a:prstGeom>
          <a:solidFill>
            <a:srgbClr val="F8F571"/>
          </a:solidFill>
          <a:ln w="57150" cmpd="thinThick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</a:p>
        </p:txBody>
      </p:sp>
      <p:sp>
        <p:nvSpPr>
          <p:cNvPr id="12326" name="Text Box 38"/>
          <p:cNvSpPr txBox="1">
            <a:spLocks noChangeArrowheads="1"/>
          </p:cNvSpPr>
          <p:nvPr/>
        </p:nvSpPr>
        <p:spPr bwMode="auto">
          <a:xfrm>
            <a:off x="1447800" y="2544763"/>
            <a:ext cx="6400800" cy="6556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FFFF00"/>
              </a:gs>
            </a:gsLst>
            <a:lin ang="5400000" scaled="1"/>
          </a:gradFill>
          <a:ln w="76200" algn="ctr">
            <a:pattFill prst="pct70">
              <a:fgClr>
                <a:srgbClr val="FFFF00"/>
              </a:fgClr>
              <a:bgClr>
                <a:srgbClr val="00CC00"/>
              </a:bgClr>
            </a:patt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CHUÙC MÖØNG ÑOÄI </a:t>
            </a:r>
            <a:r>
              <a:rPr lang="en-US" sz="3200" b="1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CHIEÁN THAÉNG</a:t>
            </a:r>
          </a:p>
        </p:txBody>
      </p:sp>
      <p:sp>
        <p:nvSpPr>
          <p:cNvPr id="12327" name="Text Box 39"/>
          <p:cNvSpPr txBox="1">
            <a:spLocks noChangeArrowheads="1"/>
          </p:cNvSpPr>
          <p:nvPr/>
        </p:nvSpPr>
        <p:spPr bwMode="auto">
          <a:xfrm>
            <a:off x="1447800" y="2514600"/>
            <a:ext cx="6324600" cy="655638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FFFF00"/>
              </a:gs>
            </a:gsLst>
            <a:lin ang="5400000" scaled="1"/>
          </a:gradFill>
          <a:ln w="76200" algn="ctr">
            <a:pattFill prst="pct70">
              <a:fgClr>
                <a:srgbClr val="FFFF00"/>
              </a:fgClr>
              <a:bgClr>
                <a:srgbClr val="00CC00"/>
              </a:bgClr>
            </a:patt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CHUÙC MÖØNG ÑOÄI </a:t>
            </a:r>
            <a:r>
              <a:rPr lang="en-US" sz="3200" b="1">
                <a:solidFill>
                  <a:srgbClr val="66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CHIEÁN THAÉNG</a:t>
            </a:r>
          </a:p>
        </p:txBody>
      </p:sp>
      <p:sp>
        <p:nvSpPr>
          <p:cNvPr id="12328" name="Text Box 40"/>
          <p:cNvSpPr txBox="1">
            <a:spLocks noChangeArrowheads="1"/>
          </p:cNvSpPr>
          <p:nvPr/>
        </p:nvSpPr>
        <p:spPr bwMode="auto">
          <a:xfrm>
            <a:off x="533400" y="2620963"/>
            <a:ext cx="7467600" cy="5794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chemeClr val="bg1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CHUÙC MÖØNG CAÛ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HAI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ÑOÄI CHIEÁN THAÉNG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 tmFilter="0,0; .5, 1; 1, 1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 tmFilter="0,0; .5, 1; 1, 1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 tmFilter="0,0; .5, 1; 1, 1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 tmFilter="0,0; .5, 1; 1, 1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2" dur="5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3" dur="5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4" dur="5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123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7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8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9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123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1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2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3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4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21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7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8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9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55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123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 nodeType="clickPar">
                      <p:stCondLst>
                        <p:cond delay="0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repeatCount="indefinite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24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123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 nodeType="clickPar">
                      <p:stCondLst>
                        <p:cond delay="0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repeatCount="indefinite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20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25"/>
                  </p:tgtEl>
                </p:cond>
              </p:nextCondLst>
            </p:seq>
          </p:childTnLst>
        </p:cTn>
      </p:par>
    </p:tnLst>
    <p:bldLst>
      <p:bldP spid="12290" grpId="0" animBg="1"/>
      <p:bldP spid="12291" grpId="0" animBg="1"/>
      <p:bldP spid="12296" grpId="0"/>
      <p:bldP spid="12297" grpId="0"/>
      <p:bldP spid="12299" grpId="0"/>
      <p:bldP spid="12300" grpId="0"/>
      <p:bldP spid="12301" grpId="0"/>
      <p:bldP spid="12302" grpId="0"/>
      <p:bldP spid="12303" grpId="0" animBg="1"/>
      <p:bldP spid="12304" grpId="0" animBg="1"/>
      <p:bldP spid="12305" grpId="0" animBg="1"/>
      <p:bldP spid="12306" grpId="0"/>
      <p:bldP spid="12309" grpId="0"/>
      <p:bldP spid="12310" grpId="0" animBg="1"/>
      <p:bldP spid="12311" grpId="0" animBg="1"/>
      <p:bldP spid="12312" grpId="0"/>
      <p:bldP spid="12312" grpId="1"/>
      <p:bldP spid="12313" grpId="0"/>
      <p:bldP spid="12313" grpId="1"/>
      <p:bldP spid="12314" grpId="0"/>
      <p:bldP spid="12315" grpId="0"/>
      <p:bldP spid="12316" grpId="0" animBg="1"/>
      <p:bldP spid="12317" grpId="0" animBg="1"/>
      <p:bldP spid="12318" grpId="0"/>
      <p:bldP spid="12320" grpId="0"/>
      <p:bldP spid="12321" grpId="0" animBg="1"/>
      <p:bldP spid="12322" grpId="0"/>
      <p:bldP spid="12323" grpId="0"/>
      <p:bldP spid="12324" grpId="0" build="allAtOnce" animBg="1"/>
      <p:bldP spid="12325" grpId="0" animBg="1"/>
      <p:bldP spid="12326" grpId="0" animBg="1"/>
      <p:bldP spid="12327" grpId="0" animBg="1"/>
      <p:bldP spid="123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09. Em yeu truong em (Hoang Van)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 descr="BG_m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4196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m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0"/>
            <a:ext cx="4724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WordArt 5"/>
          <p:cNvSpPr>
            <a:spLocks noChangeArrowheads="1" noChangeShapeType="1" noTextEdit="1"/>
          </p:cNvSpPr>
          <p:nvPr/>
        </p:nvSpPr>
        <p:spPr bwMode="auto">
          <a:xfrm>
            <a:off x="1219200" y="1981200"/>
            <a:ext cx="7086600" cy="3657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2400" kern="10">
                <a:ln w="9525">
                  <a:pattFill prst="lgCheck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00"/>
                </a:solidFill>
                <a:latin typeface="VNI-Avo"/>
              </a:rPr>
              <a:t>XIN CHAÂN THAØNH CAÛM ÔN </a:t>
            </a:r>
          </a:p>
          <a:p>
            <a:pPr algn="ctr"/>
            <a:r>
              <a:rPr lang="en-US" sz="2400" kern="10">
                <a:ln w="9525">
                  <a:pattFill prst="lgCheck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FF00"/>
                </a:solidFill>
                <a:latin typeface="VNI-Avo"/>
              </a:rPr>
              <a:t>  QUYÙ THAÀY COÂ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1667 -1.12549E-6 L 3.33333E-6 -1.12549E-6 " pathEditMode="relative" rAng="0" ptsTypes="AA">
                                      <p:cBhvr>
                                        <p:cTn id="9" dur="5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33" y="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333 0 L 3.33333E-6 0.00023 " pathEditMode="relative" rAng="0" ptsTypes="AA">
                                      <p:cBhvr>
                                        <p:cTn id="16" dur="5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2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2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2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repeatCount="indefinite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1" dur="185025" fill="hold"/>
                                        <p:tgtEl>
                                          <p:spTgt spid="133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3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314"/>
                </p:tgtEl>
              </p:cMediaNode>
            </p:audio>
          </p:childTnLst>
        </p:cTn>
      </p:par>
    </p:tnLst>
    <p:bldLst>
      <p:bldP spid="13317" grpId="0" animBg="1"/>
      <p:bldP spid="13317" grpId="1" animBg="1"/>
      <p:bldP spid="13317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4" descr="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773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191000" y="9906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Toaùn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57200" y="1493838"/>
            <a:ext cx="832167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Phép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cộng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phạm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vi100(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cộng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không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nhớ</a:t>
            </a:r>
            <a:r>
              <a:rPr lang="en-US" sz="3200" dirty="0">
                <a:latin typeface="HP001 5 hàng" pitchFamily="34" charset="0"/>
              </a:rPr>
              <a:t>)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4176713" y="3224213"/>
            <a:ext cx="4111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latin typeface=".VnAvant" pitchFamily="34" charset="0"/>
              </a:rPr>
              <a:t>3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4495800" y="3230563"/>
            <a:ext cx="4111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latin typeface=".VnAvant" pitchFamily="34" charset="0"/>
              </a:rPr>
              <a:t>5</a:t>
            </a:r>
          </a:p>
        </p:txBody>
      </p:sp>
      <p:graphicFrame>
        <p:nvGraphicFramePr>
          <p:cNvPr id="4103" name="Group 7"/>
          <p:cNvGraphicFramePr>
            <a:graphicFrameLocks noGrp="1"/>
          </p:cNvGraphicFramePr>
          <p:nvPr>
            <p:ph/>
          </p:nvPr>
        </p:nvGraphicFramePr>
        <p:xfrm>
          <a:off x="5029200" y="2209800"/>
          <a:ext cx="1828800" cy="2194296"/>
        </p:xfrm>
        <a:graphic>
          <a:graphicData uri="http://schemas.openxmlformats.org/drawingml/2006/table">
            <a:tbl>
              <a:tblPr/>
              <a:tblGrid>
                <a:gridCol w="914400"/>
                <a:gridCol w="914400"/>
              </a:tblGrid>
              <a:tr h="8227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Chục</a:t>
                      </a:r>
                    </a:p>
                  </a:txBody>
                  <a:tcPr marT="45687" marB="4568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Đơn vị</a:t>
                      </a:r>
                    </a:p>
                  </a:txBody>
                  <a:tcPr marT="45687" marB="456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20" name="AutoShape 24"/>
          <p:cNvSpPr>
            <a:spLocks noChangeArrowheads="1"/>
          </p:cNvSpPr>
          <p:nvPr/>
        </p:nvSpPr>
        <p:spPr bwMode="auto">
          <a:xfrm>
            <a:off x="747713" y="2438400"/>
            <a:ext cx="3505200" cy="30480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  <p:sp>
        <p:nvSpPr>
          <p:cNvPr id="4121" name="AutoShape 25"/>
          <p:cNvSpPr>
            <a:spLocks noChangeArrowheads="1"/>
          </p:cNvSpPr>
          <p:nvPr/>
        </p:nvSpPr>
        <p:spPr bwMode="auto">
          <a:xfrm>
            <a:off x="914400" y="4100513"/>
            <a:ext cx="3124200" cy="1219200"/>
          </a:xfrm>
          <a:prstGeom prst="roundRect">
            <a:avLst>
              <a:gd name="adj" fmla="val 16667"/>
            </a:avLst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  <p:pic>
        <p:nvPicPr>
          <p:cNvPr id="4122" name="Picture 26" descr="1chu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176713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3" name="Picture 27" descr="1chu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170363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4" name="Picture 28" descr="1donv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275" y="4248150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5" name="Picture 29" descr="1donv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2300" y="4278313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6" name="Picture 30" descr="1donv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8838" y="4252913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27" name="Picture 31" descr="1donv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1725" y="4243388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28" name="AutoShape 32"/>
          <p:cNvSpPr>
            <a:spLocks noChangeArrowheads="1"/>
          </p:cNvSpPr>
          <p:nvPr/>
        </p:nvSpPr>
        <p:spPr bwMode="auto">
          <a:xfrm>
            <a:off x="838200" y="2652713"/>
            <a:ext cx="3200400" cy="1296987"/>
          </a:xfrm>
          <a:prstGeom prst="roundRect">
            <a:avLst>
              <a:gd name="adj" fmla="val 16667"/>
            </a:avLst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  <p:pic>
        <p:nvPicPr>
          <p:cNvPr id="4129" name="Picture 33" descr="1chu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05113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30" name="Picture 34" descr="1chu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850" y="2808288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31" name="Picture 35" descr="1chu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450" y="2808288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62"/>
          <p:cNvGrpSpPr>
            <a:grpSpLocks/>
          </p:cNvGrpSpPr>
          <p:nvPr/>
        </p:nvGrpSpPr>
        <p:grpSpPr bwMode="auto">
          <a:xfrm>
            <a:off x="2971800" y="2901950"/>
            <a:ext cx="768350" cy="842963"/>
            <a:chOff x="1872" y="1828"/>
            <a:chExt cx="484" cy="531"/>
          </a:xfrm>
        </p:grpSpPr>
        <p:pic>
          <p:nvPicPr>
            <p:cNvPr id="5" name="Picture 36" descr="1donvi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1837"/>
              <a:ext cx="84" cy="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37" descr="1donvi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3" y="1828"/>
              <a:ext cx="84" cy="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38" descr="1donvi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49" y="1837"/>
              <a:ext cx="84" cy="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39" descr="1donvi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72" y="1834"/>
              <a:ext cx="84" cy="5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136" name="Picture 40" descr="1donv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8413" y="2901950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37" name="Text Box 41"/>
          <p:cNvSpPr txBox="1">
            <a:spLocks noChangeArrowheads="1"/>
          </p:cNvSpPr>
          <p:nvPr/>
        </p:nvSpPr>
        <p:spPr bwMode="auto">
          <a:xfrm>
            <a:off x="2301875" y="5754688"/>
            <a:ext cx="544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24</a:t>
            </a:r>
          </a:p>
        </p:txBody>
      </p: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1377950" y="5734050"/>
            <a:ext cx="544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</p:txBody>
      </p:sp>
      <p:sp>
        <p:nvSpPr>
          <p:cNvPr id="4139" name="Text Box 43"/>
          <p:cNvSpPr txBox="1">
            <a:spLocks noChangeArrowheads="1"/>
          </p:cNvSpPr>
          <p:nvPr/>
        </p:nvSpPr>
        <p:spPr bwMode="auto">
          <a:xfrm>
            <a:off x="1912938" y="5715000"/>
            <a:ext cx="39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.VnAvant" pitchFamily="34" charset="0"/>
              </a:rPr>
              <a:t>+</a:t>
            </a:r>
          </a:p>
        </p:txBody>
      </p:sp>
      <p:sp>
        <p:nvSpPr>
          <p:cNvPr id="4140" name="Text Box 44"/>
          <p:cNvSpPr txBox="1">
            <a:spLocks noChangeArrowheads="1"/>
          </p:cNvSpPr>
          <p:nvPr/>
        </p:nvSpPr>
        <p:spPr bwMode="auto">
          <a:xfrm>
            <a:off x="2836863" y="5729288"/>
            <a:ext cx="3968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.VnAvant" pitchFamily="34" charset="0"/>
              </a:rPr>
              <a:t>=</a:t>
            </a:r>
          </a:p>
        </p:txBody>
      </p:sp>
      <p:sp>
        <p:nvSpPr>
          <p:cNvPr id="4141" name="Text Box 45"/>
          <p:cNvSpPr txBox="1">
            <a:spLocks noChangeArrowheads="1"/>
          </p:cNvSpPr>
          <p:nvPr/>
        </p:nvSpPr>
        <p:spPr bwMode="auto">
          <a:xfrm>
            <a:off x="3144838" y="5673725"/>
            <a:ext cx="539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.VnAvant" pitchFamily="34" charset="0"/>
              </a:rPr>
              <a:t>…</a:t>
            </a:r>
          </a:p>
        </p:txBody>
      </p:sp>
      <p:sp>
        <p:nvSpPr>
          <p:cNvPr id="4142" name="Text Box 46"/>
          <p:cNvSpPr txBox="1">
            <a:spLocks noChangeArrowheads="1"/>
          </p:cNvSpPr>
          <p:nvPr/>
        </p:nvSpPr>
        <p:spPr bwMode="auto">
          <a:xfrm>
            <a:off x="4191000" y="4419600"/>
            <a:ext cx="411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latin typeface=".VnAvant" pitchFamily="34" charset="0"/>
              </a:rPr>
              <a:t>2</a:t>
            </a:r>
          </a:p>
        </p:txBody>
      </p:sp>
      <p:sp>
        <p:nvSpPr>
          <p:cNvPr id="4143" name="Text Box 47"/>
          <p:cNvSpPr txBox="1">
            <a:spLocks noChangeArrowheads="1"/>
          </p:cNvSpPr>
          <p:nvPr/>
        </p:nvSpPr>
        <p:spPr bwMode="auto">
          <a:xfrm>
            <a:off x="4454525" y="4429125"/>
            <a:ext cx="411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latin typeface=".VnAvant" pitchFamily="34" charset="0"/>
              </a:rPr>
              <a:t>4</a:t>
            </a:r>
          </a:p>
        </p:txBody>
      </p:sp>
      <p:sp>
        <p:nvSpPr>
          <p:cNvPr id="4144" name="Text Box 48"/>
          <p:cNvSpPr txBox="1">
            <a:spLocks noChangeArrowheads="1"/>
          </p:cNvSpPr>
          <p:nvPr/>
        </p:nvSpPr>
        <p:spPr bwMode="auto">
          <a:xfrm>
            <a:off x="4445000" y="4953000"/>
            <a:ext cx="538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>
                <a:solidFill>
                  <a:srgbClr val="000099"/>
                </a:solidFill>
                <a:latin typeface="Times New Roman" pitchFamily="18" charset="0"/>
              </a:rPr>
              <a:t>*</a:t>
            </a:r>
            <a:r>
              <a:rPr lang="en-US" altLang="en-US" sz="2400" b="1">
                <a:solidFill>
                  <a:srgbClr val="000099"/>
                </a:solidFill>
                <a:latin typeface="VNI-Avo" pitchFamily="2" charset="0"/>
              </a:rPr>
              <a:t>5 coäng 4 baèng 9, vieát 9</a:t>
            </a:r>
          </a:p>
        </p:txBody>
      </p:sp>
      <p:sp>
        <p:nvSpPr>
          <p:cNvPr id="4145" name="Text Box 49"/>
          <p:cNvSpPr txBox="1">
            <a:spLocks noChangeArrowheads="1"/>
          </p:cNvSpPr>
          <p:nvPr/>
        </p:nvSpPr>
        <p:spPr bwMode="auto">
          <a:xfrm>
            <a:off x="4446588" y="5334000"/>
            <a:ext cx="5445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*3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coäng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2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baèng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5,vieát 5</a:t>
            </a:r>
          </a:p>
        </p:txBody>
      </p:sp>
      <p:sp>
        <p:nvSpPr>
          <p:cNvPr id="4146" name="Text Box 50"/>
          <p:cNvSpPr txBox="1">
            <a:spLocks noChangeArrowheads="1"/>
          </p:cNvSpPr>
          <p:nvPr/>
        </p:nvSpPr>
        <p:spPr bwMode="auto">
          <a:xfrm>
            <a:off x="4724400" y="4510088"/>
            <a:ext cx="5181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Tính töø phaûi sang traùi</a:t>
            </a:r>
          </a:p>
        </p:txBody>
      </p:sp>
      <p:sp>
        <p:nvSpPr>
          <p:cNvPr id="4147" name="Text Box 51"/>
          <p:cNvSpPr txBox="1">
            <a:spLocks noChangeArrowheads="1"/>
          </p:cNvSpPr>
          <p:nvPr/>
        </p:nvSpPr>
        <p:spPr bwMode="auto">
          <a:xfrm>
            <a:off x="3187700" y="5715000"/>
            <a:ext cx="539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99"/>
                </a:solidFill>
                <a:latin typeface="Times New Roman" pitchFamily="18" charset="0"/>
              </a:rPr>
              <a:t>59</a:t>
            </a:r>
          </a:p>
        </p:txBody>
      </p:sp>
      <p:sp>
        <p:nvSpPr>
          <p:cNvPr id="4150" name="Text Box 54"/>
          <p:cNvSpPr txBox="1">
            <a:spLocks noChangeArrowheads="1"/>
          </p:cNvSpPr>
          <p:nvPr/>
        </p:nvSpPr>
        <p:spPr bwMode="auto">
          <a:xfrm>
            <a:off x="5095875" y="3235325"/>
            <a:ext cx="39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.VnAvant" pitchFamily="34" charset="0"/>
              </a:rPr>
              <a:t>+</a:t>
            </a:r>
          </a:p>
        </p:txBody>
      </p:sp>
      <p:sp>
        <p:nvSpPr>
          <p:cNvPr id="4151" name="Text Box 55"/>
          <p:cNvSpPr txBox="1">
            <a:spLocks noChangeArrowheads="1"/>
          </p:cNvSpPr>
          <p:nvPr/>
        </p:nvSpPr>
        <p:spPr bwMode="auto">
          <a:xfrm>
            <a:off x="6178550" y="3886200"/>
            <a:ext cx="411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E62404"/>
                </a:solidFill>
                <a:latin typeface=".VnAvant" pitchFamily="34" charset="0"/>
              </a:rPr>
              <a:t>9</a:t>
            </a:r>
          </a:p>
        </p:txBody>
      </p:sp>
      <p:sp>
        <p:nvSpPr>
          <p:cNvPr id="4152" name="Text Box 56"/>
          <p:cNvSpPr txBox="1">
            <a:spLocks noChangeArrowheads="1"/>
          </p:cNvSpPr>
          <p:nvPr/>
        </p:nvSpPr>
        <p:spPr bwMode="auto">
          <a:xfrm>
            <a:off x="5400675" y="3886200"/>
            <a:ext cx="411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FF00FF"/>
                </a:solidFill>
                <a:latin typeface=".VnAvant" pitchFamily="34" charset="0"/>
              </a:rPr>
              <a:t>5</a:t>
            </a:r>
          </a:p>
        </p:txBody>
      </p:sp>
      <p:sp>
        <p:nvSpPr>
          <p:cNvPr id="4153" name="Text Box 57"/>
          <p:cNvSpPr txBox="1">
            <a:spLocks noChangeArrowheads="1"/>
          </p:cNvSpPr>
          <p:nvPr/>
        </p:nvSpPr>
        <p:spPr bwMode="auto">
          <a:xfrm>
            <a:off x="7232650" y="3092450"/>
            <a:ext cx="5397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35</a:t>
            </a:r>
          </a:p>
          <a:p>
            <a:endParaRPr lang="en-US" altLang="en-US" sz="28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4154" name="Text Box 58"/>
          <p:cNvSpPr txBox="1">
            <a:spLocks noChangeArrowheads="1"/>
          </p:cNvSpPr>
          <p:nvPr/>
        </p:nvSpPr>
        <p:spPr bwMode="auto">
          <a:xfrm>
            <a:off x="7008813" y="3290888"/>
            <a:ext cx="3968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FF00FF"/>
                </a:solidFill>
                <a:latin typeface=".VnAvant" pitchFamily="34" charset="0"/>
              </a:rPr>
              <a:t>+</a:t>
            </a:r>
          </a:p>
        </p:txBody>
      </p:sp>
      <p:sp>
        <p:nvSpPr>
          <p:cNvPr id="4155" name="Line 59"/>
          <p:cNvSpPr>
            <a:spLocks noChangeShapeType="1"/>
          </p:cNvSpPr>
          <p:nvPr/>
        </p:nvSpPr>
        <p:spPr bwMode="auto">
          <a:xfrm>
            <a:off x="7086600" y="3962400"/>
            <a:ext cx="609600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56" name="Text Box 60"/>
          <p:cNvSpPr txBox="1">
            <a:spLocks noChangeArrowheads="1"/>
          </p:cNvSpPr>
          <p:nvPr/>
        </p:nvSpPr>
        <p:spPr bwMode="auto">
          <a:xfrm>
            <a:off x="7218363" y="3511550"/>
            <a:ext cx="539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24</a:t>
            </a:r>
          </a:p>
        </p:txBody>
      </p:sp>
      <p:sp>
        <p:nvSpPr>
          <p:cNvPr id="4157" name="Text Box 61"/>
          <p:cNvSpPr txBox="1">
            <a:spLocks noChangeArrowheads="1"/>
          </p:cNvSpPr>
          <p:nvPr/>
        </p:nvSpPr>
        <p:spPr bwMode="auto">
          <a:xfrm>
            <a:off x="7391400" y="3941763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9</a:t>
            </a:r>
          </a:p>
        </p:txBody>
      </p:sp>
      <p:sp>
        <p:nvSpPr>
          <p:cNvPr id="3" name="Text Box 62"/>
          <p:cNvSpPr txBox="1">
            <a:spLocks noChangeArrowheads="1"/>
          </p:cNvSpPr>
          <p:nvPr/>
        </p:nvSpPr>
        <p:spPr bwMode="auto">
          <a:xfrm>
            <a:off x="7183438" y="3941763"/>
            <a:ext cx="361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03374E-7 L 0.1375 -0.03444 " pathEditMode="relative" rAng="0" ptsTypes="AA">
                                      <p:cBhvr>
                                        <p:cTn id="70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-17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91 2.03374E-7 L 0.18681 -0.03444 " pathEditMode="relative" rAng="0" ptsTypes="AA">
                                      <p:cBhvr>
                                        <p:cTn id="74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45" y="-17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8" dur="500"/>
                                        <p:tgtEl>
                                          <p:spTgt spid="4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500"/>
                                        <p:tgtEl>
                                          <p:spTgt spid="4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36954E-6 L 0.13594 -0.15299 " pathEditMode="relative" rAng="0" ptsTypes="AA">
                                      <p:cBhvr>
                                        <p:cTn id="117" dur="500" fill="hold"/>
                                        <p:tgtEl>
                                          <p:spTgt spid="4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88" y="-76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40259E-6 L 0.19045 -0.15738 " pathEditMode="relative" rAng="0" ptsTypes="AA">
                                      <p:cBhvr>
                                        <p:cTn id="121" dur="5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14" y="-78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6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4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4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4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4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4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 tmFilter="0, 0; .2, .5; .8, .5; 1, 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1" dur="250" autoRev="1" fill="hold"/>
                                        <p:tgtEl>
                                          <p:spTgt spid="41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 tmFilter="0, 0; .2, .5; .8, .5; 1, 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4" dur="250" autoRev="1" fill="hold"/>
                                        <p:tgtEl>
                                          <p:spTgt spid="41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 tmFilter="0, 0; .2, .5; .8, .5; 1, 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7" dur="250" autoRev="1" fill="hold"/>
                                        <p:tgtEl>
                                          <p:spTgt spid="41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 tmFilter="0, 0; .2, .5; .8, .5; 1, 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0" dur="250" autoRev="1" fill="hold"/>
                                        <p:tgtEl>
                                          <p:spTgt spid="41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 tmFilter="0, 0; .2, .5; .8, .5; 1, 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3" dur="250" autoRev="1" fill="hold"/>
                                        <p:tgtEl>
                                          <p:spTgt spid="41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4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5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6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7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8" dur="5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0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1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5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6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7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0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1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2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3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5" dur="5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6" dur="5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8" dur="5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3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4" dur="500" fill="hold"/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9" dur="500" fill="hold"/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32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3" dur="5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4" dur="5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5" dur="5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6" dur="5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17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8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9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0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1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2" presetID="3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3" dur="5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4" dur="5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5" dur="5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6" dur="5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7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8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9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0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1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2" presetID="3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3" dur="5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4" dur="5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5" dur="5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6" dur="5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7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8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9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0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1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2" presetID="3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3" dur="5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4" dur="5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5" dur="5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5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47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8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9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0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1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2" presetID="32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3" dur="5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4" dur="5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5" dur="5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6" dur="5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7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8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9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0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1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 nodeType="clickPar">
                      <p:stCondLst>
                        <p:cond delay="indefinite"/>
                      </p:stCondLst>
                      <p:childTnLst>
                        <p:par>
                          <p:cTn id="2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4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66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7" dur="500" fill="hold"/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2" dur="500" fill="hold"/>
                                        <p:tgtEl>
                                          <p:spTgt spid="4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4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5" dur="500" fill="hold"/>
                                        <p:tgtEl>
                                          <p:spTgt spid="4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 nodeType="clickPar">
                      <p:stCondLst>
                        <p:cond delay="indefinite"/>
                      </p:stCondLst>
                      <p:childTnLst>
                        <p:par>
                          <p:cTn id="2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79" dur="500"/>
                                        <p:tgtEl>
                                          <p:spTgt spid="4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 nodeType="clickPar">
                      <p:stCondLst>
                        <p:cond delay="indefinite"/>
                      </p:stCondLst>
                      <p:childTnLst>
                        <p:par>
                          <p:cTn id="2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500"/>
                                        <p:tgtEl>
                                          <p:spTgt spid="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 nodeType="clickPar">
                      <p:stCondLst>
                        <p:cond delay="indefinite"/>
                      </p:stCondLst>
                      <p:childTnLst>
                        <p:par>
                          <p:cTn id="2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500"/>
                                        <p:tgtEl>
                                          <p:spTgt spid="4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 nodeType="clickPar">
                      <p:stCondLst>
                        <p:cond delay="indefinite"/>
                      </p:stCondLst>
                      <p:childTnLst>
                        <p:par>
                          <p:cTn id="2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500"/>
                                        <p:tgtEl>
                                          <p:spTgt spid="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 nodeType="clickPar">
                      <p:stCondLst>
                        <p:cond delay="indefinite"/>
                      </p:stCondLst>
                      <p:childTnLst>
                        <p:par>
                          <p:cTn id="2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0" dur="500"/>
                                        <p:tgtEl>
                                          <p:spTgt spid="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 nodeType="clickPar">
                      <p:stCondLst>
                        <p:cond delay="indefinite"/>
                      </p:stCondLst>
                      <p:childTnLst>
                        <p:par>
                          <p:cTn id="3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5" dur="500" fill="hold"/>
                                        <p:tgtEl>
                                          <p:spTgt spid="4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500" fill="hold"/>
                                        <p:tgtEl>
                                          <p:spTgt spid="4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7" dur="500"/>
                                        <p:tgtEl>
                                          <p:spTgt spid="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Par">
                      <p:stCondLst>
                        <p:cond delay="indefinite"/>
                      </p:stCondLst>
                      <p:childTnLst>
                        <p:par>
                          <p:cTn id="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2" dur="500"/>
                                        <p:tgtEl>
                                          <p:spTgt spid="4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3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5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9" dur="500" tmFilter="0,0; .5, 1; 1, 1"/>
                                        <p:tgtEl>
                                          <p:spTgt spid="4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 nodeType="clickPar">
                      <p:stCondLst>
                        <p:cond delay="indefinite"/>
                      </p:stCondLst>
                      <p:childTnLst>
                        <p:par>
                          <p:cTn id="3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7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8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1" dur="500" tmFilter="0,0; .5, 1; 1, 1"/>
                                        <p:tgtEl>
                                          <p:spTgt spid="4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 nodeType="clickPar">
                      <p:stCondLst>
                        <p:cond delay="indefinite"/>
                      </p:stCondLst>
                      <p:childTnLst>
                        <p:par>
                          <p:cTn id="3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6" dur="500"/>
                                        <p:tgtEl>
                                          <p:spTgt spid="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1" grpId="0"/>
      <p:bldP spid="4101" grpId="1"/>
      <p:bldP spid="4101" grpId="2"/>
      <p:bldP spid="4102" grpId="0"/>
      <p:bldP spid="4102" grpId="1"/>
      <p:bldP spid="4102" grpId="2"/>
      <p:bldP spid="4120" grpId="0" animBg="1"/>
      <p:bldP spid="4121" grpId="0" animBg="1"/>
      <p:bldP spid="4128" grpId="0" animBg="1"/>
      <p:bldP spid="4137" grpId="0"/>
      <p:bldP spid="4138" grpId="0"/>
      <p:bldP spid="4139" grpId="0"/>
      <p:bldP spid="4140" grpId="0"/>
      <p:bldP spid="4141" grpId="0"/>
      <p:bldP spid="4141" grpId="1"/>
      <p:bldP spid="4142" grpId="0"/>
      <p:bldP spid="4142" grpId="1"/>
      <p:bldP spid="4142" grpId="2"/>
      <p:bldP spid="4143" grpId="0"/>
      <p:bldP spid="4143" grpId="1"/>
      <p:bldP spid="4143" grpId="2"/>
      <p:bldP spid="4144" grpId="0"/>
      <p:bldP spid="4145" grpId="0"/>
      <p:bldP spid="4146" grpId="0"/>
      <p:bldP spid="4147" grpId="0"/>
      <p:bldP spid="4150" grpId="0"/>
      <p:bldP spid="4151" grpId="0"/>
      <p:bldP spid="4151" grpId="1"/>
      <p:bldP spid="4152" grpId="0"/>
      <p:bldP spid="4152" grpId="1"/>
      <p:bldP spid="4153" grpId="0"/>
      <p:bldP spid="4154" grpId="0"/>
      <p:bldP spid="4155" grpId="0" animBg="1"/>
      <p:bldP spid="4156" grpId="0"/>
      <p:bldP spid="4157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7" descr="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0963"/>
            <a:ext cx="9144000" cy="677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4176713" y="3224213"/>
            <a:ext cx="4111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latin typeface=".VnAvant" pitchFamily="34" charset="0"/>
              </a:rPr>
              <a:t>3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4495800" y="3230563"/>
            <a:ext cx="4111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latin typeface=".VnAvant" pitchFamily="34" charset="0"/>
              </a:rPr>
              <a:t>5</a:t>
            </a:r>
          </a:p>
        </p:txBody>
      </p:sp>
      <p:graphicFrame>
        <p:nvGraphicFramePr>
          <p:cNvPr id="5124" name="Group 4"/>
          <p:cNvGraphicFramePr>
            <a:graphicFrameLocks noGrp="1"/>
          </p:cNvGraphicFramePr>
          <p:nvPr/>
        </p:nvGraphicFramePr>
        <p:xfrm>
          <a:off x="5029200" y="2209800"/>
          <a:ext cx="1828800" cy="2194296"/>
        </p:xfrm>
        <a:graphic>
          <a:graphicData uri="http://schemas.openxmlformats.org/drawingml/2006/table">
            <a:tbl>
              <a:tblPr/>
              <a:tblGrid>
                <a:gridCol w="914400"/>
                <a:gridCol w="914400"/>
              </a:tblGrid>
              <a:tr h="8227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Chục</a:t>
                      </a:r>
                    </a:p>
                  </a:txBody>
                  <a:tcPr marT="45687" marB="4568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Đơn vị</a:t>
                      </a:r>
                    </a:p>
                  </a:txBody>
                  <a:tcPr marT="45687" marB="456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87" marB="4568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41" name="AutoShape 21"/>
          <p:cNvSpPr>
            <a:spLocks noChangeArrowheads="1"/>
          </p:cNvSpPr>
          <p:nvPr/>
        </p:nvSpPr>
        <p:spPr bwMode="auto">
          <a:xfrm>
            <a:off x="685800" y="2514600"/>
            <a:ext cx="3505200" cy="30480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  <p:sp>
        <p:nvSpPr>
          <p:cNvPr id="5142" name="AutoShape 22"/>
          <p:cNvSpPr>
            <a:spLocks noChangeArrowheads="1"/>
          </p:cNvSpPr>
          <p:nvPr/>
        </p:nvSpPr>
        <p:spPr bwMode="auto">
          <a:xfrm>
            <a:off x="914400" y="4191000"/>
            <a:ext cx="3124200" cy="1219200"/>
          </a:xfrm>
          <a:prstGeom prst="roundRect">
            <a:avLst>
              <a:gd name="adj" fmla="val 16667"/>
            </a:avLst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  <p:pic>
        <p:nvPicPr>
          <p:cNvPr id="5143" name="Picture 23" descr="1chu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267200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4" name="Picture 24" descr="1chu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260850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45" name="AutoShape 25"/>
          <p:cNvSpPr>
            <a:spLocks noChangeArrowheads="1"/>
          </p:cNvSpPr>
          <p:nvPr/>
        </p:nvSpPr>
        <p:spPr bwMode="auto">
          <a:xfrm>
            <a:off x="838200" y="2743200"/>
            <a:ext cx="3200400" cy="1296988"/>
          </a:xfrm>
          <a:prstGeom prst="roundRect">
            <a:avLst>
              <a:gd name="adj" fmla="val 16667"/>
            </a:avLst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  <p:pic>
        <p:nvPicPr>
          <p:cNvPr id="5146" name="Picture 26" descr="1chu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7" name="Picture 27" descr="1chu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850" y="2898775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8" name="Picture 28" descr="1chu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450" y="2898775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9" name="Picture 29" descr="1donv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006725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0" name="Picture 30" descr="1donv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513" y="2992438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1" name="Picture 31" descr="1donv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538" y="3006725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2" name="Picture 32" descr="1donv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6800" y="3001963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3" name="Picture 33" descr="1donv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8413" y="2992438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2301875" y="5754688"/>
            <a:ext cx="544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1377950" y="5734050"/>
            <a:ext cx="544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1912938" y="5715000"/>
            <a:ext cx="39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.VnAvant" pitchFamily="34" charset="0"/>
              </a:rPr>
              <a:t>+</a:t>
            </a:r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2836863" y="5729288"/>
            <a:ext cx="3968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.VnAvant" pitchFamily="34" charset="0"/>
              </a:rPr>
              <a:t>=</a:t>
            </a:r>
          </a:p>
        </p:txBody>
      </p:sp>
      <p:sp>
        <p:nvSpPr>
          <p:cNvPr id="5158" name="Text Box 38"/>
          <p:cNvSpPr txBox="1">
            <a:spLocks noChangeArrowheads="1"/>
          </p:cNvSpPr>
          <p:nvPr/>
        </p:nvSpPr>
        <p:spPr bwMode="auto">
          <a:xfrm>
            <a:off x="4191000" y="4419600"/>
            <a:ext cx="411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latin typeface=".VnAvant" pitchFamily="34" charset="0"/>
              </a:rPr>
              <a:t>2</a:t>
            </a:r>
          </a:p>
        </p:txBody>
      </p:sp>
      <p:sp>
        <p:nvSpPr>
          <p:cNvPr id="5159" name="Text Box 39"/>
          <p:cNvSpPr txBox="1">
            <a:spLocks noChangeArrowheads="1"/>
          </p:cNvSpPr>
          <p:nvPr/>
        </p:nvSpPr>
        <p:spPr bwMode="auto">
          <a:xfrm>
            <a:off x="4445000" y="5257800"/>
            <a:ext cx="538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>
                <a:solidFill>
                  <a:srgbClr val="000099"/>
                </a:solidFill>
                <a:latin typeface="Times New Roman" pitchFamily="18" charset="0"/>
              </a:rPr>
              <a:t>*</a:t>
            </a:r>
            <a:r>
              <a:rPr lang="en-US" altLang="en-US" sz="2400" b="1">
                <a:solidFill>
                  <a:srgbClr val="000099"/>
                </a:solidFill>
                <a:latin typeface="VNI-Avo" pitchFamily="2" charset="0"/>
              </a:rPr>
              <a:t>5 coäng 0 baèng 5, vieát 5</a:t>
            </a:r>
          </a:p>
        </p:txBody>
      </p:sp>
      <p:sp>
        <p:nvSpPr>
          <p:cNvPr id="5160" name="Text Box 40"/>
          <p:cNvSpPr txBox="1">
            <a:spLocks noChangeArrowheads="1"/>
          </p:cNvSpPr>
          <p:nvPr/>
        </p:nvSpPr>
        <p:spPr bwMode="auto">
          <a:xfrm>
            <a:off x="4446588" y="5791200"/>
            <a:ext cx="5445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*3 coäng 2 baèng 5,vieát 5</a:t>
            </a:r>
          </a:p>
        </p:txBody>
      </p:sp>
      <p:sp>
        <p:nvSpPr>
          <p:cNvPr id="5161" name="Text Box 41"/>
          <p:cNvSpPr txBox="1">
            <a:spLocks noChangeArrowheads="1"/>
          </p:cNvSpPr>
          <p:nvPr/>
        </p:nvSpPr>
        <p:spPr bwMode="auto">
          <a:xfrm>
            <a:off x="4724400" y="4633913"/>
            <a:ext cx="5181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Tính töø phaûi sang traùi</a:t>
            </a:r>
          </a:p>
        </p:txBody>
      </p:sp>
      <p:sp>
        <p:nvSpPr>
          <p:cNvPr id="5162" name="Text Box 42"/>
          <p:cNvSpPr txBox="1">
            <a:spLocks noChangeArrowheads="1"/>
          </p:cNvSpPr>
          <p:nvPr/>
        </p:nvSpPr>
        <p:spPr bwMode="auto">
          <a:xfrm>
            <a:off x="3187700" y="5715000"/>
            <a:ext cx="539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99"/>
                </a:solidFill>
                <a:latin typeface="Times New Roman" pitchFamily="18" charset="0"/>
              </a:rPr>
              <a:t>55</a:t>
            </a:r>
          </a:p>
        </p:txBody>
      </p:sp>
      <p:sp>
        <p:nvSpPr>
          <p:cNvPr id="5163" name="Text Box 43"/>
          <p:cNvSpPr txBox="1">
            <a:spLocks noChangeArrowheads="1"/>
          </p:cNvSpPr>
          <p:nvPr/>
        </p:nvSpPr>
        <p:spPr bwMode="auto">
          <a:xfrm>
            <a:off x="5095875" y="3235325"/>
            <a:ext cx="39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.VnAvant" pitchFamily="34" charset="0"/>
              </a:rPr>
              <a:t>+</a:t>
            </a:r>
          </a:p>
        </p:txBody>
      </p:sp>
      <p:sp>
        <p:nvSpPr>
          <p:cNvPr id="5164" name="Text Box 44"/>
          <p:cNvSpPr txBox="1">
            <a:spLocks noChangeArrowheads="1"/>
          </p:cNvSpPr>
          <p:nvPr/>
        </p:nvSpPr>
        <p:spPr bwMode="auto">
          <a:xfrm>
            <a:off x="6178550" y="3886200"/>
            <a:ext cx="411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E62404"/>
                </a:solidFill>
                <a:latin typeface=".VnAvant" pitchFamily="34" charset="0"/>
              </a:rPr>
              <a:t>5</a:t>
            </a:r>
          </a:p>
        </p:txBody>
      </p:sp>
      <p:sp>
        <p:nvSpPr>
          <p:cNvPr id="5165" name="Text Box 45"/>
          <p:cNvSpPr txBox="1">
            <a:spLocks noChangeArrowheads="1"/>
          </p:cNvSpPr>
          <p:nvPr/>
        </p:nvSpPr>
        <p:spPr bwMode="auto">
          <a:xfrm>
            <a:off x="5400675" y="3886200"/>
            <a:ext cx="411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FF00FF"/>
                </a:solidFill>
                <a:latin typeface=".VnAvant" pitchFamily="34" charset="0"/>
              </a:rPr>
              <a:t>5</a:t>
            </a:r>
          </a:p>
        </p:txBody>
      </p:sp>
      <p:sp>
        <p:nvSpPr>
          <p:cNvPr id="5166" name="Text Box 46"/>
          <p:cNvSpPr txBox="1">
            <a:spLocks noChangeArrowheads="1"/>
          </p:cNvSpPr>
          <p:nvPr/>
        </p:nvSpPr>
        <p:spPr bwMode="auto">
          <a:xfrm>
            <a:off x="7232650" y="3092450"/>
            <a:ext cx="5397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35</a:t>
            </a:r>
          </a:p>
          <a:p>
            <a:endParaRPr lang="en-US" altLang="en-US" sz="28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167" name="Text Box 47"/>
          <p:cNvSpPr txBox="1">
            <a:spLocks noChangeArrowheads="1"/>
          </p:cNvSpPr>
          <p:nvPr/>
        </p:nvSpPr>
        <p:spPr bwMode="auto">
          <a:xfrm>
            <a:off x="7008813" y="3290888"/>
            <a:ext cx="3968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FF00FF"/>
                </a:solidFill>
                <a:latin typeface=".VnAvant" pitchFamily="34" charset="0"/>
              </a:rPr>
              <a:t>+</a:t>
            </a:r>
          </a:p>
        </p:txBody>
      </p:sp>
      <p:sp>
        <p:nvSpPr>
          <p:cNvPr id="5168" name="Text Box 48"/>
          <p:cNvSpPr txBox="1">
            <a:spLocks noChangeArrowheads="1"/>
          </p:cNvSpPr>
          <p:nvPr/>
        </p:nvSpPr>
        <p:spPr bwMode="auto">
          <a:xfrm>
            <a:off x="7391400" y="3941763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5</a:t>
            </a:r>
          </a:p>
        </p:txBody>
      </p: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7183438" y="3941763"/>
            <a:ext cx="361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5172" name="Text Box 52"/>
          <p:cNvSpPr txBox="1">
            <a:spLocks noChangeArrowheads="1"/>
          </p:cNvSpPr>
          <p:nvPr/>
        </p:nvSpPr>
        <p:spPr bwMode="auto">
          <a:xfrm>
            <a:off x="3962400" y="9906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Toaùn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73" name="Text Box 53"/>
          <p:cNvSpPr txBox="1">
            <a:spLocks noChangeArrowheads="1"/>
          </p:cNvSpPr>
          <p:nvPr/>
        </p:nvSpPr>
        <p:spPr bwMode="auto">
          <a:xfrm>
            <a:off x="457200" y="1447800"/>
            <a:ext cx="853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Phép cộng </a:t>
            </a:r>
            <a:r>
              <a:rPr lang="en-US" sz="3200" b="1">
                <a:solidFill>
                  <a:srgbClr val="FF0000"/>
                </a:solidFill>
                <a:latin typeface="HP001 5 hàng" pitchFamily="34" charset="0"/>
              </a:rPr>
              <a:t>trong</a:t>
            </a: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phạm vi100(cộng không nhớ</a:t>
            </a:r>
            <a:r>
              <a:rPr lang="en-US" sz="3200">
                <a:latin typeface="HP001 5 hàng" pitchFamily="34" charset="0"/>
              </a:rPr>
              <a:t>)</a:t>
            </a:r>
          </a:p>
        </p:txBody>
      </p:sp>
      <p:sp>
        <p:nvSpPr>
          <p:cNvPr id="5174" name="Text Box 54"/>
          <p:cNvSpPr txBox="1">
            <a:spLocks noChangeArrowheads="1"/>
          </p:cNvSpPr>
          <p:nvPr/>
        </p:nvSpPr>
        <p:spPr bwMode="auto">
          <a:xfrm>
            <a:off x="7218363" y="3511550"/>
            <a:ext cx="539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20</a:t>
            </a:r>
          </a:p>
        </p:txBody>
      </p:sp>
      <p:sp>
        <p:nvSpPr>
          <p:cNvPr id="5175" name="Text Box 55"/>
          <p:cNvSpPr txBox="1">
            <a:spLocks noChangeArrowheads="1"/>
          </p:cNvSpPr>
          <p:nvPr/>
        </p:nvSpPr>
        <p:spPr bwMode="auto">
          <a:xfrm>
            <a:off x="4454525" y="4429125"/>
            <a:ext cx="411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latin typeface=".VnAvant" pitchFamily="34" charset="0"/>
              </a:rPr>
              <a:t>0</a:t>
            </a:r>
          </a:p>
        </p:txBody>
      </p:sp>
      <p:sp>
        <p:nvSpPr>
          <p:cNvPr id="5176" name="Line 56"/>
          <p:cNvSpPr>
            <a:spLocks noChangeShapeType="1"/>
          </p:cNvSpPr>
          <p:nvPr/>
        </p:nvSpPr>
        <p:spPr bwMode="auto">
          <a:xfrm>
            <a:off x="7142163" y="3962400"/>
            <a:ext cx="533400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03374E-7 L 0.1375 -0.03444 " pathEditMode="relative" rAng="0" ptsTypes="AA">
                                      <p:cBhvr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-17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91 2.03374E-7 L 0.18681 -0.03444 " pathEditMode="relative" rAng="0" ptsTypes="AA">
                                      <p:cBhvr>
                                        <p:cTn id="59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45" y="-17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5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500"/>
                                        <p:tgtEl>
                                          <p:spTgt spid="5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36954E-6 L 0.13594 -0.15299 " pathEditMode="relative" rAng="0" ptsTypes="AA">
                                      <p:cBhvr>
                                        <p:cTn id="90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88" y="-76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40259E-6 L 0.19045 -0.15738 " pathEditMode="relative" rAng="0" ptsTypes="AA">
                                      <p:cBhvr>
                                        <p:cTn id="94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14" y="-78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9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 tmFilter="0, 0; .2, .5; .8, .5; 1, 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1" dur="250" autoRev="1" fill="hold"/>
                                        <p:tgtEl>
                                          <p:spTgt spid="51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 tmFilter="0, 0; .2, .5; .8, .5; 1, 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4" dur="250" autoRev="1" fill="hold"/>
                                        <p:tgtEl>
                                          <p:spTgt spid="51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 tmFilter="0, 0; .2, .5; .8, .5; 1, 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7" dur="250" autoRev="1" fill="hold"/>
                                        <p:tgtEl>
                                          <p:spTgt spid="51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 tmFilter="0, 0; .2, .5; .8, .5; 1, 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250" autoRev="1" fill="hold"/>
                                        <p:tgtEl>
                                          <p:spTgt spid="51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 tmFilter="0, 0; .2, .5; .8, .5; 1, 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3" dur="250" autoRev="1" fill="hold"/>
                                        <p:tgtEl>
                                          <p:spTgt spid="51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4" presetID="19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5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6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9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0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1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9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5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6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7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8" dur="500" fill="hold"/>
                                        <p:tgtEl>
                                          <p:spTgt spid="51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9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0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1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3" dur="500" fill="hold"/>
                                        <p:tgtEl>
                                          <p:spTgt spid="51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9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5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6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7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2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7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9" dur="5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" tmFilter="0, 0; .2, .5; .8, .5; 1, 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4" dur="250" autoRev="1" fill="hold"/>
                                        <p:tgtEl>
                                          <p:spTgt spid="51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5" presetID="26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500" tmFilter="0, 0; .2, .5; .8, .5; 1, 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7" dur="250" autoRev="1" fill="hold"/>
                                        <p:tgtEl>
                                          <p:spTgt spid="51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8" presetID="26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 tmFilter="0, 0; .2, .5; .8, .5; 1, 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0" dur="250" autoRev="1" fill="hold"/>
                                        <p:tgtEl>
                                          <p:spTgt spid="51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1" presetID="26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500" tmFilter="0, 0; .2, .5; .8, .5; 1, 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3" dur="250" autoRev="1" fill="hold"/>
                                        <p:tgtEl>
                                          <p:spTgt spid="51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4" presetID="26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500" tmFilter="0, 0; .2, .5; .8, .5; 1, 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6" dur="250" autoRev="1" fill="hold"/>
                                        <p:tgtEl>
                                          <p:spTgt spid="51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1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2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8" dur="500" fill="hold"/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5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5" dur="5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5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7" dur="500" tmFilter="0,0; .5, 1; 1, 1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5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9" dur="500" tmFilter="0,0; .5, 1; 1, 1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5123" grpId="0"/>
      <p:bldP spid="5123" grpId="1"/>
      <p:bldP spid="5123" grpId="2"/>
      <p:bldP spid="5141" grpId="0" animBg="1"/>
      <p:bldP spid="5142" grpId="0" animBg="1"/>
      <p:bldP spid="5145" grpId="0" animBg="1"/>
      <p:bldP spid="5154" grpId="0"/>
      <p:bldP spid="5155" grpId="0"/>
      <p:bldP spid="5156" grpId="0"/>
      <p:bldP spid="5157" grpId="0"/>
      <p:bldP spid="5158" grpId="0"/>
      <p:bldP spid="5158" grpId="1"/>
      <p:bldP spid="5158" grpId="2"/>
      <p:bldP spid="5159" grpId="0"/>
      <p:bldP spid="5160" grpId="0"/>
      <p:bldP spid="5161" grpId="0"/>
      <p:bldP spid="5162" grpId="0"/>
      <p:bldP spid="5163" grpId="0"/>
      <p:bldP spid="5164" grpId="0"/>
      <p:bldP spid="5164" grpId="1"/>
      <p:bldP spid="5165" grpId="0"/>
      <p:bldP spid="5165" grpId="1"/>
      <p:bldP spid="5166" grpId="0"/>
      <p:bldP spid="5167" grpId="0"/>
      <p:bldP spid="5168" grpId="0"/>
      <p:bldP spid="5169" grpId="0"/>
      <p:bldP spid="5174" grpId="0"/>
      <p:bldP spid="5175" grpId="0"/>
      <p:bldP spid="5175" grpId="1"/>
      <p:bldP spid="5175" grpId="2"/>
      <p:bldP spid="517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6" descr="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00" y="0"/>
            <a:ext cx="92773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114800" y="9906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Toaùn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57200" y="1447800"/>
            <a:ext cx="853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Phép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cộng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HP001 5 hàng" pitchFamily="34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phạm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vi100(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cộng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không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P001 5 hàng" pitchFamily="34" charset="0"/>
              </a:rPr>
              <a:t>nhớ</a:t>
            </a:r>
            <a:r>
              <a:rPr lang="en-US" sz="3200" dirty="0">
                <a:latin typeface="HP001 5 hàng" pitchFamily="34" charset="0"/>
              </a:rPr>
              <a:t>)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176713" y="3224213"/>
            <a:ext cx="4111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latin typeface=".VnAvant" pitchFamily="34" charset="0"/>
              </a:rPr>
              <a:t>3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4495800" y="3230563"/>
            <a:ext cx="4111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latin typeface=".VnAvant" pitchFamily="34" charset="0"/>
              </a:rPr>
              <a:t>5</a:t>
            </a:r>
          </a:p>
        </p:txBody>
      </p:sp>
      <p:graphicFrame>
        <p:nvGraphicFramePr>
          <p:cNvPr id="6151" name="Group 7"/>
          <p:cNvGraphicFramePr>
            <a:graphicFrameLocks noGrp="1"/>
          </p:cNvGraphicFramePr>
          <p:nvPr/>
        </p:nvGraphicFramePr>
        <p:xfrm>
          <a:off x="5029200" y="2209800"/>
          <a:ext cx="1828800" cy="2213156"/>
        </p:xfrm>
        <a:graphic>
          <a:graphicData uri="http://schemas.openxmlformats.org/drawingml/2006/table">
            <a:tbl>
              <a:tblPr/>
              <a:tblGrid>
                <a:gridCol w="914400"/>
                <a:gridCol w="914400"/>
              </a:tblGrid>
              <a:tr h="822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Chục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Đơn vị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59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68" name="AutoShape 24"/>
          <p:cNvSpPr>
            <a:spLocks noChangeArrowheads="1"/>
          </p:cNvSpPr>
          <p:nvPr/>
        </p:nvSpPr>
        <p:spPr bwMode="auto">
          <a:xfrm>
            <a:off x="685800" y="2514600"/>
            <a:ext cx="3505200" cy="30480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  <p:sp>
        <p:nvSpPr>
          <p:cNvPr id="6169" name="AutoShape 25"/>
          <p:cNvSpPr>
            <a:spLocks noChangeArrowheads="1"/>
          </p:cNvSpPr>
          <p:nvPr/>
        </p:nvSpPr>
        <p:spPr bwMode="auto">
          <a:xfrm>
            <a:off x="914400" y="4191000"/>
            <a:ext cx="3124200" cy="1219200"/>
          </a:xfrm>
          <a:prstGeom prst="roundRect">
            <a:avLst>
              <a:gd name="adj" fmla="val 16667"/>
            </a:avLst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  <p:pic>
        <p:nvPicPr>
          <p:cNvPr id="6170" name="Picture 26" descr="1donv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275" y="4379913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1" name="Picture 27" descr="1donv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2300" y="4368800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72" name="AutoShape 28"/>
          <p:cNvSpPr>
            <a:spLocks noChangeArrowheads="1"/>
          </p:cNvSpPr>
          <p:nvPr/>
        </p:nvSpPr>
        <p:spPr bwMode="auto">
          <a:xfrm>
            <a:off x="838200" y="2743200"/>
            <a:ext cx="3200400" cy="1296988"/>
          </a:xfrm>
          <a:prstGeom prst="roundRect">
            <a:avLst>
              <a:gd name="adj" fmla="val 16667"/>
            </a:avLst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  <p:pic>
        <p:nvPicPr>
          <p:cNvPr id="6173" name="Picture 29" descr="1chu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4" name="Picture 30" descr="1chu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850" y="2898775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5" name="Picture 31" descr="1chu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450" y="2898775"/>
            <a:ext cx="447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6" name="Picture 32" descr="1donv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006725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7" name="Picture 33" descr="1donv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513" y="2992438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8" name="Picture 34" descr="1donv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538" y="3006725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79" name="Picture 35" descr="1donv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6800" y="3001963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80" name="Picture 36" descr="1donv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8413" y="2992438"/>
            <a:ext cx="1333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2301875" y="5715000"/>
            <a:ext cx="3635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1377950" y="5734050"/>
            <a:ext cx="544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1912938" y="5715000"/>
            <a:ext cx="39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.VnAvant" pitchFamily="34" charset="0"/>
              </a:rPr>
              <a:t>+</a:t>
            </a: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4446588" y="5715000"/>
            <a:ext cx="5445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*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Haï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3,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vieát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3</a:t>
            </a:r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4724400" y="4557713"/>
            <a:ext cx="5181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Tính töø phaûi sang traùi</a:t>
            </a:r>
          </a:p>
        </p:txBody>
      </p: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3048000" y="5715000"/>
            <a:ext cx="539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99"/>
                </a:solidFill>
                <a:latin typeface="Times New Roman" pitchFamily="18" charset="0"/>
              </a:rPr>
              <a:t>37</a:t>
            </a:r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5095875" y="3235325"/>
            <a:ext cx="39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.VnAvant" pitchFamily="34" charset="0"/>
              </a:rPr>
              <a:t>+</a:t>
            </a:r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6178550" y="3886200"/>
            <a:ext cx="411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E62404"/>
                </a:solidFill>
                <a:latin typeface=".VnAvant" pitchFamily="34" charset="0"/>
              </a:rPr>
              <a:t>7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5334000" y="3048000"/>
            <a:ext cx="411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FF00FF"/>
                </a:solidFill>
                <a:latin typeface=".VnAvant" pitchFamily="34" charset="0"/>
              </a:rPr>
              <a:t>3</a:t>
            </a: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7050088" y="3367088"/>
            <a:ext cx="3968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FF00FF"/>
                </a:solidFill>
                <a:latin typeface=".VnAvant" pitchFamily="34" charset="0"/>
              </a:rPr>
              <a:t>+</a:t>
            </a:r>
          </a:p>
        </p:txBody>
      </p:sp>
      <p:sp>
        <p:nvSpPr>
          <p:cNvPr id="6191" name="Text Box 47"/>
          <p:cNvSpPr txBox="1">
            <a:spLocks noChangeArrowheads="1"/>
          </p:cNvSpPr>
          <p:nvPr/>
        </p:nvSpPr>
        <p:spPr bwMode="auto">
          <a:xfrm>
            <a:off x="7410450" y="3511550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6192" name="Text Box 48"/>
          <p:cNvSpPr txBox="1">
            <a:spLocks noChangeArrowheads="1"/>
          </p:cNvSpPr>
          <p:nvPr/>
        </p:nvSpPr>
        <p:spPr bwMode="auto">
          <a:xfrm>
            <a:off x="7183438" y="3941763"/>
            <a:ext cx="361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6194" name="Text Box 50"/>
          <p:cNvSpPr txBox="1">
            <a:spLocks noChangeArrowheads="1"/>
          </p:cNvSpPr>
          <p:nvPr/>
        </p:nvSpPr>
        <p:spPr bwMode="auto">
          <a:xfrm>
            <a:off x="2667000" y="5715000"/>
            <a:ext cx="39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rgbClr val="0000CC"/>
                </a:solidFill>
                <a:latin typeface=".VnAvant" pitchFamily="34" charset="0"/>
              </a:rPr>
              <a:t>=</a:t>
            </a:r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4445000" y="5181600"/>
            <a:ext cx="538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>
                <a:solidFill>
                  <a:srgbClr val="000099"/>
                </a:solidFill>
                <a:latin typeface="Times New Roman" pitchFamily="18" charset="0"/>
              </a:rPr>
              <a:t>*</a:t>
            </a:r>
            <a:r>
              <a:rPr lang="en-US" altLang="en-US" sz="2400" b="1">
                <a:solidFill>
                  <a:srgbClr val="000099"/>
                </a:solidFill>
                <a:latin typeface="VNI-Avo" pitchFamily="2" charset="0"/>
              </a:rPr>
              <a:t>5 coäng 2 baèng 7, vieát 7</a:t>
            </a:r>
          </a:p>
        </p:txBody>
      </p:sp>
      <p:sp>
        <p:nvSpPr>
          <p:cNvPr id="6196" name="Text Box 52"/>
          <p:cNvSpPr txBox="1">
            <a:spLocks noChangeArrowheads="1"/>
          </p:cNvSpPr>
          <p:nvPr/>
        </p:nvSpPr>
        <p:spPr bwMode="auto">
          <a:xfrm>
            <a:off x="7239000" y="3124200"/>
            <a:ext cx="5397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800" b="1">
                <a:solidFill>
                  <a:schemeClr val="tx2"/>
                </a:solidFill>
                <a:latin typeface="Times New Roman" pitchFamily="18" charset="0"/>
              </a:rPr>
              <a:t>35</a:t>
            </a:r>
          </a:p>
          <a:p>
            <a:endParaRPr lang="en-US" altLang="en-US" sz="28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6197" name="Text Box 53"/>
          <p:cNvSpPr txBox="1">
            <a:spLocks noChangeArrowheads="1"/>
          </p:cNvSpPr>
          <p:nvPr/>
        </p:nvSpPr>
        <p:spPr bwMode="auto">
          <a:xfrm>
            <a:off x="4191000" y="4419600"/>
            <a:ext cx="411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b="1">
                <a:solidFill>
                  <a:srgbClr val="000000"/>
                </a:solidFill>
                <a:latin typeface=".VnAvant" pitchFamily="34" charset="0"/>
              </a:rPr>
              <a:t>2</a:t>
            </a:r>
          </a:p>
        </p:txBody>
      </p: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7391400" y="3941763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7</a:t>
            </a:r>
          </a:p>
        </p:txBody>
      </p:sp>
      <p:sp>
        <p:nvSpPr>
          <p:cNvPr id="6199" name="Line 55"/>
          <p:cNvSpPr>
            <a:spLocks noChangeShapeType="1"/>
          </p:cNvSpPr>
          <p:nvPr/>
        </p:nvSpPr>
        <p:spPr bwMode="auto">
          <a:xfrm>
            <a:off x="7183438" y="3962400"/>
            <a:ext cx="533400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03374E-7 L 0.1375 -0.03444 " pathEditMode="relative" rAng="0" ptsTypes="AA">
                                      <p:cBhvr>
                                        <p:cTn id="55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75" y="-17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91 2.03374E-7 L 0.18681 -0.03444 " pathEditMode="relative" rAng="0" ptsTypes="AA">
                                      <p:cBhvr>
                                        <p:cTn id="59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45" y="-17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5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36954E-6 L 0.21927 -0.15299 " pathEditMode="relative" rAng="0" ptsTypes="AA">
                                      <p:cBhvr>
                                        <p:cTn id="85" dur="500" fill="hold"/>
                                        <p:tgtEl>
                                          <p:spTgt spid="6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55" y="-76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0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6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6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 tmFilter="0, 0; .2, .5; .8, .5; 1, 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2" dur="250" autoRev="1" fill="hold"/>
                                        <p:tgtEl>
                                          <p:spTgt spid="61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 tmFilter="0, 0; .2, .5; .8, .5; 1, 0"/>
                                        <p:tgtEl>
                                          <p:spTgt spid="61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5" dur="250" autoRev="1" fill="hold"/>
                                        <p:tgtEl>
                                          <p:spTgt spid="617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 tmFilter="0, 0; .2, .5; .8, .5; 1, 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8" dur="250" autoRev="1" fill="hold"/>
                                        <p:tgtEl>
                                          <p:spTgt spid="61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 tmFilter="0, 0; .2, .5; .8, .5; 1, 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1" dur="250" autoRev="1" fill="hold"/>
                                        <p:tgtEl>
                                          <p:spTgt spid="61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 tmFilter="0, 0; .2, .5; .8, .5; 1, 0"/>
                                        <p:tgtEl>
                                          <p:spTgt spid="6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4" dur="250" autoRev="1" fill="hold"/>
                                        <p:tgtEl>
                                          <p:spTgt spid="6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 tmFilter="0, 0; .2, .5; .8, .5; 1, 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7" dur="250" autoRev="1" fill="hold"/>
                                        <p:tgtEl>
                                          <p:spTgt spid="61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 tmFilter="0, 0; .2, .5; .8, .5; 1, 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250" autoRev="1" fill="hold"/>
                                        <p:tgtEl>
                                          <p:spTgt spid="61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2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3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7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8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9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2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3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7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8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2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3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7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8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2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3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4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9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0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1" dur="500" fill="hold"/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6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26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 tmFilter="0, 0; .2, .5; .8, .5; 1, 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1" dur="250" autoRev="1" fill="hold"/>
                                        <p:tgtEl>
                                          <p:spTgt spid="61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2" presetID="26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 tmFilter="0, 0; .2, .5; .8, .5; 1, 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4" dur="250" autoRev="1" fill="hold"/>
                                        <p:tgtEl>
                                          <p:spTgt spid="61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5" presetID="26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 tmFilter="0, 0; .2, .5; .8, .5; 1, 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7" dur="250" autoRev="1" fill="hold"/>
                                        <p:tgtEl>
                                          <p:spTgt spid="61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1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94 -0.01988 L 0.01094 0.12433 " pathEditMode="relative" rAng="0" ptsTypes="AA">
                                      <p:cBhvr>
                                        <p:cTn id="206" dur="20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11"/>
                                    </p:animMotion>
                                  </p:childTnLst>
                                </p:cTn>
                              </p:par>
                              <p:par>
                                <p:cTn id="20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8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5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7" dur="500" tmFilter="0,0; .5, 1; 1, 1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6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9" dur="500" tmFilter="0,0; .5, 1; 1, 1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6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49" grpId="1"/>
      <p:bldP spid="6149" grpId="2"/>
      <p:bldP spid="6150" grpId="0"/>
      <p:bldP spid="6150" grpId="1"/>
      <p:bldP spid="6150" grpId="2"/>
      <p:bldP spid="6168" grpId="0" animBg="1"/>
      <p:bldP spid="6169" grpId="0" animBg="1"/>
      <p:bldP spid="6172" grpId="0" animBg="1"/>
      <p:bldP spid="6181" grpId="0"/>
      <p:bldP spid="6182" grpId="0"/>
      <p:bldP spid="6183" grpId="0"/>
      <p:bldP spid="6184" grpId="0"/>
      <p:bldP spid="6185" grpId="0"/>
      <p:bldP spid="6187" grpId="0"/>
      <p:bldP spid="6188" grpId="0"/>
      <p:bldP spid="6188" grpId="1"/>
      <p:bldP spid="6189" grpId="0"/>
      <p:bldP spid="6190" grpId="0"/>
      <p:bldP spid="6191" grpId="0"/>
      <p:bldP spid="6192" grpId="0"/>
      <p:bldP spid="6194" grpId="0"/>
      <p:bldP spid="6195" grpId="0"/>
      <p:bldP spid="6196" grpId="0"/>
      <p:bldP spid="6197" grpId="0"/>
      <p:bldP spid="6197" grpId="1"/>
      <p:bldP spid="6197" grpId="2"/>
      <p:bldP spid="6198" grpId="0"/>
      <p:bldP spid="619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4" name="Text Box 48"/>
          <p:cNvSpPr txBox="1">
            <a:spLocks noChangeArrowheads="1"/>
          </p:cNvSpPr>
          <p:nvPr/>
        </p:nvSpPr>
        <p:spPr bwMode="auto">
          <a:xfrm>
            <a:off x="4191000" y="1219200"/>
            <a:ext cx="388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>
                <a:solidFill>
                  <a:srgbClr val="000099"/>
                </a:solidFill>
                <a:latin typeface="Times New Roman" pitchFamily="18" charset="0"/>
              </a:rPr>
              <a:t>*</a:t>
            </a:r>
            <a:r>
              <a:rPr lang="en-US" altLang="en-US" sz="2400" b="1">
                <a:solidFill>
                  <a:srgbClr val="000099"/>
                </a:solidFill>
                <a:latin typeface="VNI-Avo" pitchFamily="2" charset="0"/>
              </a:rPr>
              <a:t>5 coäng 4 baèng 9, vieát 9</a:t>
            </a:r>
          </a:p>
        </p:txBody>
      </p:sp>
      <p:sp>
        <p:nvSpPr>
          <p:cNvPr id="4145" name="Text Box 49"/>
          <p:cNvSpPr txBox="1">
            <a:spLocks noChangeArrowheads="1"/>
          </p:cNvSpPr>
          <p:nvPr/>
        </p:nvSpPr>
        <p:spPr bwMode="auto">
          <a:xfrm>
            <a:off x="4191000" y="1676400"/>
            <a:ext cx="396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*3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coäng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2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baèng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5,vieát 5</a:t>
            </a:r>
          </a:p>
        </p:txBody>
      </p:sp>
      <p:sp>
        <p:nvSpPr>
          <p:cNvPr id="4146" name="Text Box 50"/>
          <p:cNvSpPr txBox="1">
            <a:spLocks noChangeArrowheads="1"/>
          </p:cNvSpPr>
          <p:nvPr/>
        </p:nvSpPr>
        <p:spPr bwMode="auto">
          <a:xfrm>
            <a:off x="457200" y="381000"/>
            <a:ext cx="868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</a:rPr>
              <a:t>Toán : Phép cộng trong phạm vi 100 (cộng không nhớ)</a:t>
            </a:r>
            <a:endParaRPr lang="en-US" altLang="en-US" sz="2400" b="1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2" name="Text Box 48"/>
          <p:cNvSpPr txBox="1">
            <a:spLocks noChangeArrowheads="1"/>
          </p:cNvSpPr>
          <p:nvPr/>
        </p:nvSpPr>
        <p:spPr bwMode="auto">
          <a:xfrm>
            <a:off x="4267200" y="2971800"/>
            <a:ext cx="388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>
                <a:solidFill>
                  <a:srgbClr val="000099"/>
                </a:solidFill>
                <a:latin typeface="Times New Roman" pitchFamily="18" charset="0"/>
              </a:rPr>
              <a:t>*</a:t>
            </a:r>
            <a:r>
              <a:rPr lang="en-US" altLang="en-US" sz="2400" b="1">
                <a:solidFill>
                  <a:srgbClr val="000099"/>
                </a:solidFill>
                <a:latin typeface="VNI-Avo" pitchFamily="2" charset="0"/>
              </a:rPr>
              <a:t>5 coäng 0 baèng 5, vieát 5</a:t>
            </a:r>
          </a:p>
        </p:txBody>
      </p:sp>
      <p:sp>
        <p:nvSpPr>
          <p:cNvPr id="3" name="Text Box 49"/>
          <p:cNvSpPr txBox="1">
            <a:spLocks noChangeArrowheads="1"/>
          </p:cNvSpPr>
          <p:nvPr/>
        </p:nvSpPr>
        <p:spPr bwMode="auto">
          <a:xfrm>
            <a:off x="4267200" y="3429000"/>
            <a:ext cx="396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*3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coäng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2 </a:t>
            </a:r>
            <a:r>
              <a:rPr lang="en-US" sz="24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baèng</a:t>
            </a:r>
            <a:r>
              <a:rPr lang="en-U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5,vieát 5</a:t>
            </a:r>
          </a:p>
        </p:txBody>
      </p:sp>
      <p:sp>
        <p:nvSpPr>
          <p:cNvPr id="4" name="Text Box 48"/>
          <p:cNvSpPr txBox="1">
            <a:spLocks noChangeArrowheads="1"/>
          </p:cNvSpPr>
          <p:nvPr/>
        </p:nvSpPr>
        <p:spPr bwMode="auto">
          <a:xfrm>
            <a:off x="4343400" y="4495800"/>
            <a:ext cx="388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>
                <a:solidFill>
                  <a:srgbClr val="000099"/>
                </a:solidFill>
                <a:latin typeface="Times New Roman" pitchFamily="18" charset="0"/>
              </a:rPr>
              <a:t>*</a:t>
            </a:r>
            <a:r>
              <a:rPr lang="en-US" altLang="en-US" sz="2400" b="1">
                <a:solidFill>
                  <a:srgbClr val="000099"/>
                </a:solidFill>
                <a:latin typeface="VNI-Avo" pitchFamily="2" charset="0"/>
              </a:rPr>
              <a:t>5 coäng 2 baèng 7, vieát 7</a:t>
            </a:r>
          </a:p>
        </p:txBody>
      </p:sp>
      <p:sp>
        <p:nvSpPr>
          <p:cNvPr id="5" name="Text Box 49"/>
          <p:cNvSpPr txBox="1">
            <a:spLocks noChangeArrowheads="1"/>
          </p:cNvSpPr>
          <p:nvPr/>
        </p:nvSpPr>
        <p:spPr bwMode="auto">
          <a:xfrm>
            <a:off x="4343400" y="4953000"/>
            <a:ext cx="396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*hạ 3,vieát 3</a:t>
            </a:r>
          </a:p>
        </p:txBody>
      </p:sp>
      <p:sp>
        <p:nvSpPr>
          <p:cNvPr id="6" name="Text Box 48"/>
          <p:cNvSpPr txBox="1">
            <a:spLocks noChangeArrowheads="1"/>
          </p:cNvSpPr>
          <p:nvPr/>
        </p:nvSpPr>
        <p:spPr bwMode="auto">
          <a:xfrm>
            <a:off x="2743200" y="20574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</a:rPr>
              <a:t>35 + 24 = 59</a:t>
            </a:r>
            <a:endParaRPr lang="en-US" altLang="en-US" sz="2400" b="1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7" name="Text Box 48"/>
          <p:cNvSpPr txBox="1">
            <a:spLocks noChangeArrowheads="1"/>
          </p:cNvSpPr>
          <p:nvPr/>
        </p:nvSpPr>
        <p:spPr bwMode="auto">
          <a:xfrm>
            <a:off x="2743200" y="38862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</a:rPr>
              <a:t>35 + 20 = 55</a:t>
            </a:r>
            <a:endParaRPr lang="en-US" altLang="en-US" sz="2400" b="1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8" name="Text Box 48"/>
          <p:cNvSpPr txBox="1">
            <a:spLocks noChangeArrowheads="1"/>
          </p:cNvSpPr>
          <p:nvPr/>
        </p:nvSpPr>
        <p:spPr bwMode="auto">
          <a:xfrm>
            <a:off x="2819400" y="54864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</a:rPr>
              <a:t>35 + 2 = 37</a:t>
            </a:r>
            <a:endParaRPr lang="en-US" altLang="en-US" sz="2400" b="1">
              <a:solidFill>
                <a:srgbClr val="FF0000"/>
              </a:solidFill>
              <a:latin typeface="VNI-Avo" pitchFamily="2" charset="0"/>
            </a:endParaRPr>
          </a:p>
        </p:txBody>
      </p:sp>
      <p:grpSp>
        <p:nvGrpSpPr>
          <p:cNvPr id="7180" name="Group 12"/>
          <p:cNvGrpSpPr>
            <a:grpSpLocks/>
          </p:cNvGrpSpPr>
          <p:nvPr/>
        </p:nvGrpSpPr>
        <p:grpSpPr bwMode="auto">
          <a:xfrm>
            <a:off x="1219200" y="4648200"/>
            <a:ext cx="990600" cy="1371600"/>
            <a:chOff x="768" y="2832"/>
            <a:chExt cx="624" cy="672"/>
          </a:xfrm>
        </p:grpSpPr>
        <p:sp>
          <p:nvSpPr>
            <p:cNvPr id="7192" name="Rectangle 13"/>
            <p:cNvSpPr>
              <a:spLocks noChangeArrowheads="1"/>
            </p:cNvSpPr>
            <p:nvPr/>
          </p:nvSpPr>
          <p:spPr bwMode="auto">
            <a:xfrm>
              <a:off x="864" y="2832"/>
              <a:ext cx="528" cy="67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b="1"/>
                <a:t>35</a:t>
              </a:r>
            </a:p>
            <a:p>
              <a:pPr algn="ctr"/>
              <a:r>
                <a:rPr lang="en-US" altLang="en-US" b="1"/>
                <a:t>  2</a:t>
              </a:r>
            </a:p>
            <a:p>
              <a:pPr algn="ctr"/>
              <a:endParaRPr lang="en-US" altLang="en-US" b="1"/>
            </a:p>
            <a:p>
              <a:pPr algn="ctr"/>
              <a:r>
                <a:rPr lang="en-US" altLang="en-US" b="1"/>
                <a:t>37</a:t>
              </a:r>
            </a:p>
          </p:txBody>
        </p:sp>
        <p:sp>
          <p:nvSpPr>
            <p:cNvPr id="7193" name="Rectangle 14"/>
            <p:cNvSpPr>
              <a:spLocks noChangeArrowheads="1"/>
            </p:cNvSpPr>
            <p:nvPr/>
          </p:nvSpPr>
          <p:spPr bwMode="auto">
            <a:xfrm>
              <a:off x="768" y="2961"/>
              <a:ext cx="192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b="1"/>
                <a:t>+</a:t>
              </a:r>
            </a:p>
          </p:txBody>
        </p:sp>
        <p:sp>
          <p:nvSpPr>
            <p:cNvPr id="7194" name="Line 15"/>
            <p:cNvSpPr>
              <a:spLocks noChangeShapeType="1"/>
            </p:cNvSpPr>
            <p:nvPr/>
          </p:nvSpPr>
          <p:spPr bwMode="auto">
            <a:xfrm>
              <a:off x="912" y="3261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81" name="Group 16"/>
          <p:cNvGrpSpPr>
            <a:grpSpLocks/>
          </p:cNvGrpSpPr>
          <p:nvPr/>
        </p:nvGrpSpPr>
        <p:grpSpPr bwMode="auto">
          <a:xfrm>
            <a:off x="1219200" y="2819400"/>
            <a:ext cx="990600" cy="1447800"/>
            <a:chOff x="768" y="1824"/>
            <a:chExt cx="624" cy="624"/>
          </a:xfrm>
        </p:grpSpPr>
        <p:sp>
          <p:nvSpPr>
            <p:cNvPr id="7189" name="Rectangle 17"/>
            <p:cNvSpPr>
              <a:spLocks noChangeArrowheads="1"/>
            </p:cNvSpPr>
            <p:nvPr/>
          </p:nvSpPr>
          <p:spPr bwMode="auto">
            <a:xfrm>
              <a:off x="864" y="1824"/>
              <a:ext cx="528" cy="6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b="1"/>
                <a:t>35</a:t>
              </a:r>
            </a:p>
            <a:p>
              <a:pPr algn="ctr"/>
              <a:r>
                <a:rPr lang="en-US" altLang="en-US" b="1"/>
                <a:t>20</a:t>
              </a:r>
            </a:p>
            <a:p>
              <a:pPr algn="ctr"/>
              <a:endParaRPr lang="en-US" altLang="en-US" b="1"/>
            </a:p>
            <a:p>
              <a:pPr algn="ctr"/>
              <a:r>
                <a:rPr lang="en-US" altLang="en-US" b="1"/>
                <a:t>55</a:t>
              </a:r>
            </a:p>
          </p:txBody>
        </p:sp>
        <p:sp>
          <p:nvSpPr>
            <p:cNvPr id="7190" name="Rectangle 18"/>
            <p:cNvSpPr>
              <a:spLocks noChangeArrowheads="1"/>
            </p:cNvSpPr>
            <p:nvPr/>
          </p:nvSpPr>
          <p:spPr bwMode="auto">
            <a:xfrm>
              <a:off x="768" y="1953"/>
              <a:ext cx="192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b="1"/>
                <a:t>+</a:t>
              </a:r>
            </a:p>
          </p:txBody>
        </p:sp>
        <p:sp>
          <p:nvSpPr>
            <p:cNvPr id="7191" name="Line 19"/>
            <p:cNvSpPr>
              <a:spLocks noChangeShapeType="1"/>
            </p:cNvSpPr>
            <p:nvPr/>
          </p:nvSpPr>
          <p:spPr bwMode="auto">
            <a:xfrm>
              <a:off x="912" y="2226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82" name="Group 20"/>
          <p:cNvGrpSpPr>
            <a:grpSpLocks/>
          </p:cNvGrpSpPr>
          <p:nvPr/>
        </p:nvGrpSpPr>
        <p:grpSpPr bwMode="auto">
          <a:xfrm>
            <a:off x="1219200" y="1295400"/>
            <a:ext cx="990600" cy="1295400"/>
            <a:chOff x="768" y="912"/>
            <a:chExt cx="624" cy="624"/>
          </a:xfrm>
        </p:grpSpPr>
        <p:sp>
          <p:nvSpPr>
            <p:cNvPr id="7186" name="Rectangle 21"/>
            <p:cNvSpPr>
              <a:spLocks noChangeArrowheads="1"/>
            </p:cNvSpPr>
            <p:nvPr/>
          </p:nvSpPr>
          <p:spPr bwMode="auto">
            <a:xfrm>
              <a:off x="864" y="912"/>
              <a:ext cx="528" cy="62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en-US" b="1"/>
                <a:t>35</a:t>
              </a:r>
            </a:p>
            <a:p>
              <a:pPr algn="ctr"/>
              <a:r>
                <a:rPr lang="en-US" altLang="en-US" b="1"/>
                <a:t>24</a:t>
              </a:r>
            </a:p>
            <a:p>
              <a:pPr algn="ctr"/>
              <a:endParaRPr lang="en-US" altLang="en-US" b="1"/>
            </a:p>
            <a:p>
              <a:pPr algn="ctr"/>
              <a:r>
                <a:rPr lang="en-US" altLang="en-US" b="1"/>
                <a:t>59</a:t>
              </a:r>
            </a:p>
          </p:txBody>
        </p:sp>
        <p:sp>
          <p:nvSpPr>
            <p:cNvPr id="7187" name="Rectangle 22"/>
            <p:cNvSpPr>
              <a:spLocks noChangeArrowheads="1"/>
            </p:cNvSpPr>
            <p:nvPr/>
          </p:nvSpPr>
          <p:spPr bwMode="auto">
            <a:xfrm>
              <a:off x="768" y="1041"/>
              <a:ext cx="192" cy="1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b="1"/>
                <a:t>+</a:t>
              </a:r>
            </a:p>
          </p:txBody>
        </p:sp>
        <p:sp>
          <p:nvSpPr>
            <p:cNvPr id="7188" name="Line 23"/>
            <p:cNvSpPr>
              <a:spLocks noChangeShapeType="1"/>
            </p:cNvSpPr>
            <p:nvPr/>
          </p:nvSpPr>
          <p:spPr bwMode="auto">
            <a:xfrm>
              <a:off x="912" y="1314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83" name="Oval 2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5486400" y="6172200"/>
            <a:ext cx="5334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1</a:t>
            </a:r>
          </a:p>
        </p:txBody>
      </p:sp>
      <p:sp>
        <p:nvSpPr>
          <p:cNvPr id="7184" name="Oval 2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162800" y="6172200"/>
            <a:ext cx="5334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3</a:t>
            </a:r>
          </a:p>
        </p:txBody>
      </p:sp>
      <p:sp>
        <p:nvSpPr>
          <p:cNvPr id="7185" name="Oval 2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6324600" y="6172200"/>
            <a:ext cx="5334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en-US"/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4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4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44" grpId="0"/>
      <p:bldP spid="4145" grpId="0"/>
      <p:bldP spid="4146" grpId="0"/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5" descr="201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95400"/>
            <a:ext cx="88392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Bau troi xanh co loi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WordArt 4"/>
          <p:cNvSpPr>
            <a:spLocks noChangeArrowheads="1" noChangeShapeType="1" noTextEdit="1"/>
          </p:cNvSpPr>
          <p:nvPr/>
        </p:nvSpPr>
        <p:spPr bwMode="auto">
          <a:xfrm>
            <a:off x="2438400" y="0"/>
            <a:ext cx="44196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60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THƯ GIÃN</a:t>
            </a:r>
            <a:endParaRPr lang="en-US" sz="6000" b="1" kern="1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" dur="6295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560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75" descr="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Oval 2"/>
          <p:cNvSpPr>
            <a:spLocks noChangeArrowheads="1"/>
          </p:cNvSpPr>
          <p:nvPr/>
        </p:nvSpPr>
        <p:spPr bwMode="auto">
          <a:xfrm>
            <a:off x="762000" y="2514600"/>
            <a:ext cx="685800" cy="609600"/>
          </a:xfrm>
          <a:prstGeom prst="ellipse">
            <a:avLst/>
          </a:prstGeom>
          <a:solidFill>
            <a:srgbClr val="66CCFF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2400" b="1">
                <a:solidFill>
                  <a:srgbClr val="FF00FF"/>
                </a:solidFill>
                <a:latin typeface="Verdana" pitchFamily="34" charset="0"/>
              </a:rPr>
              <a:t>1</a:t>
            </a:r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1524000" y="2590800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FF"/>
                </a:solidFill>
                <a:latin typeface="VN-aVO"/>
              </a:rPr>
              <a:t>Tính</a:t>
            </a:r>
            <a:r>
              <a:rPr lang="en-US" altLang="en-US" sz="2800" b="1">
                <a:solidFill>
                  <a:srgbClr val="FF00FF"/>
                </a:solidFill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2" name="Group 4"/>
          <p:cNvGraphicFramePr>
            <a:graphicFrameLocks noGrp="1"/>
          </p:cNvGraphicFramePr>
          <p:nvPr/>
        </p:nvGraphicFramePr>
        <p:xfrm>
          <a:off x="149225" y="3246438"/>
          <a:ext cx="1219200" cy="2093912"/>
        </p:xfrm>
        <a:graphic>
          <a:graphicData uri="http://schemas.openxmlformats.org/drawingml/2006/table">
            <a:tbl>
              <a:tblPr/>
              <a:tblGrid>
                <a:gridCol w="1219200"/>
              </a:tblGrid>
              <a:tr h="129852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52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 36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538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05" name="Group 13"/>
          <p:cNvGraphicFramePr>
            <a:graphicFrameLocks noGrp="1"/>
          </p:cNvGraphicFramePr>
          <p:nvPr/>
        </p:nvGraphicFramePr>
        <p:xfrm>
          <a:off x="1520825" y="3265488"/>
          <a:ext cx="1219200" cy="2093912"/>
        </p:xfrm>
        <a:graphic>
          <a:graphicData uri="http://schemas.openxmlformats.org/drawingml/2006/table">
            <a:tbl>
              <a:tblPr/>
              <a:tblGrid>
                <a:gridCol w="1219200"/>
              </a:tblGrid>
              <a:tr h="129852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82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 14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538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14" name="Group 22"/>
          <p:cNvGraphicFramePr>
            <a:graphicFrameLocks noGrp="1"/>
          </p:cNvGraphicFramePr>
          <p:nvPr/>
        </p:nvGraphicFramePr>
        <p:xfrm>
          <a:off x="3321050" y="3265488"/>
          <a:ext cx="869950" cy="2093912"/>
        </p:xfrm>
        <a:graphic>
          <a:graphicData uri="http://schemas.openxmlformats.org/drawingml/2006/table">
            <a:tbl>
              <a:tblPr/>
              <a:tblGrid>
                <a:gridCol w="869950"/>
              </a:tblGrid>
              <a:tr h="129852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43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 15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538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23" name="Group 31"/>
          <p:cNvGraphicFramePr>
            <a:graphicFrameLocks noGrp="1"/>
          </p:cNvGraphicFramePr>
          <p:nvPr/>
        </p:nvGraphicFramePr>
        <p:xfrm>
          <a:off x="4416425" y="3265488"/>
          <a:ext cx="1219200" cy="2093912"/>
        </p:xfrm>
        <a:graphic>
          <a:graphicData uri="http://schemas.openxmlformats.org/drawingml/2006/table">
            <a:tbl>
              <a:tblPr/>
              <a:tblGrid>
                <a:gridCol w="1219200"/>
              </a:tblGrid>
              <a:tr h="129852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76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 10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538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32" name="Group 40"/>
          <p:cNvGraphicFramePr>
            <a:graphicFrameLocks noGrp="1"/>
          </p:cNvGraphicFramePr>
          <p:nvPr/>
        </p:nvGraphicFramePr>
        <p:xfrm>
          <a:off x="5621338" y="3281363"/>
          <a:ext cx="1219200" cy="2093912"/>
        </p:xfrm>
        <a:graphic>
          <a:graphicData uri="http://schemas.openxmlformats.org/drawingml/2006/table">
            <a:tbl>
              <a:tblPr/>
              <a:tblGrid>
                <a:gridCol w="1219200"/>
              </a:tblGrid>
              <a:tr h="129852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63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 5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538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41" name="Group 49"/>
          <p:cNvGraphicFramePr>
            <a:graphicFrameLocks noGrp="1"/>
          </p:cNvGraphicFramePr>
          <p:nvPr/>
        </p:nvGraphicFramePr>
        <p:xfrm>
          <a:off x="7083425" y="3241675"/>
          <a:ext cx="1219200" cy="2093913"/>
        </p:xfrm>
        <a:graphic>
          <a:graphicData uri="http://schemas.openxmlformats.org/drawingml/2006/table">
            <a:tbl>
              <a:tblPr/>
              <a:tblGrid>
                <a:gridCol w="1219200"/>
              </a:tblGrid>
              <a:tr h="129852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9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 10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538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723" marB="45723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50" name="Group 58"/>
          <p:cNvGraphicFramePr>
            <a:graphicFrameLocks noGrp="1"/>
          </p:cNvGraphicFramePr>
          <p:nvPr/>
        </p:nvGraphicFramePr>
        <p:xfrm>
          <a:off x="377825" y="4408488"/>
          <a:ext cx="990600" cy="1203353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8</a:t>
                      </a:r>
                      <a:r>
                        <a:rPr kumimoji="0" lang="en-US" sz="3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sz="3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42" name="Text Box 67"/>
          <p:cNvSpPr txBox="1">
            <a:spLocks noChangeArrowheads="1"/>
          </p:cNvSpPr>
          <p:nvPr/>
        </p:nvSpPr>
        <p:spPr bwMode="auto">
          <a:xfrm>
            <a:off x="554038" y="36322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243" name="Text Box 68"/>
          <p:cNvSpPr txBox="1">
            <a:spLocks noChangeArrowheads="1"/>
          </p:cNvSpPr>
          <p:nvPr/>
        </p:nvSpPr>
        <p:spPr bwMode="auto">
          <a:xfrm>
            <a:off x="1905000" y="3630613"/>
            <a:ext cx="45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244" name="Text Box 69"/>
          <p:cNvSpPr txBox="1">
            <a:spLocks noChangeArrowheads="1"/>
          </p:cNvSpPr>
          <p:nvPr/>
        </p:nvSpPr>
        <p:spPr bwMode="auto">
          <a:xfrm>
            <a:off x="3373438" y="3609975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245" name="Text Box 70"/>
          <p:cNvSpPr txBox="1">
            <a:spLocks noChangeArrowheads="1"/>
          </p:cNvSpPr>
          <p:nvPr/>
        </p:nvSpPr>
        <p:spPr bwMode="auto">
          <a:xfrm>
            <a:off x="4821238" y="3630613"/>
            <a:ext cx="45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246" name="Text Box 71"/>
          <p:cNvSpPr txBox="1">
            <a:spLocks noChangeArrowheads="1"/>
          </p:cNvSpPr>
          <p:nvPr/>
        </p:nvSpPr>
        <p:spPr bwMode="auto">
          <a:xfrm>
            <a:off x="6081713" y="36449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247" name="Text Box 72"/>
          <p:cNvSpPr txBox="1">
            <a:spLocks noChangeArrowheads="1"/>
          </p:cNvSpPr>
          <p:nvPr/>
        </p:nvSpPr>
        <p:spPr bwMode="auto">
          <a:xfrm>
            <a:off x="7529513" y="3671888"/>
            <a:ext cx="45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8267" name="Text Box 75"/>
          <p:cNvSpPr txBox="1">
            <a:spLocks noChangeArrowheads="1"/>
          </p:cNvSpPr>
          <p:nvPr/>
        </p:nvSpPr>
        <p:spPr bwMode="auto">
          <a:xfrm>
            <a:off x="479425" y="609600"/>
            <a:ext cx="8534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vi-VN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Luyện tâp</a:t>
            </a:r>
            <a:endParaRPr lang="en-US" sz="4000" dirty="0">
              <a:latin typeface="+mn-lt"/>
            </a:endParaRPr>
          </a:p>
        </p:txBody>
      </p:sp>
      <p:graphicFrame>
        <p:nvGraphicFramePr>
          <p:cNvPr id="8268" name="Group 76"/>
          <p:cNvGraphicFramePr>
            <a:graphicFrameLocks noGrp="1"/>
          </p:cNvGraphicFramePr>
          <p:nvPr/>
        </p:nvGraphicFramePr>
        <p:xfrm>
          <a:off x="96838" y="4405313"/>
          <a:ext cx="990600" cy="1203353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8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77" name="Group 85"/>
          <p:cNvGraphicFramePr>
            <a:graphicFrameLocks noGrp="1"/>
          </p:cNvGraphicFramePr>
          <p:nvPr/>
        </p:nvGraphicFramePr>
        <p:xfrm>
          <a:off x="1752600" y="4419600"/>
          <a:ext cx="990600" cy="1203353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6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86" name="Group 94"/>
          <p:cNvGraphicFramePr>
            <a:graphicFrameLocks noGrp="1"/>
          </p:cNvGraphicFramePr>
          <p:nvPr/>
        </p:nvGraphicFramePr>
        <p:xfrm>
          <a:off x="1482725" y="4435475"/>
          <a:ext cx="990600" cy="1203353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9</a:t>
                      </a:r>
                      <a:endParaRPr kumimoji="0" lang="en-US" sz="36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295" name="Group 103"/>
          <p:cNvGraphicFramePr>
            <a:graphicFrameLocks noGrp="1"/>
          </p:cNvGraphicFramePr>
          <p:nvPr/>
        </p:nvGraphicFramePr>
        <p:xfrm>
          <a:off x="3241675" y="4419600"/>
          <a:ext cx="990600" cy="1203353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8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304" name="Group 112"/>
          <p:cNvGraphicFramePr>
            <a:graphicFrameLocks noGrp="1"/>
          </p:cNvGraphicFramePr>
          <p:nvPr/>
        </p:nvGraphicFramePr>
        <p:xfrm>
          <a:off x="3317875" y="4419600"/>
          <a:ext cx="641350" cy="1203353"/>
        </p:xfrm>
        <a:graphic>
          <a:graphicData uri="http://schemas.openxmlformats.org/drawingml/2006/table">
            <a:tbl>
              <a:tblPr/>
              <a:tblGrid>
                <a:gridCol w="64135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5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313" name="Group 121"/>
          <p:cNvGraphicFramePr>
            <a:graphicFrameLocks noGrp="1"/>
          </p:cNvGraphicFramePr>
          <p:nvPr/>
        </p:nvGraphicFramePr>
        <p:xfrm>
          <a:off x="4668838" y="4425950"/>
          <a:ext cx="990600" cy="1203353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6</a:t>
                      </a:r>
                      <a:r>
                        <a:rPr kumimoji="0" lang="en-US" sz="3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322" name="Group 130"/>
          <p:cNvGraphicFramePr>
            <a:graphicFrameLocks noGrp="1"/>
          </p:cNvGraphicFramePr>
          <p:nvPr/>
        </p:nvGraphicFramePr>
        <p:xfrm>
          <a:off x="4364038" y="4419600"/>
          <a:ext cx="990600" cy="1203353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8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331" name="Group 139"/>
          <p:cNvGraphicFramePr>
            <a:graphicFrameLocks noGrp="1"/>
          </p:cNvGraphicFramePr>
          <p:nvPr/>
        </p:nvGraphicFramePr>
        <p:xfrm>
          <a:off x="5881688" y="4413250"/>
          <a:ext cx="990600" cy="1203353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8</a:t>
                      </a:r>
                      <a:endParaRPr kumimoji="0" lang="en-US" sz="3600" b="1" i="0" u="sng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340" name="Group 148"/>
          <p:cNvGraphicFramePr>
            <a:graphicFrameLocks noGrp="1"/>
          </p:cNvGraphicFramePr>
          <p:nvPr/>
        </p:nvGraphicFramePr>
        <p:xfrm>
          <a:off x="5583238" y="4398963"/>
          <a:ext cx="990600" cy="1203353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6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349" name="Group 157"/>
          <p:cNvGraphicFramePr>
            <a:graphicFrameLocks noGrp="1"/>
          </p:cNvGraphicFramePr>
          <p:nvPr/>
        </p:nvGraphicFramePr>
        <p:xfrm>
          <a:off x="7350125" y="4357688"/>
          <a:ext cx="990600" cy="1203353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9</a:t>
                      </a:r>
                      <a:endParaRPr kumimoji="0" lang="en-US" sz="3600" b="1" i="0" u="sng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358" name="Group 166"/>
          <p:cNvGraphicFramePr>
            <a:graphicFrameLocks noGrp="1"/>
          </p:cNvGraphicFramePr>
          <p:nvPr/>
        </p:nvGraphicFramePr>
        <p:xfrm>
          <a:off x="7086600" y="4364038"/>
          <a:ext cx="990600" cy="1203353"/>
        </p:xfrm>
        <a:graphic>
          <a:graphicData uri="http://schemas.openxmlformats.org/drawingml/2006/table">
            <a:tbl>
              <a:tblPr/>
              <a:tblGrid>
                <a:gridCol w="990600"/>
              </a:tblGrid>
              <a:tr h="6852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H" pitchFamily="34" charset="0"/>
                        </a:rPr>
                        <a:t>1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684" marB="45684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82" name="AutoShape 6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772400" y="5715000"/>
            <a:ext cx="685800" cy="533400"/>
          </a:xfrm>
          <a:prstGeom prst="rightArrow">
            <a:avLst>
              <a:gd name="adj1" fmla="val 50000"/>
              <a:gd name="adj2" fmla="val 321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8" descr="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57200"/>
            <a:ext cx="8382000" cy="611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Oval 2"/>
          <p:cNvSpPr>
            <a:spLocks noChangeArrowheads="1"/>
          </p:cNvSpPr>
          <p:nvPr/>
        </p:nvSpPr>
        <p:spPr bwMode="auto">
          <a:xfrm>
            <a:off x="609600" y="762000"/>
            <a:ext cx="685800" cy="609600"/>
          </a:xfrm>
          <a:prstGeom prst="ellipse">
            <a:avLst/>
          </a:prstGeom>
          <a:solidFill>
            <a:srgbClr val="66CCFF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2400" b="1">
                <a:solidFill>
                  <a:srgbClr val="FF00FF"/>
                </a:solidFill>
                <a:latin typeface="Verdana" pitchFamily="34" charset="0"/>
              </a:rPr>
              <a:t>2</a:t>
            </a:r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1295400" y="803275"/>
            <a:ext cx="3048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FF"/>
                </a:solidFill>
                <a:latin typeface="VN-aVO"/>
              </a:rPr>
              <a:t>Đặt tính rồi tính:</a:t>
            </a: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812800" y="15240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35 + 12</a:t>
            </a:r>
          </a:p>
        </p:txBody>
      </p:sp>
      <p:sp>
        <p:nvSpPr>
          <p:cNvPr id="10246" name="Text Box 5"/>
          <p:cNvSpPr txBox="1">
            <a:spLocks noChangeArrowheads="1"/>
          </p:cNvSpPr>
          <p:nvPr/>
        </p:nvSpPr>
        <p:spPr bwMode="auto">
          <a:xfrm>
            <a:off x="838200" y="38100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41 + 34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3733800" y="1538288"/>
            <a:ext cx="2209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60 + 38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733800" y="3824288"/>
            <a:ext cx="2209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22 + 40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6324600" y="15240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 + 43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6324600" y="38100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54 + 2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1219200" y="2068513"/>
            <a:ext cx="762000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35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12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1066800" y="2224088"/>
            <a:ext cx="45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1427163" y="28956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7</a:t>
            </a:r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1128713" y="2951163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1198563" y="28956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4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1219200" y="4395788"/>
            <a:ext cx="762000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41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34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990600" y="44958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>
            <a:off x="1066800" y="5278438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1206500" y="52197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75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4114800" y="2068513"/>
            <a:ext cx="762000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60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38</a:t>
            </a:r>
          </a:p>
        </p:txBody>
      </p:sp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3810000" y="22098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3997325" y="29718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6489700" y="2951163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6657975" y="52578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>
            <a:off x="4044950" y="5299075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4343400" y="2930525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8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4114800" y="2930525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9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4114800" y="4430713"/>
            <a:ext cx="762000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22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40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3921125" y="4592638"/>
            <a:ext cx="457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4308475" y="52578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2</a:t>
            </a:r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4092575" y="5254625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6</a:t>
            </a: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6553200" y="2057400"/>
            <a:ext cx="762000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  6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43</a:t>
            </a:r>
          </a:p>
        </p:txBody>
      </p:sp>
      <p:sp>
        <p:nvSpPr>
          <p:cNvPr id="9249" name="Text Box 33"/>
          <p:cNvSpPr txBox="1">
            <a:spLocks noChangeArrowheads="1"/>
          </p:cNvSpPr>
          <p:nvPr/>
        </p:nvSpPr>
        <p:spPr bwMode="auto">
          <a:xfrm>
            <a:off x="6400800" y="21336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6802438" y="28956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9</a:t>
            </a:r>
          </a:p>
        </p:txBody>
      </p:sp>
      <p:sp>
        <p:nvSpPr>
          <p:cNvPr id="9251" name="Text Box 35"/>
          <p:cNvSpPr txBox="1">
            <a:spLocks noChangeArrowheads="1"/>
          </p:cNvSpPr>
          <p:nvPr/>
        </p:nvSpPr>
        <p:spPr bwMode="auto">
          <a:xfrm>
            <a:off x="6553200" y="28956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4</a:t>
            </a:r>
          </a:p>
        </p:txBody>
      </p:sp>
      <p:sp>
        <p:nvSpPr>
          <p:cNvPr id="9252" name="Text Box 36"/>
          <p:cNvSpPr txBox="1">
            <a:spLocks noChangeArrowheads="1"/>
          </p:cNvSpPr>
          <p:nvPr/>
        </p:nvSpPr>
        <p:spPr bwMode="auto">
          <a:xfrm>
            <a:off x="6746875" y="4384675"/>
            <a:ext cx="762000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54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  2</a:t>
            </a:r>
          </a:p>
        </p:txBody>
      </p:sp>
      <p:sp>
        <p:nvSpPr>
          <p:cNvPr id="9253" name="Text Box 37"/>
          <p:cNvSpPr txBox="1">
            <a:spLocks noChangeArrowheads="1"/>
          </p:cNvSpPr>
          <p:nvPr/>
        </p:nvSpPr>
        <p:spPr bwMode="auto">
          <a:xfrm>
            <a:off x="6559550" y="45720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+</a:t>
            </a:r>
          </a:p>
        </p:txBody>
      </p:sp>
      <p:sp>
        <p:nvSpPr>
          <p:cNvPr id="9254" name="Text Box 38"/>
          <p:cNvSpPr txBox="1">
            <a:spLocks noChangeArrowheads="1"/>
          </p:cNvSpPr>
          <p:nvPr/>
        </p:nvSpPr>
        <p:spPr bwMode="auto">
          <a:xfrm>
            <a:off x="6981825" y="5210175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6</a:t>
            </a:r>
          </a:p>
        </p:txBody>
      </p:sp>
      <p:sp>
        <p:nvSpPr>
          <p:cNvPr id="9255" name="Text Box 39"/>
          <p:cNvSpPr txBox="1">
            <a:spLocks noChangeArrowheads="1"/>
          </p:cNvSpPr>
          <p:nvPr/>
        </p:nvSpPr>
        <p:spPr bwMode="auto">
          <a:xfrm>
            <a:off x="6761163" y="5216525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5</a:t>
            </a:r>
          </a:p>
        </p:txBody>
      </p:sp>
      <p:sp>
        <p:nvSpPr>
          <p:cNvPr id="10280" name="AutoShape 41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010400" y="5791200"/>
            <a:ext cx="838200" cy="533400"/>
          </a:xfrm>
          <a:prstGeom prst="rightArrow">
            <a:avLst>
              <a:gd name="adj1" fmla="val 50000"/>
              <a:gd name="adj2" fmla="val 392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 tmFilter="0,0; .5, 1; 1, 1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4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 tmFilter="0,0; .5, 1; 1, 1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4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 tmFilter="0,0; .5, 1; 1, 1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8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9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0" dur="500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1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9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  <p:bldP spid="9223" grpId="0"/>
      <p:bldP spid="9223" grpId="1"/>
      <p:bldP spid="9223" grpId="2"/>
      <p:bldP spid="9224" grpId="0"/>
      <p:bldP spid="9224" grpId="1"/>
      <p:bldP spid="9224" grpId="2"/>
      <p:bldP spid="9225" grpId="0" build="allAtOnce"/>
      <p:bldP spid="9225" grpId="1" build="allAtOnce"/>
      <p:bldP spid="9226" grpId="0"/>
      <p:bldP spid="9227" grpId="0"/>
      <p:bldP spid="9228" grpId="0"/>
      <p:bldP spid="9229" grpId="0" animBg="1"/>
      <p:bldP spid="9230" grpId="0"/>
      <p:bldP spid="9231" grpId="0"/>
      <p:bldP spid="9232" grpId="0"/>
      <p:bldP spid="9233" grpId="0" animBg="1"/>
      <p:bldP spid="9235" grpId="0"/>
      <p:bldP spid="9236" grpId="0"/>
      <p:bldP spid="9237" grpId="0"/>
      <p:bldP spid="9238" grpId="0" animBg="1"/>
      <p:bldP spid="9239" grpId="0" animBg="1"/>
      <p:bldP spid="9240" grpId="0" animBg="1"/>
      <p:bldP spid="9241" grpId="0" animBg="1"/>
      <p:bldP spid="9242" grpId="0"/>
      <p:bldP spid="9243" grpId="0"/>
      <p:bldP spid="9244" grpId="0"/>
      <p:bldP spid="9245" grpId="0"/>
      <p:bldP spid="9246" grpId="0"/>
      <p:bldP spid="9247" grpId="0"/>
      <p:bldP spid="9248" grpId="0"/>
      <p:bldP spid="9249" grpId="0"/>
      <p:bldP spid="9250" grpId="0"/>
      <p:bldP spid="9251" grpId="0"/>
      <p:bldP spid="9252" grpId="0"/>
      <p:bldP spid="9253" grpId="0"/>
      <p:bldP spid="9254" grpId="0"/>
      <p:bldP spid="925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8" descr="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8382000" cy="611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Oval 2"/>
          <p:cNvSpPr>
            <a:spLocks noChangeArrowheads="1"/>
          </p:cNvSpPr>
          <p:nvPr/>
        </p:nvSpPr>
        <p:spPr bwMode="auto">
          <a:xfrm>
            <a:off x="685800" y="609600"/>
            <a:ext cx="685800" cy="609600"/>
          </a:xfrm>
          <a:prstGeom prst="ellipse">
            <a:avLst/>
          </a:prstGeom>
          <a:solidFill>
            <a:srgbClr val="66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en-US" sz="2400" b="1">
                <a:solidFill>
                  <a:srgbClr val="FF00FF"/>
                </a:solidFill>
                <a:latin typeface="Verdana" pitchFamily="34" charset="0"/>
              </a:rPr>
              <a:t>3</a:t>
            </a:r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533400" y="1112838"/>
            <a:ext cx="8153400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          Lôùp 1A troàng ñöôïc 35 caây, lôùp 2A troàng ñöôïc 50 caây. </a:t>
            </a:r>
            <a:r>
              <a:rPr lang="en-US" altLang="en-US" sz="2800" b="1">
                <a:latin typeface="VNI-Avo" pitchFamily="2" charset="0"/>
              </a:rPr>
              <a:t>Hoûi caû hai lôùp troàng ñöôïc taát caû bao nhieâu caây?</a:t>
            </a:r>
          </a:p>
          <a:p>
            <a:pPr algn="just">
              <a:lnSpc>
                <a:spcPct val="150000"/>
              </a:lnSpc>
              <a:spcBef>
                <a:spcPct val="50000"/>
              </a:spcBef>
            </a:pPr>
            <a:endParaRPr lang="en-US" altLang="en-US" sz="2800" b="1">
              <a:latin typeface="VNI-Avo" pitchFamily="2" charset="0"/>
            </a:endParaRPr>
          </a:p>
          <a:p>
            <a:pPr algn="just">
              <a:lnSpc>
                <a:spcPct val="150000"/>
              </a:lnSpc>
              <a:spcBef>
                <a:spcPct val="50000"/>
              </a:spcBef>
            </a:pPr>
            <a:endParaRPr lang="en-US" altLang="en-US" sz="2800" b="1">
              <a:solidFill>
                <a:srgbClr val="000000"/>
              </a:solidFill>
              <a:latin typeface="VNI-Avo" pitchFamily="2" charset="0"/>
            </a:endParaRP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1531938" y="3276600"/>
            <a:ext cx="190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VNI-Avo" pitchFamily="2" charset="0"/>
              </a:rPr>
              <a:t>Toùm taét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922338" y="3836988"/>
            <a:ext cx="3108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Lôùp 1A:   35 caây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922338" y="4429125"/>
            <a:ext cx="3017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Lôùp 2A:   50 caây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914400" y="5038725"/>
            <a:ext cx="4022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000000"/>
                </a:solidFill>
                <a:latin typeface="VNI-Avo" pitchFamily="2" charset="0"/>
              </a:rPr>
              <a:t>Caû hai lôùp: . . .  caây ?</a:t>
            </a:r>
          </a:p>
        </p:txBody>
      </p:sp>
      <p:sp>
        <p:nvSpPr>
          <p:cNvPr id="11273" name="AutoShape 1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162800" y="5715000"/>
            <a:ext cx="976313" cy="609600"/>
          </a:xfrm>
          <a:prstGeom prst="rightArrow">
            <a:avLst>
              <a:gd name="adj1" fmla="val 50000"/>
              <a:gd name="adj2" fmla="val 4003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45" grpId="0"/>
      <p:bldP spid="10246" grpId="0"/>
      <p:bldP spid="1024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314030"/>
  <p:tag name="VIOLETTITLE" val="Phép cộng trong phạm vi 100 (cộng không nhớ)"/>
  <p:tag name="VIOLETLESSON" val="58"/>
  <p:tag name="VIOLETCATID" val="2196"/>
  <p:tag name="VIOLETSUBJECT" val="Toán học 1"/>
  <p:tag name="VIOLETAUTHORID" val="1426571"/>
  <p:tag name="VIOLETAUTHORNAME" val="Nguyễn Thị Thanh Hoàn"/>
  <p:tag name="VIOLETAUTHORAVATAR" val="1/426/571/avatar.jpg"/>
  <p:tag name="VIOLETAUTHORADDRESS" val="truuuuuuuuuuuu - ha noi"/>
  <p:tag name="VIOLETDATE" val="2018-03-22 08:49:33"/>
  <p:tag name="VIOLETHIT" val="24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2846</TotalTime>
  <Words>465</Words>
  <Application>Microsoft Office PowerPoint</Application>
  <PresentationFormat>On-screen Show (4:3)</PresentationFormat>
  <Paragraphs>215</Paragraphs>
  <Slides>11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VNI-Avo</vt:lpstr>
      <vt:lpstr>Arial</vt:lpstr>
      <vt:lpstr>Times New Roman</vt:lpstr>
      <vt:lpstr>VNI-Dur</vt:lpstr>
      <vt:lpstr>HP001 5 hàng</vt:lpstr>
      <vt:lpstr>VNI-Helve</vt:lpstr>
      <vt:lpstr>Verdana</vt:lpstr>
      <vt:lpstr>VN-aVO</vt:lpstr>
      <vt:lpstr>.VnAvant</vt:lpstr>
      <vt:lpstr>.VnTimeH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Microsoft</cp:lastModifiedBy>
  <cp:revision>384</cp:revision>
  <dcterms:created xsi:type="dcterms:W3CDTF">2002-01-11T08:43:36Z</dcterms:created>
  <dcterms:modified xsi:type="dcterms:W3CDTF">2018-03-23T06:03:00Z</dcterms:modified>
</cp:coreProperties>
</file>