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327" r:id="rId2"/>
    <p:sldId id="326" r:id="rId3"/>
    <p:sldId id="257" r:id="rId4"/>
    <p:sldId id="256" r:id="rId5"/>
    <p:sldId id="260" r:id="rId6"/>
    <p:sldId id="299" r:id="rId7"/>
    <p:sldId id="293" r:id="rId8"/>
    <p:sldId id="261" r:id="rId9"/>
    <p:sldId id="292" r:id="rId10"/>
    <p:sldId id="295" r:id="rId11"/>
    <p:sldId id="300" r:id="rId12"/>
    <p:sldId id="311" r:id="rId13"/>
    <p:sldId id="302" r:id="rId14"/>
    <p:sldId id="303" r:id="rId15"/>
    <p:sldId id="304" r:id="rId16"/>
    <p:sldId id="308" r:id="rId17"/>
    <p:sldId id="307" r:id="rId18"/>
    <p:sldId id="317" r:id="rId19"/>
    <p:sldId id="306" r:id="rId20"/>
    <p:sldId id="305" r:id="rId21"/>
    <p:sldId id="301" r:id="rId22"/>
    <p:sldId id="309" r:id="rId23"/>
    <p:sldId id="319" r:id="rId24"/>
    <p:sldId id="310" r:id="rId25"/>
    <p:sldId id="294" r:id="rId26"/>
    <p:sldId id="324" r:id="rId27"/>
    <p:sldId id="312" r:id="rId28"/>
    <p:sldId id="314" r:id="rId29"/>
    <p:sldId id="315" r:id="rId30"/>
    <p:sldId id="321" r:id="rId31"/>
    <p:sldId id="318" r:id="rId32"/>
    <p:sldId id="316" r:id="rId33"/>
    <p:sldId id="322" r:id="rId34"/>
    <p:sldId id="323" r:id="rId35"/>
    <p:sldId id="320" r:id="rId36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00"/>
    <a:srgbClr val="CC6600"/>
    <a:srgbClr val="FF0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62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159D-76F9-4C2E-BAAE-C1AB15A3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BA5E-28AD-4017-9D88-06669C66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517E-0448-4A6C-AEDF-CE42A363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F0CBC-02D0-40E4-85F2-A908C75E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11FC-12BC-420F-9A82-5381D128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C1EC-625A-439B-BC7F-7F96B885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7C7B-3F07-44BF-9288-0C2A8CFF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C856-8E2B-4D85-89F4-4AF3E3777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D7B2-6A59-4311-A0F2-F8396A39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5867-CFEF-4BC3-87BD-01CD4342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086A-628E-4BCE-A7E7-929E03148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6E99-E6A3-4752-9018-883FADAE0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1613A5-4DCF-4A66-98AA-EEC708A6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hanoimilk.com/images/info/cat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3.xml"/><Relationship Id="rId3" Type="http://schemas.openxmlformats.org/officeDocument/2006/relationships/image" Target="../media/image22.gif"/><Relationship Id="rId7" Type="http://schemas.openxmlformats.org/officeDocument/2006/relationships/image" Target="../media/image25.wmf"/><Relationship Id="rId12" Type="http://schemas.openxmlformats.org/officeDocument/2006/relationships/slide" Target="slide2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11" Type="http://schemas.openxmlformats.org/officeDocument/2006/relationships/slide" Target="slide32.xml"/><Relationship Id="rId5" Type="http://schemas.openxmlformats.org/officeDocument/2006/relationships/image" Target="../media/image8.gif"/><Relationship Id="rId10" Type="http://schemas.openxmlformats.org/officeDocument/2006/relationships/slide" Target="slide31.xml"/><Relationship Id="rId4" Type="http://schemas.openxmlformats.org/officeDocument/2006/relationships/image" Target="../media/image23.gif"/><Relationship Id="rId9" Type="http://schemas.openxmlformats.org/officeDocument/2006/relationships/slide" Target="slide30.xml"/><Relationship Id="rId14" Type="http://schemas.openxmlformats.org/officeDocument/2006/relationships/slide" Target="slide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8.gif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3972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4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431925" y="1828800"/>
            <a:ext cx="5943600" cy="7620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3300"/>
                </a:solidFill>
                <a:cs typeface="Arial" charset="0"/>
              </a:rPr>
              <a:t>TẬP LÀM VĂN</a:t>
            </a:r>
            <a:endParaRPr lang="en-US" sz="4400" b="1" dirty="0">
              <a:solidFill>
                <a:srgbClr val="FF3300"/>
              </a:solidFill>
              <a:cs typeface="Arial" charset="0"/>
            </a:endParaRPr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2057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062" name="Picture 16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7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202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3203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3204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3205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sp>
        <p:nvSpPr>
          <p:cNvPr id="2056" name="Rectangle 22"/>
          <p:cNvSpPr>
            <a:spLocks noChangeArrowheads="1"/>
          </p:cNvSpPr>
          <p:nvPr/>
        </p:nvSpPr>
        <p:spPr bwMode="auto">
          <a:xfrm>
            <a:off x="914400" y="3886200"/>
            <a:ext cx="762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>
                <a:solidFill>
                  <a:srgbClr val="0000FF"/>
                </a:solidFill>
              </a:rPr>
              <a:t>Luyện tập miêu tả các bộ phận của con vật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648200" y="2057400"/>
            <a:ext cx="4572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838200"/>
            <a:ext cx="7086600" cy="5334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381000" y="16002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</a:rPr>
              <a:t>M:</a:t>
            </a:r>
            <a:r>
              <a:rPr lang="en-US" sz="2000" b="1"/>
              <a:t> - </a:t>
            </a:r>
            <a:r>
              <a:rPr lang="en-US" sz="2000" b="1">
                <a:solidFill>
                  <a:srgbClr val="006600"/>
                </a:solidFill>
              </a:rPr>
              <a:t>Về màu sắc của mèo</a:t>
            </a:r>
            <a:r>
              <a:rPr lang="en-US" sz="2000" b="1"/>
              <a:t>:</a:t>
            </a:r>
          </a:p>
          <a:p>
            <a:r>
              <a:rPr lang="en-US" sz="2000" b="1"/>
              <a:t> Đen thì đen như than, mắt vàng như lửa đèn.</a:t>
            </a:r>
          </a:p>
          <a:p>
            <a:r>
              <a:rPr lang="en-US" sz="2000" b="1"/>
              <a:t>Trắng thì trắng như tuyết, mắt xanh như da trời.</a:t>
            </a:r>
          </a:p>
          <a:p>
            <a:r>
              <a:rPr lang="en-US" sz="2000" b="1"/>
              <a:t>Đỏ thì đỏ như ngọn lửa. Trắng với những đốm đỏ.</a:t>
            </a:r>
          </a:p>
          <a:p>
            <a:r>
              <a:rPr lang="en-US" sz="2000" b="1"/>
              <a:t>Đỏ với những đốm trắng. Xám như khói. Xám với lông vằn như hổ.</a:t>
            </a:r>
          </a:p>
          <a:p>
            <a:r>
              <a:rPr lang="en-US" sz="2000" b="1"/>
              <a:t>Những đốm xám như báo. Xám với những màu vằn như mai rùa. </a:t>
            </a:r>
          </a:p>
          <a:p>
            <a:r>
              <a:rPr lang="en-US" sz="2000" b="1"/>
              <a:t>Màu vàng cam. Màu vàng đào. Màu kem sữa.</a:t>
            </a:r>
          </a:p>
          <a:p>
            <a:r>
              <a:rPr lang="en-US" sz="2000" b="1"/>
              <a:t>Màu xanh nhạt như sương mù buổi sớm…</a:t>
            </a: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457200" y="37338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</a:rPr>
              <a:t>M:</a:t>
            </a:r>
            <a:r>
              <a:rPr lang="en-US" sz="2000" b="1"/>
              <a:t> - </a:t>
            </a:r>
            <a:r>
              <a:rPr lang="en-US" sz="2000" b="1">
                <a:solidFill>
                  <a:srgbClr val="006600"/>
                </a:solidFill>
              </a:rPr>
              <a:t>Về lông mèo</a:t>
            </a:r>
            <a:r>
              <a:rPr lang="en-US" sz="2000" b="1"/>
              <a:t>:</a:t>
            </a:r>
          </a:p>
          <a:p>
            <a:r>
              <a:rPr lang="en-US" sz="2000" b="1"/>
              <a:t> sao l</a:t>
            </a:r>
            <a:r>
              <a:rPr lang="en-US" b="1"/>
              <a:t>ại có những con nhiều lông đến thế; tưởng như đây không phải </a:t>
            </a:r>
          </a:p>
          <a:p>
            <a:r>
              <a:rPr lang="en-US" b="1"/>
              <a:t>là con mèo mà là những quả cầu bằng lông với những con mắt màu vàng.</a:t>
            </a:r>
          </a:p>
          <a:p>
            <a:r>
              <a:rPr lang="en-US" b="1"/>
              <a:t>Lông ở một số con mèo giống như lông cáo, ở những con khác lại dài và</a:t>
            </a:r>
          </a:p>
          <a:p>
            <a:r>
              <a:rPr lang="en-US" b="1"/>
              <a:t>mỏng, loại thứ ba lại như lưỡi mác.</a:t>
            </a:r>
          </a:p>
          <a:p>
            <a:r>
              <a:rPr lang="en-US" b="1"/>
              <a:t>						</a:t>
            </a:r>
            <a:r>
              <a:rPr lang="en-US" i="1"/>
              <a:t>Theo</a:t>
            </a:r>
            <a:r>
              <a:rPr lang="en-US" b="1"/>
              <a:t> Ô-BRA-XỐP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04800" y="49530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</a:rPr>
              <a:t>Qua đoạn văn tác giả đã sử dụng biện pháp gì để miêu tả?</a:t>
            </a:r>
          </a:p>
          <a:p>
            <a:r>
              <a:rPr lang="en-US" sz="2400" b="1">
                <a:solidFill>
                  <a:srgbClr val="0000FF"/>
                </a:solidFill>
              </a:rPr>
              <a:t> Biện pháp này có tác dụng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t_in_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4" descr="gaconchipchip_picture240707412383meo_va_ga_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10.jpg image by AnJi_tieu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t_0183_3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unny_cat_pictures_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6" name="Picture 4" descr="v93HGhni6z-Qs-wAONh61-dAkFWmK_-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9459" name="Picture 3" descr="leopard_c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t_0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3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59150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Tập làm văn: Tiết 61</a:t>
            </a:r>
          </a:p>
          <a:p>
            <a:pPr algn="ctr"/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Luyện tập miêu tả các bộ phận của con vật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2164" name="Picture 4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236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www.hanoimilk.com/images/info/ca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at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839834f_copy%20of%20free_photo_cat204858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ollection of Kitt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609600"/>
            <a:ext cx="8785225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1136503yggj6ivy3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4419600"/>
            <a:ext cx="857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2383">
            <a:off x="8229600" y="3886200"/>
            <a:ext cx="76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3817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1462971cug6aznxg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953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62000" y="1828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0000FF"/>
              </a:solidFill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Quan sát các bộ phận của một con vật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mà em yêu thích và tìm những từ ngữ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miêu tả đặc điểm của các bộ phận đó</a:t>
            </a:r>
            <a:r>
              <a:rPr lang="en-US" sz="360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5609" name="Picture 21" descr="j02321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12918">
            <a:off x="228600" y="3657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8" descr="BOYWR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6813" y="4321175"/>
            <a:ext cx="25923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Oval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764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5612" name="Oval 2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004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5613" name="Oval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624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25614" name="Oval 2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244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5615" name="Oval 2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4384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5616" name="Oval 2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5438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5617" name="Oval 2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382000" y="6553200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1136503yggj6ivy3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857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2383">
            <a:off x="8229600" y="3886200"/>
            <a:ext cx="76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3817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1462971cug6aznxg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1525" y="0"/>
            <a:ext cx="75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647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11" name="Group 11"/>
          <p:cNvGraphicFramePr>
            <a:graphicFrameLocks noGrp="1"/>
          </p:cNvGraphicFramePr>
          <p:nvPr/>
        </p:nvGraphicFramePr>
        <p:xfrm>
          <a:off x="990600" y="1511300"/>
          <a:ext cx="7467600" cy="4356102"/>
        </p:xfrm>
        <a:graphic>
          <a:graphicData uri="http://schemas.openxmlformats.org/drawingml/2006/table">
            <a:tbl>
              <a:tblPr/>
              <a:tblGrid>
                <a:gridCol w="2003425"/>
                <a:gridCol w="5464175"/>
              </a:tblGrid>
              <a:tr h="841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bộ phận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con v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ậ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chính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1136503yggj6ivy3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857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2383">
            <a:off x="8229600" y="3886200"/>
            <a:ext cx="76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960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1462971cug6aznxg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1525" y="0"/>
            <a:ext cx="75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1064982z6po9vz2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647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2765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838200"/>
            <a:ext cx="7086600" cy="5334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pic>
        <p:nvPicPr>
          <p:cNvPr id="27658" name="Picture 11" descr="AG00218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905000"/>
            <a:ext cx="936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mouse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lum bright="6000"/>
          </a:blip>
          <a:srcRect/>
          <a:stretch>
            <a:fillRect/>
          </a:stretch>
        </p:blipFill>
        <p:spPr bwMode="auto">
          <a:xfrm>
            <a:off x="304800" y="4648200"/>
            <a:ext cx="2012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4" descr="2294104556_8deb5d7f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0140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038600" cy="2743200"/>
          </a:xfrm>
          <a:noFill/>
        </p:spPr>
      </p:pic>
      <p:pic>
        <p:nvPicPr>
          <p:cNvPr id="307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505200"/>
            <a:ext cx="3962400" cy="2895600"/>
          </a:xfrm>
          <a:noFill/>
        </p:spPr>
      </p:pic>
      <p:pic>
        <p:nvPicPr>
          <p:cNvPr id="3072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505200"/>
            <a:ext cx="4114800" cy="2971800"/>
          </a:xfrm>
          <a:noFill/>
        </p:spPr>
      </p:pic>
      <p:pic>
        <p:nvPicPr>
          <p:cNvPr id="30725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24400" y="457200"/>
            <a:ext cx="4191000" cy="2590800"/>
          </a:xfrm>
          <a:noFill/>
        </p:spPr>
      </p:pic>
      <p:sp>
        <p:nvSpPr>
          <p:cNvPr id="30726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43000" y="2133600"/>
            <a:ext cx="624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	Nêu cấu tạo của bài văn </a:t>
            </a:r>
          </a:p>
          <a:p>
            <a:pPr algn="ctr"/>
            <a:r>
              <a:rPr lang="en-US" sz="4800" b="1">
                <a:solidFill>
                  <a:schemeClr val="accent2"/>
                </a:solidFill>
              </a:rPr>
              <a:t>miêu tả con vật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143000" y="2286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3200" b="1">
              <a:solidFill>
                <a:srgbClr val="CC3300"/>
              </a:solidFill>
            </a:endParaRPr>
          </a:p>
          <a:p>
            <a:pPr algn="just"/>
            <a:endParaRPr lang="en-US" sz="3200" b="1">
              <a:solidFill>
                <a:srgbClr val="CC3300"/>
              </a:solidFill>
            </a:endParaRPr>
          </a:p>
          <a:p>
            <a:pPr algn="just"/>
            <a:r>
              <a:rPr lang="en-US" sz="3200" b="1">
                <a:solidFill>
                  <a:srgbClr val="CC3300"/>
                </a:solidFill>
              </a:rPr>
              <a:t>Bài văn miêu tả con vật 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</a:rPr>
              <a:t>thường có ba phần: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1. Mở bài: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Giới thiệu con vật sẽ tả.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2. Thân bài: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a) Tả hình dáng.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b) Tả thói quen sinh hoạt và một vài 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hoạt động chính của con vật.</a:t>
            </a:r>
          </a:p>
          <a:p>
            <a:pPr algn="just"/>
            <a:r>
              <a:rPr lang="en-US" sz="2800">
                <a:solidFill>
                  <a:srgbClr val="0000FF"/>
                </a:solidFill>
              </a:rPr>
              <a:t>3. Kết luận: Nêu cảm nghĩ đối với con vật.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85800" y="25146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3200" b="1">
              <a:solidFill>
                <a:srgbClr val="CC3300"/>
              </a:solidFill>
            </a:endParaRPr>
          </a:p>
          <a:p>
            <a:pPr marL="342900" indent="-342900"/>
            <a:endParaRPr lang="en-US" sz="3200" b="1">
              <a:solidFill>
                <a:srgbClr val="CC3300"/>
              </a:solidFill>
            </a:endParaRPr>
          </a:p>
          <a:p>
            <a:pPr marL="342900" indent="-342900"/>
            <a:r>
              <a:rPr lang="en-US" sz="3600" b="1">
                <a:solidFill>
                  <a:srgbClr val="CC3300"/>
                </a:solidFill>
              </a:rPr>
              <a:t>Khi quan sát con vật cần chú ý:</a:t>
            </a:r>
          </a:p>
          <a:p>
            <a:pPr marL="342900" indent="-342900">
              <a:buFontTx/>
              <a:buAutoNum type="alphaUcPeriod"/>
            </a:pPr>
            <a:r>
              <a:rPr lang="en-US" sz="2800" b="1"/>
              <a:t>Quan sát bao quát và quan sát tỉ mỉ</a:t>
            </a:r>
          </a:p>
          <a:p>
            <a:pPr marL="342900" indent="-342900"/>
            <a:r>
              <a:rPr lang="en-US" sz="2800" b="1"/>
              <a:t>từng bộ phận</a:t>
            </a:r>
          </a:p>
          <a:p>
            <a:pPr marL="342900" indent="-342900"/>
            <a:r>
              <a:rPr lang="en-US" sz="2800" b="1"/>
              <a:t>B. Chú ý phát hiện những đặc điểm riêng biệt, </a:t>
            </a:r>
          </a:p>
          <a:p>
            <a:pPr marL="342900" indent="-342900"/>
            <a:r>
              <a:rPr lang="en-US" sz="2800" b="1"/>
              <a:t>nổi bật của con vật</a:t>
            </a:r>
          </a:p>
          <a:p>
            <a:pPr marL="342900" indent="-342900"/>
            <a:r>
              <a:rPr lang="en-US" sz="2800" b="1"/>
              <a:t>C. Cả 2 ý trên đều đúng</a:t>
            </a:r>
          </a:p>
          <a:p>
            <a:pPr marL="342900" indent="-342900"/>
            <a:r>
              <a:rPr lang="en-US" sz="2800" b="1"/>
              <a:t>D. Cả 2 ý trên đều sai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09600" y="411480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u="sng">
                <a:solidFill>
                  <a:schemeClr val="accent2"/>
                </a:solidFill>
              </a:rPr>
              <a:t>Tập làm văn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"/>
            <a:ext cx="7086600" cy="5334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2" grpId="1"/>
      <p:bldP spid="3083" grpId="0"/>
      <p:bldP spid="3083" grpId="1"/>
      <p:bldP spid="3085" grpId="0"/>
      <p:bldP spid="3085" grpId="1"/>
      <p:bldP spid="3086" grpId="0" animBg="1"/>
      <p:bldP spid="3086" grpId="1" animBg="1"/>
      <p:bldP spid="30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814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048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2772" name="Picture 4" descr="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4800600" cy="5638800"/>
          </a:xfrm>
          <a:noFill/>
        </p:spPr>
      </p:pic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81000"/>
            <a:ext cx="3276600" cy="2743200"/>
          </a:xfrm>
          <a:noFill/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76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862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3352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0386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33400" y="1143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</a:t>
            </a:r>
            <a:r>
              <a:rPr lang="en-US" sz="2400"/>
              <a:t>. </a:t>
            </a:r>
            <a:r>
              <a:rPr lang="en-US" sz="2400" b="1" i="1">
                <a:solidFill>
                  <a:schemeClr val="accent2"/>
                </a:solidFill>
              </a:rPr>
              <a:t>Đọc đoạn văn sau</a:t>
            </a:r>
            <a:r>
              <a:rPr lang="en-US" sz="2400">
                <a:solidFill>
                  <a:schemeClr val="accent2"/>
                </a:solidFill>
              </a:rPr>
              <a:t>:</a:t>
            </a:r>
          </a:p>
          <a:p>
            <a:r>
              <a:rPr lang="en-US" sz="2400"/>
              <a:t>			     </a:t>
            </a:r>
            <a:r>
              <a:rPr lang="en-US" sz="2600" b="1">
                <a:solidFill>
                  <a:srgbClr val="CC6600"/>
                </a:solidFill>
              </a:rPr>
              <a:t>Con ngựa</a:t>
            </a:r>
          </a:p>
          <a:p>
            <a:r>
              <a:rPr lang="en-US" sz="2600"/>
              <a:t>Hai tai to dựng đứng trên cái đầu rất đẹp. Hai lỗ mũi </a:t>
            </a:r>
          </a:p>
          <a:p>
            <a:r>
              <a:rPr lang="en-US" sz="2600"/>
              <a:t>ươn ướt động đậy hoài. Mỗi khi nó nhếch môi lên lại </a:t>
            </a:r>
          </a:p>
          <a:p>
            <a:r>
              <a:rPr lang="en-US" sz="2600"/>
              <a:t>để lộ hai hàm răng trắng muốt. Bờm nó được cắt </a:t>
            </a:r>
          </a:p>
          <a:p>
            <a:r>
              <a:rPr lang="en-US" sz="2600"/>
              <a:t>rất phẳng. Ngực nở. Bốn chân nó khi đứng cũng cứ </a:t>
            </a:r>
          </a:p>
          <a:p>
            <a:r>
              <a:rPr lang="en-US" sz="2600"/>
              <a:t>giậm lộp cộp trên đất. Cái đuôi dài ve vẩy hết sang phải </a:t>
            </a:r>
          </a:p>
          <a:p>
            <a:r>
              <a:rPr lang="en-US" sz="2600"/>
              <a:t>lại sang trái.</a:t>
            </a:r>
          </a:p>
          <a:p>
            <a:r>
              <a:rPr lang="en-US" sz="2600"/>
              <a:t>					</a:t>
            </a:r>
            <a:r>
              <a:rPr lang="en-US" sz="2000" i="1"/>
              <a:t>Theo</a:t>
            </a:r>
            <a:r>
              <a:rPr lang="en-US" sz="2600"/>
              <a:t> </a:t>
            </a:r>
            <a:r>
              <a:rPr lang="en-US" sz="2000" b="1"/>
              <a:t>VÂN TRÌNH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" y="3505200"/>
            <a:ext cx="876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</a:rPr>
              <a:t>Đoạn văn trên tả những bộ phận nào của con ngựa?</a:t>
            </a:r>
          </a:p>
          <a:p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791200" y="274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334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5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51816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uild="allAtOnce"/>
      <p:bldP spid="6156" grpId="0"/>
      <p:bldP spid="6157" grpId="0" animBg="1"/>
      <p:bldP spid="6157" grpId="1" animBg="1"/>
      <p:bldP spid="6158" grpId="0" animBg="1"/>
      <p:bldP spid="6158" grpId="1" animBg="1"/>
      <p:bldP spid="6159" grpId="0" animBg="1"/>
      <p:bldP spid="61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533400" y="9144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				</a:t>
            </a:r>
            <a:r>
              <a:rPr lang="en-US" sz="2600" b="1">
                <a:solidFill>
                  <a:srgbClr val="CC6600"/>
                </a:solidFill>
              </a:rPr>
              <a:t>Con ngựa</a:t>
            </a:r>
          </a:p>
          <a:p>
            <a:r>
              <a:rPr lang="en-US" sz="2600"/>
              <a:t>Hai tai to dựng đứng trên cái đầu rất đẹp. Hai lỗ mũi </a:t>
            </a:r>
          </a:p>
          <a:p>
            <a:r>
              <a:rPr lang="en-US" sz="2600"/>
              <a:t>ươn ướt động đậy hoài. Mỗi khi nó nhếch môi lên lại </a:t>
            </a:r>
          </a:p>
          <a:p>
            <a:r>
              <a:rPr lang="en-US" sz="2600"/>
              <a:t>để lộ hai hàm răng trắng muốt. Bờm nó được cắt </a:t>
            </a:r>
          </a:p>
          <a:p>
            <a:r>
              <a:rPr lang="en-US" sz="2600"/>
              <a:t>rất phẳng. Ngực nở. Bốn chân nó khi đứng cũng cứ </a:t>
            </a:r>
          </a:p>
          <a:p>
            <a:r>
              <a:rPr lang="en-US" sz="2600"/>
              <a:t>giậm lộp cộp trên đất. Cái đuôi dài ve vẩy hết sang phải </a:t>
            </a:r>
          </a:p>
          <a:p>
            <a:r>
              <a:rPr lang="en-US" sz="2600"/>
              <a:t>lại sang trái.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" y="3733800"/>
            <a:ext cx="876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FF"/>
              </a:solidFill>
            </a:endParaRPr>
          </a:p>
          <a:p>
            <a:r>
              <a:rPr lang="en-US" sz="2800">
                <a:solidFill>
                  <a:srgbClr val="0000FF"/>
                </a:solidFill>
              </a:rPr>
              <a:t>Hãy ghi lại những đặc điểm chính của mỗi bộ phận ấy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609600" y="220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6781800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447800" y="2971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V="1">
            <a:off x="2209800" y="3352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1816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657600" y="3352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38100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28600" y="30480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</a:rPr>
              <a:t>Đoạn văn trên tả những bộ phận nào của con ngựa?</a:t>
            </a:r>
          </a:p>
          <a:p>
            <a:endParaRPr 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  <p:bldP spid="56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2383">
            <a:off x="8458200" y="3886200"/>
            <a:ext cx="76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1462971cug6aznxg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7725" y="-76200"/>
            <a:ext cx="75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838200"/>
            <a:ext cx="7086600" cy="5334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/>
        </p:nvGraphicFramePr>
        <p:xfrm>
          <a:off x="990600" y="1511300"/>
          <a:ext cx="7467600" cy="4356102"/>
        </p:xfrm>
        <a:graphic>
          <a:graphicData uri="http://schemas.openxmlformats.org/drawingml/2006/table">
            <a:tbl>
              <a:tblPr/>
              <a:tblGrid>
                <a:gridCol w="2003425"/>
                <a:gridCol w="5464175"/>
              </a:tblGrid>
              <a:tr h="841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bộ phận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con ngựa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chính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tai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lỗ mũi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hàm răng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Ngực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 chân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 đuôi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8" name="Picture 40" descr="1462971cug6aznxg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181600"/>
            <a:ext cx="7524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9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979084a5ntsqaa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1462971cug6aznxg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45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z="2000" b="1" u="sng" smtClean="0">
                <a:solidFill>
                  <a:schemeClr val="accent2"/>
                </a:solidFill>
              </a:rPr>
              <a:t>Tập làm văn</a:t>
            </a:r>
          </a:p>
        </p:txBody>
      </p:sp>
      <p:sp>
        <p:nvSpPr>
          <p:cNvPr id="9221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0"/>
            <a:ext cx="7086600" cy="5334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Luyện tập miêu tả các bộ phận của con vật</a:t>
            </a:r>
          </a:p>
        </p:txBody>
      </p:sp>
      <p:graphicFrame>
        <p:nvGraphicFramePr>
          <p:cNvPr id="7475" name="Group 307"/>
          <p:cNvGraphicFramePr>
            <a:graphicFrameLocks noGrp="1"/>
          </p:cNvGraphicFramePr>
          <p:nvPr/>
        </p:nvGraphicFramePr>
        <p:xfrm>
          <a:off x="990600" y="1371600"/>
          <a:ext cx="7467600" cy="4356102"/>
        </p:xfrm>
        <a:graphic>
          <a:graphicData uri="http://schemas.openxmlformats.org/drawingml/2006/table">
            <a:tbl>
              <a:tblPr/>
              <a:tblGrid>
                <a:gridCol w="2003425"/>
                <a:gridCol w="5464175"/>
              </a:tblGrid>
              <a:tr h="841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bộ phận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con ngựa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chính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tai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dựng đứng trên cái đầu rất đẹp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lỗ mũi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ươn ướt động đậy hoài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hàm răng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 muốt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 cắt rất phẳng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Ngực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 chân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 đứng cũng cứ giậm lộp cộp trên đất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 đuôi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dài, ve vẩy hết sang phải lại sang trái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3" name="Rectangle 315"/>
          <p:cNvSpPr>
            <a:spLocks noChangeArrowheads="1"/>
          </p:cNvSpPr>
          <p:nvPr/>
        </p:nvSpPr>
        <p:spPr bwMode="auto">
          <a:xfrm>
            <a:off x="2971800" y="2209800"/>
            <a:ext cx="5486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4" name="Rectangle 316"/>
          <p:cNvSpPr>
            <a:spLocks noChangeArrowheads="1"/>
          </p:cNvSpPr>
          <p:nvPr/>
        </p:nvSpPr>
        <p:spPr bwMode="auto">
          <a:xfrm>
            <a:off x="2971800" y="2743200"/>
            <a:ext cx="548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" name="Rectangle 317"/>
          <p:cNvSpPr>
            <a:spLocks noChangeArrowheads="1"/>
          </p:cNvSpPr>
          <p:nvPr/>
        </p:nvSpPr>
        <p:spPr bwMode="auto">
          <a:xfrm>
            <a:off x="2971800" y="3200400"/>
            <a:ext cx="5486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6" name="Rectangle 318"/>
          <p:cNvSpPr>
            <a:spLocks noChangeArrowheads="1"/>
          </p:cNvSpPr>
          <p:nvPr/>
        </p:nvSpPr>
        <p:spPr bwMode="auto">
          <a:xfrm>
            <a:off x="2971800" y="3733800"/>
            <a:ext cx="5486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7" name="Rectangle 319"/>
          <p:cNvSpPr>
            <a:spLocks noChangeArrowheads="1"/>
          </p:cNvSpPr>
          <p:nvPr/>
        </p:nvSpPr>
        <p:spPr bwMode="auto">
          <a:xfrm>
            <a:off x="2971800" y="4267200"/>
            <a:ext cx="5486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8" name="Rectangle 320"/>
          <p:cNvSpPr>
            <a:spLocks noChangeArrowheads="1"/>
          </p:cNvSpPr>
          <p:nvPr/>
        </p:nvSpPr>
        <p:spPr bwMode="auto">
          <a:xfrm>
            <a:off x="2971800" y="4800600"/>
            <a:ext cx="5486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9" name="Rectangle 321"/>
          <p:cNvSpPr>
            <a:spLocks noChangeArrowheads="1"/>
          </p:cNvSpPr>
          <p:nvPr/>
        </p:nvSpPr>
        <p:spPr bwMode="auto">
          <a:xfrm>
            <a:off x="2971800" y="5257800"/>
            <a:ext cx="5486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90" name="Rectangle 322"/>
          <p:cNvSpPr>
            <a:spLocks noChangeArrowheads="1"/>
          </p:cNvSpPr>
          <p:nvPr/>
        </p:nvSpPr>
        <p:spPr bwMode="auto">
          <a:xfrm>
            <a:off x="1676400" y="5943600"/>
            <a:ext cx="548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</a:rPr>
              <a:t>Nhận xét cách quan sát và cách dùng từ của tác giả</a:t>
            </a:r>
          </a:p>
        </p:txBody>
      </p:sp>
      <p:sp>
        <p:nvSpPr>
          <p:cNvPr id="7491" name="Rectangle 323"/>
          <p:cNvSpPr>
            <a:spLocks noChangeArrowheads="1"/>
          </p:cNvSpPr>
          <p:nvPr/>
        </p:nvSpPr>
        <p:spPr bwMode="auto">
          <a:xfrm>
            <a:off x="1600200" y="5867400"/>
            <a:ext cx="548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99"/>
                </a:solidFill>
              </a:rPr>
              <a:t>Em thích hình ảnh nào nhất?</a:t>
            </a:r>
          </a:p>
        </p:txBody>
      </p:sp>
      <p:sp>
        <p:nvSpPr>
          <p:cNvPr id="7493" name="Rectangle 325"/>
          <p:cNvSpPr>
            <a:spLocks noChangeArrowheads="1"/>
          </p:cNvSpPr>
          <p:nvPr/>
        </p:nvSpPr>
        <p:spPr bwMode="auto">
          <a:xfrm>
            <a:off x="1828800" y="6096000"/>
            <a:ext cx="548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Tác giả đã quan sát những bộ phận nào và lựa chọn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từ ngữ nào để miêu tả con ngựa?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7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4" dur="500"/>
                                        <p:tgtEl>
                                          <p:spTgt spid="7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500"/>
                                        <p:tgtEl>
                                          <p:spTgt spid="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8"/>
                  </p:tgtEl>
                </p:cond>
              </p:nextCondLst>
            </p:seq>
          </p:childTnLst>
        </p:cTn>
      </p:par>
    </p:tnLst>
    <p:bldLst>
      <p:bldP spid="7483" grpId="0" animBg="1"/>
      <p:bldP spid="7484" grpId="0" animBg="1"/>
      <p:bldP spid="7485" grpId="0" animBg="1"/>
      <p:bldP spid="7486" grpId="0" animBg="1"/>
      <p:bldP spid="7487" grpId="0" animBg="1"/>
      <p:bldP spid="7488" grpId="0" animBg="1"/>
      <p:bldP spid="7489" grpId="0" animBg="1"/>
      <p:bldP spid="7490" grpId="0" build="allAtOnce"/>
      <p:bldP spid="7491" grpId="0"/>
      <p:bldP spid="749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762000" y="1828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0000FF"/>
              </a:solidFill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Quan sát các bộ phận của một con vật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mà em yêu thích và tìm những từ ngữ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miêu tả đặc điểm của các bộ phận đó</a:t>
            </a:r>
            <a:r>
              <a:rPr lang="en-US" sz="36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57200" y="2362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514600" y="2362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096000" y="2362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4800600" y="28956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609600" y="3429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4" grpId="0" animBg="1"/>
      <p:bldP spid="49165" grpId="0" animBg="1"/>
      <p:bldP spid="49166" grpId="0" animBg="1"/>
      <p:bldP spid="49167" grpId="0" animBg="1"/>
      <p:bldP spid="491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327&quot;/&gt;&lt;/object&gt;&lt;object type=&quot;3&quot; unique_id=&quot;10087&quot;&gt;&lt;property id=&quot;20148&quot; value=&quot;5&quot;/&gt;&lt;property id=&quot;20300&quot; value=&quot;Slide 2&quot;/&gt;&lt;property id=&quot;20307&quot; value=&quot;326&quot;/&gt;&lt;/object&gt;&lt;object type=&quot;3&quot; unique_id=&quot;10088&quot;&gt;&lt;property id=&quot;20148&quot; value=&quot;5&quot;/&gt;&lt;property id=&quot;20300&quot; value=&quot;Slide 3&quot;/&gt;&lt;property id=&quot;20307&quot; value=&quot;257&quot;/&gt;&lt;/object&gt;&lt;object type=&quot;3&quot; unique_id=&quot;10089&quot;&gt;&lt;property id=&quot;20148&quot; value=&quot;5&quot;/&gt;&lt;property id=&quot;20300&quot; value=&quot;Slide 4&quot;/&gt;&lt;property id=&quot;20307&quot; value=&quot;256&quot;/&gt;&lt;/object&gt;&lt;object type=&quot;3&quot; unique_id=&quot;10090&quot;&gt;&lt;property id=&quot;20148&quot; value=&quot;5&quot;/&gt;&lt;property id=&quot;20300&quot; value=&quot;Slide 5 - &amp;quot;Tập làm văn&amp;quot;&quot;/&gt;&lt;property id=&quot;20307&quot; value=&quot;260&quot;/&gt;&lt;/object&gt;&lt;object type=&quot;3&quot; unique_id=&quot;10091&quot;&gt;&lt;property id=&quot;20148&quot; value=&quot;5&quot;/&gt;&lt;property id=&quot;20300&quot; value=&quot;Slide 6 - &amp;quot;Tập làm văn&amp;quot;&quot;/&gt;&lt;property id=&quot;20307&quot; value=&quot;299&quot;/&gt;&lt;/object&gt;&lt;object type=&quot;3&quot; unique_id=&quot;10092&quot;&gt;&lt;property id=&quot;20148&quot; value=&quot;5&quot;/&gt;&lt;property id=&quot;20300&quot; value=&quot;Slide 7 - &amp;quot;Tập làm văn&amp;quot;&quot;/&gt;&lt;property id=&quot;20307&quot; value=&quot;293&quot;/&gt;&lt;/object&gt;&lt;object type=&quot;3&quot; unique_id=&quot;10093&quot;&gt;&lt;property id=&quot;20148&quot; value=&quot;5&quot;/&gt;&lt;property id=&quot;20300&quot; value=&quot;Slide 8 - &amp;quot;Tập làm văn&amp;quot;&quot;/&gt;&lt;property id=&quot;20307&quot; value=&quot;261&quot;/&gt;&lt;/object&gt;&lt;object type=&quot;3&quot; unique_id=&quot;10094&quot;&gt;&lt;property id=&quot;20148&quot; value=&quot;5&quot;/&gt;&lt;property id=&quot;20300&quot; value=&quot;Slide 9&quot;/&gt;&lt;property id=&quot;20307&quot; value=&quot;292&quot;/&gt;&lt;/object&gt;&lt;object type=&quot;3&quot; unique_id=&quot;10095&quot;&gt;&lt;property id=&quot;20148&quot; value=&quot;5&quot;/&gt;&lt;property id=&quot;20300&quot; value=&quot;Slide 10 - &amp;quot;Tập làm văn&amp;quot;&quot;/&gt;&lt;property id=&quot;20307&quot; value=&quot;295&quot;/&gt;&lt;/object&gt;&lt;object type=&quot;3&quot; unique_id=&quot;10096&quot;&gt;&lt;property id=&quot;20148&quot; value=&quot;5&quot;/&gt;&lt;property id=&quot;20300&quot; value=&quot;Slide 11&quot;/&gt;&lt;property id=&quot;20307&quot; value=&quot;300&quot;/&gt;&lt;/object&gt;&lt;object type=&quot;3&quot; unique_id=&quot;10097&quot;&gt;&lt;property id=&quot;20148&quot; value=&quot;5&quot;/&gt;&lt;property id=&quot;20300&quot; value=&quot;Slide 12&quot;/&gt;&lt;property id=&quot;20307&quot; value=&quot;311&quot;/&gt;&lt;/object&gt;&lt;object type=&quot;3&quot; unique_id=&quot;10098&quot;&gt;&lt;property id=&quot;20148&quot; value=&quot;5&quot;/&gt;&lt;property id=&quot;20300&quot; value=&quot;Slide 13&quot;/&gt;&lt;property id=&quot;20307&quot; value=&quot;302&quot;/&gt;&lt;/object&gt;&lt;object type=&quot;3&quot; unique_id=&quot;10099&quot;&gt;&lt;property id=&quot;20148&quot; value=&quot;5&quot;/&gt;&lt;property id=&quot;20300&quot; value=&quot;Slide 14&quot;/&gt;&lt;property id=&quot;20307&quot; value=&quot;303&quot;/&gt;&lt;/object&gt;&lt;object type=&quot;3&quot; unique_id=&quot;10100&quot;&gt;&lt;property id=&quot;20148&quot; value=&quot;5&quot;/&gt;&lt;property id=&quot;20300&quot; value=&quot;Slide 15&quot;/&gt;&lt;property id=&quot;20307&quot; value=&quot;304&quot;/&gt;&lt;/object&gt;&lt;object type=&quot;3&quot; unique_id=&quot;10101&quot;&gt;&lt;property id=&quot;20148&quot; value=&quot;5&quot;/&gt;&lt;property id=&quot;20300&quot; value=&quot;Slide 16&quot;/&gt;&lt;property id=&quot;20307&quot; value=&quot;308&quot;/&gt;&lt;/object&gt;&lt;object type=&quot;3&quot; unique_id=&quot;10102&quot;&gt;&lt;property id=&quot;20148&quot; value=&quot;5&quot;/&gt;&lt;property id=&quot;20300&quot; value=&quot;Slide 17&quot;/&gt;&lt;property id=&quot;20307&quot; value=&quot;307&quot;/&gt;&lt;/object&gt;&lt;object type=&quot;3&quot; unique_id=&quot;10103&quot;&gt;&lt;property id=&quot;20148&quot; value=&quot;5&quot;/&gt;&lt;property id=&quot;20300&quot; value=&quot;Slide 18&quot;/&gt;&lt;property id=&quot;20307&quot; value=&quot;317&quot;/&gt;&lt;/object&gt;&lt;object type=&quot;3&quot; unique_id=&quot;10104&quot;&gt;&lt;property id=&quot;20148&quot; value=&quot;5&quot;/&gt;&lt;property id=&quot;20300&quot; value=&quot;Slide 19&quot;/&gt;&lt;property id=&quot;20307&quot; value=&quot;306&quot;/&gt;&lt;/object&gt;&lt;object type=&quot;3&quot; unique_id=&quot;10105&quot;&gt;&lt;property id=&quot;20148&quot; value=&quot;5&quot;/&gt;&lt;property id=&quot;20300&quot; value=&quot;Slide 20&quot;/&gt;&lt;property id=&quot;20307&quot; value=&quot;305&quot;/&gt;&lt;/object&gt;&lt;object type=&quot;3&quot; unique_id=&quot;10106&quot;&gt;&lt;property id=&quot;20148&quot; value=&quot;5&quot;/&gt;&lt;property id=&quot;20300&quot; value=&quot;Slide 21&quot;/&gt;&lt;property id=&quot;20307&quot; value=&quot;301&quot;/&gt;&lt;/object&gt;&lt;object type=&quot;3&quot; unique_id=&quot;10107&quot;&gt;&lt;property id=&quot;20148&quot; value=&quot;5&quot;/&gt;&lt;property id=&quot;20300&quot; value=&quot;Slide 22&quot;/&gt;&lt;property id=&quot;20307&quot; value=&quot;309&quot;/&gt;&lt;/object&gt;&lt;object type=&quot;3&quot; unique_id=&quot;10108&quot;&gt;&lt;property id=&quot;20148&quot; value=&quot;5&quot;/&gt;&lt;property id=&quot;20300&quot; value=&quot;Slide 23&quot;/&gt;&lt;property id=&quot;20307&quot; value=&quot;319&quot;/&gt;&lt;/object&gt;&lt;object type=&quot;3&quot; unique_id=&quot;10109&quot;&gt;&lt;property id=&quot;20148&quot; value=&quot;5&quot;/&gt;&lt;property id=&quot;20300&quot; value=&quot;Slide 24&quot;/&gt;&lt;property id=&quot;20307&quot; value=&quot;310&quot;/&gt;&lt;/object&gt;&lt;object type=&quot;3&quot; unique_id=&quot;10110&quot;&gt;&lt;property id=&quot;20148&quot; value=&quot;5&quot;/&gt;&lt;property id=&quot;20300&quot; value=&quot;Slide 25&quot;/&gt;&lt;property id=&quot;20307&quot; value=&quot;294&quot;/&gt;&lt;/object&gt;&lt;object type=&quot;3&quot; unique_id=&quot;10111&quot;&gt;&lt;property id=&quot;20148&quot; value=&quot;5&quot;/&gt;&lt;property id=&quot;20300&quot; value=&quot;Slide 26 - &amp;quot;Tập làm văn&amp;quot;&quot;/&gt;&lt;property id=&quot;20307&quot; value=&quot;324&quot;/&gt;&lt;/object&gt;&lt;object type=&quot;3&quot; unique_id=&quot;10112&quot;&gt;&lt;property id=&quot;20148&quot; value=&quot;5&quot;/&gt;&lt;property id=&quot;20300&quot; value=&quot;Slide 27&quot;/&gt;&lt;property id=&quot;20307&quot; value=&quot;312&quot;/&gt;&lt;/object&gt;&lt;object type=&quot;3&quot; unique_id=&quot;10113&quot;&gt;&lt;property id=&quot;20148&quot; value=&quot;5&quot;/&gt;&lt;property id=&quot;20300&quot; value=&quot;Slide 28&quot;/&gt;&lt;property id=&quot;20307&quot; value=&quot;314&quot;/&gt;&lt;/object&gt;&lt;object type=&quot;3&quot; unique_id=&quot;10114&quot;&gt;&lt;property id=&quot;20148&quot; value=&quot;5&quot;/&gt;&lt;property id=&quot;20300&quot; value=&quot;Slide 29&quot;/&gt;&lt;property id=&quot;20307&quot; value=&quot;315&quot;/&gt;&lt;/object&gt;&lt;object type=&quot;3&quot; unique_id=&quot;10115&quot;&gt;&lt;property id=&quot;20148&quot; value=&quot;5&quot;/&gt;&lt;property id=&quot;20300&quot; value=&quot;Slide 30&quot;/&gt;&lt;property id=&quot;20307&quot; value=&quot;321&quot;/&gt;&lt;/object&gt;&lt;object type=&quot;3&quot; unique_id=&quot;10116&quot;&gt;&lt;property id=&quot;20148&quot; value=&quot;5&quot;/&gt;&lt;property id=&quot;20300&quot; value=&quot;Slide 31&quot;/&gt;&lt;property id=&quot;20307&quot; value=&quot;318&quot;/&gt;&lt;/object&gt;&lt;object type=&quot;3&quot; unique_id=&quot;10117&quot;&gt;&lt;property id=&quot;20148&quot; value=&quot;5&quot;/&gt;&lt;property id=&quot;20300&quot; value=&quot;Slide 32&quot;/&gt;&lt;property id=&quot;20307&quot; value=&quot;316&quot;/&gt;&lt;/object&gt;&lt;object type=&quot;3&quot; unique_id=&quot;10118&quot;&gt;&lt;property id=&quot;20148&quot; value=&quot;5&quot;/&gt;&lt;property id=&quot;20300&quot; value=&quot;Slide 33&quot;/&gt;&lt;property id=&quot;20307&quot; value=&quot;322&quot;/&gt;&lt;/object&gt;&lt;object type=&quot;3&quot; unique_id=&quot;10119&quot;&gt;&lt;property id=&quot;20148&quot; value=&quot;5&quot;/&gt;&lt;property id=&quot;20300&quot; value=&quot;Slide 34&quot;/&gt;&lt;property id=&quot;20307&quot; value=&quot;323&quot;/&gt;&lt;/object&gt;&lt;object type=&quot;3&quot; unique_id=&quot;10120&quot;&gt;&lt;property id=&quot;20148&quot; value=&quot;5&quot;/&gt;&lt;property id=&quot;20300&quot; value=&quot;Slide 35&quot;/&gt;&lt;property id=&quot;20307&quot; value=&quot;320&quot;/&gt;&lt;/object&gt;&lt;/object&gt;&lt;object type=&quot;8&quot; unique_id=&quot;1015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673</Words>
  <Application>Microsoft Office PowerPoint</Application>
  <PresentationFormat>On-screen Show (4:3)</PresentationFormat>
  <Paragraphs>125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Tập làm văn</vt:lpstr>
      <vt:lpstr>Tập làm văn</vt:lpstr>
      <vt:lpstr>Tập làm văn</vt:lpstr>
      <vt:lpstr>Tập làm văn</vt:lpstr>
      <vt:lpstr>PowerPoint Presentation</vt:lpstr>
      <vt:lpstr>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</dc:creator>
  <cp:lastModifiedBy>MTC</cp:lastModifiedBy>
  <cp:revision>113</cp:revision>
  <dcterms:created xsi:type="dcterms:W3CDTF">2010-04-12T23:59:06Z</dcterms:created>
  <dcterms:modified xsi:type="dcterms:W3CDTF">2020-06-11T02:23:40Z</dcterms:modified>
</cp:coreProperties>
</file>