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8" r:id="rId2"/>
  </p:sldMasterIdLst>
  <p:sldIdLst>
    <p:sldId id="359" r:id="rId3"/>
    <p:sldId id="360" r:id="rId4"/>
    <p:sldId id="361" r:id="rId5"/>
    <p:sldId id="295" r:id="rId6"/>
    <p:sldId id="318" r:id="rId7"/>
    <p:sldId id="346" r:id="rId8"/>
    <p:sldId id="353" r:id="rId9"/>
    <p:sldId id="348" r:id="rId10"/>
    <p:sldId id="349" r:id="rId11"/>
    <p:sldId id="350" r:id="rId12"/>
    <p:sldId id="345" r:id="rId13"/>
    <p:sldId id="356" r:id="rId14"/>
    <p:sldId id="35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66"/>
    <a:srgbClr val="008080"/>
    <a:srgbClr val="0000CC"/>
    <a:srgbClr val="66FFFF"/>
    <a:srgbClr val="66FF33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434" autoAdjust="0"/>
  </p:normalViewPr>
  <p:slideViewPr>
    <p:cSldViewPr>
      <p:cViewPr varScale="1">
        <p:scale>
          <a:sx n="41" d="100"/>
          <a:sy n="41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35C8D-9E68-4BE0-A9E7-3C6CA7B78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3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D3F8C-082B-400B-8B2F-555C382CB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A2F37-F9CE-4D14-8FEE-D617B3E0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6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DA2CF-A11A-4F6B-9D1E-D4CC7C024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8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F90F4-9A0B-46A8-BA4A-57D285EB2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8627E-29F8-4B6F-8F85-3369D63C6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A26EC-A97D-48CD-A3FF-A7569B7C1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DDD64-D76F-48F1-B2D1-5F6623502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8102C-F865-44FA-9661-2C2785A3B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4D1F1-13CB-489D-AB6A-D430C992B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6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9AFB6-05C7-49B0-BC0D-82E64B12E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65631-A373-4C36-B9EC-A6A861645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9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10F02-5121-4197-8941-FB1DE7956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22E70-39D1-432C-8A4E-43214736E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B300-BBDC-4F23-9CFA-542029D45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B095D-B786-4501-89E5-5215B5B6D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76F6A-96C4-4898-B1AE-9398444C7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0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E398B-2A88-4C9F-B941-A839360BF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61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37C09-6D1C-45B8-8EA7-E662CC360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B3FEE-0CFE-42DD-BD1D-D6F76618C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2B624-B48C-4B16-B8D0-43A74BB06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49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A6471-47B0-462F-AB23-CF1A08AE3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6E461-96D4-483A-A8C3-2FB7935A2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FADED-3C17-4DB2-BF75-B0072C34D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45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FD1D6-7803-40C6-9BA5-F7B77A6E8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9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D0D41-EB0A-4B83-8FE7-4B72E21C9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25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EA04787B-CF9D-4D60-84B4-000F343B5F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8B9C92D0-B851-455A-B069-4BDC64131F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6988"/>
            <a:ext cx="9144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3557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2438400" y="4073525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423863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639763" indent="-246063">
              <a:defRPr sz="2600">
                <a:solidFill>
                  <a:schemeClr val="tx1"/>
                </a:solidFill>
                <a:latin typeface="Arial" charset="0"/>
              </a:defRPr>
            </a:lvl2pPr>
            <a:lvl3pPr indent="-246063">
              <a:defRPr sz="2200">
                <a:solidFill>
                  <a:schemeClr val="tx1"/>
                </a:solidFill>
                <a:latin typeface="Arial" charset="0"/>
              </a:defRPr>
            </a:lvl3pPr>
            <a:lvl4pPr marL="1187450" indent="-20955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462088" indent="-209550">
              <a:defRPr sz="2000">
                <a:solidFill>
                  <a:schemeClr val="tx1"/>
                </a:solidFill>
                <a:latin typeface="Arial" charset="0"/>
              </a:defRPr>
            </a:lvl5pPr>
            <a:lvl6pPr marL="19192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3764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28336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0888" indent="-20955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  <a:br>
              <a:rPr lang="en-US" sz="2400" b="1" dirty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2302EC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4108" name="WordArt 13"/>
          <p:cNvSpPr>
            <a:spLocks noChangeArrowheads="1" noChangeShapeType="1" noTextEdit="1"/>
          </p:cNvSpPr>
          <p:nvPr/>
        </p:nvSpPr>
        <p:spPr bwMode="auto">
          <a:xfrm>
            <a:off x="419100" y="2428875"/>
            <a:ext cx="8477250" cy="31607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386"/>
              </a:avLst>
            </a:prstTxWarp>
          </a:bodyPr>
          <a:lstStyle/>
          <a:p>
            <a:pPr algn="ctr"/>
            <a:r>
              <a:rPr lang="en-US" sz="5588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THỦ CÔNG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0" grpId="1" animBg="1"/>
      <p:bldP spid="9729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DSCN0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-20193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40767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41282" y="-1940719"/>
            <a:ext cx="762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900" y="4152900"/>
            <a:ext cx="76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39" name="Picture 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16450"/>
            <a:ext cx="13795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Unicycle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689475"/>
            <a:ext cx="12112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Yacht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204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DSC00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0"/>
            <a:ext cx="6480175" cy="68580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DSCN08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DSCN08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25"/>
            <a:ext cx="26273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DSCN08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49838"/>
            <a:ext cx="2628900" cy="1763712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0" y="0"/>
            <a:ext cx="2663825" cy="831850"/>
          </a:xfrm>
          <a:prstGeom prst="rect">
            <a:avLst/>
          </a:prstGeom>
          <a:solidFill>
            <a:srgbClr val="9900CC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HOẠT ĐỘNG 3</a:t>
            </a: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 THỰC HÀNH</a:t>
            </a:r>
            <a:r>
              <a:rPr lang="en-US" sz="1800">
                <a:latin typeface=".VnArabiaH" pitchFamily="34" charset="0"/>
              </a:rPr>
              <a:t> </a:t>
            </a:r>
          </a:p>
        </p:txBody>
      </p:sp>
    </p:spTree>
  </p:cSld>
  <p:clrMapOvr>
    <a:masterClrMapping/>
  </p:clrMapOvr>
  <p:transition advTm="60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6" name="Group 4"/>
          <p:cNvGraphicFramePr>
            <a:graphicFrameLocks noGrp="1"/>
          </p:cNvGraphicFramePr>
          <p:nvPr>
            <p:ph type="title"/>
          </p:nvPr>
        </p:nvGraphicFramePr>
        <p:xfrm>
          <a:off x="4319588" y="277813"/>
          <a:ext cx="4043362" cy="414337"/>
        </p:xfrm>
        <a:graphic>
          <a:graphicData uri="http://schemas.openxmlformats.org/drawingml/2006/table">
            <a:tbl>
              <a:tblPr/>
              <a:tblGrid>
                <a:gridCol w="43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540" name="Group 28"/>
          <p:cNvGraphicFramePr>
            <a:graphicFrameLocks noGrp="1"/>
          </p:cNvGraphicFramePr>
          <p:nvPr>
            <p:ph sz="half" idx="1"/>
          </p:nvPr>
        </p:nvGraphicFramePr>
        <p:xfrm>
          <a:off x="179388" y="1773238"/>
          <a:ext cx="4038600" cy="36036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590" name="Group 78"/>
          <p:cNvGraphicFramePr>
            <a:graphicFrameLocks noGrp="1"/>
          </p:cNvGraphicFramePr>
          <p:nvPr>
            <p:ph sz="quarter" idx="2"/>
          </p:nvPr>
        </p:nvGraphicFramePr>
        <p:xfrm>
          <a:off x="4319588" y="800100"/>
          <a:ext cx="4038600" cy="38893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615" name="Group 103"/>
          <p:cNvGraphicFramePr>
            <a:graphicFrameLocks noGrp="1"/>
          </p:cNvGraphicFramePr>
          <p:nvPr>
            <p:ph sz="quarter" idx="3"/>
          </p:nvPr>
        </p:nvGraphicFramePr>
        <p:xfrm>
          <a:off x="3846513" y="2133600"/>
          <a:ext cx="4038600" cy="35877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458" name="Picture 128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59" name="Group 129"/>
          <p:cNvGrpSpPr>
            <a:grpSpLocks/>
          </p:cNvGrpSpPr>
          <p:nvPr/>
        </p:nvGrpSpPr>
        <p:grpSpPr bwMode="auto">
          <a:xfrm>
            <a:off x="179388" y="4221163"/>
            <a:ext cx="1836737" cy="1727200"/>
            <a:chOff x="144" y="2064"/>
            <a:chExt cx="1152" cy="936"/>
          </a:xfrm>
        </p:grpSpPr>
        <p:grpSp>
          <p:nvGrpSpPr>
            <p:cNvPr id="15495" name="Group 130"/>
            <p:cNvGrpSpPr>
              <a:grpSpLocks/>
            </p:cNvGrpSpPr>
            <p:nvPr/>
          </p:nvGrpSpPr>
          <p:grpSpPr bwMode="auto">
            <a:xfrm rot="5400000">
              <a:off x="732" y="2436"/>
              <a:ext cx="936" cy="192"/>
              <a:chOff x="672" y="192"/>
              <a:chExt cx="2592" cy="288"/>
            </a:xfrm>
          </p:grpSpPr>
          <p:sp>
            <p:nvSpPr>
              <p:cNvPr id="15507" name="Rectangle 13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8" name="Rectangle 13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9" name="Rectangle 13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0" name="Rectangle 13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1" name="Rectangle 13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2" name="Rectangle 13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3" name="Rectangle 13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4" name="Rectangle 13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5" name="Rectangle 13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5496" name="Group 140"/>
            <p:cNvGrpSpPr>
              <a:grpSpLocks/>
            </p:cNvGrpSpPr>
            <p:nvPr/>
          </p:nvGrpSpPr>
          <p:grpSpPr bwMode="auto">
            <a:xfrm>
              <a:off x="144" y="2064"/>
              <a:ext cx="1152" cy="192"/>
              <a:chOff x="672" y="192"/>
              <a:chExt cx="2592" cy="288"/>
            </a:xfrm>
          </p:grpSpPr>
          <p:sp>
            <p:nvSpPr>
              <p:cNvPr id="15498" name="Rectangle 14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99" name="Rectangle 14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0" name="Rectangle 14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1" name="Rectangle 14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2" name="Rectangle 14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3" name="Rectangle 14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4" name="Rectangle 14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5" name="Rectangle 14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6" name="Rectangle 14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97" name="Line 150"/>
            <p:cNvSpPr>
              <a:spLocks noChangeShapeType="1"/>
            </p:cNvSpPr>
            <p:nvPr/>
          </p:nvSpPr>
          <p:spPr bwMode="auto">
            <a:xfrm flipV="1">
              <a:off x="1200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0" name="Group 151"/>
          <p:cNvGrpSpPr>
            <a:grpSpLocks/>
          </p:cNvGrpSpPr>
          <p:nvPr/>
        </p:nvGrpSpPr>
        <p:grpSpPr bwMode="auto">
          <a:xfrm>
            <a:off x="179388" y="2816225"/>
            <a:ext cx="7467600" cy="304800"/>
            <a:chOff x="672" y="192"/>
            <a:chExt cx="2592" cy="288"/>
          </a:xfrm>
        </p:grpSpPr>
        <p:sp>
          <p:nvSpPr>
            <p:cNvPr id="15486" name="Rectangle 152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7" name="Rectangle 153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8" name="Rectangle 154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9" name="Rectangle 155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0" name="Rectangle 156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1" name="Rectangle 157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2" name="Rectangle 158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3" name="Rectangle 159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4" name="Rectangle 160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15461" name="Line 161"/>
          <p:cNvSpPr>
            <a:spLocks noChangeShapeType="1"/>
          </p:cNvSpPr>
          <p:nvPr/>
        </p:nvSpPr>
        <p:spPr bwMode="auto">
          <a:xfrm>
            <a:off x="2051050" y="1520825"/>
            <a:ext cx="4968875" cy="0"/>
          </a:xfrm>
          <a:prstGeom prst="line">
            <a:avLst/>
          </a:prstGeom>
          <a:noFill/>
          <a:ln w="76200" cmpd="tri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" name="Line 162"/>
          <p:cNvSpPr>
            <a:spLocks noChangeShapeType="1"/>
          </p:cNvSpPr>
          <p:nvPr/>
        </p:nvSpPr>
        <p:spPr bwMode="auto">
          <a:xfrm>
            <a:off x="1187450" y="3392488"/>
            <a:ext cx="5940425" cy="0"/>
          </a:xfrm>
          <a:prstGeom prst="line">
            <a:avLst/>
          </a:prstGeom>
          <a:noFill/>
          <a:ln w="6350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3" name="Group 163"/>
          <p:cNvGrpSpPr>
            <a:grpSpLocks/>
          </p:cNvGrpSpPr>
          <p:nvPr/>
        </p:nvGrpSpPr>
        <p:grpSpPr bwMode="auto">
          <a:xfrm>
            <a:off x="2124075" y="4365625"/>
            <a:ext cx="1828800" cy="1524000"/>
            <a:chOff x="1344" y="1920"/>
            <a:chExt cx="1152" cy="960"/>
          </a:xfrm>
        </p:grpSpPr>
        <p:grpSp>
          <p:nvGrpSpPr>
            <p:cNvPr id="15469" name="Group 164"/>
            <p:cNvGrpSpPr>
              <a:grpSpLocks/>
            </p:cNvGrpSpPr>
            <p:nvPr/>
          </p:nvGrpSpPr>
          <p:grpSpPr bwMode="auto">
            <a:xfrm>
              <a:off x="1344" y="2688"/>
              <a:ext cx="960" cy="192"/>
              <a:chOff x="672" y="192"/>
              <a:chExt cx="2592" cy="288"/>
            </a:xfrm>
          </p:grpSpPr>
          <p:sp>
            <p:nvSpPr>
              <p:cNvPr id="15477" name="Rectangle 16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8" name="Rectangle 16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9" name="Rectangle 16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0" name="Rectangle 16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1" name="Rectangle 16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2" name="Rectangle 17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3" name="Rectangle 17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4" name="Rectangle 17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5" name="Rectangle 17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70" name="Line 174"/>
            <p:cNvSpPr>
              <a:spLocks noChangeShapeType="1"/>
            </p:cNvSpPr>
            <p:nvPr/>
          </p:nvSpPr>
          <p:spPr bwMode="auto">
            <a:xfrm>
              <a:off x="1920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71" name="Group 175"/>
            <p:cNvGrpSpPr>
              <a:grpSpLocks/>
            </p:cNvGrpSpPr>
            <p:nvPr/>
          </p:nvGrpSpPr>
          <p:grpSpPr bwMode="auto">
            <a:xfrm>
              <a:off x="2304" y="1920"/>
              <a:ext cx="192" cy="960"/>
              <a:chOff x="2112" y="1920"/>
              <a:chExt cx="192" cy="960"/>
            </a:xfrm>
          </p:grpSpPr>
          <p:sp>
            <p:nvSpPr>
              <p:cNvPr id="15472" name="Rectangle 17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3" name="Rectangle 177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4" name="Rectangle 178"/>
              <p:cNvSpPr>
                <a:spLocks noChangeArrowheads="1"/>
              </p:cNvSpPr>
              <p:nvPr/>
            </p:nvSpPr>
            <p:spPr bwMode="auto">
              <a:xfrm>
                <a:off x="2112" y="231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5" name="Rectangle 17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6" name="Rectangle 180"/>
              <p:cNvSpPr>
                <a:spLocks noChangeArrowheads="1"/>
              </p:cNvSpPr>
              <p:nvPr/>
            </p:nvSpPr>
            <p:spPr bwMode="auto">
              <a:xfrm>
                <a:off x="2112" y="2112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15464" name="Line 181"/>
          <p:cNvSpPr>
            <a:spLocks noChangeShapeType="1"/>
          </p:cNvSpPr>
          <p:nvPr/>
        </p:nvSpPr>
        <p:spPr bwMode="auto">
          <a:xfrm>
            <a:off x="4572000" y="3392488"/>
            <a:ext cx="36513" cy="3311525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" name="Rectangle 182"/>
          <p:cNvSpPr>
            <a:spLocks noChangeArrowheads="1"/>
          </p:cNvSpPr>
          <p:nvPr/>
        </p:nvSpPr>
        <p:spPr bwMode="auto">
          <a:xfrm>
            <a:off x="0" y="260350"/>
            <a:ext cx="414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sp>
        <p:nvSpPr>
          <p:cNvPr id="15466" name="Rectangle 184"/>
          <p:cNvSpPr>
            <a:spLocks noChangeArrowheads="1"/>
          </p:cNvSpPr>
          <p:nvPr/>
        </p:nvSpPr>
        <p:spPr bwMode="auto">
          <a:xfrm>
            <a:off x="5184775" y="1628775"/>
            <a:ext cx="326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2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Dán nối các nan</a:t>
            </a:r>
          </a:p>
        </p:txBody>
      </p:sp>
      <p:sp>
        <p:nvSpPr>
          <p:cNvPr id="15467" name="Rectangle 185"/>
          <p:cNvSpPr>
            <a:spLocks noChangeArrowheads="1"/>
          </p:cNvSpPr>
          <p:nvPr/>
        </p:nvSpPr>
        <p:spPr bwMode="auto">
          <a:xfrm>
            <a:off x="179388" y="3573463"/>
            <a:ext cx="278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3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Gấp các nan</a:t>
            </a:r>
          </a:p>
        </p:txBody>
      </p:sp>
      <p:sp>
        <p:nvSpPr>
          <p:cNvPr id="15468" name="Rectangle 186"/>
          <p:cNvSpPr>
            <a:spLocks noChangeArrowheads="1"/>
          </p:cNvSpPr>
          <p:nvPr/>
        </p:nvSpPr>
        <p:spPr bwMode="auto">
          <a:xfrm>
            <a:off x="4751388" y="3608388"/>
            <a:ext cx="440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4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Hoàn chỉnh vòng đeo tay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238">
              <a:srgbClr val="EEEE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533400" y="1622425"/>
            <a:ext cx="83058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48" kern="10">
                <a:ln w="12700" cap="rnd">
                  <a:solidFill>
                    <a:srgbClr val="000080"/>
                  </a:solidFill>
                  <a:prstDash val="sysDot"/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Time"/>
              </a:rPr>
              <a:t>Xin ch©n thµnh c¶m ¬n c¸c thÇy c«! </a:t>
            </a: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508000" y="2784475"/>
            <a:ext cx="7891463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48" kern="10">
                <a:ln w="25400">
                  <a:solidFill>
                    <a:srgbClr val="0000CC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Time"/>
              </a:rPr>
              <a:t>Chóc c¸c thÇy c« lu«n m¹nh khoÎ, c«ng t¸c tèt.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 animBg="1"/>
      <p:bldP spid="624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5263" y="1612900"/>
            <a:ext cx="6408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0000FF"/>
                </a:solidFill>
                <a:latin typeface="UNI Chu truyen thong" pitchFamily="66" charset="0"/>
              </a:rPr>
              <a:t>Làm vòng đeo tay</a:t>
            </a:r>
            <a:br>
              <a:rPr lang="en-US" sz="6600" b="1">
                <a:solidFill>
                  <a:srgbClr val="0000FF"/>
                </a:solidFill>
                <a:latin typeface="UNI Chu truyen thong" pitchFamily="66" charset="0"/>
              </a:rPr>
            </a:br>
            <a:r>
              <a:rPr lang="en-US" sz="5400" b="1">
                <a:solidFill>
                  <a:srgbClr val="0000FF"/>
                </a:solidFill>
                <a:latin typeface="UNI Chu truyen thong" pitchFamily="66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UNI Chu truyen thong" pitchFamily="66" charset="0"/>
              </a:rPr>
              <a:t>(tiết 1)</a:t>
            </a:r>
            <a:endParaRPr lang="en-US" sz="5400" b="1" i="1">
              <a:solidFill>
                <a:schemeClr val="tx2"/>
              </a:solidFill>
              <a:latin typeface="VNI-Commerc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0" name="Picture 10" descr="lac-tay-bac-nu-tron-dang-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69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303463" y="4941888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BẠC</a:t>
            </a:r>
          </a:p>
        </p:txBody>
      </p:sp>
      <p:pic>
        <p:nvPicPr>
          <p:cNvPr id="168973" name="Picture 13" descr="P120024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16000"/>
            <a:ext cx="6219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3240088" y="5013325"/>
            <a:ext cx="324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ĐÁ</a:t>
            </a:r>
          </a:p>
        </p:txBody>
      </p:sp>
      <p:pic>
        <p:nvPicPr>
          <p:cNvPr id="168975" name="Picture 15" descr="PR0340_vong-tay-vld00063-164-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28663"/>
            <a:ext cx="571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2808288" y="4941888"/>
            <a:ext cx="395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VÀNG</a:t>
            </a:r>
          </a:p>
        </p:txBody>
      </p:sp>
      <p:pic>
        <p:nvPicPr>
          <p:cNvPr id="168978" name="Picture 18" descr="vong-tay-go-sua-14mm-16-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08050"/>
            <a:ext cx="71024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203575" y="57689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GỖ</a:t>
            </a:r>
          </a:p>
        </p:txBody>
      </p:sp>
      <p:pic>
        <p:nvPicPr>
          <p:cNvPr id="168981" name="Picture 21" descr="tải xuống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25538"/>
            <a:ext cx="64436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3455988" y="4760913"/>
            <a:ext cx="2195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DÂY</a:t>
            </a:r>
          </a:p>
        </p:txBody>
      </p:sp>
      <p:pic>
        <p:nvPicPr>
          <p:cNvPr id="168983" name="Picture 23" descr="tải xu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0463"/>
            <a:ext cx="64801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4" name="Text Box 24"/>
          <p:cNvSpPr txBox="1">
            <a:spLocks noChangeArrowheads="1"/>
          </p:cNvSpPr>
          <p:nvPr/>
        </p:nvSpPr>
        <p:spPr bwMode="auto">
          <a:xfrm>
            <a:off x="4427538" y="4689475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MÃN NÃO</a:t>
            </a:r>
          </a:p>
        </p:txBody>
      </p:sp>
      <p:pic>
        <p:nvPicPr>
          <p:cNvPr id="168965" name="Picture 5" descr="DSCN08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73125"/>
            <a:ext cx="3671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DSCN08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60688"/>
            <a:ext cx="37449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1" grpId="0"/>
      <p:bldP spid="168971" grpId="1"/>
      <p:bldP spid="168974" grpId="0"/>
      <p:bldP spid="168974" grpId="1"/>
      <p:bldP spid="168976" grpId="0"/>
      <p:bldP spid="168976" grpId="1"/>
      <p:bldP spid="168979" grpId="0"/>
      <p:bldP spid="168979" grpId="1"/>
      <p:bldP spid="168982" grpId="0"/>
      <p:bldP spid="168982" grpId="1"/>
      <p:bldP spid="168984" grpId="0"/>
      <p:bldP spid="1689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7"/>
          <p:cNvSpPr txBox="1">
            <a:spLocks noChangeArrowheads="1"/>
          </p:cNvSpPr>
          <p:nvPr/>
        </p:nvSpPr>
        <p:spPr bwMode="auto">
          <a:xfrm>
            <a:off x="395288" y="549275"/>
            <a:ext cx="8101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1. Quan sát </a:t>
            </a:r>
          </a:p>
        </p:txBody>
      </p:sp>
      <p:sp>
        <p:nvSpPr>
          <p:cNvPr id="44130" name="Text Box 98"/>
          <p:cNvSpPr txBox="1">
            <a:spLocks noChangeArrowheads="1"/>
          </p:cNvSpPr>
          <p:nvPr/>
        </p:nvSpPr>
        <p:spPr bwMode="auto">
          <a:xfrm>
            <a:off x="576263" y="4365625"/>
            <a:ext cx="8029575" cy="711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UNI Chu viet tay" pitchFamily="66" charset="0"/>
              </a:rPr>
              <a:t> </a:t>
            </a:r>
            <a:r>
              <a:rPr lang="en-US" sz="3200" b="1">
                <a:solidFill>
                  <a:srgbClr val="0066FF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Vòng đeo tay được làm bằng gì ?</a:t>
            </a:r>
          </a:p>
          <a:p>
            <a:pPr algn="just">
              <a:spcBef>
                <a:spcPct val="50000"/>
              </a:spcBef>
            </a:pPr>
            <a:endParaRPr lang="en-US" sz="300" b="1">
              <a:solidFill>
                <a:schemeClr val="bg1"/>
              </a:solidFill>
              <a:latin typeface="UNI Chu viet tay" pitchFamily="66" charset="0"/>
            </a:endParaRPr>
          </a:p>
        </p:txBody>
      </p:sp>
      <p:sp>
        <p:nvSpPr>
          <p:cNvPr id="44132" name="Text Box 100"/>
          <p:cNvSpPr txBox="1">
            <a:spLocks noChangeArrowheads="1"/>
          </p:cNvSpPr>
          <p:nvPr/>
        </p:nvSpPr>
        <p:spPr bwMode="auto">
          <a:xfrm>
            <a:off x="576263" y="5481638"/>
            <a:ext cx="8101012" cy="650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latin typeface="UNI Chu viet tay" pitchFamily="66" charset="0"/>
              </a:rPr>
              <a:t> * </a:t>
            </a: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Vòng đeo tay có mấy màu ? </a:t>
            </a:r>
          </a:p>
        </p:txBody>
      </p:sp>
      <p:pic>
        <p:nvPicPr>
          <p:cNvPr id="7173" name="Picture 104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84313"/>
            <a:ext cx="32686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5" descr="DSCN0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84313"/>
            <a:ext cx="327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0" grpId="0" animBg="1"/>
      <p:bldP spid="44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73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28" name="Text Box 772"/>
          <p:cNvSpPr txBox="1">
            <a:spLocks noChangeArrowheads="1"/>
          </p:cNvSpPr>
          <p:nvPr/>
        </p:nvSpPr>
        <p:spPr bwMode="auto">
          <a:xfrm>
            <a:off x="0" y="0"/>
            <a:ext cx="2486025" cy="24796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HOẠT ĐỘNG 2.</a:t>
            </a: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4000" b="1">
                <a:solidFill>
                  <a:srgbClr val="FFFF66"/>
                </a:solidFill>
                <a:latin typeface="UNI Chu viet tay" pitchFamily="66" charset="0"/>
              </a:rPr>
              <a:t>Quy trình làm vòng đeo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534400" cy="1128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Muốn giấy có đủ độ dài để làm thành vòng đeo vừa tay ta cần phải làm gì ?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87338" y="1808163"/>
            <a:ext cx="8461375" cy="155416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Kết luận: vòng đeo tay được làm bằng hai  tờ giấy màu khác nhau và được dùng để đeo trang trí cho tay.</a:t>
            </a:r>
          </a:p>
        </p:txBody>
      </p:sp>
      <p:pic>
        <p:nvPicPr>
          <p:cNvPr id="9220" name="Picture 10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1413"/>
            <a:ext cx="377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DSCN0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413"/>
            <a:ext cx="37449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  <p:bldP spid="144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11188" y="620713"/>
            <a:ext cx="6513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32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pic>
        <p:nvPicPr>
          <p:cNvPr id="169990" name="Picture 6" descr="scisso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6688" y="2319338"/>
            <a:ext cx="990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0588" name="Group 604"/>
          <p:cNvGraphicFramePr>
            <a:graphicFrameLocks noGrp="1"/>
          </p:cNvGraphicFramePr>
          <p:nvPr>
            <p:ph sz="half" idx="1"/>
          </p:nvPr>
        </p:nvGraphicFramePr>
        <p:xfrm>
          <a:off x="179388" y="2035175"/>
          <a:ext cx="3997325" cy="517818"/>
        </p:xfrm>
        <a:graphic>
          <a:graphicData uri="http://schemas.openxmlformats.org/drawingml/2006/table">
            <a:tbl>
              <a:tblPr/>
              <a:tblGrid>
                <a:gridCol w="39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514" name="Group 530"/>
          <p:cNvGraphicFramePr>
            <a:graphicFrameLocks noGrp="1"/>
          </p:cNvGraphicFramePr>
          <p:nvPr>
            <p:ph sz="quarter" idx="2"/>
          </p:nvPr>
        </p:nvGraphicFramePr>
        <p:xfrm>
          <a:off x="5256213" y="1600200"/>
          <a:ext cx="3127375" cy="423863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365" name="Group 381"/>
          <p:cNvGraphicFramePr>
            <a:graphicFrameLocks noGrp="1"/>
          </p:cNvGraphicFramePr>
          <p:nvPr/>
        </p:nvGraphicFramePr>
        <p:xfrm>
          <a:off x="179388" y="2552700"/>
          <a:ext cx="3997325" cy="2073276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49" name="Text Box 409"/>
          <p:cNvSpPr txBox="1">
            <a:spLocks noChangeArrowheads="1"/>
          </p:cNvSpPr>
          <p:nvPr/>
        </p:nvSpPr>
        <p:spPr bwMode="auto">
          <a:xfrm>
            <a:off x="5435600" y="1952625"/>
            <a:ext cx="356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.VnArabiaH" pitchFamily="34" charset="0"/>
            </a:endParaRPr>
          </a:p>
        </p:txBody>
      </p:sp>
      <p:graphicFrame>
        <p:nvGraphicFramePr>
          <p:cNvPr id="170566" name="Group 582"/>
          <p:cNvGraphicFramePr>
            <a:graphicFrameLocks noGrp="1"/>
          </p:cNvGraphicFramePr>
          <p:nvPr>
            <p:ph sz="quarter" idx="3"/>
          </p:nvPr>
        </p:nvGraphicFramePr>
        <p:xfrm>
          <a:off x="5256213" y="2168525"/>
          <a:ext cx="3138487" cy="396875"/>
        </p:xfrm>
        <a:graphic>
          <a:graphicData uri="http://schemas.openxmlformats.org/drawingml/2006/table">
            <a:tbl>
              <a:tblPr/>
              <a:tblGrid>
                <a:gridCol w="33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568" name="Text Box 584"/>
          <p:cNvSpPr txBox="1">
            <a:spLocks noChangeArrowheads="1"/>
          </p:cNvSpPr>
          <p:nvPr/>
        </p:nvSpPr>
        <p:spPr bwMode="auto">
          <a:xfrm>
            <a:off x="971550" y="5013325"/>
            <a:ext cx="7092950" cy="112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Lấy 2 tờ giấy thủ công khác màu nhau cắt thành các nan giấy rộng 1 ô</a:t>
            </a:r>
            <a:r>
              <a:rPr lang="en-US" sz="1800" b="1">
                <a:latin typeface=".VnArabiaH" pitchFamily="34" charset="0"/>
              </a:rPr>
              <a:t> </a:t>
            </a:r>
            <a:r>
              <a:rPr lang="en-US" sz="3600" b="1">
                <a:latin typeface="UNI Chu viet tay" pitchFamily="66" charset="0"/>
              </a:rPr>
              <a:t> </a:t>
            </a:r>
          </a:p>
        </p:txBody>
      </p:sp>
      <p:pic>
        <p:nvPicPr>
          <p:cNvPr id="1037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6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724400"/>
            <a:ext cx="1150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7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8" name="Picture 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938"/>
            <a:ext cx="115093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6022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482 L -4.44444E-6 -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0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2" name="Group 30"/>
          <p:cNvGraphicFramePr>
            <a:graphicFrameLocks noGrp="1"/>
          </p:cNvGraphicFramePr>
          <p:nvPr>
            <p:ph/>
          </p:nvPr>
        </p:nvGraphicFramePr>
        <p:xfrm>
          <a:off x="250825" y="25288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463" name="Group 31"/>
          <p:cNvGraphicFramePr>
            <a:graphicFrameLocks noGrp="1"/>
          </p:cNvGraphicFramePr>
          <p:nvPr/>
        </p:nvGraphicFramePr>
        <p:xfrm>
          <a:off x="5172075" y="2527300"/>
          <a:ext cx="3683000" cy="287338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535" name="Group 103"/>
          <p:cNvGraphicFramePr>
            <a:graphicFrameLocks noGrp="1"/>
          </p:cNvGraphicFramePr>
          <p:nvPr/>
        </p:nvGraphicFramePr>
        <p:xfrm>
          <a:off x="250825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561" name="Group 129"/>
          <p:cNvGraphicFramePr>
            <a:graphicFrameLocks noGrp="1"/>
          </p:cNvGraphicFramePr>
          <p:nvPr/>
        </p:nvGraphicFramePr>
        <p:xfrm>
          <a:off x="5256213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62" name="Text Box 131"/>
          <p:cNvSpPr txBox="1">
            <a:spLocks noChangeArrowheads="1"/>
          </p:cNvSpPr>
          <p:nvPr/>
        </p:nvSpPr>
        <p:spPr bwMode="auto">
          <a:xfrm>
            <a:off x="0" y="13049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UNI Chu viet tay" pitchFamily="66" charset="0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Arial Unicode MS" pitchFamily="34" charset="-128"/>
              </a:rPr>
              <a:t>Bước 2:</a:t>
            </a:r>
            <a:r>
              <a:rPr lang="en-US" sz="2400" b="1">
                <a:latin typeface="Arial Unicode MS" pitchFamily="34" charset="-128"/>
              </a:rPr>
              <a:t> </a:t>
            </a:r>
          </a:p>
        </p:txBody>
      </p:sp>
      <p:sp>
        <p:nvSpPr>
          <p:cNvPr id="146565" name="Text Box 133"/>
          <p:cNvSpPr txBox="1">
            <a:spLocks noChangeArrowheads="1"/>
          </p:cNvSpPr>
          <p:nvPr/>
        </p:nvSpPr>
        <p:spPr bwMode="auto">
          <a:xfrm>
            <a:off x="1871663" y="1304925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Dán nối các nan giấy</a:t>
            </a:r>
          </a:p>
        </p:txBody>
      </p:sp>
      <p:sp>
        <p:nvSpPr>
          <p:cNvPr id="146566" name="Text Box 134"/>
          <p:cNvSpPr txBox="1">
            <a:spLocks noChangeArrowheads="1"/>
          </p:cNvSpPr>
          <p:nvPr/>
        </p:nvSpPr>
        <p:spPr bwMode="auto">
          <a:xfrm>
            <a:off x="0" y="4184650"/>
            <a:ext cx="8856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</a:rPr>
              <a:t>(Khoảng cách dán hai đầu nan dính vào nhau là 1 ô)</a:t>
            </a:r>
          </a:p>
        </p:txBody>
      </p:sp>
      <p:pic>
        <p:nvPicPr>
          <p:cNvPr id="1136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6218" y="2382"/>
            <a:ext cx="1300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38800"/>
            <a:ext cx="1331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410200"/>
            <a:ext cx="14509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17379 1.85185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-0.18178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3695"/>
  <p:tag name="VIOLETTITLE" val="Bài 15. Làm vòng đeo tay"/>
  <p:tag name="VIOLETLESSON" val="15"/>
  <p:tag name="VIOLETCATID" val="7880539"/>
  <p:tag name="VIOLETSUBJECT" val="Thủ công 2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00:48:49"/>
  <p:tag name="VIOLETHIT" val="289"/>
  <p:tag name="VIOLETLIKE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1940</TotalTime>
  <Words>219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Unicode MS</vt:lpstr>
      <vt:lpstr>UNI Chu truyen thong</vt:lpstr>
      <vt:lpstr>UNI Chu viet tay</vt:lpstr>
      <vt:lpstr>.VnArabiaH</vt:lpstr>
      <vt:lpstr>.VnTime</vt:lpstr>
      <vt:lpstr>Arial</vt:lpstr>
      <vt:lpstr>Garamond</vt:lpstr>
      <vt:lpstr>Times New Roman</vt:lpstr>
      <vt:lpstr>VNI-Commerce</vt:lpstr>
      <vt:lpstr>Wingdings</vt:lpstr>
      <vt:lpstr>Edge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nguyenvantoan1971@gmail.com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TOAN</dc:creator>
  <cp:lastModifiedBy>Administrator</cp:lastModifiedBy>
  <cp:revision>133</cp:revision>
  <dcterms:created xsi:type="dcterms:W3CDTF">2005-12-16T14:40:29Z</dcterms:created>
  <dcterms:modified xsi:type="dcterms:W3CDTF">2020-06-25T08:47:16Z</dcterms:modified>
</cp:coreProperties>
</file>