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73" r:id="rId2"/>
    <p:sldId id="274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9" r:id="rId11"/>
    <p:sldId id="270" r:id="rId12"/>
    <p:sldId id="271" r:id="rId13"/>
    <p:sldId id="27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858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9B54F-6C9C-4110-8D92-E4C1CE243ADD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C45F3-BB66-4205-8FDC-9C71187E5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6662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86706DC4-D8F7-4987-AD6E-41999B9B2B14}" type="slidenum">
              <a:rPr lang="vi-VN" altLang="en-US">
                <a:latin typeface="Arial" charset="0"/>
              </a:rPr>
              <a:pPr/>
              <a:t>3</a:t>
            </a:fld>
            <a:endParaRPr lang="vi-VN" altLang="en-US">
              <a:latin typeface="Arial" charset="0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FC757264-3C6D-4E66-AAC5-0E465F5DE58F}" type="slidenum">
              <a:rPr lang="vi-VN" altLang="en-US">
                <a:latin typeface="Arial" charset="0"/>
              </a:rPr>
              <a:pPr/>
              <a:t>4</a:t>
            </a:fld>
            <a:endParaRPr lang="vi-VN" altLang="en-US">
              <a:latin typeface="Arial" charset="0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A927DAF1-27F8-4813-9ACA-06E4D032EFFA}" type="slidenum">
              <a:rPr lang="vi-VN" altLang="en-US">
                <a:latin typeface="Arial" charset="0"/>
              </a:rPr>
              <a:pPr/>
              <a:t>6</a:t>
            </a:fld>
            <a:endParaRPr lang="vi-VN" altLang="en-US">
              <a:latin typeface="Arial" charset="0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E82500E6-B6EE-4985-AEF4-A28D042F34BF}" type="slidenum">
              <a:rPr lang="vi-VN" altLang="en-US">
                <a:latin typeface="Arial" charset="0"/>
              </a:rPr>
              <a:pPr/>
              <a:t>7</a:t>
            </a:fld>
            <a:endParaRPr lang="vi-VN" altLang="en-US">
              <a:latin typeface="Arial" charset="0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7C50DEF8-0032-4C4C-9A8B-E5A0389AD90F}" type="slidenum">
              <a:rPr lang="vi-VN" altLang="en-US">
                <a:latin typeface="Arial" charset="0"/>
              </a:rPr>
              <a:pPr/>
              <a:t>8</a:t>
            </a:fld>
            <a:endParaRPr lang="vi-VN" altLang="en-US">
              <a:latin typeface="Arial" charset="0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fld id="{79F4F1C0-131B-466B-9F22-126498CF0D4D}" type="slidenum">
              <a:rPr lang="vi-VN" altLang="en-US">
                <a:latin typeface="Arial" charset="0"/>
              </a:rPr>
              <a:pPr/>
              <a:t>9</a:t>
            </a:fld>
            <a:endParaRPr lang="vi-VN" altLang="en-US">
              <a:latin typeface="Arial" charset="0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3142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24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3591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/>
          </p:cNvPr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Rectangle 4">
            <a:extLst/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4" name="Rectangle 5">
            <a:extLst/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vi-VN" altLang="en-US"/>
          </a:p>
        </p:txBody>
      </p:sp>
      <p:sp>
        <p:nvSpPr>
          <p:cNvPr id="5" name="Rectangle 6">
            <a:extLst/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BCEC24-249D-4A40-A26C-A780AB1792E5}" type="slidenum">
              <a:rPr lang="vi-VN" altLang="en-US"/>
              <a:pPr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06921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4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06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577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4154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82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708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872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84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3B5-B15F-4800-9D4D-B64CBE5111E8}" type="datetimeFigureOut">
              <a:rPr lang="en-US" smtClean="0"/>
              <a:t>23/5/2020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113842-78CA-4B82-9B51-4EA8329383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707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Cute Cartoon Kids And School Bus Frame Stock Vector - Imag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9144001" cy="75506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07129" y="4800600"/>
            <a:ext cx="7498671" cy="4038600"/>
          </a:xfrm>
          <a:prstGeom prst="rect">
            <a:avLst/>
          </a:prstGeom>
          <a:noFill/>
        </p:spPr>
        <p:txBody>
          <a:bodyPr spcFirstLastPara="1" wrap="none" lIns="91426" tIns="45712" rIns="91426" bIns="45712">
            <a:prstTxWarp prst="textArchUp">
              <a:avLst/>
            </a:prstTxWarp>
            <a:spAutoFit/>
          </a:bodyPr>
          <a:lstStyle/>
          <a:p>
            <a:pPr algn="ctr">
              <a:defRPr/>
            </a:pPr>
            <a:r>
              <a:rPr lang="en-US" sz="8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sz="8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defRPr/>
            </a:pPr>
            <a:r>
              <a:rPr lang="en-US" sz="80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80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</p:txBody>
      </p:sp>
    </p:spTree>
    <p:extLst>
      <p:ext uri="{BB962C8B-B14F-4D97-AF65-F5344CB8AC3E}">
        <p14:creationId xmlns:p14="http://schemas.microsoft.com/office/powerpoint/2010/main" val="41948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93175" cy="206216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32" name="Rectangle 32"/>
          <p:cNvSpPr>
            <a:spLocks noChangeArrowheads="1"/>
          </p:cNvSpPr>
          <p:nvPr/>
        </p:nvSpPr>
        <p:spPr bwMode="auto">
          <a:xfrm>
            <a:off x="2824162" y="2217737"/>
            <a:ext cx="5961063" cy="26638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alt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xanh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 eaLnBrk="1" hangingPunct="1"/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tờ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giấy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đỏ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257300" lvl="2" indent="-342900" eaLnBrk="1" hangingPunct="1">
              <a:buFontTx/>
              <a:buAutoNum type="arabicPlain" startAt="300"/>
            </a:pP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-   280    =  20 ( cm</a:t>
            </a:r>
            <a:r>
              <a:rPr lang="en-US" altLang="en-US" sz="2800" b="1" baseline="30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) </a:t>
            </a:r>
          </a:p>
          <a:p>
            <a:pPr marL="342900" indent="-342900" eaLnBrk="1" hangingPunct="1"/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				  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b="1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:  20   cm</a:t>
            </a:r>
            <a:r>
              <a:rPr lang="en-US" altLang="en-US" sz="2800" b="1" baseline="300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Text Box 33"/>
          <p:cNvSpPr txBox="1">
            <a:spLocks noChangeArrowheads="1"/>
          </p:cNvSpPr>
          <p:nvPr/>
        </p:nvSpPr>
        <p:spPr bwMode="auto">
          <a:xfrm>
            <a:off x="152400" y="152400"/>
            <a:ext cx="8893175" cy="20621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altLang="en-US" sz="3200" b="1" dirty="0" err="1">
                <a:cs typeface="Times New Roman" pitchFamily="18" charset="0"/>
              </a:rPr>
              <a:t>Bài</a:t>
            </a:r>
            <a:r>
              <a:rPr lang="en-US" altLang="en-US" sz="3200" b="1" dirty="0">
                <a:cs typeface="Times New Roman" pitchFamily="18" charset="0"/>
              </a:rPr>
              <a:t> 4 : </a:t>
            </a:r>
            <a:r>
              <a:rPr lang="en-US" altLang="en-US" sz="3200" b="1" dirty="0" err="1">
                <a:cs typeface="Times New Roman" pitchFamily="18" charset="0"/>
              </a:rPr>
              <a:t>Tờ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giấy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màu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xanh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có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diện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tích</a:t>
            </a:r>
            <a:r>
              <a:rPr lang="en-US" altLang="en-US" sz="3200" b="1" dirty="0">
                <a:cs typeface="Times New Roman" pitchFamily="18" charset="0"/>
              </a:rPr>
              <a:t> 300 cm</a:t>
            </a:r>
            <a:r>
              <a:rPr lang="en-US" altLang="en-US" sz="3200" b="1" baseline="30000" dirty="0">
                <a:cs typeface="Times New Roman" pitchFamily="18" charset="0"/>
              </a:rPr>
              <a:t>2</a:t>
            </a:r>
            <a:r>
              <a:rPr lang="en-US" altLang="en-US" sz="3200" b="1" dirty="0">
                <a:cs typeface="Times New Roman" pitchFamily="18" charset="0"/>
              </a:rPr>
              <a:t> , </a:t>
            </a:r>
            <a:r>
              <a:rPr lang="en-US" altLang="en-US" sz="3200" b="1" dirty="0" err="1">
                <a:cs typeface="Times New Roman" pitchFamily="18" charset="0"/>
              </a:rPr>
              <a:t>tờ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giấy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màu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đỏ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có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diện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tích</a:t>
            </a:r>
            <a:r>
              <a:rPr lang="en-US" altLang="en-US" sz="3200" b="1" dirty="0">
                <a:cs typeface="Times New Roman" pitchFamily="18" charset="0"/>
              </a:rPr>
              <a:t> 280 cm</a:t>
            </a:r>
            <a:r>
              <a:rPr lang="en-US" altLang="en-US" sz="3200" b="1" baseline="30000" dirty="0">
                <a:cs typeface="Times New Roman" pitchFamily="18" charset="0"/>
              </a:rPr>
              <a:t>2</a:t>
            </a:r>
            <a:r>
              <a:rPr lang="en-US" altLang="en-US" sz="3200" b="1" dirty="0">
                <a:cs typeface="Times New Roman" pitchFamily="18" charset="0"/>
              </a:rPr>
              <a:t>.Hỏi </a:t>
            </a:r>
            <a:r>
              <a:rPr lang="en-US" altLang="en-US" sz="3200" b="1" dirty="0" err="1">
                <a:cs typeface="Times New Roman" pitchFamily="18" charset="0"/>
              </a:rPr>
              <a:t>tờ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giấy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màu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xanh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có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diện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tích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lớn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hơn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diện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tích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màu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đỏ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bao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nhiêu</a:t>
            </a:r>
            <a:r>
              <a:rPr lang="en-US" altLang="en-US" sz="3200" b="1" dirty="0">
                <a:cs typeface="Times New Roman" pitchFamily="18" charset="0"/>
              </a:rPr>
              <a:t> </a:t>
            </a:r>
            <a:r>
              <a:rPr lang="en-US" altLang="en-US" sz="3200" b="1" dirty="0" err="1">
                <a:cs typeface="Times New Roman" pitchFamily="18" charset="0"/>
              </a:rPr>
              <a:t>xăng</a:t>
            </a:r>
            <a:r>
              <a:rPr lang="en-US" altLang="en-US" sz="3200" b="1" dirty="0">
                <a:cs typeface="Times New Roman" pitchFamily="18" charset="0"/>
              </a:rPr>
              <a:t>- </a:t>
            </a:r>
            <a:r>
              <a:rPr lang="en-US" altLang="en-US" sz="3200" b="1" dirty="0" err="1">
                <a:cs typeface="Times New Roman" pitchFamily="18" charset="0"/>
              </a:rPr>
              <a:t>ti</a:t>
            </a:r>
            <a:r>
              <a:rPr lang="en-US" altLang="en-US" sz="3200" b="1" dirty="0">
                <a:cs typeface="Times New Roman" pitchFamily="18" charset="0"/>
              </a:rPr>
              <a:t>- </a:t>
            </a:r>
            <a:r>
              <a:rPr lang="en-US" altLang="en-US" sz="3200" b="1" dirty="0" err="1">
                <a:cs typeface="Times New Roman" pitchFamily="18" charset="0"/>
              </a:rPr>
              <a:t>mét</a:t>
            </a:r>
            <a:r>
              <a:rPr lang="en-US" altLang="en-US" sz="3200" b="1" dirty="0">
                <a:cs typeface="Times New Roman" pitchFamily="18" charset="0"/>
              </a:rPr>
              <a:t>- </a:t>
            </a:r>
            <a:r>
              <a:rPr lang="en-US" altLang="en-US" sz="3200" b="1" dirty="0" err="1">
                <a:cs typeface="Times New Roman" pitchFamily="18" charset="0"/>
              </a:rPr>
              <a:t>vuông</a:t>
            </a:r>
            <a:r>
              <a:rPr lang="en-US" altLang="en-US" sz="3200" b="1" dirty="0">
                <a:cs typeface="Times New Roman" pitchFamily="18" charset="0"/>
              </a:rPr>
              <a:t> ?</a:t>
            </a:r>
          </a:p>
        </p:txBody>
      </p:sp>
      <p:sp>
        <p:nvSpPr>
          <p:cNvPr id="51234" name="Line 34"/>
          <p:cNvSpPr>
            <a:spLocks noChangeShapeType="1"/>
          </p:cNvSpPr>
          <p:nvPr/>
        </p:nvSpPr>
        <p:spPr bwMode="auto">
          <a:xfrm>
            <a:off x="3652838" y="1639887"/>
            <a:ext cx="1223962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5" name="Line 35"/>
          <p:cNvSpPr>
            <a:spLocks noChangeShapeType="1"/>
          </p:cNvSpPr>
          <p:nvPr/>
        </p:nvSpPr>
        <p:spPr bwMode="auto">
          <a:xfrm>
            <a:off x="4598987" y="1135062"/>
            <a:ext cx="11509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37" name="Line 37"/>
          <p:cNvSpPr>
            <a:spLocks noChangeShapeType="1"/>
          </p:cNvSpPr>
          <p:nvPr/>
        </p:nvSpPr>
        <p:spPr bwMode="auto">
          <a:xfrm>
            <a:off x="6926262" y="631825"/>
            <a:ext cx="1150938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42" name="Line 42"/>
          <p:cNvSpPr>
            <a:spLocks noChangeShapeType="1"/>
          </p:cNvSpPr>
          <p:nvPr/>
        </p:nvSpPr>
        <p:spPr bwMode="auto">
          <a:xfrm>
            <a:off x="1358900" y="2143125"/>
            <a:ext cx="35274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2897187" y="2936875"/>
            <a:ext cx="0" cy="201612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15987" y="2268537"/>
            <a:ext cx="1582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b="1" dirty="0" err="1">
                <a:solidFill>
                  <a:srgbClr val="FF0000"/>
                </a:solidFill>
                <a:cs typeface="Times New Roman" pitchFamily="18" charset="0"/>
              </a:rPr>
              <a:t>Tóm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cs typeface="Times New Roman" pitchFamily="18" charset="0"/>
              </a:rPr>
              <a:t>Tắt</a:t>
            </a:r>
            <a:r>
              <a:rPr lang="en-US" sz="2400" b="1" dirty="0">
                <a:solidFill>
                  <a:srgbClr val="FF0000"/>
                </a:solidFill>
                <a:cs typeface="Times New Roman" pitchFamily="18" charset="0"/>
              </a:rPr>
              <a:t>: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04800" y="2865437"/>
            <a:ext cx="230346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en-US" sz="2400" dirty="0">
                <a:cs typeface="Times New Roman" pitchFamily="18" charset="0"/>
              </a:rPr>
              <a:t>Giấy xanh: 300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244725" y="2897187"/>
            <a:ext cx="723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24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04800" y="3441700"/>
            <a:ext cx="2447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2400">
                <a:cs typeface="Times New Roman" pitchFamily="18" charset="0"/>
              </a:rPr>
              <a:t>Giấy đỏ:     280</a:t>
            </a:r>
            <a:endParaRPr lang="en-US" sz="2400">
              <a:cs typeface="Times New Roman" pitchFamily="18" charset="0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2105025" y="3441700"/>
            <a:ext cx="8159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vi-VN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24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828800" y="4378325"/>
            <a:ext cx="6635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2400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376237" y="4017962"/>
            <a:ext cx="273685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r>
              <a:rPr lang="vi-VN" sz="2400">
                <a:cs typeface="Times New Roman" pitchFamily="18" charset="0"/>
              </a:rPr>
              <a:t>Giấy xanh lớn hơn    giấy đỏ   ...        ?</a:t>
            </a:r>
            <a:endParaRPr lang="en-US" sz="2400">
              <a:cs typeface="Times New Roman" pitchFamily="18" charset="0"/>
            </a:endParaRPr>
          </a:p>
        </p:txBody>
      </p:sp>
      <p:sp>
        <p:nvSpPr>
          <p:cNvPr id="20" name="Rectangle 32"/>
          <p:cNvSpPr>
            <a:spLocks noChangeArrowheads="1"/>
          </p:cNvSpPr>
          <p:nvPr/>
        </p:nvSpPr>
        <p:spPr bwMode="auto">
          <a:xfrm>
            <a:off x="1528762" y="5218979"/>
            <a:ext cx="5879308" cy="9210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Muốn hai tờ giấy có diện tích bằng </a:t>
            </a:r>
          </a:p>
          <a:p>
            <a:pPr marL="342900" indent="-342900" eaLnBrk="1" hangingPunct="1"/>
            <a:r>
              <a:rPr lang="en-US" alt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alt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hau thì ta làm thế nào?</a:t>
            </a:r>
            <a:endParaRPr lang="en-US" altLang="en-US" sz="2800" b="1" dirty="0"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32"/>
          <p:cNvSpPr>
            <a:spLocks noChangeArrowheads="1"/>
          </p:cNvSpPr>
          <p:nvPr/>
        </p:nvSpPr>
        <p:spPr bwMode="auto">
          <a:xfrm>
            <a:off x="1325165" y="5285654"/>
            <a:ext cx="5879308" cy="9210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eaLnBrk="1" hangingPunct="1"/>
            <a:r>
              <a:rPr lang="en-US" alt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 cắt bớt tờ giấy xanh đúng bằng </a:t>
            </a:r>
          </a:p>
          <a:p>
            <a:pPr marL="342900" indent="-342900" eaLnBrk="1" hangingPunct="1"/>
            <a:r>
              <a:rPr lang="en-US" alt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phần hơn thì hai tờ giấy có diện tích </a:t>
            </a:r>
          </a:p>
          <a:p>
            <a:pPr marL="342900" indent="-342900" eaLnBrk="1" hangingPunct="1"/>
            <a:r>
              <a:rPr lang="en-US" alt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altLang="en-US" sz="28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ằng nhau.</a:t>
            </a:r>
            <a:endParaRPr lang="en-US" altLang="en-US" sz="28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9984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1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5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2" grpId="0" animBg="1"/>
      <p:bldP spid="51234" grpId="0" animBg="1"/>
      <p:bldP spid="51235" grpId="0" animBg="1"/>
      <p:bldP spid="51237" grpId="0" animBg="1"/>
      <p:bldP spid="51242" grpId="0" animBg="1"/>
      <p:bldP spid="5" grpId="0"/>
      <p:bldP spid="6" grpId="0"/>
      <p:bldP spid="7" grpId="0"/>
      <p:bldP spid="8" grpId="0"/>
      <p:bldP spid="18" grpId="0"/>
      <p:bldP spid="19" grpId="0"/>
      <p:bldP spid="21" grpId="0"/>
      <p:bldP spid="20" grpId="0" animBg="1"/>
      <p:bldP spid="2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ChangeArrowheads="1"/>
          </p:cNvSpPr>
          <p:nvPr/>
        </p:nvSpPr>
        <p:spPr bwMode="auto">
          <a:xfrm>
            <a:off x="-36513" y="0"/>
            <a:ext cx="9180513" cy="6902450"/>
          </a:xfrm>
          <a:prstGeom prst="rect">
            <a:avLst/>
          </a:prstGeom>
          <a:solidFill>
            <a:srgbClr val="EBE4B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/>
          </a:p>
        </p:txBody>
      </p:sp>
      <p:pic>
        <p:nvPicPr>
          <p:cNvPr id="53257" name="Picture 9" descr="1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1916113"/>
            <a:ext cx="4968875" cy="432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58" name="WordArt 10">
            <a:extLst/>
          </p:cNvPr>
          <p:cNvSpPr>
            <a:spLocks noChangeArrowheads="1" noChangeShapeType="1" noTextEdit="1"/>
          </p:cNvSpPr>
          <p:nvPr/>
        </p:nvSpPr>
        <p:spPr bwMode="auto">
          <a:xfrm>
            <a:off x="684213" y="115888"/>
            <a:ext cx="8135937" cy="23764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Deflate">
              <a:avLst>
                <a:gd name="adj" fmla="val 19440"/>
              </a:avLst>
            </a:prstTxWarp>
          </a:bodyPr>
          <a:lstStyle/>
          <a:p>
            <a:pPr algn="ctr" eaLnBrk="1" hangingPunct="1">
              <a:defRPr/>
            </a:pPr>
            <a:r>
              <a:rPr lang="it-IT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Trò ch</a:t>
            </a:r>
            <a:r>
              <a:rPr lang="vi-VN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ơ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i: Ai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nhanh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, ai </a:t>
            </a:r>
            <a:r>
              <a:rPr lang="en-US" sz="36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VNI-Bragga"/>
                <a:cs typeface="Arial" panose="020B0604020202020204" pitchFamily="34" charset="0"/>
              </a:rPr>
              <a:t>đúng</a:t>
            </a:r>
            <a:r>
              <a:rPr 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VNI-Bragga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45862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repeatCount="400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925" decel="100000"/>
                                        <p:tgtEl>
                                          <p:spTgt spid="5325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1925" decel="100000"/>
                                        <p:tgtEl>
                                          <p:spTgt spid="5325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1925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1925" fill="hold"/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3075" accel="100000" fill="hold">
                                          <p:stCondLst>
                                            <p:cond delay="1925"/>
                                          </p:stCondLst>
                                        </p:cTn>
                                        <p:tgtEl>
                                          <p:spTgt spid="53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 vol="19000"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Trọn bộ 50 phông nền powerpoint dễ thương, ấn tượng | ADV Solution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200"/>
            <a:ext cx="9296400" cy="678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302" name="Rectangle 30"/>
          <p:cNvSpPr>
            <a:spLocks noChangeArrowheads="1"/>
          </p:cNvSpPr>
          <p:nvPr/>
        </p:nvSpPr>
        <p:spPr bwMode="auto">
          <a:xfrm>
            <a:off x="0" y="2133600"/>
            <a:ext cx="9144000" cy="83820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ãy xếp các đơn vị đo sau vào ô trống thích hợp</a:t>
            </a:r>
            <a:r>
              <a:rPr lang="en-US" altLang="en-US" sz="32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6387" name="WordArt 34"/>
          <p:cNvSpPr>
            <a:spLocks noChangeArrowheads="1" noChangeShapeType="1" noTextEdit="1"/>
          </p:cNvSpPr>
          <p:nvPr/>
        </p:nvSpPr>
        <p:spPr bwMode="auto">
          <a:xfrm>
            <a:off x="684213" y="0"/>
            <a:ext cx="8280400" cy="2133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19440"/>
              </a:avLst>
            </a:prstTxWarp>
          </a:bodyPr>
          <a:lstStyle/>
          <a:p>
            <a:pPr algn="ctr"/>
            <a:r>
              <a:rPr lang="it-IT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VNI-Bragga"/>
              </a:rPr>
              <a:t>Trò chơi: Ai nhanh, ai đúng?</a:t>
            </a:r>
            <a:endParaRPr 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VNI-Bragga"/>
            </a:endParaRPr>
          </a:p>
        </p:txBody>
      </p:sp>
      <p:graphicFrame>
        <p:nvGraphicFramePr>
          <p:cNvPr id="54336" name="Group 64">
            <a:extLst/>
          </p:cNvPr>
          <p:cNvGraphicFramePr>
            <a:graphicFrameLocks noGrp="1"/>
          </p:cNvGraphicFramePr>
          <p:nvPr>
            <p:ph/>
            <p:extLst>
              <p:ext uri="{D42A27DB-BD31-4B8C-83A1-F6EECF244321}">
                <p14:modId xmlns:p14="http://schemas.microsoft.com/office/powerpoint/2010/main" val="3422724507"/>
              </p:ext>
            </p:extLst>
          </p:nvPr>
        </p:nvGraphicFramePr>
        <p:xfrm>
          <a:off x="457200" y="3284538"/>
          <a:ext cx="8229600" cy="1800225"/>
        </p:xfrm>
        <a:graphic>
          <a:graphicData uri="http://schemas.openxmlformats.org/drawingml/2006/table">
            <a:tbl>
              <a:tblPr/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14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Arial" panose="020B0604020202020204" pitchFamily="34" charset="0"/>
                        </a:rPr>
                        <a:t>DIỆN TÍCH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ĐỘ DÀI</a:t>
                      </a:r>
                      <a:endParaRPr kumimoji="0" lang="en-US" alt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858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6400" name="AutoShape 56"/>
          <p:cNvSpPr>
            <a:spLocks noChangeArrowheads="1"/>
          </p:cNvSpPr>
          <p:nvPr/>
        </p:nvSpPr>
        <p:spPr bwMode="auto">
          <a:xfrm>
            <a:off x="1763713" y="5327650"/>
            <a:ext cx="1512887" cy="981075"/>
          </a:xfrm>
          <a:prstGeom prst="diamond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3200" baseline="-25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31" name="AutoShape 59"/>
          <p:cNvSpPr>
            <a:spLocks noChangeArrowheads="1"/>
          </p:cNvSpPr>
          <p:nvPr/>
        </p:nvSpPr>
        <p:spPr bwMode="auto">
          <a:xfrm>
            <a:off x="3635375" y="5589588"/>
            <a:ext cx="792163" cy="576262"/>
          </a:xfrm>
          <a:prstGeom prst="octagon">
            <a:avLst>
              <a:gd name="adj" fmla="val 29287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cm</a:t>
            </a:r>
          </a:p>
        </p:txBody>
      </p:sp>
      <p:sp>
        <p:nvSpPr>
          <p:cNvPr id="54332" name="AutoShape 60">
            <a:extLst/>
          </p:cNvPr>
          <p:cNvSpPr>
            <a:spLocks noChangeArrowheads="1"/>
          </p:cNvSpPr>
          <p:nvPr/>
        </p:nvSpPr>
        <p:spPr bwMode="auto">
          <a:xfrm>
            <a:off x="4789488" y="5300663"/>
            <a:ext cx="1295400" cy="981075"/>
          </a:xfrm>
          <a:prstGeom prst="star5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cm2</a:t>
            </a:r>
          </a:p>
        </p:txBody>
      </p:sp>
      <p:sp>
        <p:nvSpPr>
          <p:cNvPr id="54333" name="Oval 61"/>
          <p:cNvSpPr>
            <a:spLocks noChangeArrowheads="1"/>
          </p:cNvSpPr>
          <p:nvPr/>
        </p:nvSpPr>
        <p:spPr bwMode="auto">
          <a:xfrm>
            <a:off x="6227763" y="5445125"/>
            <a:ext cx="1081087" cy="719138"/>
          </a:xfrm>
          <a:prstGeom prst="ellipse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28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334" name="AutoShape 62"/>
          <p:cNvSpPr>
            <a:spLocks noChangeArrowheads="1"/>
          </p:cNvSpPr>
          <p:nvPr/>
        </p:nvSpPr>
        <p:spPr bwMode="auto">
          <a:xfrm>
            <a:off x="7669213" y="5373688"/>
            <a:ext cx="863600" cy="719137"/>
          </a:xfrm>
          <a:prstGeom prst="pentagon">
            <a:avLst/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2 cm</a:t>
            </a:r>
          </a:p>
        </p:txBody>
      </p:sp>
      <p:sp>
        <p:nvSpPr>
          <p:cNvPr id="54335" name="AutoShape 63"/>
          <p:cNvSpPr>
            <a:spLocks noChangeArrowheads="1"/>
          </p:cNvSpPr>
          <p:nvPr/>
        </p:nvSpPr>
        <p:spPr bwMode="auto">
          <a:xfrm>
            <a:off x="323850" y="5229225"/>
            <a:ext cx="1295400" cy="1079500"/>
          </a:xfrm>
          <a:prstGeom prst="star8">
            <a:avLst>
              <a:gd name="adj" fmla="val 38250"/>
            </a:avLst>
          </a:prstGeom>
          <a:ln>
            <a:headEnd/>
            <a:tailEnd/>
          </a:ln>
          <a:ex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2400">
                <a:latin typeface="Times New Roman" pitchFamily="18" charset="0"/>
                <a:cs typeface="Times New Roman" pitchFamily="18" charset="0"/>
              </a:rPr>
              <a:t>2 cm</a:t>
            </a:r>
            <a:r>
              <a:rPr lang="en-US" altLang="en-US" sz="2400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62939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43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4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776 -0.00694 C 0.0816 -0.04676 0.08559 -0.08611 0.08194 -0.10139 C 0.07847 -0.11666 0.06233 -0.08541 0.0566 -0.09861 C 0.05069 -0.1118 0.04878 -0.16551 0.04722 -0.18009 " pathEditMode="relative" rAng="0" ptsTypes="aaaA">
                                      <p:cBhvr>
                                        <p:cTn id="13" dur="2000" fill="hold"/>
                                        <p:tgtEl>
                                          <p:spTgt spid="543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28" y="-8657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7 3.7037E-6 C 0.04844 -0.04584 0.09792 -0.09121 0.05452 -0.10903 C 0.01164 -0.12662 -0.18697 -0.09051 -0.25833 -0.10579 C -0.32968 -0.12084 -0.35486 -0.18287 -0.37395 -0.19931 " pathEditMode="relative" rAng="0" ptsTypes="aaaA">
                                      <p:cBhvr>
                                        <p:cTn id="15" dur="2000" fill="hold"/>
                                        <p:tgtEl>
                                          <p:spTgt spid="5433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85" y="-997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98 -0.01041 C 0.06875 -0.02939 0.12587 -0.04838 0.15364 -0.078 C 0.18142 -0.10787 0.17396 -0.1706 0.17778 -0.18888 " pathEditMode="relative" rAng="0" ptsTypes="aaA">
                                      <p:cBhvr>
                                        <p:cTn id="19" dur="2000" fill="hold"/>
                                        <p:tgtEl>
                                          <p:spTgt spid="543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472" y="-893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3.7037E-7 C -0.03716 -0.01898 -0.07431 -0.03796 -0.09236 -0.06782 C -0.11025 -0.09745 -0.10556 -0.16019 -0.10799 -0.17847 " pathEditMode="relative" rAng="0" ptsTypes="aaA">
                                      <p:cBhvr>
                                        <p:cTn id="21" dur="2000" fill="hold"/>
                                        <p:tgtEl>
                                          <p:spTgt spid="5433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521" y="-893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02" grpId="0" animBg="1"/>
      <p:bldP spid="54331" grpId="0" animBg="1"/>
      <p:bldP spid="54333" grpId="0" animBg="1"/>
      <p:bldP spid="54334" grpId="0" animBg="1"/>
      <p:bldP spid="5433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ổng hợp hình nền powerpoint đẹp mê ly cho máy tí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7" y="0"/>
            <a:ext cx="9137073" cy="68498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3657600" y="1527464"/>
            <a:ext cx="21336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32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 DÒ</a:t>
            </a:r>
          </a:p>
        </p:txBody>
      </p:sp>
      <p:sp>
        <p:nvSpPr>
          <p:cNvPr id="19459" name="Text Box 7"/>
          <p:cNvSpPr txBox="1">
            <a:spLocks noChangeArrowheads="1"/>
          </p:cNvSpPr>
          <p:nvPr/>
        </p:nvSpPr>
        <p:spPr bwMode="auto">
          <a:xfrm>
            <a:off x="796636" y="2514600"/>
            <a:ext cx="8305800" cy="206210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-"/>
            </a:pP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3, 4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151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altLang="vi-VN" sz="32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altLang="vi-VN" sz="32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vi-VN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vi-VN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Diện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altLang="vi-VN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32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altLang="vi-VN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0059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Kids Peeping Behind Placard,Cute Little Children On Background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2400" y="0"/>
            <a:ext cx="92963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165283" y="4495800"/>
            <a:ext cx="8630248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/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ĐƠN VỊ ĐO DIỆN TÍCH.</a:t>
            </a:r>
          </a:p>
          <a:p>
            <a:pPr algn="ctr"/>
            <a:r>
              <a:rPr lang="en-US" sz="5400" b="1" cap="none" spc="0" dirty="0" smtClean="0">
                <a:ln/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XĂNG – TI – MÉT VUÔNG</a:t>
            </a:r>
            <a:endParaRPr lang="en-US" sz="5400" b="1" cap="none" spc="0" dirty="0">
              <a:ln/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637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58" name="Rectangle 38"/>
          <p:cNvSpPr>
            <a:spLocks noChangeArrowheads="1"/>
          </p:cNvSpPr>
          <p:nvPr/>
        </p:nvSpPr>
        <p:spPr bwMode="auto">
          <a:xfrm>
            <a:off x="611188" y="1714500"/>
            <a:ext cx="863600" cy="804863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auto">
          <a:xfrm>
            <a:off x="2398712" y="4269056"/>
            <a:ext cx="5373688" cy="814120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/>
        </p:spPr>
        <p:txBody>
          <a:bodyPr wrap="none" anchor="ctr"/>
          <a:lstStyle/>
          <a:p>
            <a:pPr eaLnBrk="1" hangingPunct="1"/>
            <a:r>
              <a:rPr lang="en-US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vi-VN" alt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Xăng-ti-mét vuông là gì ?</a:t>
            </a:r>
            <a:endParaRPr lang="vi-VN" alt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26" name="Rectangle 6">
            <a:extLst/>
          </p:cNvPr>
          <p:cNvSpPr>
            <a:spLocks noChangeArrowheads="1"/>
          </p:cNvSpPr>
          <p:nvPr/>
        </p:nvSpPr>
        <p:spPr bwMode="auto">
          <a:xfrm>
            <a:off x="457200" y="5475982"/>
            <a:ext cx="8461375" cy="1077218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eaLnBrk="1" hangingPunct="1">
              <a:defRPr/>
            </a:pPr>
            <a:r>
              <a:rPr lang="en-US" alt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b="1" u="sng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vi-VN" altLang="en-US" sz="3200" b="1" dirty="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Xăng-ti-mét vuông </a:t>
            </a:r>
            <a:r>
              <a:rPr lang="vi-VN" alt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là </a:t>
            </a:r>
            <a:r>
              <a:rPr lang="vi-VN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diện tích hình vuông có cạnh dài </a:t>
            </a:r>
            <a:r>
              <a:rPr lang="en-US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altLang="en-US" sz="3200" b="1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3200" b="1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3200" b="1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46" name="Rectangle 26">
            <a:extLst/>
          </p:cNvPr>
          <p:cNvSpPr>
            <a:spLocks noChangeArrowheads="1"/>
          </p:cNvSpPr>
          <p:nvPr/>
        </p:nvSpPr>
        <p:spPr bwMode="auto">
          <a:xfrm>
            <a:off x="1509713" y="774700"/>
            <a:ext cx="7634287" cy="1968500"/>
          </a:xfrm>
          <a:prstGeom prst="rect">
            <a:avLst/>
          </a:prstGeom>
          <a:gradFill rotWithShape="1">
            <a:gsLst>
              <a:gs pos="0">
                <a:srgbClr val="99FFCC"/>
              </a:gs>
              <a:gs pos="50000">
                <a:schemeClr val="bg1"/>
              </a:gs>
              <a:gs pos="100000">
                <a:srgbClr val="99FFCC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defRPr/>
            </a:pPr>
            <a:r>
              <a:rPr lang="vi-VN" altLang="en-US" sz="4000" dirty="0">
                <a:latin typeface="Times New Roman" pitchFamily="18" charset="0"/>
                <a:cs typeface="Times New Roman" pitchFamily="18" charset="0"/>
              </a:rPr>
              <a:t>Để đo diện tích 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vi-VN" altLang="en-US" sz="4000" dirty="0">
                <a:latin typeface="Times New Roman" pitchFamily="18" charset="0"/>
                <a:cs typeface="Times New Roman" pitchFamily="18" charset="0"/>
              </a:rPr>
              <a:t> dùng đơn vị đo </a:t>
            </a:r>
            <a:endParaRPr lang="en-SG" altLang="en-US" sz="4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en-US" sz="4000" dirty="0">
                <a:latin typeface="Times New Roman" pitchFamily="18" charset="0"/>
                <a:cs typeface="Times New Roman" pitchFamily="18" charset="0"/>
              </a:rPr>
              <a:t>diện tích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chẳng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000" dirty="0" err="1">
                <a:latin typeface="Times New Roman" pitchFamily="18" charset="0"/>
                <a:cs typeface="Times New Roman" pitchFamily="18" charset="0"/>
              </a:rPr>
              <a:t>hạn</a:t>
            </a:r>
            <a:r>
              <a:rPr lang="en-US" altLang="en-US" sz="40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xăng-ti-mét</a:t>
            </a:r>
            <a:endParaRPr lang="en-SG" altLang="en-US" sz="40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 vuông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150" name="Rectangle 30">
            <a:extLst/>
          </p:cNvPr>
          <p:cNvSpPr>
            <a:spLocks noChangeArrowheads="1"/>
          </p:cNvSpPr>
          <p:nvPr/>
        </p:nvSpPr>
        <p:spPr bwMode="auto">
          <a:xfrm>
            <a:off x="1476374" y="2870200"/>
            <a:ext cx="7667625" cy="1320800"/>
          </a:xfrm>
          <a:prstGeom prst="rect">
            <a:avLst/>
          </a:prstGeom>
          <a:ln/>
          <a:ex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 anchor="ctr"/>
          <a:lstStyle/>
          <a:p>
            <a:pPr algn="just" eaLnBrk="1" hangingPunct="1">
              <a:defRPr/>
            </a:pP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iện tích </a:t>
            </a: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ình vuông này </a:t>
            </a:r>
            <a:r>
              <a:rPr lang="vi-VN" altLang="en-US" sz="4000" b="1" dirty="0" smtClean="0">
                <a:latin typeface="Times New Roman" pitchFamily="18" charset="0"/>
                <a:cs typeface="Times New Roman" pitchFamily="18" charset="0"/>
              </a:rPr>
              <a:t>là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vi-VN" alt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alt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en-US" alt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vi-VN" altLang="en-US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xăng-ti-mét vuông</a:t>
            </a:r>
          </a:p>
        </p:txBody>
      </p:sp>
      <p:sp>
        <p:nvSpPr>
          <p:cNvPr id="5153" name="Rectangle 33"/>
          <p:cNvSpPr>
            <a:spLocks noChangeArrowheads="1"/>
          </p:cNvSpPr>
          <p:nvPr/>
        </p:nvSpPr>
        <p:spPr bwMode="auto">
          <a:xfrm>
            <a:off x="612775" y="1719263"/>
            <a:ext cx="863600" cy="80486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55" name="Picture 3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3" y="4678363"/>
            <a:ext cx="8856662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56" name="Picture 3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58775" y="1628775"/>
            <a:ext cx="949325" cy="813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57" name="Text Box 37"/>
          <p:cNvSpPr txBox="1">
            <a:spLocks noChangeArrowheads="1"/>
          </p:cNvSpPr>
          <p:nvPr/>
        </p:nvSpPr>
        <p:spPr bwMode="auto">
          <a:xfrm>
            <a:off x="625475" y="2465388"/>
            <a:ext cx="792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cs typeface="Times New Roman" pitchFamily="18" charset="0"/>
              </a:rPr>
              <a:t>1 cm</a:t>
            </a:r>
          </a:p>
        </p:txBody>
      </p:sp>
      <p:sp>
        <p:nvSpPr>
          <p:cNvPr id="5159" name="Text Box 39">
            <a:extLst/>
          </p:cNvPr>
          <p:cNvSpPr txBox="1">
            <a:spLocks noChangeArrowheads="1"/>
          </p:cNvSpPr>
          <p:nvPr/>
        </p:nvSpPr>
        <p:spPr bwMode="auto">
          <a:xfrm>
            <a:off x="-973138" y="1912938"/>
            <a:ext cx="792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1 cm</a:t>
            </a:r>
            <a:r>
              <a:rPr lang="en-US" altLang="en-US" sz="20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0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737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0.00278 L -0.00069 -0.3057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51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" y="-1544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27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5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1000"/>
                                        <p:tgtEl>
                                          <p:spTgt spid="5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515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5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5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2" presetID="63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3.7037E-7 L 0.17708 0.00324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51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854" y="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0" dur="1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4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800" decel="100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800" decel="1000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8" grpId="0" animBg="1"/>
      <p:bldP spid="5125" grpId="0" animBg="1"/>
      <p:bldP spid="5125" grpId="1" animBg="1"/>
      <p:bldP spid="5126" grpId="0" animBg="1"/>
      <p:bldP spid="5146" grpId="0" animBg="1"/>
      <p:bldP spid="5150" grpId="0" animBg="1"/>
      <p:bldP spid="5153" grpId="0" animBg="1"/>
      <p:bldP spid="5157" grpId="0"/>
      <p:bldP spid="515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611188" y="1714500"/>
            <a:ext cx="863600" cy="804863"/>
          </a:xfrm>
          <a:prstGeom prst="rect">
            <a:avLst/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38" name="Rectangle 6">
            <a:extLst/>
          </p:cNvPr>
          <p:cNvSpPr>
            <a:spLocks noChangeArrowheads="1"/>
          </p:cNvSpPr>
          <p:nvPr/>
        </p:nvSpPr>
        <p:spPr bwMode="auto">
          <a:xfrm>
            <a:off x="1600200" y="758825"/>
            <a:ext cx="7483475" cy="221297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defRPr/>
            </a:pPr>
            <a:r>
              <a:rPr lang="vi-VN" altLang="en-US" sz="4400" dirty="0">
                <a:latin typeface="Times New Roman" pitchFamily="18" charset="0"/>
                <a:cs typeface="Times New Roman" pitchFamily="18" charset="0"/>
              </a:rPr>
              <a:t>Để đo diện tích </a:t>
            </a:r>
            <a:r>
              <a:rPr lang="en-US" altLang="en-US" sz="4400" dirty="0">
                <a:latin typeface="Times New Roman" pitchFamily="18" charset="0"/>
                <a:cs typeface="Times New Roman" pitchFamily="18" charset="0"/>
              </a:rPr>
              <a:t>ta</a:t>
            </a:r>
            <a:r>
              <a:rPr lang="vi-VN" altLang="en-US" sz="4400" dirty="0">
                <a:latin typeface="Times New Roman" pitchFamily="18" charset="0"/>
                <a:cs typeface="Times New Roman" pitchFamily="18" charset="0"/>
              </a:rPr>
              <a:t> dùng đơn </a:t>
            </a:r>
            <a:r>
              <a:rPr lang="vi-VN" altLang="en-US" sz="4400" dirty="0" smtClean="0">
                <a:latin typeface="Times New Roman" pitchFamily="18" charset="0"/>
                <a:cs typeface="Times New Roman" pitchFamily="18" charset="0"/>
              </a:rPr>
              <a:t>vị </a:t>
            </a:r>
            <a:endParaRPr lang="en-US" altLang="en-US" sz="44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r>
              <a:rPr lang="vi-VN" altLang="en-US" sz="4400" dirty="0" smtClean="0">
                <a:latin typeface="Times New Roman" pitchFamily="18" charset="0"/>
                <a:cs typeface="Times New Roman" pitchFamily="18" charset="0"/>
              </a:rPr>
              <a:t>đo </a:t>
            </a:r>
            <a:r>
              <a:rPr lang="vi-VN" altLang="en-US" sz="4400" dirty="0">
                <a:latin typeface="Times New Roman" pitchFamily="18" charset="0"/>
                <a:cs typeface="Times New Roman" pitchFamily="18" charset="0"/>
              </a:rPr>
              <a:t>diện tích</a:t>
            </a:r>
            <a:r>
              <a:rPr lang="en-US" altLang="en-US" sz="44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altLang="en-US" sz="4400" b="1" dirty="0" smtClean="0">
                <a:latin typeface="Times New Roman" pitchFamily="18" charset="0"/>
                <a:cs typeface="Times New Roman" pitchFamily="18" charset="0"/>
              </a:rPr>
              <a:t>xăng-ti-mét</a:t>
            </a:r>
            <a:r>
              <a:rPr lang="en-SG" altLang="en-US" sz="4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400" b="1" dirty="0" smtClean="0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altLang="en-US" sz="2400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612775" y="1719263"/>
            <a:ext cx="863600" cy="804862"/>
          </a:xfrm>
          <a:prstGeom prst="rect">
            <a:avLst/>
          </a:prstGeom>
          <a:noFill/>
          <a:ln w="19050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0" name="Text Box 12"/>
          <p:cNvSpPr txBox="1">
            <a:spLocks noChangeArrowheads="1"/>
          </p:cNvSpPr>
          <p:nvPr/>
        </p:nvSpPr>
        <p:spPr bwMode="auto">
          <a:xfrm>
            <a:off x="625475" y="2465388"/>
            <a:ext cx="79216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b="1">
                <a:cs typeface="Times New Roman" pitchFamily="18" charset="0"/>
              </a:rPr>
              <a:t>1 cm</a:t>
            </a:r>
          </a:p>
        </p:txBody>
      </p:sp>
      <p:sp>
        <p:nvSpPr>
          <p:cNvPr id="69645" name="Text Box 13">
            <a:extLst/>
          </p:cNvPr>
          <p:cNvSpPr txBox="1">
            <a:spLocks noChangeArrowheads="1"/>
          </p:cNvSpPr>
          <p:nvPr/>
        </p:nvSpPr>
        <p:spPr bwMode="auto">
          <a:xfrm>
            <a:off x="633413" y="1916113"/>
            <a:ext cx="7921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2000" b="1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1 cm</a:t>
            </a:r>
            <a:r>
              <a:rPr lang="en-US" altLang="en-US" sz="2000" b="1" baseline="300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2000" b="1"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47" name="Rectangle 15"/>
          <p:cNvSpPr>
            <a:spLocks noChangeArrowheads="1"/>
          </p:cNvSpPr>
          <p:nvPr/>
        </p:nvSpPr>
        <p:spPr bwMode="auto">
          <a:xfrm>
            <a:off x="3625351" y="5238462"/>
            <a:ext cx="1582738" cy="960437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905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7200" dirty="0">
                <a:latin typeface="Times New Roman" pitchFamily="18" charset="0"/>
                <a:cs typeface="Times New Roman" pitchFamily="18" charset="0"/>
              </a:rPr>
              <a:t>cm</a:t>
            </a:r>
            <a:endParaRPr lang="vi-VN" altLang="en-US" sz="7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654" name="Text Box 22"/>
          <p:cNvSpPr txBox="1">
            <a:spLocks noChangeArrowheads="1"/>
          </p:cNvSpPr>
          <p:nvPr/>
        </p:nvSpPr>
        <p:spPr bwMode="auto">
          <a:xfrm>
            <a:off x="9324975" y="4292600"/>
            <a:ext cx="431800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b="1" dirty="0">
                <a:cs typeface="Times New Roman" pitchFamily="18" charset="0"/>
              </a:rPr>
              <a:t>2</a:t>
            </a:r>
          </a:p>
        </p:txBody>
      </p:sp>
      <p:sp>
        <p:nvSpPr>
          <p:cNvPr id="69655" name="Rectangle 23"/>
          <p:cNvSpPr>
            <a:spLocks noChangeArrowheads="1"/>
          </p:cNvSpPr>
          <p:nvPr/>
        </p:nvSpPr>
        <p:spPr bwMode="auto">
          <a:xfrm>
            <a:off x="381000" y="4343400"/>
            <a:ext cx="807144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buFontTx/>
              <a:buChar char="•"/>
            </a:pPr>
            <a:r>
              <a:rPr lang="en-US" altLang="en-US" sz="4000" b="1" dirty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ăng-ti-mét vuông </a:t>
            </a:r>
            <a:r>
              <a:rPr lang="vi-VN" altLang="en-US" sz="4000" b="1" dirty="0" smtClean="0">
                <a:latin typeface="Times New Roman" pitchFamily="18" charset="0"/>
                <a:cs typeface="Times New Roman" pitchFamily="18" charset="0"/>
              </a:rPr>
              <a:t>được 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viết tắt là:</a:t>
            </a:r>
          </a:p>
        </p:txBody>
      </p:sp>
      <p:sp>
        <p:nvSpPr>
          <p:cNvPr id="6155" name="Rectangle 24"/>
          <p:cNvSpPr>
            <a:spLocks noChangeArrowheads="1"/>
          </p:cNvSpPr>
          <p:nvPr/>
        </p:nvSpPr>
        <p:spPr bwMode="auto">
          <a:xfrm>
            <a:off x="485775" y="2965450"/>
            <a:ext cx="8351838" cy="1447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1" hangingPunct="1">
              <a:buFontTx/>
              <a:buChar char="•"/>
            </a:pPr>
            <a:r>
              <a:rPr lang="vi-VN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Xăng-ti-mét vuông là diện tích hình vuông có cạnh dài </a:t>
            </a:r>
            <a:r>
              <a:rPr lang="en-US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vi-VN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altLang="en-US" sz="44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altLang="en-US" sz="44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434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9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696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4" dur="2000"/>
                                        <p:tgtEl>
                                          <p:spTgt spid="69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35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833 0.00649 L -0.48507 0.1384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96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337" y="6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47" grpId="0" animBg="1"/>
      <p:bldP spid="69654" grpId="0"/>
      <p:bldP spid="696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5" name="Text Box 11"/>
          <p:cNvSpPr txBox="1">
            <a:spLocks noChangeArrowheads="1"/>
          </p:cNvSpPr>
          <p:nvPr/>
        </p:nvSpPr>
        <p:spPr bwMode="auto">
          <a:xfrm>
            <a:off x="768350" y="2359747"/>
            <a:ext cx="2303463" cy="1322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8000">
                <a:cs typeface="Times New Roman" pitchFamily="18" charset="0"/>
              </a:rPr>
              <a:t>cm</a:t>
            </a:r>
          </a:p>
        </p:txBody>
      </p:sp>
      <p:sp>
        <p:nvSpPr>
          <p:cNvPr id="67596" name="Text Box 12"/>
          <p:cNvSpPr txBox="1">
            <a:spLocks noChangeArrowheads="1"/>
          </p:cNvSpPr>
          <p:nvPr/>
        </p:nvSpPr>
        <p:spPr bwMode="auto">
          <a:xfrm>
            <a:off x="1958975" y="2369403"/>
            <a:ext cx="93662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800" b="1" dirty="0">
                <a:cs typeface="Times New Roman" pitchFamily="18" charset="0"/>
              </a:rPr>
              <a:t>2</a:t>
            </a:r>
          </a:p>
        </p:txBody>
      </p:sp>
      <p:sp>
        <p:nvSpPr>
          <p:cNvPr id="67597" name="Text Box 13"/>
          <p:cNvSpPr txBox="1">
            <a:spLocks noChangeArrowheads="1"/>
          </p:cNvSpPr>
          <p:nvPr/>
        </p:nvSpPr>
        <p:spPr bwMode="auto">
          <a:xfrm>
            <a:off x="2443162" y="2566988"/>
            <a:ext cx="6624638" cy="1014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6000">
                <a:cs typeface="Times New Roman" pitchFamily="18" charset="0"/>
              </a:rPr>
              <a:t>:xăng-ti- mét -vuông </a:t>
            </a:r>
          </a:p>
        </p:txBody>
      </p:sp>
      <p:sp>
        <p:nvSpPr>
          <p:cNvPr id="67598" name="Rectangle 14"/>
          <p:cNvSpPr>
            <a:spLocks noChangeArrowheads="1"/>
          </p:cNvSpPr>
          <p:nvPr/>
        </p:nvSpPr>
        <p:spPr bwMode="auto">
          <a:xfrm>
            <a:off x="685800" y="914400"/>
            <a:ext cx="7705725" cy="1371600"/>
          </a:xfrm>
          <a:prstGeom prst="rect">
            <a:avLst/>
          </a:prstGeom>
          <a:ln/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spcBef>
                <a:spcPct val="20000"/>
              </a:spcBef>
            </a:pPr>
            <a:endParaRPr lang="vi-VN" altLang="en-US" sz="40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</a:pP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Năm </a:t>
            </a:r>
            <a:r>
              <a:rPr lang="vi-VN" altLang="en-US" sz="4000" b="1" dirty="0" smtClean="0">
                <a:latin typeface="Times New Roman" pitchFamily="18" charset="0"/>
                <a:cs typeface="Times New Roman" pitchFamily="18" charset="0"/>
              </a:rPr>
              <a:t>xăng-ti-mét</a:t>
            </a:r>
            <a:r>
              <a:rPr lang="en-US" alt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000" b="1" dirty="0" smtClean="0">
                <a:latin typeface="Times New Roman" pitchFamily="18" charset="0"/>
                <a:cs typeface="Times New Roman" pitchFamily="18" charset="0"/>
              </a:rPr>
              <a:t>vuông </a:t>
            </a:r>
            <a:r>
              <a:rPr lang="vi-VN" altLang="en-US" sz="4000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eaLnBrk="1" hangingPunct="1"/>
            <a:endParaRPr lang="vi-VN" altLang="en-US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599" name="Rectangle 15"/>
          <p:cNvSpPr>
            <a:spLocks noChangeArrowheads="1"/>
          </p:cNvSpPr>
          <p:nvPr/>
        </p:nvSpPr>
        <p:spPr bwMode="auto">
          <a:xfrm>
            <a:off x="6078538" y="1337397"/>
            <a:ext cx="165576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54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5 cm</a:t>
            </a:r>
            <a:r>
              <a:rPr lang="en-US" altLang="en-US" sz="54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54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00" name="Rectangle 16"/>
          <p:cNvSpPr>
            <a:spLocks noChangeArrowheads="1"/>
          </p:cNvSpPr>
          <p:nvPr/>
        </p:nvSpPr>
        <p:spPr bwMode="auto">
          <a:xfrm>
            <a:off x="6181725" y="5085484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6600" b="1">
                <a:latin typeface="Times New Roman" pitchFamily="18" charset="0"/>
                <a:cs typeface="Times New Roman" pitchFamily="18" charset="0"/>
              </a:rPr>
              <a:t>36 cm</a:t>
            </a:r>
            <a:r>
              <a:rPr lang="en-US" altLang="en-US" sz="6600" b="1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6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601" name="Rectangle 17">
            <a:extLst/>
          </p:cNvPr>
          <p:cNvSpPr>
            <a:spLocks noChangeArrowheads="1"/>
          </p:cNvSpPr>
          <p:nvPr/>
        </p:nvSpPr>
        <p:spPr bwMode="auto">
          <a:xfrm>
            <a:off x="152400" y="4191000"/>
            <a:ext cx="8915400" cy="1643784"/>
          </a:xfrm>
          <a:prstGeom prst="rect">
            <a:avLst/>
          </a:prstGeom>
          <a:ln/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>
              <a:spcBef>
                <a:spcPct val="20000"/>
              </a:spcBef>
              <a:defRPr/>
            </a:pPr>
            <a:endParaRPr lang="vi-VN" altLang="en-US" sz="48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20000"/>
              </a:spcBef>
              <a:defRPr/>
            </a:pPr>
            <a:r>
              <a:rPr lang="vi-VN" altLang="en-US" sz="4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Ba mươi sáu </a:t>
            </a:r>
            <a:r>
              <a:rPr lang="vi-VN" altLang="en-US" sz="4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xăng-ti-mét</a:t>
            </a:r>
            <a:r>
              <a:rPr lang="en-SG" altLang="en-US" sz="4800" b="1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4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vuông :</a:t>
            </a:r>
            <a:endParaRPr lang="en-US" altLang="en-US" sz="4800" b="1" dirty="0" smtClean="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 eaLnBrk="1" hangingPunct="1">
              <a:spcBef>
                <a:spcPct val="20000"/>
              </a:spcBef>
              <a:defRPr/>
            </a:pPr>
            <a:r>
              <a:rPr lang="en-SG" altLang="en-US" sz="4800" b="1" dirty="0" smtClean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SG" altLang="en-US" sz="4800" b="1" dirty="0">
                <a:latin typeface="Times New Roman" pitchFamily="18" charset="0"/>
                <a:cs typeface="Times New Roman" pitchFamily="18" charset="0"/>
              </a:rPr>
              <a:t>36 cm </a:t>
            </a:r>
            <a:endParaRPr lang="vi-VN" altLang="en-US" sz="4800" b="1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vi-VN" altLang="en-US" sz="4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5299502" y="4992469"/>
            <a:ext cx="415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altLang="en-US" sz="3600" b="1" dirty="0"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417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500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mph" presetSubtype="2" repeatCount="indefinite" fill="hold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 dir="cw">
                                      <p:cBhvr override="childStyle">
                                        <p:cTn id="11" dur="2000" fill="hold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CC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6759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675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5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9" dur="500"/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5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32" dur="500"/>
                                        <p:tgtEl>
                                          <p:spTgt spid="67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7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675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675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800" decel="100000"/>
                                        <p:tgtEl>
                                          <p:spTgt spid="6760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800" decel="100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800" decel="100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800" decel="100000" fill="hold"/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76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76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676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5" grpId="0"/>
      <p:bldP spid="67596" grpId="0" build="allAtOnce"/>
      <p:bldP spid="67596" grpId="1" build="allAtOnce"/>
      <p:bldP spid="67597" grpId="0"/>
      <p:bldP spid="67597" grpId="1"/>
      <p:bldP spid="67598" grpId="0" animBg="1"/>
      <p:bldP spid="67599" grpId="0"/>
      <p:bldP spid="67600" grpId="0"/>
      <p:bldP spid="67601" grpId="0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107950" y="2403474"/>
            <a:ext cx="7200900" cy="73977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3" name="Rectangle 33"/>
          <p:cNvSpPr>
            <a:spLocks noChangeArrowheads="1"/>
          </p:cNvSpPr>
          <p:nvPr/>
        </p:nvSpPr>
        <p:spPr bwMode="auto">
          <a:xfrm>
            <a:off x="7318375" y="2403474"/>
            <a:ext cx="1825625" cy="73977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0722" name="Group 2">
            <a:extLst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906644"/>
              </p:ext>
            </p:extLst>
          </p:nvPr>
        </p:nvGraphicFramePr>
        <p:xfrm>
          <a:off x="107950" y="1690686"/>
          <a:ext cx="9036050" cy="3795714"/>
        </p:xfrm>
        <a:graphic>
          <a:graphicData uri="http://schemas.openxmlformats.org/drawingml/2006/table">
            <a:tbl>
              <a:tblPr/>
              <a:tblGrid>
                <a:gridCol w="6768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41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3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Đọc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altLang="en-US" sz="3200" b="0" i="0" u="none" strike="noStrike" cap="none" normalizeH="0" baseline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Viết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41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747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6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3200" b="0" i="0" u="none" strike="noStrike" cap="none" normalizeH="0" baseline="30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13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216" name="Rectangle 22"/>
          <p:cNvSpPr>
            <a:spLocks noChangeArrowheads="1"/>
          </p:cNvSpPr>
          <p:nvPr/>
        </p:nvSpPr>
        <p:spPr bwMode="auto">
          <a:xfrm>
            <a:off x="73025" y="2419349"/>
            <a:ext cx="6804025" cy="720725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3200">
                <a:latin typeface="Times New Roman" pitchFamily="18" charset="0"/>
                <a:cs typeface="Times New Roman" pitchFamily="18" charset="0"/>
              </a:rPr>
              <a:t>Năm xăng-ti-mét vuông</a:t>
            </a:r>
          </a:p>
        </p:txBody>
      </p:sp>
      <p:sp>
        <p:nvSpPr>
          <p:cNvPr id="8217" name="Rectangle 23"/>
          <p:cNvSpPr>
            <a:spLocks noChangeArrowheads="1"/>
          </p:cNvSpPr>
          <p:nvPr/>
        </p:nvSpPr>
        <p:spPr bwMode="auto">
          <a:xfrm>
            <a:off x="73025" y="3284536"/>
            <a:ext cx="6913563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vi-VN" altLang="en-US" sz="3200">
                <a:latin typeface="Times New Roman" pitchFamily="18" charset="0"/>
                <a:cs typeface="Times New Roman" pitchFamily="18" charset="0"/>
              </a:rPr>
              <a:t>Một trăm hai mươi xăng-ti-mét vuông </a:t>
            </a:r>
          </a:p>
        </p:txBody>
      </p:sp>
      <p:sp>
        <p:nvSpPr>
          <p:cNvPr id="8218" name="Rectangle 24"/>
          <p:cNvSpPr>
            <a:spLocks noChangeArrowheads="1"/>
          </p:cNvSpPr>
          <p:nvPr/>
        </p:nvSpPr>
        <p:spPr bwMode="auto">
          <a:xfrm>
            <a:off x="7092950" y="3995736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4000" b="1">
                <a:latin typeface="Times New Roman" pitchFamily="18" charset="0"/>
                <a:cs typeface="Times New Roman" pitchFamily="18" charset="0"/>
              </a:rPr>
              <a:t>1500 </a:t>
            </a:r>
            <a:r>
              <a:rPr lang="en-US" altLang="en-US" sz="3600" b="1">
                <a:latin typeface="Times New Roman" pitchFamily="18" charset="0"/>
                <a:cs typeface="Times New Roman" pitchFamily="18" charset="0"/>
              </a:rPr>
              <a:t>cm</a:t>
            </a:r>
            <a:r>
              <a:rPr lang="en-US" altLang="en-US" sz="3600" b="1" baseline="30000"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3600" b="1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19" name="Rectangle 25"/>
          <p:cNvSpPr>
            <a:spLocks noChangeArrowheads="1"/>
          </p:cNvSpPr>
          <p:nvPr/>
        </p:nvSpPr>
        <p:spPr bwMode="auto">
          <a:xfrm>
            <a:off x="73025" y="4795836"/>
            <a:ext cx="7056438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vi-VN" altLang="en-US" sz="3200">
                <a:latin typeface="Times New Roman" pitchFamily="18" charset="0"/>
                <a:cs typeface="Times New Roman" pitchFamily="18" charset="0"/>
              </a:rPr>
              <a:t>Mười nghìn xăng-ti-mét vuông </a:t>
            </a:r>
          </a:p>
        </p:txBody>
      </p:sp>
      <p:sp>
        <p:nvSpPr>
          <p:cNvPr id="30746" name="Rectangle 26"/>
          <p:cNvSpPr>
            <a:spLocks noChangeArrowheads="1"/>
          </p:cNvSpPr>
          <p:nvPr/>
        </p:nvSpPr>
        <p:spPr bwMode="auto">
          <a:xfrm>
            <a:off x="7308850" y="2462211"/>
            <a:ext cx="1655763" cy="576263"/>
          </a:xfrm>
          <a:prstGeom prst="rect">
            <a:avLst/>
          </a:prstGeom>
          <a:ln/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en-US" alt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5 cm</a:t>
            </a:r>
            <a:r>
              <a:rPr lang="en-US" altLang="en-US" sz="3600" b="1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36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7019925" y="3182936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6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</a:t>
            </a:r>
            <a:r>
              <a:rPr lang="en-US" alt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cm</a:t>
            </a:r>
            <a:r>
              <a:rPr lang="en-US" altLang="en-US" sz="4000" b="1" baseline="30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4000" b="1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7235825" y="4767261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600" b="1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10 000 cm</a:t>
            </a:r>
            <a:r>
              <a:rPr lang="en-US" altLang="en-US" sz="3600" b="1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3600" b="1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7" name="Rectangle 37"/>
          <p:cNvSpPr>
            <a:spLocks noChangeArrowheads="1"/>
          </p:cNvSpPr>
          <p:nvPr/>
        </p:nvSpPr>
        <p:spPr bwMode="auto">
          <a:xfrm>
            <a:off x="-179388" y="3975099"/>
            <a:ext cx="7056438" cy="574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alt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Một nghìn năm trăm xăng-ti-mét vuông</a:t>
            </a:r>
            <a:r>
              <a:rPr lang="vi-VN" altLang="en-US" sz="320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4309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7663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800" decel="100000"/>
                                        <p:tgtEl>
                                          <p:spTgt spid="307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800" decel="1000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800" decel="100000"/>
                                        <p:tgtEl>
                                          <p:spTgt spid="307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800" decel="100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800" decel="100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7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0" dur="2000"/>
                                        <p:tgtEl>
                                          <p:spTgt spid="30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5" dur="500"/>
                                        <p:tgtEl>
                                          <p:spTgt spid="30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6" grpId="0" animBg="1"/>
      <p:bldP spid="30755" grpId="0"/>
      <p:bldP spid="30756" grpId="0"/>
      <p:bldP spid="307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80"/>
          <p:cNvSpPr>
            <a:spLocks noChangeArrowheads="1"/>
          </p:cNvSpPr>
          <p:nvPr/>
        </p:nvSpPr>
        <p:spPr bwMode="auto">
          <a:xfrm>
            <a:off x="900113" y="349726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19" name="Rectangle 42"/>
          <p:cNvSpPr>
            <a:spLocks noChangeArrowheads="1"/>
          </p:cNvSpPr>
          <p:nvPr/>
        </p:nvSpPr>
        <p:spPr bwMode="auto">
          <a:xfrm>
            <a:off x="4572000" y="2057400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0" y="1697037"/>
            <a:ext cx="4427538" cy="30972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538163" y="4291012"/>
            <a:ext cx="720725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A</a:t>
            </a:r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auto">
          <a:xfrm>
            <a:off x="179388" y="3498850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38920" name="Rectangle 8"/>
          <p:cNvSpPr>
            <a:spLocks noChangeArrowheads="1"/>
          </p:cNvSpPr>
          <p:nvPr/>
        </p:nvSpPr>
        <p:spPr bwMode="auto">
          <a:xfrm>
            <a:off x="900113" y="3494087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79388" y="2058987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900113" y="2058987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79388" y="277971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900113" y="277971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1547813" y="4003675"/>
            <a:ext cx="360362" cy="287337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1836738" y="4075112"/>
            <a:ext cx="863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1" name="Rectangle 15"/>
          <p:cNvSpPr>
            <a:spLocks noChangeArrowheads="1"/>
          </p:cNvSpPr>
          <p:nvPr/>
        </p:nvSpPr>
        <p:spPr bwMode="auto">
          <a:xfrm>
            <a:off x="1763713" y="1987550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Hình A gồm</a:t>
            </a:r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</a:p>
          <a:p>
            <a:pPr eaLnBrk="1" hangingPunct="1"/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 vuông</a:t>
            </a:r>
          </a:p>
        </p:txBody>
      </p:sp>
      <p:sp>
        <p:nvSpPr>
          <p:cNvPr id="9232" name="Rectangle 16"/>
          <p:cNvSpPr>
            <a:spLocks noChangeArrowheads="1"/>
          </p:cNvSpPr>
          <p:nvPr/>
        </p:nvSpPr>
        <p:spPr bwMode="auto">
          <a:xfrm>
            <a:off x="3059113" y="2273300"/>
            <a:ext cx="863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1763713" y="2851150"/>
            <a:ext cx="33115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ện tích hình A</a:t>
            </a:r>
          </a:p>
          <a:p>
            <a:pPr eaLnBrk="1" hangingPunct="1"/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bằng...</a:t>
            </a:r>
          </a:p>
        </p:txBody>
      </p:sp>
      <p:sp>
        <p:nvSpPr>
          <p:cNvPr id="9234" name="Rectangle 38"/>
          <p:cNvSpPr>
            <a:spLocks noChangeArrowheads="1"/>
          </p:cNvSpPr>
          <p:nvPr/>
        </p:nvSpPr>
        <p:spPr bwMode="auto">
          <a:xfrm>
            <a:off x="4572000" y="349726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35" name="Rectangle 39"/>
          <p:cNvSpPr>
            <a:spLocks noChangeArrowheads="1"/>
          </p:cNvSpPr>
          <p:nvPr/>
        </p:nvSpPr>
        <p:spPr bwMode="auto">
          <a:xfrm>
            <a:off x="6011863" y="349726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6" name="Rectangle 40"/>
          <p:cNvSpPr>
            <a:spLocks noChangeArrowheads="1"/>
          </p:cNvSpPr>
          <p:nvPr/>
        </p:nvSpPr>
        <p:spPr bwMode="auto">
          <a:xfrm>
            <a:off x="5292725" y="3497262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7" name="Rectangle 41"/>
          <p:cNvSpPr>
            <a:spLocks noChangeArrowheads="1"/>
          </p:cNvSpPr>
          <p:nvPr/>
        </p:nvSpPr>
        <p:spPr bwMode="auto">
          <a:xfrm>
            <a:off x="5292725" y="277812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38" name="Rectangle 43"/>
          <p:cNvSpPr>
            <a:spLocks noChangeArrowheads="1"/>
          </p:cNvSpPr>
          <p:nvPr/>
        </p:nvSpPr>
        <p:spPr bwMode="auto">
          <a:xfrm>
            <a:off x="4572000" y="277812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9239" name="Rectangle 44"/>
          <p:cNvSpPr>
            <a:spLocks noChangeArrowheads="1"/>
          </p:cNvSpPr>
          <p:nvPr/>
        </p:nvSpPr>
        <p:spPr bwMode="auto">
          <a:xfrm>
            <a:off x="6445250" y="1985962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Hình B gồm</a:t>
            </a:r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</a:p>
          <a:p>
            <a:pPr eaLnBrk="1" hangingPunct="1"/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 vuông</a:t>
            </a:r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 1 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0" name="Rectangle 45"/>
          <p:cNvSpPr>
            <a:spLocks noChangeArrowheads="1"/>
          </p:cNvSpPr>
          <p:nvPr/>
        </p:nvSpPr>
        <p:spPr bwMode="auto">
          <a:xfrm>
            <a:off x="6415088" y="2806700"/>
            <a:ext cx="2411412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ện tích hình B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9241" name="Rectangle 46"/>
          <p:cNvSpPr>
            <a:spLocks noChangeArrowheads="1"/>
          </p:cNvSpPr>
          <p:nvPr/>
        </p:nvSpPr>
        <p:spPr bwMode="auto">
          <a:xfrm>
            <a:off x="5292725" y="4289425"/>
            <a:ext cx="7207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vi-VN" alt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38959" name="Rectangle 47"/>
          <p:cNvSpPr>
            <a:spLocks noChangeArrowheads="1"/>
          </p:cNvSpPr>
          <p:nvPr/>
        </p:nvSpPr>
        <p:spPr bwMode="auto">
          <a:xfrm>
            <a:off x="179388" y="4794250"/>
            <a:ext cx="8748712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vi-VN" altLang="en-US" sz="2800" dirty="0">
                <a:latin typeface="Times New Roman" pitchFamily="18" charset="0"/>
                <a:cs typeface="Times New Roman" pitchFamily="18" charset="0"/>
              </a:rPr>
              <a:t>So sánh diện tích hình A với diện tích hình B.</a:t>
            </a:r>
          </a:p>
        </p:txBody>
      </p:sp>
      <p:sp>
        <p:nvSpPr>
          <p:cNvPr id="9243" name="Rectangle 48"/>
          <p:cNvSpPr>
            <a:spLocks noChangeArrowheads="1"/>
          </p:cNvSpPr>
          <p:nvPr/>
        </p:nvSpPr>
        <p:spPr bwMode="auto">
          <a:xfrm>
            <a:off x="9396413" y="2994025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5</a:t>
            </a:r>
            <a:endParaRPr lang="vi-VN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4" name="Rectangle 50"/>
          <p:cNvSpPr>
            <a:spLocks noChangeArrowheads="1"/>
          </p:cNvSpPr>
          <p:nvPr/>
        </p:nvSpPr>
        <p:spPr bwMode="auto">
          <a:xfrm>
            <a:off x="-900113" y="762000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63" name="Rectangle 51"/>
          <p:cNvSpPr>
            <a:spLocks noChangeArrowheads="1"/>
          </p:cNvSpPr>
          <p:nvPr/>
        </p:nvSpPr>
        <p:spPr bwMode="auto">
          <a:xfrm>
            <a:off x="8243888" y="1739900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320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65" name="Rectangle 53"/>
          <p:cNvSpPr>
            <a:spLocks noChangeArrowheads="1"/>
          </p:cNvSpPr>
          <p:nvPr/>
        </p:nvSpPr>
        <p:spPr bwMode="auto">
          <a:xfrm>
            <a:off x="3563938" y="1812925"/>
            <a:ext cx="7207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320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47" name="Rectangle 54"/>
          <p:cNvSpPr>
            <a:spLocks noChangeArrowheads="1"/>
          </p:cNvSpPr>
          <p:nvPr/>
        </p:nvSpPr>
        <p:spPr bwMode="auto">
          <a:xfrm>
            <a:off x="9324975" y="2273300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latin typeface="Times New Roman" pitchFamily="18" charset="0"/>
                <a:cs typeface="Times New Roman" pitchFamily="18" charset="0"/>
              </a:rPr>
              <a:t>4</a:t>
            </a:r>
            <a:endParaRPr lang="vi-VN" altLang="en-US" sz="32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67" name="Rectangle 55"/>
          <p:cNvSpPr>
            <a:spLocks noChangeArrowheads="1"/>
          </p:cNvSpPr>
          <p:nvPr/>
        </p:nvSpPr>
        <p:spPr bwMode="auto">
          <a:xfrm>
            <a:off x="7337425" y="3008312"/>
            <a:ext cx="863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r>
              <a:rPr lang="en-US" altLang="en-US" sz="32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32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85" name="Rectangle 73"/>
          <p:cNvSpPr>
            <a:spLocks noChangeArrowheads="1"/>
          </p:cNvSpPr>
          <p:nvPr/>
        </p:nvSpPr>
        <p:spPr bwMode="auto">
          <a:xfrm>
            <a:off x="2195513" y="3065462"/>
            <a:ext cx="16557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0" name="Rectangle 74"/>
          <p:cNvSpPr>
            <a:spLocks noChangeArrowheads="1"/>
          </p:cNvSpPr>
          <p:nvPr/>
        </p:nvSpPr>
        <p:spPr bwMode="auto">
          <a:xfrm>
            <a:off x="9901238" y="1914525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2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988" name="Rectangle 76">
            <a:extLst/>
          </p:cNvPr>
          <p:cNvSpPr>
            <a:spLocks noChangeArrowheads="1"/>
          </p:cNvSpPr>
          <p:nvPr/>
        </p:nvSpPr>
        <p:spPr bwMode="auto">
          <a:xfrm>
            <a:off x="135947" y="4800600"/>
            <a:ext cx="8785226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vi-VN" alt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Diện tích hình A bằng diện tích hình </a:t>
            </a:r>
            <a:r>
              <a:rPr lang="vi-VN" altLang="en-US" sz="2800" dirty="0" smtClean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vi-VN" alt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52" name="Line 77"/>
          <p:cNvSpPr>
            <a:spLocks noChangeShapeType="1"/>
          </p:cNvSpPr>
          <p:nvPr/>
        </p:nvSpPr>
        <p:spPr bwMode="auto">
          <a:xfrm>
            <a:off x="6011863" y="5657850"/>
            <a:ext cx="0" cy="1800225"/>
          </a:xfrm>
          <a:prstGeom prst="line">
            <a:avLst/>
          </a:prstGeom>
          <a:noFill/>
          <a:ln w="1905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93" name="Rectangle 81"/>
          <p:cNvSpPr>
            <a:spLocks noChangeArrowheads="1"/>
          </p:cNvSpPr>
          <p:nvPr/>
        </p:nvSpPr>
        <p:spPr bwMode="auto">
          <a:xfrm>
            <a:off x="4572000" y="3494087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/>
            <a:endParaRPr lang="en-US"/>
          </a:p>
        </p:txBody>
      </p:sp>
      <p:sp>
        <p:nvSpPr>
          <p:cNvPr id="38" name="Rectangle 37"/>
          <p:cNvSpPr/>
          <p:nvPr/>
        </p:nvSpPr>
        <p:spPr>
          <a:xfrm>
            <a:off x="0" y="4309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744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89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8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875 4.81481E-6 C 0.17778 -0.08681 0.33715 -0.17338 0.40243 -0.20973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389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184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-2.22222E-6 L -0.48038 -0.20949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389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028" y="-1048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8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8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8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34" dur="500"/>
                                        <p:tgtEl>
                                          <p:spTgt spid="389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8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59" grpId="0" animBg="1"/>
      <p:bldP spid="38963" grpId="0"/>
      <p:bldP spid="38967" grpId="0"/>
      <p:bldP spid="38985" grpId="0"/>
      <p:bldP spid="3898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5"/>
          <p:cNvSpPr>
            <a:spLocks noChangeArrowheads="1"/>
          </p:cNvSpPr>
          <p:nvPr/>
        </p:nvSpPr>
        <p:spPr bwMode="auto">
          <a:xfrm>
            <a:off x="0" y="2181225"/>
            <a:ext cx="4427538" cy="28082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4" name="Rectangle 6"/>
          <p:cNvSpPr>
            <a:spLocks noChangeArrowheads="1"/>
          </p:cNvSpPr>
          <p:nvPr/>
        </p:nvSpPr>
        <p:spPr bwMode="auto">
          <a:xfrm>
            <a:off x="538163" y="4486275"/>
            <a:ext cx="720725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>
                <a:latin typeface="Times New Roman" pitchFamily="18" charset="0"/>
                <a:cs typeface="Times New Roman" pitchFamily="18" charset="0"/>
              </a:rPr>
              <a:t>A</a:t>
            </a:r>
            <a:endParaRPr lang="vi-VN" alt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5" name="Rectangle 7"/>
          <p:cNvSpPr>
            <a:spLocks noChangeArrowheads="1"/>
          </p:cNvSpPr>
          <p:nvPr/>
        </p:nvSpPr>
        <p:spPr bwMode="auto">
          <a:xfrm>
            <a:off x="179388" y="3694113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6" name="Rectangle 8"/>
          <p:cNvSpPr>
            <a:spLocks noChangeArrowheads="1"/>
          </p:cNvSpPr>
          <p:nvPr/>
        </p:nvSpPr>
        <p:spPr bwMode="auto">
          <a:xfrm>
            <a:off x="900113" y="3694113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7" name="Rectangle 9"/>
          <p:cNvSpPr>
            <a:spLocks noChangeArrowheads="1"/>
          </p:cNvSpPr>
          <p:nvPr/>
        </p:nvSpPr>
        <p:spPr bwMode="auto">
          <a:xfrm>
            <a:off x="179388" y="2254250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8" name="Rectangle 10"/>
          <p:cNvSpPr>
            <a:spLocks noChangeArrowheads="1"/>
          </p:cNvSpPr>
          <p:nvPr/>
        </p:nvSpPr>
        <p:spPr bwMode="auto">
          <a:xfrm>
            <a:off x="900113" y="2254250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9" name="Rectangle 11"/>
          <p:cNvSpPr>
            <a:spLocks noChangeArrowheads="1"/>
          </p:cNvSpPr>
          <p:nvPr/>
        </p:nvSpPr>
        <p:spPr bwMode="auto">
          <a:xfrm>
            <a:off x="179388" y="297497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0" name="Rectangle 12"/>
          <p:cNvSpPr>
            <a:spLocks noChangeArrowheads="1"/>
          </p:cNvSpPr>
          <p:nvPr/>
        </p:nvSpPr>
        <p:spPr bwMode="auto">
          <a:xfrm>
            <a:off x="900113" y="297497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1" name="Line 13"/>
          <p:cNvSpPr>
            <a:spLocks noChangeShapeType="1"/>
          </p:cNvSpPr>
          <p:nvPr/>
        </p:nvSpPr>
        <p:spPr bwMode="auto">
          <a:xfrm>
            <a:off x="1547813" y="4198938"/>
            <a:ext cx="360362" cy="287337"/>
          </a:xfrm>
          <a:prstGeom prst="line">
            <a:avLst/>
          </a:prstGeom>
          <a:ln>
            <a:headEnd/>
            <a:tailEnd type="triangle" w="med" len="med"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2" name="Rectangle 14"/>
          <p:cNvSpPr>
            <a:spLocks noChangeArrowheads="1"/>
          </p:cNvSpPr>
          <p:nvPr/>
        </p:nvSpPr>
        <p:spPr bwMode="auto">
          <a:xfrm>
            <a:off x="1836738" y="4270375"/>
            <a:ext cx="863600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3" name="Rectangle 15"/>
          <p:cNvSpPr>
            <a:spLocks noChangeArrowheads="1"/>
          </p:cNvSpPr>
          <p:nvPr/>
        </p:nvSpPr>
        <p:spPr bwMode="auto">
          <a:xfrm>
            <a:off x="1763713" y="2182813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Hình A gồm... </a:t>
            </a:r>
          </a:p>
          <a:p>
            <a:pPr eaLnBrk="1" hangingPunct="1"/>
            <a:r>
              <a:rPr lang="vi-VN" altLang="en-US" sz="28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ô vuông</a:t>
            </a:r>
          </a:p>
        </p:txBody>
      </p:sp>
      <p:sp>
        <p:nvSpPr>
          <p:cNvPr id="10254" name="Rectangle 16"/>
          <p:cNvSpPr>
            <a:spLocks noChangeArrowheads="1"/>
          </p:cNvSpPr>
          <p:nvPr/>
        </p:nvSpPr>
        <p:spPr bwMode="auto">
          <a:xfrm>
            <a:off x="3059113" y="2468563"/>
            <a:ext cx="863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5" name="Rectangle 17"/>
          <p:cNvSpPr>
            <a:spLocks noChangeArrowheads="1"/>
          </p:cNvSpPr>
          <p:nvPr/>
        </p:nvSpPr>
        <p:spPr bwMode="auto">
          <a:xfrm>
            <a:off x="1763713" y="3046413"/>
            <a:ext cx="3311525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ện tích hình A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bằng...</a:t>
            </a:r>
          </a:p>
        </p:txBody>
      </p:sp>
      <p:sp>
        <p:nvSpPr>
          <p:cNvPr id="10256" name="Rectangle 38"/>
          <p:cNvSpPr>
            <a:spLocks noChangeArrowheads="1"/>
          </p:cNvSpPr>
          <p:nvPr/>
        </p:nvSpPr>
        <p:spPr bwMode="auto">
          <a:xfrm>
            <a:off x="4572000" y="369252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999" name="Rectangle 39"/>
          <p:cNvSpPr>
            <a:spLocks noChangeArrowheads="1"/>
          </p:cNvSpPr>
          <p:nvPr/>
        </p:nvSpPr>
        <p:spPr bwMode="auto">
          <a:xfrm>
            <a:off x="6011863" y="369252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8" name="Rectangle 40"/>
          <p:cNvSpPr>
            <a:spLocks noChangeArrowheads="1"/>
          </p:cNvSpPr>
          <p:nvPr/>
        </p:nvSpPr>
        <p:spPr bwMode="auto">
          <a:xfrm>
            <a:off x="5292725" y="3692525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59" name="Rectangle 41"/>
          <p:cNvSpPr>
            <a:spLocks noChangeArrowheads="1"/>
          </p:cNvSpPr>
          <p:nvPr/>
        </p:nvSpPr>
        <p:spPr bwMode="auto">
          <a:xfrm>
            <a:off x="5292725" y="2973388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0" name="Rectangle 42"/>
          <p:cNvSpPr>
            <a:spLocks noChangeArrowheads="1"/>
          </p:cNvSpPr>
          <p:nvPr/>
        </p:nvSpPr>
        <p:spPr bwMode="auto">
          <a:xfrm>
            <a:off x="4572000" y="2252663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1" name="Rectangle 43"/>
          <p:cNvSpPr>
            <a:spLocks noChangeArrowheads="1"/>
          </p:cNvSpPr>
          <p:nvPr/>
        </p:nvSpPr>
        <p:spPr bwMode="auto">
          <a:xfrm>
            <a:off x="4572000" y="2973388"/>
            <a:ext cx="720725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anchor="ctr"/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2" name="Rectangle 44"/>
          <p:cNvSpPr>
            <a:spLocks noChangeArrowheads="1"/>
          </p:cNvSpPr>
          <p:nvPr/>
        </p:nvSpPr>
        <p:spPr bwMode="auto">
          <a:xfrm>
            <a:off x="6659563" y="2181225"/>
            <a:ext cx="2374900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Hình B gồm</a:t>
            </a:r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 </a:t>
            </a:r>
          </a:p>
          <a:p>
            <a:pPr eaLnBrk="1" hangingPunct="1"/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ô vuông</a:t>
            </a:r>
          </a:p>
        </p:txBody>
      </p:sp>
      <p:sp>
        <p:nvSpPr>
          <p:cNvPr id="10263" name="Rectangle 45"/>
          <p:cNvSpPr>
            <a:spLocks noChangeArrowheads="1"/>
          </p:cNvSpPr>
          <p:nvPr/>
        </p:nvSpPr>
        <p:spPr bwMode="auto">
          <a:xfrm>
            <a:off x="6588125" y="3044825"/>
            <a:ext cx="241141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 hangingPunct="1">
              <a:buFontTx/>
              <a:buChar char="•"/>
            </a:pP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ện tích hình</a:t>
            </a:r>
            <a:r>
              <a:rPr lang="en-US" alt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B</a:t>
            </a:r>
          </a:p>
          <a:p>
            <a:pPr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bằng</a:t>
            </a:r>
            <a:r>
              <a:rPr lang="vi-VN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...</a:t>
            </a:r>
          </a:p>
        </p:txBody>
      </p:sp>
      <p:sp>
        <p:nvSpPr>
          <p:cNvPr id="10264" name="Rectangle 46"/>
          <p:cNvSpPr>
            <a:spLocks noChangeArrowheads="1"/>
          </p:cNvSpPr>
          <p:nvPr/>
        </p:nvSpPr>
        <p:spPr bwMode="auto">
          <a:xfrm>
            <a:off x="5292725" y="4484688"/>
            <a:ext cx="720725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vi-VN" altLang="en-US">
                <a:latin typeface="Times New Roman" pitchFamily="18" charset="0"/>
                <a:cs typeface="Times New Roman" pitchFamily="18" charset="0"/>
              </a:rPr>
              <a:t>B</a:t>
            </a:r>
          </a:p>
        </p:txBody>
      </p:sp>
      <p:sp>
        <p:nvSpPr>
          <p:cNvPr id="10265" name="Rectangle 47"/>
          <p:cNvSpPr>
            <a:spLocks noChangeArrowheads="1"/>
          </p:cNvSpPr>
          <p:nvPr/>
        </p:nvSpPr>
        <p:spPr bwMode="auto">
          <a:xfrm>
            <a:off x="312883" y="5105400"/>
            <a:ext cx="8686656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/>
            <a:r>
              <a:rPr lang="vi-VN" altLang="en-US" sz="2800">
                <a:latin typeface="Times New Roman" pitchFamily="18" charset="0"/>
                <a:cs typeface="Times New Roman" pitchFamily="18" charset="0"/>
              </a:rPr>
              <a:t>So sánh diện tích hình A với diện tích hình B.</a:t>
            </a:r>
          </a:p>
        </p:txBody>
      </p:sp>
      <p:sp>
        <p:nvSpPr>
          <p:cNvPr id="10268" name="Rectangle 50"/>
          <p:cNvSpPr>
            <a:spLocks noChangeArrowheads="1"/>
          </p:cNvSpPr>
          <p:nvPr/>
        </p:nvSpPr>
        <p:spPr bwMode="auto">
          <a:xfrm>
            <a:off x="3563938" y="1965325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b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2800" b="1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3" name="Rectangle 55"/>
          <p:cNvSpPr>
            <a:spLocks noChangeArrowheads="1"/>
          </p:cNvSpPr>
          <p:nvPr/>
        </p:nvSpPr>
        <p:spPr bwMode="auto">
          <a:xfrm>
            <a:off x="7956550" y="2468563"/>
            <a:ext cx="863600" cy="576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1cm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4" name="Rectangle 70"/>
          <p:cNvSpPr>
            <a:spLocks noChangeArrowheads="1"/>
          </p:cNvSpPr>
          <p:nvPr/>
        </p:nvSpPr>
        <p:spPr bwMode="auto">
          <a:xfrm>
            <a:off x="2268538" y="3260725"/>
            <a:ext cx="1655762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r>
              <a:rPr lang="en-US" altLang="en-US" sz="2800" baseline="3000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5" name="Rectangle 71"/>
          <p:cNvSpPr>
            <a:spLocks noChangeArrowheads="1"/>
          </p:cNvSpPr>
          <p:nvPr/>
        </p:nvSpPr>
        <p:spPr bwMode="auto">
          <a:xfrm>
            <a:off x="8437563" y="1951038"/>
            <a:ext cx="720725" cy="72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20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vi-VN" altLang="en-US" sz="3200">
              <a:solidFill>
                <a:srgbClr val="CC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76" name="Rectangle 72"/>
          <p:cNvSpPr>
            <a:spLocks noChangeArrowheads="1"/>
          </p:cNvSpPr>
          <p:nvPr/>
        </p:nvSpPr>
        <p:spPr bwMode="auto">
          <a:xfrm>
            <a:off x="7092950" y="3260725"/>
            <a:ext cx="1655763" cy="576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6 cm</a:t>
            </a:r>
            <a:r>
              <a:rPr lang="en-US" altLang="en-US" sz="2800" baseline="300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vi-VN" altLang="en-US" sz="2800" dirty="0">
              <a:solidFill>
                <a:srgbClr val="FF33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033" name="Rectangle 73">
            <a:extLst/>
          </p:cNvPr>
          <p:cNvSpPr>
            <a:spLocks noChangeArrowheads="1"/>
          </p:cNvSpPr>
          <p:nvPr/>
        </p:nvSpPr>
        <p:spPr bwMode="auto">
          <a:xfrm>
            <a:off x="304800" y="5105400"/>
            <a:ext cx="8729663" cy="720725"/>
          </a:xfrm>
          <a:prstGeom prst="rect">
            <a:avLst/>
          </a:prstGeom>
          <a:ln>
            <a:headEnd/>
            <a:tailEnd/>
          </a:ln>
          <a:extLst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/>
          <a:lstStyle/>
          <a:p>
            <a:pPr algn="ctr" eaLnBrk="1" hangingPunct="1">
              <a:defRPr/>
            </a:pPr>
            <a:r>
              <a:rPr lang="vi-VN" altLang="en-US" sz="2800" dirty="0">
                <a:solidFill>
                  <a:srgbClr val="FF3300"/>
                </a:solidFill>
                <a:latin typeface="Times New Roman" pitchFamily="18" charset="0"/>
                <a:cs typeface="Times New Roman" pitchFamily="18" charset="0"/>
              </a:rPr>
              <a:t>Diện tích hình A bằng diện tích hình B.</a:t>
            </a:r>
          </a:p>
        </p:txBody>
      </p:sp>
      <p:sp>
        <p:nvSpPr>
          <p:cNvPr id="41035" name="Line 75"/>
          <p:cNvSpPr>
            <a:spLocks noChangeShapeType="1"/>
          </p:cNvSpPr>
          <p:nvPr/>
        </p:nvSpPr>
        <p:spPr bwMode="auto">
          <a:xfrm>
            <a:off x="6019800" y="5826125"/>
            <a:ext cx="0" cy="2403475"/>
          </a:xfrm>
          <a:prstGeom prst="line">
            <a:avLst/>
          </a:prstGeom>
          <a:noFill/>
          <a:ln w="28575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0" y="4309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chấm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60551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0.19213 L 4.72222E-6 -0.7171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10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05 -0.03241 C 0.02483 -0.02292 0.02362 -0.0132 0.02605 -0.04399 C 0.02848 -0.07477 0.05764 -0.18959 0.04028 -0.21713 C 0.02292 -0.24468 -0.02777 -0.22732 -0.0783 -0.20973 " pathEditMode="relative" rAng="0" ptsTypes="aaaA">
                                      <p:cBhvr>
                                        <p:cTn id="9" dur="2000" fill="hold"/>
                                        <p:tgtEl>
                                          <p:spTgt spid="4099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646" y="-96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repeatCount="3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4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3" grpId="0" animBg="1"/>
      <p:bldP spid="410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ình nền powerpoint chuyên nghiệp - Animation Effects Templates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9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3" name="Text Box 42"/>
          <p:cNvSpPr txBox="1">
            <a:spLocks noChangeArrowheads="1"/>
          </p:cNvSpPr>
          <p:nvPr/>
        </p:nvSpPr>
        <p:spPr bwMode="auto">
          <a:xfrm>
            <a:off x="234949" y="1900237"/>
            <a:ext cx="562292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/>
              <a:t> </a:t>
            </a:r>
            <a:r>
              <a:rPr lang="en-US" altLang="en-US" sz="4400" dirty="0" smtClean="0"/>
              <a:t>a) </a:t>
            </a:r>
            <a:r>
              <a:rPr lang="en-US" altLang="en-US" sz="4400" b="1" dirty="0" smtClean="0"/>
              <a:t>18 </a:t>
            </a:r>
            <a:r>
              <a:rPr lang="en-US" altLang="en-US" sz="4400" b="1" dirty="0"/>
              <a:t>cm</a:t>
            </a:r>
            <a:r>
              <a:rPr lang="en-US" altLang="en-US" sz="4400" b="1" baseline="30000" dirty="0"/>
              <a:t>2</a:t>
            </a:r>
            <a:r>
              <a:rPr lang="en-US" altLang="en-US" sz="4400" b="1" dirty="0"/>
              <a:t> +26 cm</a:t>
            </a:r>
            <a:r>
              <a:rPr lang="en-US" altLang="en-US" sz="4400" b="1" baseline="30000" dirty="0"/>
              <a:t>2 </a:t>
            </a:r>
            <a:r>
              <a:rPr lang="en-US" altLang="en-US" sz="4400" b="1" dirty="0"/>
              <a:t>= </a:t>
            </a:r>
          </a:p>
        </p:txBody>
      </p:sp>
      <p:sp>
        <p:nvSpPr>
          <p:cNvPr id="9" name="Rectangle 8"/>
          <p:cNvSpPr/>
          <p:nvPr/>
        </p:nvSpPr>
        <p:spPr>
          <a:xfrm>
            <a:off x="0" y="202337"/>
            <a:ext cx="9144000" cy="559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):</a:t>
            </a:r>
            <a:endParaRPr lang="en-US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 Box 40">
            <a:extLst/>
          </p:cNvPr>
          <p:cNvSpPr txBox="1">
            <a:spLocks noChangeArrowheads="1"/>
          </p:cNvSpPr>
          <p:nvPr/>
        </p:nvSpPr>
        <p:spPr bwMode="auto">
          <a:xfrm>
            <a:off x="128588" y="1190625"/>
            <a:ext cx="726281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400" dirty="0" err="1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4400" dirty="0">
                <a:solidFill>
                  <a:srgbClr val="CC33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altLang="en-US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 cm</a:t>
            </a:r>
            <a:r>
              <a:rPr lang="en-US" altLang="en-US" sz="4400" b="1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+ 5 cm</a:t>
            </a:r>
            <a:r>
              <a:rPr lang="en-US" altLang="en-US" sz="4400" b="1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altLang="en-US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  =  8  cm</a:t>
            </a:r>
            <a:r>
              <a:rPr lang="en-US" altLang="en-US" sz="4400" b="1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 Box 46"/>
          <p:cNvSpPr txBox="1">
            <a:spLocks noChangeArrowheads="1"/>
          </p:cNvSpPr>
          <p:nvPr/>
        </p:nvSpPr>
        <p:spPr bwMode="auto">
          <a:xfrm>
            <a:off x="914400" y="2789734"/>
            <a:ext cx="442118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/>
              <a:t>40 cm</a:t>
            </a:r>
            <a:r>
              <a:rPr lang="en-US" altLang="en-US" sz="4400" b="1" baseline="30000" dirty="0"/>
              <a:t>2 </a:t>
            </a:r>
            <a:r>
              <a:rPr lang="en-US" altLang="en-US" sz="4400" b="1" dirty="0"/>
              <a:t>– 17 cm</a:t>
            </a:r>
            <a:r>
              <a:rPr lang="en-US" altLang="en-US" sz="4400" b="1" baseline="30000" dirty="0"/>
              <a:t>2 </a:t>
            </a:r>
            <a:r>
              <a:rPr lang="en-US" altLang="en-US" sz="4400" b="1" dirty="0"/>
              <a:t>= </a:t>
            </a:r>
          </a:p>
        </p:txBody>
      </p:sp>
      <p:sp>
        <p:nvSpPr>
          <p:cNvPr id="12" name="Text Box 54"/>
          <p:cNvSpPr txBox="1">
            <a:spLocks noChangeArrowheads="1"/>
          </p:cNvSpPr>
          <p:nvPr/>
        </p:nvSpPr>
        <p:spPr bwMode="auto">
          <a:xfrm>
            <a:off x="5283200" y="1854200"/>
            <a:ext cx="165100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3366FF"/>
                </a:solidFill>
              </a:rPr>
              <a:t>44cm</a:t>
            </a:r>
            <a:r>
              <a:rPr lang="en-US" altLang="en-US" sz="4400" b="1" baseline="30000" dirty="0">
                <a:solidFill>
                  <a:srgbClr val="3366FF"/>
                </a:solidFill>
              </a:rPr>
              <a:t>2</a:t>
            </a:r>
            <a:endParaRPr lang="en-US" altLang="en-US" sz="4400" b="1" dirty="0">
              <a:solidFill>
                <a:srgbClr val="3366FF"/>
              </a:solidFill>
            </a:endParaRPr>
          </a:p>
        </p:txBody>
      </p:sp>
      <p:sp>
        <p:nvSpPr>
          <p:cNvPr id="13" name="Text Box 57"/>
          <p:cNvSpPr txBox="1">
            <a:spLocks noChangeArrowheads="1"/>
          </p:cNvSpPr>
          <p:nvPr/>
        </p:nvSpPr>
        <p:spPr bwMode="auto">
          <a:xfrm>
            <a:off x="5276851" y="2718296"/>
            <a:ext cx="188753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3366FF"/>
                </a:solidFill>
              </a:rPr>
              <a:t>23 cm</a:t>
            </a:r>
            <a:r>
              <a:rPr lang="en-US" altLang="en-US" sz="4400" b="1" baseline="30000" dirty="0">
                <a:solidFill>
                  <a:srgbClr val="3366FF"/>
                </a:solidFill>
              </a:rPr>
              <a:t>2</a:t>
            </a:r>
            <a:endParaRPr lang="en-US" altLang="en-US" sz="4400" b="1" dirty="0">
              <a:solidFill>
                <a:srgbClr val="3366FF"/>
              </a:solidFill>
            </a:endParaRPr>
          </a:p>
        </p:txBody>
      </p:sp>
      <p:sp>
        <p:nvSpPr>
          <p:cNvPr id="15" name="Text Box 41">
            <a:extLst/>
          </p:cNvPr>
          <p:cNvSpPr txBox="1">
            <a:spLocks noChangeArrowheads="1"/>
          </p:cNvSpPr>
          <p:nvPr/>
        </p:nvSpPr>
        <p:spPr bwMode="auto">
          <a:xfrm>
            <a:off x="-30163" y="3650159"/>
            <a:ext cx="719296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en-US" altLang="en-US" sz="44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44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altLang="en-US" sz="44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altLang="en-US" sz="4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3 cm</a:t>
            </a:r>
            <a:r>
              <a:rPr lang="en-US" altLang="en-US" sz="4400" b="1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  </a:t>
            </a:r>
            <a:r>
              <a:rPr lang="en-US" altLang="en-US" sz="44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x 2    =  6 cm</a:t>
            </a:r>
            <a:r>
              <a:rPr lang="en-US" altLang="en-US" sz="4400" b="1" baseline="30000" dirty="0">
                <a:solidFill>
                  <a:srgbClr val="CC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2</a:t>
            </a:r>
            <a:endParaRPr lang="en-US" altLang="en-US" sz="4400" b="1" dirty="0">
              <a:solidFill>
                <a:srgbClr val="CC33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 Box 43"/>
          <p:cNvSpPr txBox="1">
            <a:spLocks noChangeArrowheads="1"/>
          </p:cNvSpPr>
          <p:nvPr/>
        </p:nvSpPr>
        <p:spPr bwMode="auto">
          <a:xfrm>
            <a:off x="147638" y="4450259"/>
            <a:ext cx="663416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dirty="0"/>
              <a:t>b)  </a:t>
            </a:r>
            <a:r>
              <a:rPr lang="en-US" altLang="en-US" sz="4400" b="1" dirty="0"/>
              <a:t>6 cm</a:t>
            </a:r>
            <a:r>
              <a:rPr lang="en-US" altLang="en-US" sz="4400" b="1" baseline="30000" dirty="0"/>
              <a:t>2</a:t>
            </a:r>
            <a:r>
              <a:rPr lang="en-US" altLang="en-US" sz="4400" b="1" dirty="0"/>
              <a:t>  x 4 </a:t>
            </a:r>
            <a:r>
              <a:rPr lang="en-US" altLang="en-US" sz="4400" b="1" baseline="30000" dirty="0"/>
              <a:t>   </a:t>
            </a:r>
            <a:r>
              <a:rPr lang="en-US" altLang="en-US" sz="4400" b="1" dirty="0"/>
              <a:t>= </a:t>
            </a:r>
          </a:p>
        </p:txBody>
      </p:sp>
      <p:sp>
        <p:nvSpPr>
          <p:cNvPr id="17" name="Text Box 47"/>
          <p:cNvSpPr txBox="1">
            <a:spLocks noChangeArrowheads="1"/>
          </p:cNvSpPr>
          <p:nvPr/>
        </p:nvSpPr>
        <p:spPr bwMode="auto">
          <a:xfrm>
            <a:off x="914400" y="5250359"/>
            <a:ext cx="411797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/>
              <a:t>32 cm</a:t>
            </a:r>
            <a:r>
              <a:rPr lang="en-US" altLang="en-US" sz="4400" b="1" baseline="30000" dirty="0"/>
              <a:t>2  </a:t>
            </a:r>
            <a:r>
              <a:rPr lang="en-US" altLang="en-US" sz="4400" b="1" dirty="0"/>
              <a:t>: 4  = </a:t>
            </a:r>
          </a:p>
        </p:txBody>
      </p:sp>
      <p:sp>
        <p:nvSpPr>
          <p:cNvPr id="18" name="Text Box 55"/>
          <p:cNvSpPr txBox="1">
            <a:spLocks noChangeArrowheads="1"/>
          </p:cNvSpPr>
          <p:nvPr/>
        </p:nvSpPr>
        <p:spPr bwMode="auto">
          <a:xfrm>
            <a:off x="4565650" y="4450259"/>
            <a:ext cx="2063750" cy="76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 dirty="0">
                <a:solidFill>
                  <a:srgbClr val="3366FF"/>
                </a:solidFill>
              </a:rPr>
              <a:t>24 cm</a:t>
            </a:r>
            <a:r>
              <a:rPr lang="en-US" altLang="en-US" sz="4400" b="1" baseline="30000" dirty="0">
                <a:solidFill>
                  <a:srgbClr val="3366FF"/>
                </a:solidFill>
              </a:rPr>
              <a:t>2</a:t>
            </a:r>
            <a:endParaRPr lang="en-US" altLang="en-US" sz="4400" b="1" dirty="0">
              <a:solidFill>
                <a:srgbClr val="3366FF"/>
              </a:solidFill>
            </a:endParaRPr>
          </a:p>
        </p:txBody>
      </p:sp>
      <p:sp>
        <p:nvSpPr>
          <p:cNvPr id="19" name="Text Box 58"/>
          <p:cNvSpPr txBox="1">
            <a:spLocks noChangeArrowheads="1"/>
          </p:cNvSpPr>
          <p:nvPr/>
        </p:nvSpPr>
        <p:spPr bwMode="auto">
          <a:xfrm>
            <a:off x="4484688" y="5212259"/>
            <a:ext cx="1989137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3366FF"/>
                </a:solidFill>
              </a:rPr>
              <a:t>8 cm</a:t>
            </a:r>
            <a:r>
              <a:rPr lang="en-US" altLang="en-US" sz="4400" b="1" baseline="30000">
                <a:solidFill>
                  <a:srgbClr val="3366FF"/>
                </a:solidFill>
              </a:rPr>
              <a:t>2</a:t>
            </a:r>
            <a:endParaRPr lang="en-US" altLang="en-US" sz="4400" b="1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8049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8" grpId="0"/>
      <p:bldP spid="1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356</TotalTime>
  <Words>567</Words>
  <Application>Microsoft Office PowerPoint</Application>
  <PresentationFormat>On-screen Show (4:3)</PresentationFormat>
  <Paragraphs>136</Paragraphs>
  <Slides>13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Times New Roman</vt:lpstr>
      <vt:lpstr>VNI-Bragga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2020-05-10T03:43:49Z</dcterms:created>
  <dcterms:modified xsi:type="dcterms:W3CDTF">2020-05-23T04:17:55Z</dcterms:modified>
</cp:coreProperties>
</file>