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D0913-AE28-4D0E-9037-229A4564DF4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00FBE8-5850-4A5D-AA77-E3C2AFAB2AE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9F9D6F-3D69-40C8-AC00-F230191B387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815EF7-9B88-49CF-B4DF-2FCB0525E2C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2F30FA-6045-4FA2-B7B6-CD40CA1687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B2357E-F330-46DF-A559-52618820E11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3096264-59CF-4D1E-8736-A333DDA181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6F221DD-9082-4A85-AE40-A204E0E2F7D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EAF3CD5-34FF-4BC6-AB86-5533EF8BE3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4096E81-E37A-4664-866D-56A8EF6AF0D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1D1B93-B555-4921-8F45-EB546568A69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E64ECF5-FC39-4F68-BE18-9FE73B810A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857250" y="450850"/>
            <a:ext cx="6342063" cy="823913"/>
          </a:xfrm>
          <a:prstGeom prst="rect">
            <a:avLst/>
          </a:prstGeom>
          <a:noFill/>
          <a:ln w="38100" algn="ctr">
            <a:noFill/>
            <a:miter lim="800000"/>
            <a:headEnd/>
            <a:tailEnd/>
          </a:ln>
        </p:spPr>
        <p:txBody>
          <a:bodyPr>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3075" name="Text Box 3"/>
          <p:cNvSpPr txBox="1">
            <a:spLocks noChangeArrowheads="1"/>
          </p:cNvSpPr>
          <p:nvPr/>
        </p:nvSpPr>
        <p:spPr bwMode="auto">
          <a:xfrm>
            <a:off x="768350" y="1697038"/>
            <a:ext cx="7750175" cy="2074862"/>
          </a:xfrm>
          <a:prstGeom prst="rect">
            <a:avLst/>
          </a:prstGeom>
          <a:noFill/>
          <a:ln w="38100" algn="ctr">
            <a:noFill/>
            <a:miter lim="800000"/>
            <a:headEnd/>
            <a:tailEnd/>
          </a:ln>
        </p:spPr>
        <p:txBody>
          <a:bodyPr>
            <a:spAutoFit/>
          </a:bodyPr>
          <a:lstStyle/>
          <a:p>
            <a:pPr algn="ctr" eaLnBrk="1" hangingPunct="1">
              <a:spcBef>
                <a:spcPct val="50000"/>
              </a:spcBef>
            </a:pPr>
            <a:r>
              <a:rPr lang="en-US" sz="3200" u="sng"/>
              <a:t>Bài cũ</a:t>
            </a:r>
          </a:p>
          <a:p>
            <a:pPr algn="ctr" eaLnBrk="1" hangingPunct="1">
              <a:spcBef>
                <a:spcPct val="50000"/>
              </a:spcBef>
            </a:pPr>
            <a:r>
              <a:rPr lang="en-US" sz="2800"/>
              <a:t>Em hãy cho biết cuộc xung </a:t>
            </a:r>
            <a:r>
              <a:rPr lang="vi-VN" sz="2800"/>
              <a:t>đ</a:t>
            </a:r>
            <a:r>
              <a:rPr lang="en-US" sz="2800"/>
              <a:t>ột giữa các tập </a:t>
            </a:r>
            <a:r>
              <a:rPr lang="vi-VN" sz="2800"/>
              <a:t>đ</a:t>
            </a:r>
            <a:r>
              <a:rPr lang="en-US" sz="2800"/>
              <a:t>oàn phong kiến Trịnh – Nguyễn </a:t>
            </a:r>
            <a:r>
              <a:rPr lang="vi-VN" sz="2800"/>
              <a:t>đ</a:t>
            </a:r>
            <a:r>
              <a:rPr lang="en-US" sz="2800"/>
              <a:t>ã gây ra những hậu quả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86050" y="0"/>
            <a:ext cx="4867275" cy="6757988"/>
            <a:chOff x="3154" y="818"/>
            <a:chExt cx="2408" cy="3286"/>
          </a:xfrm>
        </p:grpSpPr>
        <p:grpSp>
          <p:nvGrpSpPr>
            <p:cNvPr id="11267" name="Group 3"/>
            <p:cNvGrpSpPr>
              <a:grpSpLocks/>
            </p:cNvGrpSpPr>
            <p:nvPr/>
          </p:nvGrpSpPr>
          <p:grpSpPr bwMode="auto">
            <a:xfrm>
              <a:off x="3154" y="818"/>
              <a:ext cx="2408" cy="3286"/>
              <a:chOff x="3154" y="818"/>
              <a:chExt cx="2408" cy="3286"/>
            </a:xfrm>
          </p:grpSpPr>
          <p:grpSp>
            <p:nvGrpSpPr>
              <p:cNvPr id="11269" name="Group 4"/>
              <p:cNvGrpSpPr>
                <a:grpSpLocks/>
              </p:cNvGrpSpPr>
              <p:nvPr/>
            </p:nvGrpSpPr>
            <p:grpSpPr bwMode="auto">
              <a:xfrm>
                <a:off x="3154" y="818"/>
                <a:ext cx="2408" cy="3286"/>
                <a:chOff x="3154" y="826"/>
                <a:chExt cx="2408" cy="3286"/>
              </a:xfrm>
            </p:grpSpPr>
            <p:grpSp>
              <p:nvGrpSpPr>
                <p:cNvPr id="11280" name="Group 5"/>
                <p:cNvGrpSpPr>
                  <a:grpSpLocks/>
                </p:cNvGrpSpPr>
                <p:nvPr/>
              </p:nvGrpSpPr>
              <p:grpSpPr bwMode="auto">
                <a:xfrm>
                  <a:off x="3154" y="826"/>
                  <a:ext cx="2408" cy="3286"/>
                  <a:chOff x="3186" y="826"/>
                  <a:chExt cx="2408" cy="3286"/>
                </a:xfrm>
              </p:grpSpPr>
              <p:pic>
                <p:nvPicPr>
                  <p:cNvPr id="11288" name="Picture 6" descr="luoc do 2"/>
                  <p:cNvPicPr>
                    <a:picLocks noChangeAspect="1" noChangeArrowheads="1"/>
                  </p:cNvPicPr>
                  <p:nvPr/>
                </p:nvPicPr>
                <p:blipFill>
                  <a:blip r:embed="rId2"/>
                  <a:srcRect b="5812"/>
                  <a:stretch>
                    <a:fillRect/>
                  </a:stretch>
                </p:blipFill>
                <p:spPr bwMode="auto">
                  <a:xfrm>
                    <a:off x="3273" y="826"/>
                    <a:ext cx="2202" cy="2966"/>
                  </a:xfrm>
                  <a:prstGeom prst="rect">
                    <a:avLst/>
                  </a:prstGeom>
                  <a:noFill/>
                  <a:ln w="9525">
                    <a:noFill/>
                    <a:miter lim="800000"/>
                    <a:headEnd/>
                    <a:tailEnd/>
                  </a:ln>
                </p:spPr>
              </p:pic>
              <p:sp>
                <p:nvSpPr>
                  <p:cNvPr id="11289" name="Text Box 7"/>
                  <p:cNvSpPr txBox="1">
                    <a:spLocks noChangeArrowheads="1"/>
                  </p:cNvSpPr>
                  <p:nvPr/>
                </p:nvSpPr>
                <p:spPr bwMode="auto">
                  <a:xfrm>
                    <a:off x="3186" y="3815"/>
                    <a:ext cx="2408" cy="297"/>
                  </a:xfrm>
                  <a:prstGeom prst="rect">
                    <a:avLst/>
                  </a:prstGeom>
                  <a:noFill/>
                  <a:ln w="9525">
                    <a:noFill/>
                    <a:miter lim="800000"/>
                    <a:headEnd/>
                    <a:tailEnd/>
                  </a:ln>
                </p:spPr>
                <p:txBody>
                  <a:bodyPr>
                    <a:spAutoFit/>
                  </a:bodyPr>
                  <a:lstStyle/>
                  <a:p>
                    <a:pPr algn="ctr" eaLnBrk="1" hangingPunct="1"/>
                    <a:r>
                      <a:rPr lang="en-US" sz="1600"/>
                      <a:t>L</a:t>
                    </a:r>
                    <a:r>
                      <a:rPr lang="vi-VN" sz="1600"/>
                      <a:t>ư</a:t>
                    </a:r>
                    <a:r>
                      <a:rPr lang="en-US" sz="1600"/>
                      <a:t>ợc </a:t>
                    </a:r>
                    <a:r>
                      <a:rPr lang="vi-VN" sz="1600"/>
                      <a:t>đ</a:t>
                    </a:r>
                    <a:r>
                      <a:rPr lang="en-US" sz="1600"/>
                      <a:t>ồ nghĩa quân Tây S</a:t>
                    </a:r>
                    <a:r>
                      <a:rPr lang="vi-VN" sz="1600"/>
                      <a:t>ơ</a:t>
                    </a:r>
                    <a:r>
                      <a:rPr lang="en-US" sz="1600"/>
                      <a:t>n tiến ra</a:t>
                    </a:r>
                  </a:p>
                  <a:p>
                    <a:pPr algn="ctr" eaLnBrk="1" hangingPunct="1"/>
                    <a:r>
                      <a:rPr lang="en-US"/>
                      <a:t> </a:t>
                    </a:r>
                    <a:r>
                      <a:rPr lang="en-US" sz="1600"/>
                      <a:t>Th</a:t>
                    </a:r>
                    <a:r>
                      <a:rPr lang="vi-VN" sz="1600"/>
                      <a:t>ă</a:t>
                    </a:r>
                    <a:r>
                      <a:rPr lang="en-US" sz="1600"/>
                      <a:t>ng Long</a:t>
                    </a:r>
                    <a:r>
                      <a:rPr lang="en-US"/>
                      <a:t> </a:t>
                    </a:r>
                    <a:r>
                      <a:rPr lang="en-US" sz="1400" i="1"/>
                      <a:t>(n</a:t>
                    </a:r>
                    <a:r>
                      <a:rPr lang="vi-VN" sz="1400" i="1"/>
                      <a:t>ă</a:t>
                    </a:r>
                    <a:r>
                      <a:rPr lang="en-US" sz="1400" i="1"/>
                      <a:t>m 1786)</a:t>
                    </a:r>
                  </a:p>
                </p:txBody>
              </p:sp>
            </p:grpSp>
            <p:sp>
              <p:nvSpPr>
                <p:cNvPr id="11281" name="WordArt 8"/>
                <p:cNvSpPr>
                  <a:spLocks noChangeArrowheads="1" noChangeShapeType="1" noTextEdit="1"/>
                </p:cNvSpPr>
                <p:nvPr/>
              </p:nvSpPr>
              <p:spPr bwMode="auto">
                <a:xfrm rot="2179610">
                  <a:off x="4012" y="1230"/>
                  <a:ext cx="356" cy="66"/>
                </a:xfrm>
                <a:prstGeom prst="rect">
                  <a:avLst/>
                </a:prstGeom>
              </p:spPr>
              <p:txBody>
                <a:bodyPr wrap="none" fromWordArt="1">
                  <a:prstTxWarp prst="textPlain">
                    <a:avLst>
                      <a:gd name="adj" fmla="val 50000"/>
                    </a:avLst>
                  </a:prstTxWarp>
                </a:bodyPr>
                <a:lstStyle/>
                <a:p>
                  <a:pPr algn="ctr"/>
                  <a:r>
                    <a:rPr lang="en-US" sz="3600" kern="10">
                      <a:ln w="9525">
                        <a:noFill/>
                        <a:round/>
                        <a:headEnd/>
                        <a:tailEnd/>
                      </a:ln>
                      <a:latin typeface="Arial"/>
                      <a:cs typeface="Arial"/>
                    </a:rPr>
                    <a:t>Sông Hồng</a:t>
                  </a:r>
                </a:p>
              </p:txBody>
            </p:sp>
            <p:sp>
              <p:nvSpPr>
                <p:cNvPr id="11282" name="Text Box 9"/>
                <p:cNvSpPr txBox="1">
                  <a:spLocks noChangeArrowheads="1"/>
                </p:cNvSpPr>
                <p:nvPr/>
              </p:nvSpPr>
              <p:spPr bwMode="auto">
                <a:xfrm>
                  <a:off x="4830" y="2969"/>
                  <a:ext cx="608" cy="104"/>
                </a:xfrm>
                <a:prstGeom prst="rect">
                  <a:avLst/>
                </a:prstGeom>
                <a:noFill/>
                <a:ln w="9525">
                  <a:noFill/>
                  <a:miter lim="800000"/>
                  <a:headEnd/>
                  <a:tailEnd/>
                </a:ln>
              </p:spPr>
              <p:txBody>
                <a:bodyPr>
                  <a:spAutoFit/>
                </a:bodyPr>
                <a:lstStyle/>
                <a:p>
                  <a:pPr eaLnBrk="1" hangingPunct="1"/>
                  <a:r>
                    <a:rPr lang="en-US" sz="800"/>
                    <a:t>Phú Xuân</a:t>
                  </a:r>
                </a:p>
              </p:txBody>
            </p:sp>
            <p:sp>
              <p:nvSpPr>
                <p:cNvPr id="11283" name="Text Box 10"/>
                <p:cNvSpPr txBox="1">
                  <a:spLocks noChangeArrowheads="1"/>
                </p:cNvSpPr>
                <p:nvPr/>
              </p:nvSpPr>
              <p:spPr bwMode="auto">
                <a:xfrm>
                  <a:off x="4394" y="1320"/>
                  <a:ext cx="396" cy="112"/>
                </a:xfrm>
                <a:prstGeom prst="rect">
                  <a:avLst/>
                </a:prstGeom>
                <a:noFill/>
                <a:ln w="9525">
                  <a:noFill/>
                  <a:miter lim="800000"/>
                  <a:headEnd/>
                  <a:tailEnd/>
                </a:ln>
              </p:spPr>
              <p:txBody>
                <a:bodyPr wrap="none">
                  <a:spAutoFit/>
                </a:bodyPr>
                <a:lstStyle/>
                <a:p>
                  <a:pPr eaLnBrk="1" hangingPunct="1"/>
                  <a:r>
                    <a:rPr lang="en-US" sz="900"/>
                    <a:t>Th</a:t>
                  </a:r>
                  <a:r>
                    <a:rPr lang="vi-VN" sz="900"/>
                    <a:t>ă</a:t>
                  </a:r>
                  <a:r>
                    <a:rPr lang="en-US" sz="900"/>
                    <a:t>ng Long</a:t>
                  </a:r>
                </a:p>
              </p:txBody>
            </p:sp>
            <p:sp>
              <p:nvSpPr>
                <p:cNvPr id="11284" name="Text Box 11"/>
                <p:cNvSpPr txBox="1">
                  <a:spLocks noChangeArrowheads="1"/>
                </p:cNvSpPr>
                <p:nvPr/>
              </p:nvSpPr>
              <p:spPr bwMode="auto">
                <a:xfrm>
                  <a:off x="4434" y="1600"/>
                  <a:ext cx="307" cy="112"/>
                </a:xfrm>
                <a:prstGeom prst="rect">
                  <a:avLst/>
                </a:prstGeom>
                <a:noFill/>
                <a:ln w="9525">
                  <a:noFill/>
                  <a:miter lim="800000"/>
                  <a:headEnd/>
                  <a:tailEnd/>
                </a:ln>
              </p:spPr>
              <p:txBody>
                <a:bodyPr wrap="none">
                  <a:spAutoFit/>
                </a:bodyPr>
                <a:lstStyle/>
                <a:p>
                  <a:pPr eaLnBrk="1" hangingPunct="1"/>
                  <a:r>
                    <a:rPr lang="en-US" sz="900"/>
                    <a:t>Nam D</a:t>
                  </a:r>
                  <a:r>
                    <a:rPr lang="vi-VN" sz="900"/>
                    <a:t>ư</a:t>
                  </a:r>
                  <a:endParaRPr lang="en-US" sz="900"/>
                </a:p>
              </p:txBody>
            </p:sp>
            <p:sp>
              <p:nvSpPr>
                <p:cNvPr id="11285" name="Text Box 12"/>
                <p:cNvSpPr txBox="1">
                  <a:spLocks noChangeArrowheads="1"/>
                </p:cNvSpPr>
                <p:nvPr/>
              </p:nvSpPr>
              <p:spPr bwMode="auto">
                <a:xfrm>
                  <a:off x="5058" y="3629"/>
                  <a:ext cx="444" cy="104"/>
                </a:xfrm>
                <a:prstGeom prst="rect">
                  <a:avLst/>
                </a:prstGeom>
                <a:noFill/>
                <a:ln w="9525">
                  <a:noFill/>
                  <a:miter lim="800000"/>
                  <a:headEnd/>
                  <a:tailEnd/>
                </a:ln>
              </p:spPr>
              <p:txBody>
                <a:bodyPr>
                  <a:spAutoFit/>
                </a:bodyPr>
                <a:lstStyle/>
                <a:p>
                  <a:pPr eaLnBrk="1" hangingPunct="1"/>
                  <a:r>
                    <a:rPr lang="en-US" sz="800"/>
                    <a:t>Quy Nh</a:t>
                  </a:r>
                  <a:r>
                    <a:rPr lang="vi-VN" sz="800"/>
                    <a:t>ơ</a:t>
                  </a:r>
                  <a:r>
                    <a:rPr lang="en-US" sz="800"/>
                    <a:t>n</a:t>
                  </a:r>
                </a:p>
              </p:txBody>
            </p:sp>
            <p:sp>
              <p:nvSpPr>
                <p:cNvPr id="11286" name="Text Box 13"/>
                <p:cNvSpPr txBox="1">
                  <a:spLocks noChangeArrowheads="1"/>
                </p:cNvSpPr>
                <p:nvPr/>
              </p:nvSpPr>
              <p:spPr bwMode="auto">
                <a:xfrm>
                  <a:off x="4794" y="3569"/>
                  <a:ext cx="356" cy="104"/>
                </a:xfrm>
                <a:prstGeom prst="rect">
                  <a:avLst/>
                </a:prstGeom>
                <a:noFill/>
                <a:ln w="9525">
                  <a:noFill/>
                  <a:miter lim="800000"/>
                  <a:headEnd/>
                  <a:tailEnd/>
                </a:ln>
              </p:spPr>
              <p:txBody>
                <a:bodyPr>
                  <a:spAutoFit/>
                </a:bodyPr>
                <a:lstStyle/>
                <a:p>
                  <a:pPr eaLnBrk="1" hangingPunct="1"/>
                  <a:r>
                    <a:rPr lang="en-US" sz="800"/>
                    <a:t>An Khê</a:t>
                  </a:r>
                </a:p>
              </p:txBody>
            </p:sp>
            <p:sp>
              <p:nvSpPr>
                <p:cNvPr id="11287" name="WordArt 14"/>
                <p:cNvSpPr>
                  <a:spLocks noChangeArrowheads="1" noChangeShapeType="1" noTextEdit="1"/>
                </p:cNvSpPr>
                <p:nvPr/>
              </p:nvSpPr>
              <p:spPr bwMode="auto">
                <a:xfrm rot="1691804">
                  <a:off x="4405" y="2386"/>
                  <a:ext cx="288" cy="55"/>
                </a:xfrm>
                <a:prstGeom prst="rect">
                  <a:avLst/>
                </a:prstGeom>
              </p:spPr>
              <p:txBody>
                <a:bodyPr wrap="none" fromWordArt="1">
                  <a:prstTxWarp prst="textPlain">
                    <a:avLst>
                      <a:gd name="adj" fmla="val 50000"/>
                    </a:avLst>
                  </a:prstTxWarp>
                </a:bodyPr>
                <a:lstStyle/>
                <a:p>
                  <a:pPr algn="ctr"/>
                  <a:r>
                    <a:rPr lang="en-US" sz="3600" kern="10">
                      <a:ln w="9525">
                        <a:noFill/>
                        <a:round/>
                        <a:headEnd/>
                        <a:tailEnd/>
                      </a:ln>
                      <a:latin typeface="Arial"/>
                      <a:cs typeface="Arial"/>
                    </a:rPr>
                    <a:t>Sông Gianh</a:t>
                  </a:r>
                </a:p>
              </p:txBody>
            </p:sp>
          </p:grpSp>
          <p:sp>
            <p:nvSpPr>
              <p:cNvPr id="11270" name="Line 15"/>
              <p:cNvSpPr>
                <a:spLocks noChangeShapeType="1"/>
              </p:cNvSpPr>
              <p:nvPr/>
            </p:nvSpPr>
            <p:spPr bwMode="auto">
              <a:xfrm flipV="1">
                <a:off x="4404" y="1768"/>
                <a:ext cx="88" cy="228"/>
              </a:xfrm>
              <a:prstGeom prst="line">
                <a:avLst/>
              </a:prstGeom>
              <a:noFill/>
              <a:ln w="38100">
                <a:solidFill>
                  <a:srgbClr val="FF3300"/>
                </a:solidFill>
                <a:round/>
                <a:headEnd/>
                <a:tailEnd type="triangle" w="med" len="med"/>
              </a:ln>
            </p:spPr>
            <p:txBody>
              <a:bodyPr/>
              <a:lstStyle/>
              <a:p>
                <a:endParaRPr lang="en-US"/>
              </a:p>
            </p:txBody>
          </p:sp>
          <p:sp>
            <p:nvSpPr>
              <p:cNvPr id="11271" name="Line 16"/>
              <p:cNvSpPr>
                <a:spLocks noChangeShapeType="1"/>
              </p:cNvSpPr>
              <p:nvPr/>
            </p:nvSpPr>
            <p:spPr bwMode="auto">
              <a:xfrm flipH="1" flipV="1">
                <a:off x="4380" y="2088"/>
                <a:ext cx="72" cy="200"/>
              </a:xfrm>
              <a:prstGeom prst="line">
                <a:avLst/>
              </a:prstGeom>
              <a:noFill/>
              <a:ln w="38100">
                <a:solidFill>
                  <a:srgbClr val="FF3300"/>
                </a:solidFill>
                <a:round/>
                <a:headEnd/>
                <a:tailEnd type="triangle" w="med" len="med"/>
              </a:ln>
            </p:spPr>
            <p:txBody>
              <a:bodyPr/>
              <a:lstStyle/>
              <a:p>
                <a:endParaRPr lang="en-US"/>
              </a:p>
            </p:txBody>
          </p:sp>
          <p:sp>
            <p:nvSpPr>
              <p:cNvPr id="11272" name="Line 17"/>
              <p:cNvSpPr>
                <a:spLocks noChangeShapeType="1"/>
              </p:cNvSpPr>
              <p:nvPr/>
            </p:nvSpPr>
            <p:spPr bwMode="auto">
              <a:xfrm flipH="1" flipV="1">
                <a:off x="4540" y="2436"/>
                <a:ext cx="136" cy="176"/>
              </a:xfrm>
              <a:prstGeom prst="line">
                <a:avLst/>
              </a:prstGeom>
              <a:noFill/>
              <a:ln w="38100">
                <a:solidFill>
                  <a:srgbClr val="FF3300"/>
                </a:solidFill>
                <a:round/>
                <a:headEnd/>
                <a:tailEnd type="triangle" w="med" len="med"/>
              </a:ln>
            </p:spPr>
            <p:txBody>
              <a:bodyPr/>
              <a:lstStyle/>
              <a:p>
                <a:endParaRPr lang="en-US"/>
              </a:p>
            </p:txBody>
          </p:sp>
          <p:sp>
            <p:nvSpPr>
              <p:cNvPr id="11273" name="Line 18"/>
              <p:cNvSpPr>
                <a:spLocks noChangeShapeType="1"/>
              </p:cNvSpPr>
              <p:nvPr/>
            </p:nvSpPr>
            <p:spPr bwMode="auto">
              <a:xfrm flipH="1" flipV="1">
                <a:off x="4744" y="2680"/>
                <a:ext cx="136" cy="176"/>
              </a:xfrm>
              <a:prstGeom prst="line">
                <a:avLst/>
              </a:prstGeom>
              <a:noFill/>
              <a:ln w="38100">
                <a:solidFill>
                  <a:srgbClr val="FF3300"/>
                </a:solidFill>
                <a:round/>
                <a:headEnd/>
                <a:tailEnd type="triangle" w="med" len="med"/>
              </a:ln>
            </p:spPr>
            <p:txBody>
              <a:bodyPr/>
              <a:lstStyle/>
              <a:p>
                <a:endParaRPr lang="en-US"/>
              </a:p>
            </p:txBody>
          </p:sp>
          <p:sp>
            <p:nvSpPr>
              <p:cNvPr id="11274" name="Freeform 19"/>
              <p:cNvSpPr>
                <a:spLocks/>
              </p:cNvSpPr>
              <p:nvPr/>
            </p:nvSpPr>
            <p:spPr bwMode="auto">
              <a:xfrm>
                <a:off x="4568" y="2016"/>
                <a:ext cx="100" cy="192"/>
              </a:xfrm>
              <a:custGeom>
                <a:avLst/>
                <a:gdLst>
                  <a:gd name="T0" fmla="*/ 100 w 100"/>
                  <a:gd name="T1" fmla="*/ 192 h 192"/>
                  <a:gd name="T2" fmla="*/ 44 w 100"/>
                  <a:gd name="T3" fmla="*/ 132 h 192"/>
                  <a:gd name="T4" fmla="*/ 20 w 100"/>
                  <a:gd name="T5" fmla="*/ 76 h 192"/>
                  <a:gd name="T6" fmla="*/ 0 w 100"/>
                  <a:gd name="T7" fmla="*/ 0 h 192"/>
                  <a:gd name="T8" fmla="*/ 0 60000 65536"/>
                  <a:gd name="T9" fmla="*/ 0 60000 65536"/>
                  <a:gd name="T10" fmla="*/ 0 60000 65536"/>
                  <a:gd name="T11" fmla="*/ 0 60000 65536"/>
                  <a:gd name="T12" fmla="*/ 0 w 100"/>
                  <a:gd name="T13" fmla="*/ 0 h 192"/>
                  <a:gd name="T14" fmla="*/ 100 w 100"/>
                  <a:gd name="T15" fmla="*/ 192 h 192"/>
                </a:gdLst>
                <a:ahLst/>
                <a:cxnLst>
                  <a:cxn ang="T8">
                    <a:pos x="T0" y="T1"/>
                  </a:cxn>
                  <a:cxn ang="T9">
                    <a:pos x="T2" y="T3"/>
                  </a:cxn>
                  <a:cxn ang="T10">
                    <a:pos x="T4" y="T5"/>
                  </a:cxn>
                  <a:cxn ang="T11">
                    <a:pos x="T6" y="T7"/>
                  </a:cxn>
                </a:cxnLst>
                <a:rect l="T12" t="T13" r="T14" b="T15"/>
                <a:pathLst>
                  <a:path w="100" h="192">
                    <a:moveTo>
                      <a:pt x="100" y="192"/>
                    </a:moveTo>
                    <a:lnTo>
                      <a:pt x="44" y="132"/>
                    </a:lnTo>
                    <a:lnTo>
                      <a:pt x="20" y="76"/>
                    </a:lnTo>
                    <a:lnTo>
                      <a:pt x="0" y="0"/>
                    </a:lnTo>
                  </a:path>
                </a:pathLst>
              </a:custGeom>
              <a:noFill/>
              <a:ln w="38100">
                <a:solidFill>
                  <a:srgbClr val="0000FF"/>
                </a:solidFill>
                <a:round/>
                <a:headEnd/>
                <a:tailEnd type="triangle" w="med" len="med"/>
              </a:ln>
            </p:spPr>
            <p:txBody>
              <a:bodyPr/>
              <a:lstStyle/>
              <a:p>
                <a:endParaRPr lang="en-US"/>
              </a:p>
            </p:txBody>
          </p:sp>
          <p:sp>
            <p:nvSpPr>
              <p:cNvPr id="11275" name="Line 20"/>
              <p:cNvSpPr>
                <a:spLocks noChangeShapeType="1"/>
              </p:cNvSpPr>
              <p:nvPr/>
            </p:nvSpPr>
            <p:spPr bwMode="auto">
              <a:xfrm flipH="1" flipV="1">
                <a:off x="4744" y="2292"/>
                <a:ext cx="112" cy="192"/>
              </a:xfrm>
              <a:prstGeom prst="line">
                <a:avLst/>
              </a:prstGeom>
              <a:noFill/>
              <a:ln w="38100">
                <a:solidFill>
                  <a:srgbClr val="0000FF"/>
                </a:solidFill>
                <a:round/>
                <a:headEnd/>
                <a:tailEnd type="triangle" w="med" len="med"/>
              </a:ln>
            </p:spPr>
            <p:txBody>
              <a:bodyPr/>
              <a:lstStyle/>
              <a:p>
                <a:endParaRPr lang="en-US"/>
              </a:p>
            </p:txBody>
          </p:sp>
          <p:sp>
            <p:nvSpPr>
              <p:cNvPr id="11276" name="Line 21"/>
              <p:cNvSpPr>
                <a:spLocks noChangeShapeType="1"/>
              </p:cNvSpPr>
              <p:nvPr/>
            </p:nvSpPr>
            <p:spPr bwMode="auto">
              <a:xfrm flipH="1" flipV="1">
                <a:off x="4936" y="2584"/>
                <a:ext cx="116" cy="176"/>
              </a:xfrm>
              <a:prstGeom prst="line">
                <a:avLst/>
              </a:prstGeom>
              <a:noFill/>
              <a:ln w="38100">
                <a:solidFill>
                  <a:srgbClr val="0000FF"/>
                </a:solidFill>
                <a:round/>
                <a:headEnd/>
                <a:tailEnd type="triangle" w="med" len="med"/>
              </a:ln>
            </p:spPr>
            <p:txBody>
              <a:bodyPr/>
              <a:lstStyle/>
              <a:p>
                <a:endParaRPr lang="en-US"/>
              </a:p>
            </p:txBody>
          </p:sp>
          <p:sp>
            <p:nvSpPr>
              <p:cNvPr id="11277" name="Line 22"/>
              <p:cNvSpPr>
                <a:spLocks noChangeShapeType="1"/>
              </p:cNvSpPr>
              <p:nvPr/>
            </p:nvSpPr>
            <p:spPr bwMode="auto">
              <a:xfrm flipH="1" flipV="1">
                <a:off x="4952" y="2880"/>
                <a:ext cx="112" cy="184"/>
              </a:xfrm>
              <a:prstGeom prst="line">
                <a:avLst/>
              </a:prstGeom>
              <a:noFill/>
              <a:ln w="38100">
                <a:solidFill>
                  <a:srgbClr val="FF3300"/>
                </a:solidFill>
                <a:round/>
                <a:headEnd/>
                <a:tailEnd type="triangle" w="med" len="med"/>
              </a:ln>
            </p:spPr>
            <p:txBody>
              <a:bodyPr/>
              <a:lstStyle/>
              <a:p>
                <a:endParaRPr lang="en-US"/>
              </a:p>
            </p:txBody>
          </p:sp>
          <p:sp>
            <p:nvSpPr>
              <p:cNvPr id="11278" name="Freeform 23"/>
              <p:cNvSpPr>
                <a:spLocks/>
              </p:cNvSpPr>
              <p:nvPr/>
            </p:nvSpPr>
            <p:spPr bwMode="auto">
              <a:xfrm>
                <a:off x="4552" y="1760"/>
                <a:ext cx="41" cy="192"/>
              </a:xfrm>
              <a:custGeom>
                <a:avLst/>
                <a:gdLst>
                  <a:gd name="T0" fmla="*/ 32 w 41"/>
                  <a:gd name="T1" fmla="*/ 192 h 192"/>
                  <a:gd name="T2" fmla="*/ 41 w 41"/>
                  <a:gd name="T3" fmla="*/ 82 h 192"/>
                  <a:gd name="T4" fmla="*/ 0 w 41"/>
                  <a:gd name="T5" fmla="*/ 0 h 192"/>
                  <a:gd name="T6" fmla="*/ 0 60000 65536"/>
                  <a:gd name="T7" fmla="*/ 0 60000 65536"/>
                  <a:gd name="T8" fmla="*/ 0 60000 65536"/>
                  <a:gd name="T9" fmla="*/ 0 w 41"/>
                  <a:gd name="T10" fmla="*/ 0 h 192"/>
                  <a:gd name="T11" fmla="*/ 41 w 41"/>
                  <a:gd name="T12" fmla="*/ 192 h 192"/>
                </a:gdLst>
                <a:ahLst/>
                <a:cxnLst>
                  <a:cxn ang="T6">
                    <a:pos x="T0" y="T1"/>
                  </a:cxn>
                  <a:cxn ang="T7">
                    <a:pos x="T2" y="T3"/>
                  </a:cxn>
                  <a:cxn ang="T8">
                    <a:pos x="T4" y="T5"/>
                  </a:cxn>
                </a:cxnLst>
                <a:rect l="T9" t="T10" r="T11" b="T12"/>
                <a:pathLst>
                  <a:path w="41" h="192">
                    <a:moveTo>
                      <a:pt x="32" y="192"/>
                    </a:moveTo>
                    <a:lnTo>
                      <a:pt x="41" y="82"/>
                    </a:lnTo>
                    <a:lnTo>
                      <a:pt x="0" y="0"/>
                    </a:lnTo>
                  </a:path>
                </a:pathLst>
              </a:custGeom>
              <a:noFill/>
              <a:ln w="38100">
                <a:solidFill>
                  <a:srgbClr val="0000FF"/>
                </a:solidFill>
                <a:round/>
                <a:headEnd/>
                <a:tailEnd type="triangle" w="med" len="med"/>
              </a:ln>
            </p:spPr>
            <p:txBody>
              <a:bodyPr/>
              <a:lstStyle/>
              <a:p>
                <a:endParaRPr lang="en-US"/>
              </a:p>
            </p:txBody>
          </p:sp>
          <p:sp>
            <p:nvSpPr>
              <p:cNvPr id="11279" name="Line 24"/>
              <p:cNvSpPr>
                <a:spLocks noChangeShapeType="1"/>
              </p:cNvSpPr>
              <p:nvPr/>
            </p:nvSpPr>
            <p:spPr bwMode="auto">
              <a:xfrm flipH="1" flipV="1">
                <a:off x="5152" y="2840"/>
                <a:ext cx="124" cy="188"/>
              </a:xfrm>
              <a:prstGeom prst="line">
                <a:avLst/>
              </a:prstGeom>
              <a:noFill/>
              <a:ln w="38100">
                <a:solidFill>
                  <a:srgbClr val="0000FF"/>
                </a:solidFill>
                <a:round/>
                <a:headEnd/>
                <a:tailEnd type="triangle" w="med" len="med"/>
              </a:ln>
            </p:spPr>
            <p:txBody>
              <a:bodyPr/>
              <a:lstStyle/>
              <a:p>
                <a:endParaRPr lang="en-US"/>
              </a:p>
            </p:txBody>
          </p:sp>
        </p:grpSp>
        <p:sp>
          <p:nvSpPr>
            <p:cNvPr id="11268" name="Line 25"/>
            <p:cNvSpPr>
              <a:spLocks noChangeShapeType="1"/>
            </p:cNvSpPr>
            <p:nvPr/>
          </p:nvSpPr>
          <p:spPr bwMode="auto">
            <a:xfrm flipH="1" flipV="1">
              <a:off x="4456" y="1528"/>
              <a:ext cx="44" cy="148"/>
            </a:xfrm>
            <a:prstGeom prst="line">
              <a:avLst/>
            </a:prstGeom>
            <a:noFill/>
            <a:ln w="38100">
              <a:solidFill>
                <a:srgbClr val="FF330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66888" y="-92075"/>
            <a:ext cx="1027112" cy="830263"/>
          </a:xfrm>
          <a:prstGeom prst="rect">
            <a:avLst/>
          </a:prstGeom>
          <a:noFill/>
          <a:ln w="9525">
            <a:noFill/>
            <a:miter lim="800000"/>
            <a:headEnd/>
            <a:tailEnd/>
          </a:ln>
        </p:spPr>
        <p:txBody>
          <a:bodyPr wrap="none">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12291" name="Text Box 3"/>
          <p:cNvSpPr txBox="1">
            <a:spLocks noChangeArrowheads="1"/>
          </p:cNvSpPr>
          <p:nvPr/>
        </p:nvSpPr>
        <p:spPr bwMode="auto">
          <a:xfrm>
            <a:off x="1184275" y="712788"/>
            <a:ext cx="6486525" cy="738187"/>
          </a:xfrm>
          <a:prstGeom prst="rect">
            <a:avLst/>
          </a:prstGeom>
          <a:noFill/>
          <a:ln w="9525">
            <a:noFill/>
            <a:miter lim="800000"/>
            <a:headEnd/>
            <a:tailEnd/>
          </a:ln>
        </p:spPr>
        <p:txBody>
          <a:bodyPr wrap="none">
            <a:spAutoFit/>
          </a:bodyPr>
          <a:lstStyle/>
          <a:p>
            <a:pPr algn="ctr" eaLnBrk="1" hangingPunct="1"/>
            <a:r>
              <a:rPr lang="en-US" i="1"/>
              <a:t>Bài 24:</a:t>
            </a:r>
            <a:r>
              <a:rPr lang="en-US" sz="2000"/>
              <a:t> </a:t>
            </a:r>
            <a:r>
              <a:rPr lang="en-US" sz="2400">
                <a:solidFill>
                  <a:srgbClr val="FF0000"/>
                </a:solidFill>
              </a:rPr>
              <a:t>Nghĩa quân Tây S</a:t>
            </a:r>
            <a:r>
              <a:rPr lang="vi-VN" sz="2400">
                <a:solidFill>
                  <a:srgbClr val="FF0000"/>
                </a:solidFill>
              </a:rPr>
              <a:t>ơ</a:t>
            </a:r>
            <a:r>
              <a:rPr lang="en-US" sz="2400">
                <a:solidFill>
                  <a:srgbClr val="FF0000"/>
                </a:solidFill>
              </a:rPr>
              <a:t>n tiến ra Th</a:t>
            </a:r>
            <a:r>
              <a:rPr lang="vi-VN" sz="2400">
                <a:solidFill>
                  <a:srgbClr val="FF0000"/>
                </a:solidFill>
              </a:rPr>
              <a:t>ă</a:t>
            </a:r>
            <a:r>
              <a:rPr lang="en-US" sz="2400">
                <a:solidFill>
                  <a:srgbClr val="FF0000"/>
                </a:solidFill>
              </a:rPr>
              <a:t>ng Long</a:t>
            </a:r>
          </a:p>
          <a:p>
            <a:pPr algn="ctr" eaLnBrk="1" hangingPunct="1"/>
            <a:r>
              <a:rPr lang="en-US" i="1">
                <a:solidFill>
                  <a:srgbClr val="FF0000"/>
                </a:solidFill>
              </a:rPr>
              <a:t>(N</a:t>
            </a:r>
            <a:r>
              <a:rPr lang="vi-VN" i="1">
                <a:solidFill>
                  <a:srgbClr val="FF0000"/>
                </a:solidFill>
              </a:rPr>
              <a:t>ă</a:t>
            </a:r>
            <a:r>
              <a:rPr lang="en-US" i="1">
                <a:solidFill>
                  <a:srgbClr val="FF0000"/>
                </a:solidFill>
              </a:rPr>
              <a:t>m 1786)</a:t>
            </a:r>
          </a:p>
        </p:txBody>
      </p:sp>
      <p:sp>
        <p:nvSpPr>
          <p:cNvPr id="12292" name="Text Box 4"/>
          <p:cNvSpPr txBox="1">
            <a:spLocks noChangeArrowheads="1"/>
          </p:cNvSpPr>
          <p:nvPr/>
        </p:nvSpPr>
        <p:spPr bwMode="auto">
          <a:xfrm>
            <a:off x="0" y="1654175"/>
            <a:ext cx="9144000" cy="457200"/>
          </a:xfrm>
          <a:prstGeom prst="rect">
            <a:avLst/>
          </a:prstGeom>
          <a:noFill/>
          <a:ln w="9525">
            <a:noFill/>
            <a:miter lim="800000"/>
            <a:headEnd/>
            <a:tailEnd/>
          </a:ln>
        </p:spPr>
        <p:txBody>
          <a:bodyPr>
            <a:spAutoFit/>
          </a:bodyPr>
          <a:lstStyle/>
          <a:p>
            <a:pPr marL="342900" indent="-342900" eaLnBrk="1" hangingPunct="1"/>
            <a:r>
              <a:rPr lang="en-US" sz="2400"/>
              <a:t> </a:t>
            </a:r>
            <a:r>
              <a:rPr lang="en-US" sz="2400" b="1"/>
              <a:t>1.</a:t>
            </a:r>
            <a:r>
              <a:rPr lang="en-US" sz="2400" b="1" u="sng"/>
              <a:t> Mục </a:t>
            </a:r>
            <a:r>
              <a:rPr lang="vi-VN" sz="2400" b="1" u="sng"/>
              <a:t>đ</a:t>
            </a:r>
            <a:r>
              <a:rPr lang="en-US" sz="2400" b="1" u="sng"/>
              <a:t>ích của nghĩa quân Tây S</a:t>
            </a:r>
            <a:r>
              <a:rPr lang="vi-VN" sz="2400" b="1" u="sng"/>
              <a:t>ơ</a:t>
            </a:r>
            <a:r>
              <a:rPr lang="en-US" sz="2400" b="1" u="sng"/>
              <a:t>n tiến ra Th</a:t>
            </a:r>
            <a:r>
              <a:rPr lang="vi-VN" sz="2400" b="1" u="sng"/>
              <a:t>ă</a:t>
            </a:r>
            <a:r>
              <a:rPr lang="en-US" sz="2400" b="1" u="sng"/>
              <a:t>ng Long </a:t>
            </a:r>
          </a:p>
        </p:txBody>
      </p:sp>
      <p:sp>
        <p:nvSpPr>
          <p:cNvPr id="12293" name="Text Box 5"/>
          <p:cNvSpPr txBox="1">
            <a:spLocks noChangeArrowheads="1"/>
          </p:cNvSpPr>
          <p:nvPr/>
        </p:nvSpPr>
        <p:spPr bwMode="auto">
          <a:xfrm>
            <a:off x="231775" y="2159000"/>
            <a:ext cx="8672513" cy="1816100"/>
          </a:xfrm>
          <a:prstGeom prst="rect">
            <a:avLst/>
          </a:prstGeom>
          <a:noFill/>
          <a:ln w="9525">
            <a:noFill/>
            <a:miter lim="800000"/>
            <a:headEnd/>
            <a:tailEnd/>
          </a:ln>
        </p:spPr>
        <p:txBody>
          <a:bodyPr>
            <a:spAutoFit/>
          </a:bodyPr>
          <a:lstStyle/>
          <a:p>
            <a:pPr marL="342900" indent="-342900" eaLnBrk="1" hangingPunct="1"/>
            <a:r>
              <a:rPr lang="en-US" sz="2800"/>
              <a:t>- N</a:t>
            </a:r>
            <a:r>
              <a:rPr lang="vi-VN" sz="2800"/>
              <a:t>ă</a:t>
            </a:r>
            <a:r>
              <a:rPr lang="en-US" sz="2800"/>
              <a:t>m 1786, nghĩa quân Tây S</a:t>
            </a:r>
            <a:r>
              <a:rPr lang="vi-VN" sz="2800"/>
              <a:t>ơ</a:t>
            </a:r>
            <a:r>
              <a:rPr lang="en-US" sz="2800"/>
              <a:t>n tiến ra Th</a:t>
            </a:r>
            <a:r>
              <a:rPr lang="vi-VN" sz="2800"/>
              <a:t>ă</a:t>
            </a:r>
            <a:r>
              <a:rPr lang="en-US" sz="2800"/>
              <a:t>ng Long </a:t>
            </a:r>
            <a:r>
              <a:rPr lang="vi-VN" sz="2800"/>
              <a:t>đ</a:t>
            </a:r>
            <a:r>
              <a:rPr lang="en-US" sz="2800"/>
              <a:t>ể lật </a:t>
            </a:r>
            <a:r>
              <a:rPr lang="vi-VN" sz="2800"/>
              <a:t>đ</a:t>
            </a:r>
            <a:r>
              <a:rPr lang="en-US" sz="2800"/>
              <a:t>ổ chính quyền họ Trịnh.</a:t>
            </a:r>
          </a:p>
          <a:p>
            <a:pPr marL="342900" indent="-342900" eaLnBrk="1" hangingPunct="1"/>
            <a:r>
              <a:rPr lang="en-US" sz="2800"/>
              <a:t>- Nguyễn Huệ là ng</a:t>
            </a:r>
            <a:r>
              <a:rPr lang="vi-VN" sz="2800"/>
              <a:t>ư</a:t>
            </a:r>
            <a:r>
              <a:rPr lang="en-US" sz="2800"/>
              <a:t>ời lãnh </a:t>
            </a:r>
            <a:r>
              <a:rPr lang="vi-VN" sz="2800"/>
              <a:t>đ</a:t>
            </a:r>
            <a:r>
              <a:rPr lang="en-US" sz="2800"/>
              <a:t>ạo cuộc khởi nghĩa này.</a:t>
            </a:r>
          </a:p>
          <a:p>
            <a:pPr marL="342900" indent="-342900" eaLnBrk="1" hangingPunct="1"/>
            <a:endParaRPr lang="en-US" sz="2800"/>
          </a:p>
        </p:txBody>
      </p:sp>
      <p:sp>
        <p:nvSpPr>
          <p:cNvPr id="12294" name="Text Box 6"/>
          <p:cNvSpPr txBox="1">
            <a:spLocks noChangeArrowheads="1"/>
          </p:cNvSpPr>
          <p:nvPr/>
        </p:nvSpPr>
        <p:spPr bwMode="auto">
          <a:xfrm>
            <a:off x="-71438" y="3576638"/>
            <a:ext cx="9215438" cy="446087"/>
          </a:xfrm>
          <a:prstGeom prst="rect">
            <a:avLst/>
          </a:prstGeom>
          <a:noFill/>
          <a:ln w="9525">
            <a:noFill/>
            <a:miter lim="800000"/>
            <a:headEnd/>
            <a:tailEnd/>
          </a:ln>
        </p:spPr>
        <p:txBody>
          <a:bodyPr>
            <a:spAutoFit/>
          </a:bodyPr>
          <a:lstStyle/>
          <a:p>
            <a:pPr marL="342900" indent="-342900" eaLnBrk="1" hangingPunct="1"/>
            <a:r>
              <a:rPr lang="en-US" sz="2300"/>
              <a:t> </a:t>
            </a:r>
            <a:r>
              <a:rPr lang="en-US" sz="2300" b="1"/>
              <a:t>2.</a:t>
            </a:r>
            <a:r>
              <a:rPr lang="en-US" sz="2300" b="1" u="sng"/>
              <a:t> Diễn biến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
        <p:nvSpPr>
          <p:cNvPr id="13319" name="Rectangle 7"/>
          <p:cNvSpPr>
            <a:spLocks noChangeArrowheads="1"/>
          </p:cNvSpPr>
          <p:nvPr/>
        </p:nvSpPr>
        <p:spPr bwMode="auto">
          <a:xfrm>
            <a:off x="185738" y="4086225"/>
            <a:ext cx="9144000" cy="3905250"/>
          </a:xfrm>
          <a:prstGeom prst="rect">
            <a:avLst/>
          </a:prstGeom>
          <a:noFill/>
          <a:ln w="38100" algn="ctr">
            <a:noFill/>
            <a:miter lim="800000"/>
            <a:headEnd/>
            <a:tailEnd/>
          </a:ln>
        </p:spPr>
        <p:txBody>
          <a:bodyPr>
            <a:spAutoFit/>
          </a:bodyPr>
          <a:lstStyle/>
          <a:p>
            <a:pPr eaLnBrk="1" hangingPunct="1"/>
            <a:r>
              <a:rPr lang="en-US" sz="2800"/>
              <a:t>- Quân thuỷ và quân bộ của Nguyễn Huệ tiến nh</a:t>
            </a:r>
            <a:r>
              <a:rPr lang="vi-VN" sz="2800"/>
              <a:t>ư</a:t>
            </a:r>
            <a:r>
              <a:rPr lang="en-US" sz="2800"/>
              <a:t> vũ bão về phía Th</a:t>
            </a:r>
            <a:r>
              <a:rPr lang="vi-VN" sz="2800"/>
              <a:t>ă</a:t>
            </a:r>
            <a:r>
              <a:rPr lang="en-US" sz="2800"/>
              <a:t>ng Long.</a:t>
            </a:r>
          </a:p>
          <a:p>
            <a:pPr eaLnBrk="1" hangingPunct="1"/>
            <a:r>
              <a:rPr lang="en-US" sz="2800"/>
              <a:t>- Trịnh Khải phất cờ lệnh thúc quân </a:t>
            </a:r>
            <a:r>
              <a:rPr lang="vi-VN" sz="2800"/>
              <a:t>đ</a:t>
            </a:r>
            <a:r>
              <a:rPr lang="en-US" sz="2800"/>
              <a:t>ánh trả nh</a:t>
            </a:r>
            <a:r>
              <a:rPr lang="vi-VN" sz="2800"/>
              <a:t>ư</a:t>
            </a:r>
            <a:r>
              <a:rPr lang="en-US" sz="2800"/>
              <a:t>ng không lại.</a:t>
            </a:r>
          </a:p>
          <a:p>
            <a:pPr eaLnBrk="1" hangingPunct="1"/>
            <a:r>
              <a:rPr lang="en-US" sz="2800"/>
              <a:t>- Quân Trịnh </a:t>
            </a:r>
            <a:r>
              <a:rPr lang="vi-VN" sz="2800"/>
              <a:t>đ</a:t>
            </a:r>
            <a:r>
              <a:rPr lang="en-US" sz="2800"/>
              <a:t>ại bại. Trịnh Khải bị dân bắt trói nộp cho quân Tây S</a:t>
            </a:r>
            <a:r>
              <a:rPr lang="vi-VN" sz="2800"/>
              <a:t>ơ</a:t>
            </a:r>
            <a:r>
              <a:rPr lang="en-US" sz="2800"/>
              <a:t>n.</a:t>
            </a:r>
          </a:p>
          <a:p>
            <a:pPr algn="ctr" eaLnBrk="1" hangingPunct="1"/>
            <a:endParaRPr lang="en-US" sz="2800"/>
          </a:p>
          <a:p>
            <a:pPr algn="ctr" eaLnBrk="1" hangingPunct="1"/>
            <a:endParaRPr lang="en-US"/>
          </a:p>
          <a:p>
            <a:pPr algn="ctr" eaLnBrk="1" hangingPunct="1"/>
            <a:endParaRPr lang="en-US"/>
          </a:p>
          <a:p>
            <a:pPr algn="ct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diamond(in)">
                                      <p:cBhvr>
                                        <p:cTn id="7"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766888" y="-92075"/>
            <a:ext cx="1027112" cy="830263"/>
          </a:xfrm>
          <a:prstGeom prst="rect">
            <a:avLst/>
          </a:prstGeom>
          <a:noFill/>
          <a:ln w="9525">
            <a:noFill/>
            <a:miter lim="800000"/>
            <a:headEnd/>
            <a:tailEnd/>
          </a:ln>
        </p:spPr>
        <p:txBody>
          <a:bodyPr wrap="none">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13315" name="Text Box 3"/>
          <p:cNvSpPr txBox="1">
            <a:spLocks noChangeArrowheads="1"/>
          </p:cNvSpPr>
          <p:nvPr/>
        </p:nvSpPr>
        <p:spPr bwMode="auto">
          <a:xfrm>
            <a:off x="1184275" y="712788"/>
            <a:ext cx="6486525" cy="738187"/>
          </a:xfrm>
          <a:prstGeom prst="rect">
            <a:avLst/>
          </a:prstGeom>
          <a:noFill/>
          <a:ln w="9525">
            <a:noFill/>
            <a:miter lim="800000"/>
            <a:headEnd/>
            <a:tailEnd/>
          </a:ln>
        </p:spPr>
        <p:txBody>
          <a:bodyPr wrap="none">
            <a:spAutoFit/>
          </a:bodyPr>
          <a:lstStyle/>
          <a:p>
            <a:pPr algn="ctr" eaLnBrk="1" hangingPunct="1"/>
            <a:r>
              <a:rPr lang="en-US" i="1"/>
              <a:t>Bài 24:</a:t>
            </a:r>
            <a:r>
              <a:rPr lang="en-US" sz="2000"/>
              <a:t> </a:t>
            </a:r>
            <a:r>
              <a:rPr lang="en-US" sz="2400">
                <a:solidFill>
                  <a:srgbClr val="FF0000"/>
                </a:solidFill>
              </a:rPr>
              <a:t>Nghĩa quân Tây S</a:t>
            </a:r>
            <a:r>
              <a:rPr lang="vi-VN" sz="2400">
                <a:solidFill>
                  <a:srgbClr val="FF0000"/>
                </a:solidFill>
              </a:rPr>
              <a:t>ơ</a:t>
            </a:r>
            <a:r>
              <a:rPr lang="en-US" sz="2400">
                <a:solidFill>
                  <a:srgbClr val="FF0000"/>
                </a:solidFill>
              </a:rPr>
              <a:t>n tiến ra Th</a:t>
            </a:r>
            <a:r>
              <a:rPr lang="vi-VN" sz="2400">
                <a:solidFill>
                  <a:srgbClr val="FF0000"/>
                </a:solidFill>
              </a:rPr>
              <a:t>ă</a:t>
            </a:r>
            <a:r>
              <a:rPr lang="en-US" sz="2400">
                <a:solidFill>
                  <a:srgbClr val="FF0000"/>
                </a:solidFill>
              </a:rPr>
              <a:t>ng Long</a:t>
            </a:r>
          </a:p>
          <a:p>
            <a:pPr algn="ctr" eaLnBrk="1" hangingPunct="1"/>
            <a:r>
              <a:rPr lang="en-US" i="1">
                <a:solidFill>
                  <a:srgbClr val="FF0000"/>
                </a:solidFill>
              </a:rPr>
              <a:t>(N</a:t>
            </a:r>
            <a:r>
              <a:rPr lang="vi-VN" i="1">
                <a:solidFill>
                  <a:srgbClr val="FF0000"/>
                </a:solidFill>
              </a:rPr>
              <a:t>ă</a:t>
            </a:r>
            <a:r>
              <a:rPr lang="en-US" i="1">
                <a:solidFill>
                  <a:srgbClr val="FF0000"/>
                </a:solidFill>
              </a:rPr>
              <a:t>m 1786)</a:t>
            </a:r>
          </a:p>
        </p:txBody>
      </p:sp>
      <p:sp>
        <p:nvSpPr>
          <p:cNvPr id="13316" name="Text Box 4"/>
          <p:cNvSpPr txBox="1">
            <a:spLocks noChangeArrowheads="1"/>
          </p:cNvSpPr>
          <p:nvPr/>
        </p:nvSpPr>
        <p:spPr bwMode="auto">
          <a:xfrm>
            <a:off x="0" y="1654175"/>
            <a:ext cx="9144000" cy="457200"/>
          </a:xfrm>
          <a:prstGeom prst="rect">
            <a:avLst/>
          </a:prstGeom>
          <a:noFill/>
          <a:ln w="9525">
            <a:noFill/>
            <a:miter lim="800000"/>
            <a:headEnd/>
            <a:tailEnd/>
          </a:ln>
        </p:spPr>
        <p:txBody>
          <a:bodyPr>
            <a:spAutoFit/>
          </a:bodyPr>
          <a:lstStyle/>
          <a:p>
            <a:pPr marL="342900" indent="-342900" eaLnBrk="1" hangingPunct="1"/>
            <a:r>
              <a:rPr lang="en-US" sz="2400"/>
              <a:t> </a:t>
            </a:r>
            <a:r>
              <a:rPr lang="en-US" sz="2400" b="1"/>
              <a:t>1.</a:t>
            </a:r>
            <a:r>
              <a:rPr lang="en-US" sz="2400" b="1" u="sng"/>
              <a:t> Mục </a:t>
            </a:r>
            <a:r>
              <a:rPr lang="vi-VN" sz="2400" b="1" u="sng"/>
              <a:t>đ</a:t>
            </a:r>
            <a:r>
              <a:rPr lang="en-US" sz="2400" b="1" u="sng"/>
              <a:t>ích của nghĩa quân Tây S</a:t>
            </a:r>
            <a:r>
              <a:rPr lang="vi-VN" sz="2400" b="1" u="sng"/>
              <a:t>ơ</a:t>
            </a:r>
            <a:r>
              <a:rPr lang="en-US" sz="2400" b="1" u="sng"/>
              <a:t>n tiến ra Th</a:t>
            </a:r>
            <a:r>
              <a:rPr lang="vi-VN" sz="2400" b="1" u="sng"/>
              <a:t>ă</a:t>
            </a:r>
            <a:r>
              <a:rPr lang="en-US" sz="2400" b="1" u="sng"/>
              <a:t>ng Long </a:t>
            </a:r>
          </a:p>
        </p:txBody>
      </p:sp>
      <p:sp>
        <p:nvSpPr>
          <p:cNvPr id="13317" name="Text Box 5"/>
          <p:cNvSpPr txBox="1">
            <a:spLocks noChangeArrowheads="1"/>
          </p:cNvSpPr>
          <p:nvPr/>
        </p:nvSpPr>
        <p:spPr bwMode="auto">
          <a:xfrm>
            <a:off x="231775" y="2159000"/>
            <a:ext cx="8672513" cy="1816100"/>
          </a:xfrm>
          <a:prstGeom prst="rect">
            <a:avLst/>
          </a:prstGeom>
          <a:noFill/>
          <a:ln w="9525">
            <a:noFill/>
            <a:miter lim="800000"/>
            <a:headEnd/>
            <a:tailEnd/>
          </a:ln>
        </p:spPr>
        <p:txBody>
          <a:bodyPr>
            <a:spAutoFit/>
          </a:bodyPr>
          <a:lstStyle/>
          <a:p>
            <a:pPr marL="342900" indent="-342900" eaLnBrk="1" hangingPunct="1"/>
            <a:r>
              <a:rPr lang="en-US" sz="2800"/>
              <a:t>- N</a:t>
            </a:r>
            <a:r>
              <a:rPr lang="vi-VN" sz="2800"/>
              <a:t>ă</a:t>
            </a:r>
            <a:r>
              <a:rPr lang="en-US" sz="2800"/>
              <a:t>m 1786, nghĩa quân Tây S</a:t>
            </a:r>
            <a:r>
              <a:rPr lang="vi-VN" sz="2800"/>
              <a:t>ơ</a:t>
            </a:r>
            <a:r>
              <a:rPr lang="en-US" sz="2800"/>
              <a:t>n tiến ra Th</a:t>
            </a:r>
            <a:r>
              <a:rPr lang="vi-VN" sz="2800"/>
              <a:t>ă</a:t>
            </a:r>
            <a:r>
              <a:rPr lang="en-US" sz="2800"/>
              <a:t>ng Long </a:t>
            </a:r>
            <a:r>
              <a:rPr lang="vi-VN" sz="2800"/>
              <a:t>đ</a:t>
            </a:r>
            <a:r>
              <a:rPr lang="en-US" sz="2800"/>
              <a:t>ể lật </a:t>
            </a:r>
            <a:r>
              <a:rPr lang="vi-VN" sz="2800"/>
              <a:t>đ</a:t>
            </a:r>
            <a:r>
              <a:rPr lang="en-US" sz="2800"/>
              <a:t>ổ chính quyền họ Trịnh.</a:t>
            </a:r>
          </a:p>
          <a:p>
            <a:pPr marL="342900" indent="-342900" eaLnBrk="1" hangingPunct="1"/>
            <a:r>
              <a:rPr lang="en-US" sz="2800"/>
              <a:t>- Nguyễn Huệ là ng</a:t>
            </a:r>
            <a:r>
              <a:rPr lang="vi-VN" sz="2800"/>
              <a:t>ư</a:t>
            </a:r>
            <a:r>
              <a:rPr lang="en-US" sz="2800"/>
              <a:t>ời lãnh </a:t>
            </a:r>
            <a:r>
              <a:rPr lang="vi-VN" sz="2800"/>
              <a:t>đ</a:t>
            </a:r>
            <a:r>
              <a:rPr lang="en-US" sz="2800"/>
              <a:t>ạo cuộc khởi nghĩa này.</a:t>
            </a:r>
          </a:p>
          <a:p>
            <a:pPr marL="342900" indent="-342900" eaLnBrk="1" hangingPunct="1"/>
            <a:endParaRPr lang="en-US" sz="2800"/>
          </a:p>
        </p:txBody>
      </p:sp>
      <p:sp>
        <p:nvSpPr>
          <p:cNvPr id="13318" name="Text Box 6"/>
          <p:cNvSpPr txBox="1">
            <a:spLocks noChangeArrowheads="1"/>
          </p:cNvSpPr>
          <p:nvPr/>
        </p:nvSpPr>
        <p:spPr bwMode="auto">
          <a:xfrm>
            <a:off x="-71438" y="3662363"/>
            <a:ext cx="9215438" cy="446087"/>
          </a:xfrm>
          <a:prstGeom prst="rect">
            <a:avLst/>
          </a:prstGeom>
          <a:noFill/>
          <a:ln w="9525">
            <a:noFill/>
            <a:miter lim="800000"/>
            <a:headEnd/>
            <a:tailEnd/>
          </a:ln>
        </p:spPr>
        <p:txBody>
          <a:bodyPr>
            <a:spAutoFit/>
          </a:bodyPr>
          <a:lstStyle/>
          <a:p>
            <a:pPr marL="342900" indent="-342900" eaLnBrk="1" hangingPunct="1"/>
            <a:r>
              <a:rPr lang="en-US" sz="2300"/>
              <a:t> </a:t>
            </a:r>
            <a:r>
              <a:rPr lang="en-US" sz="2300" b="1"/>
              <a:t>2.</a:t>
            </a:r>
            <a:r>
              <a:rPr lang="en-US" sz="2300" b="1" u="sng"/>
              <a:t> Diễn biến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
        <p:nvSpPr>
          <p:cNvPr id="13319" name="Text Box 7"/>
          <p:cNvSpPr txBox="1">
            <a:spLocks noChangeArrowheads="1"/>
          </p:cNvSpPr>
          <p:nvPr/>
        </p:nvSpPr>
        <p:spPr bwMode="auto">
          <a:xfrm>
            <a:off x="-71438" y="4246563"/>
            <a:ext cx="9215438" cy="793750"/>
          </a:xfrm>
          <a:prstGeom prst="rect">
            <a:avLst/>
          </a:prstGeom>
          <a:noFill/>
          <a:ln w="9525">
            <a:noFill/>
            <a:miter lim="800000"/>
            <a:headEnd/>
            <a:tailEnd/>
          </a:ln>
        </p:spPr>
        <p:txBody>
          <a:bodyPr>
            <a:spAutoFit/>
          </a:bodyPr>
          <a:lstStyle/>
          <a:p>
            <a:pPr marL="342900" indent="-342900" eaLnBrk="1" hangingPunct="1"/>
            <a:r>
              <a:rPr lang="en-US" sz="2300"/>
              <a:t> </a:t>
            </a:r>
            <a:r>
              <a:rPr lang="en-US" sz="2300" b="1"/>
              <a:t>3.</a:t>
            </a:r>
            <a:r>
              <a:rPr lang="en-US" sz="2300" b="1" u="sng"/>
              <a:t> Kết quả và ý nghĩa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1131888"/>
            <a:ext cx="9144000" cy="3360737"/>
          </a:xfrm>
          <a:prstGeom prst="rect">
            <a:avLst/>
          </a:prstGeom>
          <a:solidFill>
            <a:schemeClr val="accent1"/>
          </a:solidFill>
          <a:ln w="38100">
            <a:solidFill>
              <a:srgbClr val="0000FF"/>
            </a:solidFill>
            <a:miter lim="800000"/>
            <a:headEnd/>
            <a:tailEnd/>
          </a:ln>
        </p:spPr>
        <p:txBody>
          <a:bodyPr>
            <a:spAutoFit/>
          </a:bodyPr>
          <a:lstStyle/>
          <a:p>
            <a:pPr eaLnBrk="1" hangingPunct="1"/>
            <a:r>
              <a:rPr lang="en-US" sz="2800"/>
              <a:t>  Đánh dấu x vào ô trống tr</a:t>
            </a:r>
            <a:r>
              <a:rPr lang="vi-VN" sz="2800"/>
              <a:t>ư</a:t>
            </a:r>
            <a:r>
              <a:rPr lang="en-US" sz="2800"/>
              <a:t>ớc câu trả lời </a:t>
            </a:r>
            <a:r>
              <a:rPr lang="vi-VN" sz="2800"/>
              <a:t>đ</a:t>
            </a:r>
            <a:r>
              <a:rPr lang="en-US" sz="2800"/>
              <a:t>úng:</a:t>
            </a:r>
          </a:p>
          <a:p>
            <a:pPr eaLnBrk="1" hangingPunct="1"/>
            <a:r>
              <a:rPr lang="en-US" sz="2800"/>
              <a:t>  </a:t>
            </a:r>
            <a:r>
              <a:rPr lang="en-US" sz="2800" i="1">
                <a:solidFill>
                  <a:srgbClr val="FF00FF"/>
                </a:solidFill>
              </a:rPr>
              <a:t>Kết quả và ý nghĩa của cuộc</a:t>
            </a:r>
            <a:r>
              <a:rPr lang="en-US" sz="2800"/>
              <a:t> </a:t>
            </a:r>
            <a:r>
              <a:rPr lang="en-US" sz="2800" i="1">
                <a:solidFill>
                  <a:srgbClr val="FF00FF"/>
                </a:solidFill>
              </a:rPr>
              <a:t>tiến</a:t>
            </a:r>
            <a:r>
              <a:rPr lang="en-US" sz="2800"/>
              <a:t> </a:t>
            </a:r>
            <a:r>
              <a:rPr lang="en-US" sz="2800" i="1">
                <a:solidFill>
                  <a:srgbClr val="FF00FF"/>
                </a:solidFill>
              </a:rPr>
              <a:t>quân</a:t>
            </a:r>
            <a:r>
              <a:rPr lang="en-US" sz="2800"/>
              <a:t> </a:t>
            </a:r>
            <a:r>
              <a:rPr lang="en-US" sz="2800" i="1">
                <a:solidFill>
                  <a:srgbClr val="FF00FF"/>
                </a:solidFill>
              </a:rPr>
              <a:t>ra Th</a:t>
            </a:r>
            <a:r>
              <a:rPr lang="vi-VN" sz="2800" i="1">
                <a:solidFill>
                  <a:srgbClr val="FF00FF"/>
                </a:solidFill>
              </a:rPr>
              <a:t>ă</a:t>
            </a:r>
            <a:r>
              <a:rPr lang="en-US" sz="2800" i="1">
                <a:solidFill>
                  <a:srgbClr val="FF00FF"/>
                </a:solidFill>
              </a:rPr>
              <a:t>ng Long của Nguyễn Huệ là: </a:t>
            </a:r>
          </a:p>
          <a:p>
            <a:pPr eaLnBrk="1" hangingPunct="1"/>
            <a:r>
              <a:rPr lang="en-US" sz="2800">
                <a:sym typeface="Wingdings" pitchFamily="2" charset="2"/>
              </a:rPr>
              <a:t>.</a:t>
            </a:r>
            <a:r>
              <a:rPr lang="en-US" sz="2400">
                <a:sym typeface="Wingdings" pitchFamily="2" charset="2"/>
              </a:rPr>
              <a:t>a) Làm chủ Th</a:t>
            </a:r>
            <a:r>
              <a:rPr lang="vi-VN" sz="2400">
                <a:sym typeface="Wingdings" pitchFamily="2" charset="2"/>
              </a:rPr>
              <a:t>ă</a:t>
            </a:r>
            <a:r>
              <a:rPr lang="en-US" sz="2400">
                <a:sym typeface="Wingdings" pitchFamily="2" charset="2"/>
              </a:rPr>
              <a:t>ng Long, lật </a:t>
            </a:r>
            <a:r>
              <a:rPr lang="vi-VN" sz="2400">
                <a:sym typeface="Wingdings" pitchFamily="2" charset="2"/>
              </a:rPr>
              <a:t>đ</a:t>
            </a:r>
            <a:r>
              <a:rPr lang="en-US" sz="2400">
                <a:sym typeface="Wingdings" pitchFamily="2" charset="2"/>
              </a:rPr>
              <a:t>ổ chính quyền họ Trịnh.</a:t>
            </a:r>
          </a:p>
          <a:p>
            <a:pPr eaLnBrk="1" hangingPunct="1"/>
            <a:r>
              <a:rPr lang="en-US" sz="2800">
                <a:sym typeface="Wingdings" pitchFamily="2" charset="2"/>
              </a:rPr>
              <a:t>.</a:t>
            </a:r>
            <a:r>
              <a:rPr lang="en-US" sz="2400">
                <a:sym typeface="Wingdings" pitchFamily="2" charset="2"/>
              </a:rPr>
              <a:t>b) Giao quyền cai quản Đàng Ngoài cho vua Lê. </a:t>
            </a:r>
          </a:p>
          <a:p>
            <a:pPr eaLnBrk="1" hangingPunct="1"/>
            <a:r>
              <a:rPr lang="en-US" sz="2400">
                <a:sym typeface="Wingdings" pitchFamily="2" charset="2"/>
              </a:rPr>
              <a:t>.c) Mở </a:t>
            </a:r>
            <a:r>
              <a:rPr lang="vi-VN" sz="2400">
                <a:sym typeface="Wingdings" pitchFamily="2" charset="2"/>
              </a:rPr>
              <a:t>đ</a:t>
            </a:r>
            <a:r>
              <a:rPr lang="en-US" sz="2400">
                <a:sym typeface="Wingdings" pitchFamily="2" charset="2"/>
              </a:rPr>
              <a:t>ầu cho việc thống nhất </a:t>
            </a:r>
            <a:r>
              <a:rPr lang="vi-VN" sz="2400">
                <a:sym typeface="Wingdings" pitchFamily="2" charset="2"/>
              </a:rPr>
              <a:t>đ</a:t>
            </a:r>
            <a:r>
              <a:rPr lang="en-US" sz="2400">
                <a:sym typeface="Wingdings" pitchFamily="2" charset="2"/>
              </a:rPr>
              <a:t>ất n</a:t>
            </a:r>
            <a:r>
              <a:rPr lang="vi-VN" sz="2400">
                <a:sym typeface="Wingdings" pitchFamily="2" charset="2"/>
              </a:rPr>
              <a:t>ư</a:t>
            </a:r>
            <a:r>
              <a:rPr lang="en-US" sz="2400">
                <a:sym typeface="Wingdings" pitchFamily="2" charset="2"/>
              </a:rPr>
              <a:t>ớc sau h</a:t>
            </a:r>
            <a:r>
              <a:rPr lang="vi-VN" sz="2400">
                <a:sym typeface="Wingdings" pitchFamily="2" charset="2"/>
              </a:rPr>
              <a:t>ơ</a:t>
            </a:r>
            <a:r>
              <a:rPr lang="en-US" sz="2400">
                <a:sym typeface="Wingdings" pitchFamily="2" charset="2"/>
              </a:rPr>
              <a:t>n 200 n</a:t>
            </a:r>
            <a:r>
              <a:rPr lang="vi-VN" sz="2400">
                <a:sym typeface="Wingdings" pitchFamily="2" charset="2"/>
              </a:rPr>
              <a:t>ă</a:t>
            </a:r>
            <a:r>
              <a:rPr lang="en-US" sz="2400">
                <a:sym typeface="Wingdings" pitchFamily="2" charset="2"/>
              </a:rPr>
              <a:t>m</a:t>
            </a:r>
          </a:p>
          <a:p>
            <a:pPr eaLnBrk="1" hangingPunct="1"/>
            <a:r>
              <a:rPr lang="en-US" sz="2400">
                <a:sym typeface="Wingdings" pitchFamily="2" charset="2"/>
              </a:rPr>
              <a:t> 	chia cắt.</a:t>
            </a:r>
          </a:p>
          <a:p>
            <a:pPr eaLnBrk="1" hangingPunct="1"/>
            <a:r>
              <a:rPr lang="en-US" sz="2400">
                <a:sym typeface="Wingdings" pitchFamily="2" charset="2"/>
              </a:rPr>
              <a:t>.d) Nguyễn Huệ x</a:t>
            </a:r>
            <a:r>
              <a:rPr lang="vi-VN" sz="2400">
                <a:sym typeface="Wingdings" pitchFamily="2" charset="2"/>
              </a:rPr>
              <a:t>ư</a:t>
            </a:r>
            <a:r>
              <a:rPr lang="en-US" sz="2400">
                <a:sym typeface="Wingdings" pitchFamily="2" charset="2"/>
              </a:rPr>
              <a:t>ng ngôi hoàng </a:t>
            </a:r>
            <a:r>
              <a:rPr lang="vi-VN" sz="2400">
                <a:sym typeface="Wingdings" pitchFamily="2" charset="2"/>
              </a:rPr>
              <a:t>đ</a:t>
            </a:r>
            <a:r>
              <a:rPr lang="en-US" sz="2400">
                <a:sym typeface="Wingdings" pitchFamily="2" charset="2"/>
              </a:rPr>
              <a:t>ế.</a:t>
            </a:r>
          </a:p>
        </p:txBody>
      </p:sp>
      <p:sp>
        <p:nvSpPr>
          <p:cNvPr id="15363" name="Rectangle 3"/>
          <p:cNvSpPr>
            <a:spLocks noChangeArrowheads="1"/>
          </p:cNvSpPr>
          <p:nvPr/>
        </p:nvSpPr>
        <p:spPr bwMode="auto">
          <a:xfrm>
            <a:off x="144463" y="2563813"/>
            <a:ext cx="250825" cy="249237"/>
          </a:xfrm>
          <a:prstGeom prst="rect">
            <a:avLst/>
          </a:prstGeom>
          <a:solidFill>
            <a:schemeClr val="accent1"/>
          </a:solidFill>
          <a:ln w="28575">
            <a:solidFill>
              <a:schemeClr val="tx1"/>
            </a:solidFill>
            <a:miter lim="800000"/>
            <a:headEnd/>
            <a:tailEnd/>
          </a:ln>
        </p:spPr>
        <p:txBody>
          <a:bodyPr wrap="none" anchor="ctr"/>
          <a:lstStyle/>
          <a:p>
            <a:pPr algn="ctr" eaLnBrk="1" hangingPunct="1"/>
            <a:r>
              <a:rPr lang="en-US" sz="2000">
                <a:solidFill>
                  <a:srgbClr val="FF0000"/>
                </a:solidFill>
              </a:rPr>
              <a:t>x</a:t>
            </a:r>
          </a:p>
        </p:txBody>
      </p:sp>
      <p:sp>
        <p:nvSpPr>
          <p:cNvPr id="15364" name="Rectangle 4"/>
          <p:cNvSpPr>
            <a:spLocks noChangeArrowheads="1"/>
          </p:cNvSpPr>
          <p:nvPr/>
        </p:nvSpPr>
        <p:spPr bwMode="auto">
          <a:xfrm>
            <a:off x="152400" y="3017838"/>
            <a:ext cx="250825" cy="249237"/>
          </a:xfrm>
          <a:prstGeom prst="rect">
            <a:avLst/>
          </a:prstGeom>
          <a:solidFill>
            <a:schemeClr val="accent1"/>
          </a:solidFill>
          <a:ln w="28575">
            <a:solidFill>
              <a:schemeClr val="tx1"/>
            </a:solidFill>
            <a:miter lim="800000"/>
            <a:headEnd/>
            <a:tailEnd/>
          </a:ln>
        </p:spPr>
        <p:txBody>
          <a:bodyPr wrap="none" anchor="ctr"/>
          <a:lstStyle/>
          <a:p>
            <a:pPr algn="ctr" eaLnBrk="1" hangingPunct="1"/>
            <a:r>
              <a:rPr lang="en-US" sz="2000">
                <a:solidFill>
                  <a:srgbClr val="FF0000"/>
                </a:solidFill>
              </a:rPr>
              <a:t>x</a:t>
            </a:r>
          </a:p>
        </p:txBody>
      </p:sp>
      <p:sp>
        <p:nvSpPr>
          <p:cNvPr id="15365" name="Rectangle 5"/>
          <p:cNvSpPr>
            <a:spLocks noChangeArrowheads="1"/>
          </p:cNvSpPr>
          <p:nvPr/>
        </p:nvSpPr>
        <p:spPr bwMode="auto">
          <a:xfrm>
            <a:off x="153988" y="3390900"/>
            <a:ext cx="250825" cy="249238"/>
          </a:xfrm>
          <a:prstGeom prst="rect">
            <a:avLst/>
          </a:prstGeom>
          <a:solidFill>
            <a:schemeClr val="accent1"/>
          </a:solidFill>
          <a:ln w="28575">
            <a:solidFill>
              <a:schemeClr val="tx1"/>
            </a:solidFill>
            <a:miter lim="800000"/>
            <a:headEnd/>
            <a:tailEnd/>
          </a:ln>
        </p:spPr>
        <p:txBody>
          <a:bodyPr wrap="none" anchor="ctr"/>
          <a:lstStyle/>
          <a:p>
            <a:pPr algn="ctr" eaLnBrk="1" hangingPunct="1"/>
            <a:r>
              <a:rPr lang="en-US" sz="200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p:cTn id="13" dur="500" fill="hold"/>
                                        <p:tgtEl>
                                          <p:spTgt spid="15363"/>
                                        </p:tgtEl>
                                        <p:attrNameLst>
                                          <p:attrName>ppt_w</p:attrName>
                                        </p:attrNameLst>
                                      </p:cBhvr>
                                      <p:tavLst>
                                        <p:tav tm="0">
                                          <p:val>
                                            <p:fltVal val="0"/>
                                          </p:val>
                                        </p:tav>
                                        <p:tav tm="100000">
                                          <p:val>
                                            <p:strVal val="#ppt_w"/>
                                          </p:val>
                                        </p:tav>
                                      </p:tavLst>
                                    </p:anim>
                                    <p:anim calcmode="lin" valueType="num">
                                      <p:cBhvr>
                                        <p:cTn id="14" dur="500" fill="hold"/>
                                        <p:tgtEl>
                                          <p:spTgt spid="1536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p:cTn id="19" dur="500" fill="hold"/>
                                        <p:tgtEl>
                                          <p:spTgt spid="15364"/>
                                        </p:tgtEl>
                                        <p:attrNameLst>
                                          <p:attrName>ppt_w</p:attrName>
                                        </p:attrNameLst>
                                      </p:cBhvr>
                                      <p:tavLst>
                                        <p:tav tm="0">
                                          <p:val>
                                            <p:fltVal val="0"/>
                                          </p:val>
                                        </p:tav>
                                        <p:tav tm="100000">
                                          <p:val>
                                            <p:strVal val="#ppt_w"/>
                                          </p:val>
                                        </p:tav>
                                      </p:tavLst>
                                    </p:anim>
                                    <p:anim calcmode="lin" valueType="num">
                                      <p:cBhvr>
                                        <p:cTn id="20" dur="500" fill="hold"/>
                                        <p:tgtEl>
                                          <p:spTgt spid="1536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365"/>
                                        </p:tgtEl>
                                        <p:attrNameLst>
                                          <p:attrName>style.visibility</p:attrName>
                                        </p:attrNameLst>
                                      </p:cBhvr>
                                      <p:to>
                                        <p:strVal val="visible"/>
                                      </p:to>
                                    </p:set>
                                    <p:anim calcmode="lin" valueType="num">
                                      <p:cBhvr>
                                        <p:cTn id="25" dur="500" fill="hold"/>
                                        <p:tgtEl>
                                          <p:spTgt spid="15365"/>
                                        </p:tgtEl>
                                        <p:attrNameLst>
                                          <p:attrName>ppt_w</p:attrName>
                                        </p:attrNameLst>
                                      </p:cBhvr>
                                      <p:tavLst>
                                        <p:tav tm="0">
                                          <p:val>
                                            <p:fltVal val="0"/>
                                          </p:val>
                                        </p:tav>
                                        <p:tav tm="100000">
                                          <p:val>
                                            <p:strVal val="#ppt_w"/>
                                          </p:val>
                                        </p:tav>
                                      </p:tavLst>
                                    </p:anim>
                                    <p:anim calcmode="lin" valueType="num">
                                      <p:cBhvr>
                                        <p:cTn id="26" dur="500" fill="hold"/>
                                        <p:tgtEl>
                                          <p:spTgt spid="153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66888" y="-92075"/>
            <a:ext cx="1027112" cy="830263"/>
          </a:xfrm>
          <a:prstGeom prst="rect">
            <a:avLst/>
          </a:prstGeom>
          <a:noFill/>
          <a:ln w="9525">
            <a:noFill/>
            <a:miter lim="800000"/>
            <a:headEnd/>
            <a:tailEnd/>
          </a:ln>
        </p:spPr>
        <p:txBody>
          <a:bodyPr wrap="none">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15363" name="Text Box 3"/>
          <p:cNvSpPr txBox="1">
            <a:spLocks noChangeArrowheads="1"/>
          </p:cNvSpPr>
          <p:nvPr/>
        </p:nvSpPr>
        <p:spPr bwMode="auto">
          <a:xfrm>
            <a:off x="1184275" y="712788"/>
            <a:ext cx="6486525" cy="738187"/>
          </a:xfrm>
          <a:prstGeom prst="rect">
            <a:avLst/>
          </a:prstGeom>
          <a:noFill/>
          <a:ln w="9525">
            <a:noFill/>
            <a:miter lim="800000"/>
            <a:headEnd/>
            <a:tailEnd/>
          </a:ln>
        </p:spPr>
        <p:txBody>
          <a:bodyPr wrap="none">
            <a:spAutoFit/>
          </a:bodyPr>
          <a:lstStyle/>
          <a:p>
            <a:pPr algn="ctr" eaLnBrk="1" hangingPunct="1"/>
            <a:r>
              <a:rPr lang="en-US" i="1"/>
              <a:t>Bài 24:</a:t>
            </a:r>
            <a:r>
              <a:rPr lang="en-US" sz="2000"/>
              <a:t> </a:t>
            </a:r>
            <a:r>
              <a:rPr lang="en-US" sz="2400">
                <a:solidFill>
                  <a:srgbClr val="FF0000"/>
                </a:solidFill>
              </a:rPr>
              <a:t>Nghĩa quân Tây S</a:t>
            </a:r>
            <a:r>
              <a:rPr lang="vi-VN" sz="2400">
                <a:solidFill>
                  <a:srgbClr val="FF0000"/>
                </a:solidFill>
              </a:rPr>
              <a:t>ơ</a:t>
            </a:r>
            <a:r>
              <a:rPr lang="en-US" sz="2400">
                <a:solidFill>
                  <a:srgbClr val="FF0000"/>
                </a:solidFill>
              </a:rPr>
              <a:t>n tiến ra Th</a:t>
            </a:r>
            <a:r>
              <a:rPr lang="vi-VN" sz="2400">
                <a:solidFill>
                  <a:srgbClr val="FF0000"/>
                </a:solidFill>
              </a:rPr>
              <a:t>ă</a:t>
            </a:r>
            <a:r>
              <a:rPr lang="en-US" sz="2400">
                <a:solidFill>
                  <a:srgbClr val="FF0000"/>
                </a:solidFill>
              </a:rPr>
              <a:t>ng Long</a:t>
            </a:r>
          </a:p>
          <a:p>
            <a:pPr algn="ctr" eaLnBrk="1" hangingPunct="1"/>
            <a:r>
              <a:rPr lang="en-US" i="1">
                <a:solidFill>
                  <a:srgbClr val="FF0000"/>
                </a:solidFill>
              </a:rPr>
              <a:t>(N</a:t>
            </a:r>
            <a:r>
              <a:rPr lang="vi-VN" i="1">
                <a:solidFill>
                  <a:srgbClr val="FF0000"/>
                </a:solidFill>
              </a:rPr>
              <a:t>ă</a:t>
            </a:r>
            <a:r>
              <a:rPr lang="en-US" i="1">
                <a:solidFill>
                  <a:srgbClr val="FF0000"/>
                </a:solidFill>
              </a:rPr>
              <a:t>m 1786)</a:t>
            </a:r>
          </a:p>
        </p:txBody>
      </p:sp>
      <p:sp>
        <p:nvSpPr>
          <p:cNvPr id="15364" name="Text Box 4"/>
          <p:cNvSpPr txBox="1">
            <a:spLocks noChangeArrowheads="1"/>
          </p:cNvSpPr>
          <p:nvPr/>
        </p:nvSpPr>
        <p:spPr bwMode="auto">
          <a:xfrm>
            <a:off x="0" y="1654175"/>
            <a:ext cx="9144000" cy="457200"/>
          </a:xfrm>
          <a:prstGeom prst="rect">
            <a:avLst/>
          </a:prstGeom>
          <a:noFill/>
          <a:ln w="9525">
            <a:noFill/>
            <a:miter lim="800000"/>
            <a:headEnd/>
            <a:tailEnd/>
          </a:ln>
        </p:spPr>
        <p:txBody>
          <a:bodyPr>
            <a:spAutoFit/>
          </a:bodyPr>
          <a:lstStyle/>
          <a:p>
            <a:pPr marL="342900" indent="-342900" eaLnBrk="1" hangingPunct="1"/>
            <a:r>
              <a:rPr lang="en-US" sz="2400"/>
              <a:t> </a:t>
            </a:r>
            <a:r>
              <a:rPr lang="en-US" sz="2400" b="1"/>
              <a:t>1.</a:t>
            </a:r>
            <a:r>
              <a:rPr lang="en-US" sz="2400" b="1" u="sng"/>
              <a:t> Mục </a:t>
            </a:r>
            <a:r>
              <a:rPr lang="vi-VN" sz="2400" b="1" u="sng"/>
              <a:t>đ</a:t>
            </a:r>
            <a:r>
              <a:rPr lang="en-US" sz="2400" b="1" u="sng"/>
              <a:t>ích của nghĩa quân Tây S</a:t>
            </a:r>
            <a:r>
              <a:rPr lang="vi-VN" sz="2400" b="1" u="sng"/>
              <a:t>ơ</a:t>
            </a:r>
            <a:r>
              <a:rPr lang="en-US" sz="2400" b="1" u="sng"/>
              <a:t>n tiến ra Th</a:t>
            </a:r>
            <a:r>
              <a:rPr lang="vi-VN" sz="2400" b="1" u="sng"/>
              <a:t>ă</a:t>
            </a:r>
            <a:r>
              <a:rPr lang="en-US" sz="2400" b="1" u="sng"/>
              <a:t>ng Long </a:t>
            </a:r>
          </a:p>
        </p:txBody>
      </p:sp>
      <p:sp>
        <p:nvSpPr>
          <p:cNvPr id="15365" name="Text Box 5"/>
          <p:cNvSpPr txBox="1">
            <a:spLocks noChangeArrowheads="1"/>
          </p:cNvSpPr>
          <p:nvPr/>
        </p:nvSpPr>
        <p:spPr bwMode="auto">
          <a:xfrm>
            <a:off x="231775" y="2159000"/>
            <a:ext cx="8672513" cy="1816100"/>
          </a:xfrm>
          <a:prstGeom prst="rect">
            <a:avLst/>
          </a:prstGeom>
          <a:noFill/>
          <a:ln w="9525">
            <a:noFill/>
            <a:miter lim="800000"/>
            <a:headEnd/>
            <a:tailEnd/>
          </a:ln>
        </p:spPr>
        <p:txBody>
          <a:bodyPr>
            <a:spAutoFit/>
          </a:bodyPr>
          <a:lstStyle/>
          <a:p>
            <a:pPr marL="342900" indent="-342900" eaLnBrk="1" hangingPunct="1"/>
            <a:r>
              <a:rPr lang="en-US" sz="2800"/>
              <a:t>- N</a:t>
            </a:r>
            <a:r>
              <a:rPr lang="vi-VN" sz="2800"/>
              <a:t>ă</a:t>
            </a:r>
            <a:r>
              <a:rPr lang="en-US" sz="2800"/>
              <a:t>m 1786, nghĩa quân Tây S</a:t>
            </a:r>
            <a:r>
              <a:rPr lang="vi-VN" sz="2800"/>
              <a:t>ơ</a:t>
            </a:r>
            <a:r>
              <a:rPr lang="en-US" sz="2800"/>
              <a:t>n tiến ra Th</a:t>
            </a:r>
            <a:r>
              <a:rPr lang="vi-VN" sz="2800"/>
              <a:t>ă</a:t>
            </a:r>
            <a:r>
              <a:rPr lang="en-US" sz="2800"/>
              <a:t>ng Long </a:t>
            </a:r>
            <a:r>
              <a:rPr lang="vi-VN" sz="2800"/>
              <a:t>đ</a:t>
            </a:r>
            <a:r>
              <a:rPr lang="en-US" sz="2800"/>
              <a:t>ể lật </a:t>
            </a:r>
            <a:r>
              <a:rPr lang="vi-VN" sz="2800"/>
              <a:t>đ</a:t>
            </a:r>
            <a:r>
              <a:rPr lang="en-US" sz="2800"/>
              <a:t>ổ chính quyền họ Trịnh.</a:t>
            </a:r>
          </a:p>
          <a:p>
            <a:pPr marL="342900" indent="-342900" eaLnBrk="1" hangingPunct="1"/>
            <a:r>
              <a:rPr lang="en-US" sz="2800"/>
              <a:t>- Nguyễn Huệ là ng</a:t>
            </a:r>
            <a:r>
              <a:rPr lang="vi-VN" sz="2800"/>
              <a:t>ư</a:t>
            </a:r>
            <a:r>
              <a:rPr lang="en-US" sz="2800"/>
              <a:t>ời lãnh </a:t>
            </a:r>
            <a:r>
              <a:rPr lang="vi-VN" sz="2800"/>
              <a:t>đ</a:t>
            </a:r>
            <a:r>
              <a:rPr lang="en-US" sz="2800"/>
              <a:t>ạo cuộc khởi nghĩa này.</a:t>
            </a:r>
          </a:p>
          <a:p>
            <a:pPr marL="342900" indent="-342900" eaLnBrk="1" hangingPunct="1"/>
            <a:endParaRPr lang="en-US" sz="2800"/>
          </a:p>
        </p:txBody>
      </p:sp>
      <p:sp>
        <p:nvSpPr>
          <p:cNvPr id="15366" name="Text Box 6"/>
          <p:cNvSpPr txBox="1">
            <a:spLocks noChangeArrowheads="1"/>
          </p:cNvSpPr>
          <p:nvPr/>
        </p:nvSpPr>
        <p:spPr bwMode="auto">
          <a:xfrm>
            <a:off x="-71438" y="3662363"/>
            <a:ext cx="9215438" cy="446087"/>
          </a:xfrm>
          <a:prstGeom prst="rect">
            <a:avLst/>
          </a:prstGeom>
          <a:noFill/>
          <a:ln w="9525">
            <a:noFill/>
            <a:miter lim="800000"/>
            <a:headEnd/>
            <a:tailEnd/>
          </a:ln>
        </p:spPr>
        <p:txBody>
          <a:bodyPr>
            <a:spAutoFit/>
          </a:bodyPr>
          <a:lstStyle/>
          <a:p>
            <a:pPr marL="342900" indent="-342900" eaLnBrk="1" hangingPunct="1"/>
            <a:r>
              <a:rPr lang="en-US" sz="2300"/>
              <a:t> </a:t>
            </a:r>
            <a:r>
              <a:rPr lang="en-US" sz="2300" b="1"/>
              <a:t>2.</a:t>
            </a:r>
            <a:r>
              <a:rPr lang="en-US" sz="2300" b="1" u="sng"/>
              <a:t> Diễn biến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
        <p:nvSpPr>
          <p:cNvPr id="15367" name="Text Box 7"/>
          <p:cNvSpPr txBox="1">
            <a:spLocks noChangeArrowheads="1"/>
          </p:cNvSpPr>
          <p:nvPr/>
        </p:nvSpPr>
        <p:spPr bwMode="auto">
          <a:xfrm>
            <a:off x="-71438" y="4246563"/>
            <a:ext cx="9215438" cy="793750"/>
          </a:xfrm>
          <a:prstGeom prst="rect">
            <a:avLst/>
          </a:prstGeom>
          <a:noFill/>
          <a:ln w="9525">
            <a:noFill/>
            <a:miter lim="800000"/>
            <a:headEnd/>
            <a:tailEnd/>
          </a:ln>
        </p:spPr>
        <p:txBody>
          <a:bodyPr>
            <a:spAutoFit/>
          </a:bodyPr>
          <a:lstStyle/>
          <a:p>
            <a:pPr marL="342900" indent="-342900" eaLnBrk="1" hangingPunct="1"/>
            <a:r>
              <a:rPr lang="en-US" sz="2300"/>
              <a:t> </a:t>
            </a:r>
            <a:r>
              <a:rPr lang="en-US" sz="2300" b="1"/>
              <a:t>3.</a:t>
            </a:r>
            <a:r>
              <a:rPr lang="en-US" sz="2300" b="1" u="sng"/>
              <a:t> Kết quả và ý nghĩa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
        <p:nvSpPr>
          <p:cNvPr id="16392" name="Rectangle 8"/>
          <p:cNvSpPr>
            <a:spLocks noChangeArrowheads="1"/>
          </p:cNvSpPr>
          <p:nvPr/>
        </p:nvSpPr>
        <p:spPr bwMode="auto">
          <a:xfrm>
            <a:off x="187325" y="5214938"/>
            <a:ext cx="8551863" cy="1200150"/>
          </a:xfrm>
          <a:prstGeom prst="rect">
            <a:avLst/>
          </a:prstGeom>
          <a:noFill/>
          <a:ln w="38100" algn="ctr">
            <a:noFill/>
            <a:miter lim="800000"/>
            <a:headEnd/>
            <a:tailEnd/>
          </a:ln>
        </p:spPr>
        <p:txBody>
          <a:bodyPr>
            <a:spAutoFit/>
          </a:bodyPr>
          <a:lstStyle/>
          <a:p>
            <a:pPr algn="just" eaLnBrk="1" hangingPunct="1"/>
            <a:r>
              <a:rPr lang="en-US" sz="2400">
                <a:sym typeface="Wingdings" pitchFamily="2" charset="2"/>
              </a:rPr>
              <a:t>-  Nguyễn Huệ làm chủ Th</a:t>
            </a:r>
            <a:r>
              <a:rPr lang="vi-VN" sz="2400">
                <a:sym typeface="Wingdings" pitchFamily="2" charset="2"/>
              </a:rPr>
              <a:t>ă</a:t>
            </a:r>
            <a:r>
              <a:rPr lang="en-US" sz="2400">
                <a:sym typeface="Wingdings" pitchFamily="2" charset="2"/>
              </a:rPr>
              <a:t>ng Long, lật </a:t>
            </a:r>
            <a:r>
              <a:rPr lang="vi-VN" sz="2400">
                <a:sym typeface="Wingdings" pitchFamily="2" charset="2"/>
              </a:rPr>
              <a:t>đ</a:t>
            </a:r>
            <a:r>
              <a:rPr lang="en-US" sz="2400">
                <a:sym typeface="Wingdings" pitchFamily="2" charset="2"/>
              </a:rPr>
              <a:t>ổ chính quyền họ Trịnh.</a:t>
            </a:r>
          </a:p>
          <a:p>
            <a:pPr algn="just" eaLnBrk="1" hangingPunct="1"/>
            <a:r>
              <a:rPr lang="en-US" sz="2400">
                <a:sym typeface="Wingdings" pitchFamily="2" charset="2"/>
              </a:rPr>
              <a:t>- Mở </a:t>
            </a:r>
            <a:r>
              <a:rPr lang="vi-VN" sz="2400">
                <a:sym typeface="Wingdings" pitchFamily="2" charset="2"/>
              </a:rPr>
              <a:t>đ</a:t>
            </a:r>
            <a:r>
              <a:rPr lang="en-US" sz="2400">
                <a:sym typeface="Wingdings" pitchFamily="2" charset="2"/>
              </a:rPr>
              <a:t>ầu cho việc thống nhất </a:t>
            </a:r>
            <a:r>
              <a:rPr lang="vi-VN" sz="2400">
                <a:sym typeface="Wingdings" pitchFamily="2" charset="2"/>
              </a:rPr>
              <a:t>đ</a:t>
            </a:r>
            <a:r>
              <a:rPr lang="en-US" sz="2400">
                <a:sym typeface="Wingdings" pitchFamily="2" charset="2"/>
              </a:rPr>
              <a:t>ất n</a:t>
            </a:r>
            <a:r>
              <a:rPr lang="vi-VN" sz="2400">
                <a:sym typeface="Wingdings" pitchFamily="2" charset="2"/>
              </a:rPr>
              <a:t>ư</a:t>
            </a:r>
            <a:r>
              <a:rPr lang="en-US" sz="2400">
                <a:sym typeface="Wingdings" pitchFamily="2" charset="2"/>
              </a:rPr>
              <a:t>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checkerboard(across)">
                                      <p:cBhvr>
                                        <p:cTn id="7"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66888" y="-92075"/>
            <a:ext cx="1027112" cy="830263"/>
          </a:xfrm>
          <a:prstGeom prst="rect">
            <a:avLst/>
          </a:prstGeom>
          <a:noFill/>
          <a:ln w="9525">
            <a:noFill/>
            <a:miter lim="800000"/>
            <a:headEnd/>
            <a:tailEnd/>
          </a:ln>
        </p:spPr>
        <p:txBody>
          <a:bodyPr wrap="none">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16387" name="Text Box 3"/>
          <p:cNvSpPr txBox="1">
            <a:spLocks noChangeArrowheads="1"/>
          </p:cNvSpPr>
          <p:nvPr/>
        </p:nvSpPr>
        <p:spPr bwMode="auto">
          <a:xfrm>
            <a:off x="1184275" y="712788"/>
            <a:ext cx="6486525" cy="738187"/>
          </a:xfrm>
          <a:prstGeom prst="rect">
            <a:avLst/>
          </a:prstGeom>
          <a:noFill/>
          <a:ln w="9525">
            <a:noFill/>
            <a:miter lim="800000"/>
            <a:headEnd/>
            <a:tailEnd/>
          </a:ln>
        </p:spPr>
        <p:txBody>
          <a:bodyPr wrap="none">
            <a:spAutoFit/>
          </a:bodyPr>
          <a:lstStyle/>
          <a:p>
            <a:pPr algn="ctr" eaLnBrk="1" hangingPunct="1"/>
            <a:r>
              <a:rPr lang="en-US" i="1"/>
              <a:t>Bài 24:</a:t>
            </a:r>
            <a:r>
              <a:rPr lang="en-US" sz="2000"/>
              <a:t> </a:t>
            </a:r>
            <a:r>
              <a:rPr lang="en-US" sz="2400">
                <a:solidFill>
                  <a:srgbClr val="FF0000"/>
                </a:solidFill>
              </a:rPr>
              <a:t>Nghĩa quân Tây S</a:t>
            </a:r>
            <a:r>
              <a:rPr lang="vi-VN" sz="2400">
                <a:solidFill>
                  <a:srgbClr val="FF0000"/>
                </a:solidFill>
              </a:rPr>
              <a:t>ơ</a:t>
            </a:r>
            <a:r>
              <a:rPr lang="en-US" sz="2400">
                <a:solidFill>
                  <a:srgbClr val="FF0000"/>
                </a:solidFill>
              </a:rPr>
              <a:t>n tiến ra Th</a:t>
            </a:r>
            <a:r>
              <a:rPr lang="vi-VN" sz="2400">
                <a:solidFill>
                  <a:srgbClr val="FF0000"/>
                </a:solidFill>
              </a:rPr>
              <a:t>ă</a:t>
            </a:r>
            <a:r>
              <a:rPr lang="en-US" sz="2400">
                <a:solidFill>
                  <a:srgbClr val="FF0000"/>
                </a:solidFill>
              </a:rPr>
              <a:t>ng Long</a:t>
            </a:r>
          </a:p>
          <a:p>
            <a:pPr algn="ctr" eaLnBrk="1" hangingPunct="1"/>
            <a:r>
              <a:rPr lang="en-US" i="1">
                <a:solidFill>
                  <a:srgbClr val="FF0000"/>
                </a:solidFill>
              </a:rPr>
              <a:t>(N</a:t>
            </a:r>
            <a:r>
              <a:rPr lang="vi-VN" i="1">
                <a:solidFill>
                  <a:srgbClr val="FF0000"/>
                </a:solidFill>
              </a:rPr>
              <a:t>ă</a:t>
            </a:r>
            <a:r>
              <a:rPr lang="en-US" i="1">
                <a:solidFill>
                  <a:srgbClr val="FF0000"/>
                </a:solidFill>
              </a:rPr>
              <a:t>m 1786)</a:t>
            </a:r>
          </a:p>
        </p:txBody>
      </p:sp>
      <p:sp>
        <p:nvSpPr>
          <p:cNvPr id="16388" name="Text Box 4"/>
          <p:cNvSpPr txBox="1">
            <a:spLocks noChangeArrowheads="1"/>
          </p:cNvSpPr>
          <p:nvPr/>
        </p:nvSpPr>
        <p:spPr bwMode="auto">
          <a:xfrm>
            <a:off x="0" y="1654175"/>
            <a:ext cx="9144000" cy="457200"/>
          </a:xfrm>
          <a:prstGeom prst="rect">
            <a:avLst/>
          </a:prstGeom>
          <a:noFill/>
          <a:ln w="9525">
            <a:noFill/>
            <a:miter lim="800000"/>
            <a:headEnd/>
            <a:tailEnd/>
          </a:ln>
        </p:spPr>
        <p:txBody>
          <a:bodyPr>
            <a:spAutoFit/>
          </a:bodyPr>
          <a:lstStyle/>
          <a:p>
            <a:pPr marL="342900" indent="-342900" eaLnBrk="1" hangingPunct="1"/>
            <a:r>
              <a:rPr lang="en-US" sz="2400"/>
              <a:t> </a:t>
            </a:r>
            <a:r>
              <a:rPr lang="en-US" sz="2400" b="1"/>
              <a:t>1.</a:t>
            </a:r>
            <a:r>
              <a:rPr lang="en-US" sz="2400" b="1" u="sng"/>
              <a:t> Mục </a:t>
            </a:r>
            <a:r>
              <a:rPr lang="vi-VN" sz="2400" b="1" u="sng"/>
              <a:t>đ</a:t>
            </a:r>
            <a:r>
              <a:rPr lang="en-US" sz="2400" b="1" u="sng"/>
              <a:t>ích của nghĩa quân Tây S</a:t>
            </a:r>
            <a:r>
              <a:rPr lang="vi-VN" sz="2400" b="1" u="sng"/>
              <a:t>ơ</a:t>
            </a:r>
            <a:r>
              <a:rPr lang="en-US" sz="2400" b="1" u="sng"/>
              <a:t>n tiến ra Th</a:t>
            </a:r>
            <a:r>
              <a:rPr lang="vi-VN" sz="2400" b="1" u="sng"/>
              <a:t>ă</a:t>
            </a:r>
            <a:r>
              <a:rPr lang="en-US" sz="2400" b="1" u="sng"/>
              <a:t>ng Long </a:t>
            </a:r>
          </a:p>
        </p:txBody>
      </p:sp>
      <p:sp>
        <p:nvSpPr>
          <p:cNvPr id="16389" name="Text Box 5"/>
          <p:cNvSpPr txBox="1">
            <a:spLocks noChangeArrowheads="1"/>
          </p:cNvSpPr>
          <p:nvPr/>
        </p:nvSpPr>
        <p:spPr bwMode="auto">
          <a:xfrm>
            <a:off x="-71438" y="2119313"/>
            <a:ext cx="9215438" cy="446087"/>
          </a:xfrm>
          <a:prstGeom prst="rect">
            <a:avLst/>
          </a:prstGeom>
          <a:noFill/>
          <a:ln w="9525">
            <a:noFill/>
            <a:miter lim="800000"/>
            <a:headEnd/>
            <a:tailEnd/>
          </a:ln>
        </p:spPr>
        <p:txBody>
          <a:bodyPr>
            <a:spAutoFit/>
          </a:bodyPr>
          <a:lstStyle/>
          <a:p>
            <a:pPr marL="342900" indent="-342900" eaLnBrk="1" hangingPunct="1"/>
            <a:r>
              <a:rPr lang="en-US" sz="2300"/>
              <a:t> </a:t>
            </a:r>
            <a:r>
              <a:rPr lang="en-US" sz="2300" b="1"/>
              <a:t>2.</a:t>
            </a:r>
            <a:r>
              <a:rPr lang="en-US" sz="2300" b="1" u="sng"/>
              <a:t> Diễn biến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
        <p:nvSpPr>
          <p:cNvPr id="16390" name="Text Box 6"/>
          <p:cNvSpPr txBox="1">
            <a:spLocks noChangeArrowheads="1"/>
          </p:cNvSpPr>
          <p:nvPr/>
        </p:nvSpPr>
        <p:spPr bwMode="auto">
          <a:xfrm>
            <a:off x="-71438" y="2646363"/>
            <a:ext cx="9215438" cy="793750"/>
          </a:xfrm>
          <a:prstGeom prst="rect">
            <a:avLst/>
          </a:prstGeom>
          <a:noFill/>
          <a:ln w="9525">
            <a:noFill/>
            <a:miter lim="800000"/>
            <a:headEnd/>
            <a:tailEnd/>
          </a:ln>
        </p:spPr>
        <p:txBody>
          <a:bodyPr>
            <a:spAutoFit/>
          </a:bodyPr>
          <a:lstStyle/>
          <a:p>
            <a:pPr marL="342900" indent="-342900" eaLnBrk="1" hangingPunct="1"/>
            <a:r>
              <a:rPr lang="en-US" sz="2300"/>
              <a:t> </a:t>
            </a:r>
            <a:r>
              <a:rPr lang="en-US" sz="2300" b="1"/>
              <a:t>3.</a:t>
            </a:r>
            <a:r>
              <a:rPr lang="en-US" sz="2300" b="1" u="sng"/>
              <a:t> Kết quả và ý nghĩa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
        <p:nvSpPr>
          <p:cNvPr id="17415" name="AutoShape 7"/>
          <p:cNvSpPr>
            <a:spLocks noChangeArrowheads="1"/>
          </p:cNvSpPr>
          <p:nvPr/>
        </p:nvSpPr>
        <p:spPr bwMode="auto">
          <a:xfrm>
            <a:off x="0" y="3656013"/>
            <a:ext cx="8969375" cy="2747962"/>
          </a:xfrm>
          <a:prstGeom prst="roundRect">
            <a:avLst>
              <a:gd name="adj" fmla="val 16667"/>
            </a:avLst>
          </a:prstGeom>
          <a:solidFill>
            <a:schemeClr val="accent1"/>
          </a:solidFill>
          <a:ln w="9525">
            <a:solidFill>
              <a:schemeClr val="tx1"/>
            </a:solidFill>
            <a:round/>
            <a:headEnd/>
            <a:tailEnd/>
          </a:ln>
        </p:spPr>
        <p:txBody>
          <a:bodyPr wrap="none" tIns="137160" bIns="0" anchor="ctr"/>
          <a:lstStyle/>
          <a:p>
            <a:pPr eaLnBrk="1" hangingPunct="1"/>
            <a:r>
              <a:rPr lang="en-US" sz="2800" i="1">
                <a:solidFill>
                  <a:srgbClr val="FF0066"/>
                </a:solidFill>
              </a:rPr>
              <a:t>    </a:t>
            </a:r>
            <a:r>
              <a:rPr lang="en-US" sz="2600" i="1">
                <a:solidFill>
                  <a:srgbClr val="FF0066"/>
                </a:solidFill>
              </a:rPr>
              <a:t>Nguyễn Huệ kéo quân  ra  Bắc, tiến  vào Th</a:t>
            </a:r>
            <a:r>
              <a:rPr lang="vi-VN" sz="2600" i="1">
                <a:solidFill>
                  <a:srgbClr val="FF0066"/>
                </a:solidFill>
              </a:rPr>
              <a:t>ă</a:t>
            </a:r>
            <a:r>
              <a:rPr lang="en-US" sz="2600" i="1">
                <a:solidFill>
                  <a:srgbClr val="FF0066"/>
                </a:solidFill>
              </a:rPr>
              <a:t>ng Long,</a:t>
            </a:r>
          </a:p>
          <a:p>
            <a:pPr eaLnBrk="1" hangingPunct="1"/>
            <a:r>
              <a:rPr lang="en-US" sz="2600" i="1">
                <a:solidFill>
                  <a:srgbClr val="FF0066"/>
                </a:solidFill>
              </a:rPr>
              <a:t> tiêu diệt chính quyền họ Trịnh. Quân của  Nguyễn  Huệ </a:t>
            </a:r>
          </a:p>
          <a:p>
            <a:pPr eaLnBrk="1" hangingPunct="1"/>
            <a:r>
              <a:rPr lang="vi-VN" sz="2600" i="1">
                <a:solidFill>
                  <a:srgbClr val="FF0066"/>
                </a:solidFill>
              </a:rPr>
              <a:t>đ</a:t>
            </a:r>
            <a:r>
              <a:rPr lang="en-US" sz="2600" i="1">
                <a:solidFill>
                  <a:srgbClr val="FF0066"/>
                </a:solidFill>
              </a:rPr>
              <a:t>i  </a:t>
            </a:r>
            <a:r>
              <a:rPr lang="vi-VN" sz="2600" i="1">
                <a:solidFill>
                  <a:srgbClr val="FF0066"/>
                </a:solidFill>
              </a:rPr>
              <a:t>đ</a:t>
            </a:r>
            <a:r>
              <a:rPr lang="en-US" sz="2600" i="1">
                <a:solidFill>
                  <a:srgbClr val="FF0066"/>
                </a:solidFill>
              </a:rPr>
              <a:t>ến  </a:t>
            </a:r>
            <a:r>
              <a:rPr lang="vi-VN" sz="2600" i="1">
                <a:solidFill>
                  <a:srgbClr val="FF0066"/>
                </a:solidFill>
              </a:rPr>
              <a:t>đ</a:t>
            </a:r>
            <a:r>
              <a:rPr lang="en-US" sz="2600" i="1">
                <a:solidFill>
                  <a:srgbClr val="FF0066"/>
                </a:solidFill>
              </a:rPr>
              <a:t>âu  </a:t>
            </a:r>
            <a:r>
              <a:rPr lang="vi-VN" sz="2600" i="1">
                <a:solidFill>
                  <a:srgbClr val="FF0066"/>
                </a:solidFill>
              </a:rPr>
              <a:t>đ</a:t>
            </a:r>
            <a:r>
              <a:rPr lang="en-US" sz="2600" i="1">
                <a:solidFill>
                  <a:srgbClr val="FF0066"/>
                </a:solidFill>
              </a:rPr>
              <a:t>ánh thắng tới </a:t>
            </a:r>
            <a:r>
              <a:rPr lang="vi-VN" sz="2600" i="1">
                <a:solidFill>
                  <a:srgbClr val="FF0066"/>
                </a:solidFill>
              </a:rPr>
              <a:t>đ</a:t>
            </a:r>
            <a:r>
              <a:rPr lang="en-US" sz="2600" i="1">
                <a:solidFill>
                  <a:srgbClr val="FF0066"/>
                </a:solidFill>
              </a:rPr>
              <a:t>ó.</a:t>
            </a:r>
          </a:p>
          <a:p>
            <a:pPr eaLnBrk="1" hangingPunct="1"/>
            <a:r>
              <a:rPr lang="en-US" sz="2600" i="1">
                <a:solidFill>
                  <a:srgbClr val="FF0066"/>
                </a:solidFill>
              </a:rPr>
              <a:t>   N</a:t>
            </a:r>
            <a:r>
              <a:rPr lang="vi-VN" sz="2600" i="1">
                <a:solidFill>
                  <a:srgbClr val="FF0066"/>
                </a:solidFill>
              </a:rPr>
              <a:t>ă</a:t>
            </a:r>
            <a:r>
              <a:rPr lang="en-US" sz="2600" i="1">
                <a:solidFill>
                  <a:srgbClr val="FF0066"/>
                </a:solidFill>
              </a:rPr>
              <a:t>m 1786, nghĩa quân Tây S</a:t>
            </a:r>
            <a:r>
              <a:rPr lang="vi-VN" sz="2600" i="1">
                <a:solidFill>
                  <a:srgbClr val="FF0066"/>
                </a:solidFill>
              </a:rPr>
              <a:t>ơ</a:t>
            </a:r>
            <a:r>
              <a:rPr lang="en-US" sz="2600" i="1">
                <a:solidFill>
                  <a:srgbClr val="FF0066"/>
                </a:solidFill>
              </a:rPr>
              <a:t>n làm chủ Th</a:t>
            </a:r>
            <a:r>
              <a:rPr lang="vi-VN" sz="2600" i="1">
                <a:solidFill>
                  <a:srgbClr val="FF0066"/>
                </a:solidFill>
              </a:rPr>
              <a:t>ă</a:t>
            </a:r>
            <a:r>
              <a:rPr lang="en-US" sz="2600" i="1">
                <a:solidFill>
                  <a:srgbClr val="FF0066"/>
                </a:solidFill>
              </a:rPr>
              <a:t>ng Long,</a:t>
            </a:r>
          </a:p>
          <a:p>
            <a:pPr eaLnBrk="1" hangingPunct="1"/>
            <a:r>
              <a:rPr lang="en-US" sz="2600" i="1">
                <a:solidFill>
                  <a:srgbClr val="FF0066"/>
                </a:solidFill>
              </a:rPr>
              <a:t>mở </a:t>
            </a:r>
            <a:r>
              <a:rPr lang="vi-VN" sz="2600" i="1">
                <a:solidFill>
                  <a:srgbClr val="FF0066"/>
                </a:solidFill>
              </a:rPr>
              <a:t>đ</a:t>
            </a:r>
            <a:r>
              <a:rPr lang="en-US" sz="2600" i="1">
                <a:solidFill>
                  <a:srgbClr val="FF0066"/>
                </a:solidFill>
              </a:rPr>
              <a:t>ầu cho việc  thống  nhất lại </a:t>
            </a:r>
            <a:r>
              <a:rPr lang="vi-VN" sz="2600" i="1">
                <a:solidFill>
                  <a:srgbClr val="FF0066"/>
                </a:solidFill>
              </a:rPr>
              <a:t>đ</a:t>
            </a:r>
            <a:r>
              <a:rPr lang="en-US" sz="2600" i="1">
                <a:solidFill>
                  <a:srgbClr val="FF0066"/>
                </a:solidFill>
              </a:rPr>
              <a:t>ất n</a:t>
            </a:r>
            <a:r>
              <a:rPr lang="vi-VN" sz="2600" i="1">
                <a:solidFill>
                  <a:srgbClr val="FF0066"/>
                </a:solidFill>
              </a:rPr>
              <a:t>ư</a:t>
            </a:r>
            <a:r>
              <a:rPr lang="en-US" sz="2600" i="1">
                <a:solidFill>
                  <a:srgbClr val="FF0066"/>
                </a:solidFill>
              </a:rPr>
              <a:t>ớc.</a:t>
            </a:r>
          </a:p>
          <a:p>
            <a:pPr eaLnBrk="1" hangingPunct="1"/>
            <a:endParaRPr lang="en-US" sz="2600" i="1">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checkerboard(across)">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325438" y="2070100"/>
            <a:ext cx="8323262" cy="2316163"/>
          </a:xfrm>
        </p:spPr>
        <p:txBody>
          <a:bodyPr/>
          <a:lstStyle/>
          <a:p>
            <a:pPr eaLnBrk="1" hangingPunct="1"/>
            <a:r>
              <a:rPr lang="en-US" sz="2800" b="1" smtClean="0"/>
              <a:t>Dân ta có kẻ anh hùng </a:t>
            </a:r>
            <a:br>
              <a:rPr lang="en-US" sz="2800" b="1" smtClean="0"/>
            </a:br>
            <a:r>
              <a:rPr lang="en-US" sz="2800" b="1" smtClean="0"/>
              <a:t>Nghìn thu soi rạng giống nòi quang vinh</a:t>
            </a:r>
            <a:br>
              <a:rPr lang="en-US" sz="2800" b="1" smtClean="0"/>
            </a:br>
            <a:r>
              <a:rPr lang="en-US" sz="2800" b="1" smtClean="0"/>
              <a:t>Đóng đô ở đất Quy Nhơn </a:t>
            </a:r>
            <a:br>
              <a:rPr lang="en-US" sz="2800" b="1" smtClean="0"/>
            </a:br>
            <a:r>
              <a:rPr lang="en-US" sz="2800" b="1" smtClean="0"/>
              <a:t>Đánh tan Trịnh - Nguyễn cứu dân đảo huyền </a:t>
            </a:r>
          </a:p>
        </p:txBody>
      </p:sp>
      <p:sp>
        <p:nvSpPr>
          <p:cNvPr id="18436" name="Text Box 4"/>
          <p:cNvSpPr txBox="1">
            <a:spLocks noChangeArrowheads="1"/>
          </p:cNvSpPr>
          <p:nvPr/>
        </p:nvSpPr>
        <p:spPr bwMode="auto">
          <a:xfrm>
            <a:off x="2827338" y="1216025"/>
            <a:ext cx="2884487" cy="579438"/>
          </a:xfrm>
          <a:prstGeom prst="rect">
            <a:avLst/>
          </a:prstGeom>
          <a:noFill/>
          <a:ln w="9525">
            <a:noFill/>
            <a:miter lim="800000"/>
            <a:headEnd/>
            <a:tailEnd/>
          </a:ln>
        </p:spPr>
        <p:txBody>
          <a:bodyPr>
            <a:spAutoFit/>
          </a:bodyPr>
          <a:lstStyle/>
          <a:p>
            <a:pPr algn="ctr" eaLnBrk="1" hangingPunct="1">
              <a:spcBef>
                <a:spcPct val="50000"/>
              </a:spcBef>
            </a:pPr>
            <a:r>
              <a:rPr lang="en-US" sz="3200" b="1" u="sng"/>
              <a:t>Câu </a:t>
            </a:r>
            <a:r>
              <a:rPr lang="vi-VN" sz="3200" b="1" u="sng"/>
              <a:t>đ</a:t>
            </a:r>
            <a:r>
              <a:rPr lang="en-US" sz="3200" b="1" u="sng"/>
              <a:t>ố</a:t>
            </a:r>
          </a:p>
        </p:txBody>
      </p:sp>
      <p:sp>
        <p:nvSpPr>
          <p:cNvPr id="18437" name="Text Box 5"/>
          <p:cNvSpPr txBox="1">
            <a:spLocks noChangeArrowheads="1"/>
          </p:cNvSpPr>
          <p:nvPr/>
        </p:nvSpPr>
        <p:spPr bwMode="auto">
          <a:xfrm>
            <a:off x="4995863" y="4194175"/>
            <a:ext cx="2884487" cy="579438"/>
          </a:xfrm>
          <a:prstGeom prst="rect">
            <a:avLst/>
          </a:prstGeom>
          <a:noFill/>
          <a:ln w="9525">
            <a:noFill/>
            <a:miter lim="800000"/>
            <a:headEnd/>
            <a:tailEnd/>
          </a:ln>
        </p:spPr>
        <p:txBody>
          <a:bodyPr>
            <a:spAutoFit/>
          </a:bodyPr>
          <a:lstStyle/>
          <a:p>
            <a:pPr algn="ctr" eaLnBrk="1" hangingPunct="1">
              <a:spcBef>
                <a:spcPct val="50000"/>
              </a:spcBef>
            </a:pPr>
            <a:r>
              <a:rPr lang="en-US" sz="3200" i="1"/>
              <a:t>(Là 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heckerboard(across)">
                                      <p:cBhvr>
                                        <p:cTn id="7" dur="500"/>
                                        <p:tgtEl>
                                          <p:spTgt spid="1843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checkerboard(across)">
                                      <p:cBhvr>
                                        <p:cTn id="10" dur="500"/>
                                        <p:tgtEl>
                                          <p:spTgt spid="1843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checkerboard(across)">
                                      <p:cBhvr>
                                        <p:cTn id="13"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SC_2667hkjkk"/>
          <p:cNvPicPr>
            <a:picLocks noChangeAspect="1" noChangeArrowheads="1"/>
          </p:cNvPicPr>
          <p:nvPr/>
        </p:nvPicPr>
        <p:blipFill>
          <a:blip r:embed="rId2"/>
          <a:srcRect b="14734"/>
          <a:stretch>
            <a:fillRect/>
          </a:stretch>
        </p:blipFill>
        <p:spPr bwMode="auto">
          <a:xfrm>
            <a:off x="2635250" y="57150"/>
            <a:ext cx="4605338" cy="5888038"/>
          </a:xfrm>
          <a:prstGeom prst="rect">
            <a:avLst/>
          </a:prstGeom>
          <a:noFill/>
          <a:ln w="28575">
            <a:solidFill>
              <a:srgbClr val="000000"/>
            </a:solidFill>
            <a:miter lim="800000"/>
            <a:headEnd/>
            <a:tailEnd/>
          </a:ln>
        </p:spPr>
      </p:pic>
      <p:sp>
        <p:nvSpPr>
          <p:cNvPr id="18435" name="Text Box 3"/>
          <p:cNvSpPr txBox="1">
            <a:spLocks noChangeArrowheads="1"/>
          </p:cNvSpPr>
          <p:nvPr/>
        </p:nvSpPr>
        <p:spPr bwMode="auto">
          <a:xfrm>
            <a:off x="2244725" y="6102350"/>
            <a:ext cx="5335588" cy="366713"/>
          </a:xfrm>
          <a:prstGeom prst="rect">
            <a:avLst/>
          </a:prstGeom>
          <a:solidFill>
            <a:srgbClr val="DDDDDD"/>
          </a:solidFill>
          <a:ln w="38100" algn="ctr">
            <a:noFill/>
            <a:miter lim="800000"/>
            <a:headEnd/>
            <a:tailEnd/>
          </a:ln>
        </p:spPr>
        <p:txBody>
          <a:bodyPr>
            <a:spAutoFit/>
          </a:bodyPr>
          <a:lstStyle/>
          <a:p>
            <a:pPr algn="ctr" eaLnBrk="1" hangingPunct="1"/>
            <a:r>
              <a:rPr lang="en-US" b="1" i="1"/>
              <a:t>T</a:t>
            </a:r>
            <a:r>
              <a:rPr lang="vi-VN" b="1" i="1"/>
              <a:t>ư</a:t>
            </a:r>
            <a:r>
              <a:rPr lang="en-US" b="1" i="1"/>
              <a:t>ợng Quang Trung – Nguyễn Huệ (Hà Nội)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66888" y="-92075"/>
            <a:ext cx="1027112" cy="830263"/>
          </a:xfrm>
          <a:prstGeom prst="rect">
            <a:avLst/>
          </a:prstGeom>
          <a:noFill/>
          <a:ln w="9525">
            <a:noFill/>
            <a:miter lim="800000"/>
            <a:headEnd/>
            <a:tailEnd/>
          </a:ln>
        </p:spPr>
        <p:txBody>
          <a:bodyPr wrap="none">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19459" name="Text Box 3"/>
          <p:cNvSpPr txBox="1">
            <a:spLocks noChangeArrowheads="1"/>
          </p:cNvSpPr>
          <p:nvPr/>
        </p:nvSpPr>
        <p:spPr bwMode="auto">
          <a:xfrm>
            <a:off x="1184275" y="712788"/>
            <a:ext cx="6486525" cy="738187"/>
          </a:xfrm>
          <a:prstGeom prst="rect">
            <a:avLst/>
          </a:prstGeom>
          <a:noFill/>
          <a:ln w="9525">
            <a:noFill/>
            <a:miter lim="800000"/>
            <a:headEnd/>
            <a:tailEnd/>
          </a:ln>
        </p:spPr>
        <p:txBody>
          <a:bodyPr wrap="none">
            <a:spAutoFit/>
          </a:bodyPr>
          <a:lstStyle/>
          <a:p>
            <a:pPr algn="ctr" eaLnBrk="1" hangingPunct="1"/>
            <a:r>
              <a:rPr lang="en-US" i="1"/>
              <a:t>Bài 24:</a:t>
            </a:r>
            <a:r>
              <a:rPr lang="en-US" sz="2000"/>
              <a:t> </a:t>
            </a:r>
            <a:r>
              <a:rPr lang="en-US" sz="2400">
                <a:solidFill>
                  <a:srgbClr val="FF0000"/>
                </a:solidFill>
              </a:rPr>
              <a:t>Nghĩa quân Tây S</a:t>
            </a:r>
            <a:r>
              <a:rPr lang="vi-VN" sz="2400">
                <a:solidFill>
                  <a:srgbClr val="FF0000"/>
                </a:solidFill>
              </a:rPr>
              <a:t>ơ</a:t>
            </a:r>
            <a:r>
              <a:rPr lang="en-US" sz="2400">
                <a:solidFill>
                  <a:srgbClr val="FF0000"/>
                </a:solidFill>
              </a:rPr>
              <a:t>n tiến ra Th</a:t>
            </a:r>
            <a:r>
              <a:rPr lang="vi-VN" sz="2400">
                <a:solidFill>
                  <a:srgbClr val="FF0000"/>
                </a:solidFill>
              </a:rPr>
              <a:t>ă</a:t>
            </a:r>
            <a:r>
              <a:rPr lang="en-US" sz="2400">
                <a:solidFill>
                  <a:srgbClr val="FF0000"/>
                </a:solidFill>
              </a:rPr>
              <a:t>ng Long</a:t>
            </a:r>
          </a:p>
          <a:p>
            <a:pPr algn="ctr" eaLnBrk="1" hangingPunct="1"/>
            <a:r>
              <a:rPr lang="en-US" i="1">
                <a:solidFill>
                  <a:srgbClr val="FF0000"/>
                </a:solidFill>
              </a:rPr>
              <a:t>(N</a:t>
            </a:r>
            <a:r>
              <a:rPr lang="vi-VN" i="1">
                <a:solidFill>
                  <a:srgbClr val="FF0000"/>
                </a:solidFill>
              </a:rPr>
              <a:t>ă</a:t>
            </a:r>
            <a:r>
              <a:rPr lang="en-US" i="1">
                <a:solidFill>
                  <a:srgbClr val="FF0000"/>
                </a:solidFill>
              </a:rPr>
              <a:t>m 1786)</a:t>
            </a:r>
          </a:p>
        </p:txBody>
      </p:sp>
      <p:sp>
        <p:nvSpPr>
          <p:cNvPr id="19460" name="Text Box 4"/>
          <p:cNvSpPr txBox="1">
            <a:spLocks noChangeArrowheads="1"/>
          </p:cNvSpPr>
          <p:nvPr/>
        </p:nvSpPr>
        <p:spPr bwMode="auto">
          <a:xfrm>
            <a:off x="0" y="1654175"/>
            <a:ext cx="9144000" cy="457200"/>
          </a:xfrm>
          <a:prstGeom prst="rect">
            <a:avLst/>
          </a:prstGeom>
          <a:noFill/>
          <a:ln w="9525">
            <a:noFill/>
            <a:miter lim="800000"/>
            <a:headEnd/>
            <a:tailEnd/>
          </a:ln>
        </p:spPr>
        <p:txBody>
          <a:bodyPr>
            <a:spAutoFit/>
          </a:bodyPr>
          <a:lstStyle/>
          <a:p>
            <a:pPr marL="342900" indent="-342900" eaLnBrk="1" hangingPunct="1"/>
            <a:r>
              <a:rPr lang="en-US" sz="2400"/>
              <a:t> </a:t>
            </a:r>
            <a:r>
              <a:rPr lang="en-US" sz="2400" b="1"/>
              <a:t>1.</a:t>
            </a:r>
            <a:r>
              <a:rPr lang="en-US" sz="2400" b="1" u="sng"/>
              <a:t> Mục </a:t>
            </a:r>
            <a:r>
              <a:rPr lang="vi-VN" sz="2400" b="1" u="sng"/>
              <a:t>đ</a:t>
            </a:r>
            <a:r>
              <a:rPr lang="en-US" sz="2400" b="1" u="sng"/>
              <a:t>ích của nghĩa quân Tây S</a:t>
            </a:r>
            <a:r>
              <a:rPr lang="vi-VN" sz="2400" b="1" u="sng"/>
              <a:t>ơ</a:t>
            </a:r>
            <a:r>
              <a:rPr lang="en-US" sz="2400" b="1" u="sng"/>
              <a:t>n tiến ra Th</a:t>
            </a:r>
            <a:r>
              <a:rPr lang="vi-VN" sz="2400" b="1" u="sng"/>
              <a:t>ă</a:t>
            </a:r>
            <a:r>
              <a:rPr lang="en-US" sz="2400" b="1" u="sng"/>
              <a:t>ng Long </a:t>
            </a:r>
          </a:p>
        </p:txBody>
      </p:sp>
      <p:sp>
        <p:nvSpPr>
          <p:cNvPr id="19461" name="Text Box 5"/>
          <p:cNvSpPr txBox="1">
            <a:spLocks noChangeArrowheads="1"/>
          </p:cNvSpPr>
          <p:nvPr/>
        </p:nvSpPr>
        <p:spPr bwMode="auto">
          <a:xfrm>
            <a:off x="-71438" y="2119313"/>
            <a:ext cx="9215438" cy="446087"/>
          </a:xfrm>
          <a:prstGeom prst="rect">
            <a:avLst/>
          </a:prstGeom>
          <a:noFill/>
          <a:ln w="9525">
            <a:noFill/>
            <a:miter lim="800000"/>
            <a:headEnd/>
            <a:tailEnd/>
          </a:ln>
        </p:spPr>
        <p:txBody>
          <a:bodyPr>
            <a:spAutoFit/>
          </a:bodyPr>
          <a:lstStyle/>
          <a:p>
            <a:pPr marL="342900" indent="-342900" eaLnBrk="1" hangingPunct="1"/>
            <a:r>
              <a:rPr lang="en-US" sz="2300"/>
              <a:t> </a:t>
            </a:r>
            <a:r>
              <a:rPr lang="en-US" sz="2300" b="1"/>
              <a:t>2.</a:t>
            </a:r>
            <a:r>
              <a:rPr lang="en-US" sz="2300" b="1" u="sng"/>
              <a:t> Diễn biến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
        <p:nvSpPr>
          <p:cNvPr id="19462" name="Text Box 6"/>
          <p:cNvSpPr txBox="1">
            <a:spLocks noChangeArrowheads="1"/>
          </p:cNvSpPr>
          <p:nvPr/>
        </p:nvSpPr>
        <p:spPr bwMode="auto">
          <a:xfrm>
            <a:off x="-71438" y="2646363"/>
            <a:ext cx="9215438" cy="793750"/>
          </a:xfrm>
          <a:prstGeom prst="rect">
            <a:avLst/>
          </a:prstGeom>
          <a:noFill/>
          <a:ln w="9525">
            <a:noFill/>
            <a:miter lim="800000"/>
            <a:headEnd/>
            <a:tailEnd/>
          </a:ln>
        </p:spPr>
        <p:txBody>
          <a:bodyPr>
            <a:spAutoFit/>
          </a:bodyPr>
          <a:lstStyle/>
          <a:p>
            <a:pPr marL="342900" indent="-342900" eaLnBrk="1" hangingPunct="1"/>
            <a:r>
              <a:rPr lang="en-US" sz="2300"/>
              <a:t> </a:t>
            </a:r>
            <a:r>
              <a:rPr lang="en-US" sz="2300" b="1"/>
              <a:t>3.</a:t>
            </a:r>
            <a:r>
              <a:rPr lang="en-US" sz="2300" b="1" u="sng"/>
              <a:t> Kết quả và ý nghĩa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
        <p:nvSpPr>
          <p:cNvPr id="19463" name="AutoShape 7"/>
          <p:cNvSpPr>
            <a:spLocks noChangeArrowheads="1"/>
          </p:cNvSpPr>
          <p:nvPr/>
        </p:nvSpPr>
        <p:spPr bwMode="auto">
          <a:xfrm>
            <a:off x="0" y="3656013"/>
            <a:ext cx="8969375" cy="2747962"/>
          </a:xfrm>
          <a:prstGeom prst="roundRect">
            <a:avLst>
              <a:gd name="adj" fmla="val 16667"/>
            </a:avLst>
          </a:prstGeom>
          <a:solidFill>
            <a:schemeClr val="accent1"/>
          </a:solidFill>
          <a:ln w="9525">
            <a:solidFill>
              <a:schemeClr val="tx1"/>
            </a:solidFill>
            <a:round/>
            <a:headEnd/>
            <a:tailEnd/>
          </a:ln>
        </p:spPr>
        <p:txBody>
          <a:bodyPr wrap="none" tIns="137160" bIns="0" anchor="ctr"/>
          <a:lstStyle/>
          <a:p>
            <a:pPr eaLnBrk="1" hangingPunct="1"/>
            <a:r>
              <a:rPr lang="en-US" sz="2800" i="1">
                <a:solidFill>
                  <a:srgbClr val="FF0066"/>
                </a:solidFill>
              </a:rPr>
              <a:t>    </a:t>
            </a:r>
            <a:r>
              <a:rPr lang="en-US" sz="2600" i="1">
                <a:solidFill>
                  <a:srgbClr val="FF0066"/>
                </a:solidFill>
              </a:rPr>
              <a:t>Nguyễn Huệ kéo quân  ra  Bắc, tiến  vàoTh</a:t>
            </a:r>
            <a:r>
              <a:rPr lang="vi-VN" sz="2600" i="1">
                <a:solidFill>
                  <a:srgbClr val="FF0066"/>
                </a:solidFill>
              </a:rPr>
              <a:t>ă</a:t>
            </a:r>
            <a:r>
              <a:rPr lang="en-US" sz="2600" i="1">
                <a:solidFill>
                  <a:srgbClr val="FF0066"/>
                </a:solidFill>
              </a:rPr>
              <a:t>ng Long,</a:t>
            </a:r>
          </a:p>
          <a:p>
            <a:pPr eaLnBrk="1" hangingPunct="1"/>
            <a:r>
              <a:rPr lang="en-US" sz="2600" i="1">
                <a:solidFill>
                  <a:srgbClr val="FF0066"/>
                </a:solidFill>
              </a:rPr>
              <a:t> tiêu diệt chính quyền họ Trịnh. Quân của  Nguyễn  Huệ </a:t>
            </a:r>
          </a:p>
          <a:p>
            <a:pPr eaLnBrk="1" hangingPunct="1"/>
            <a:r>
              <a:rPr lang="vi-VN" sz="2600" i="1">
                <a:solidFill>
                  <a:srgbClr val="FF0066"/>
                </a:solidFill>
              </a:rPr>
              <a:t>đ</a:t>
            </a:r>
            <a:r>
              <a:rPr lang="en-US" sz="2600" i="1">
                <a:solidFill>
                  <a:srgbClr val="FF0066"/>
                </a:solidFill>
              </a:rPr>
              <a:t>i  </a:t>
            </a:r>
            <a:r>
              <a:rPr lang="vi-VN" sz="2600" i="1">
                <a:solidFill>
                  <a:srgbClr val="FF0066"/>
                </a:solidFill>
              </a:rPr>
              <a:t>đ</a:t>
            </a:r>
            <a:r>
              <a:rPr lang="en-US" sz="2600" i="1">
                <a:solidFill>
                  <a:srgbClr val="FF0066"/>
                </a:solidFill>
              </a:rPr>
              <a:t>ến  </a:t>
            </a:r>
            <a:r>
              <a:rPr lang="vi-VN" sz="2600" i="1">
                <a:solidFill>
                  <a:srgbClr val="FF0066"/>
                </a:solidFill>
              </a:rPr>
              <a:t>đ</a:t>
            </a:r>
            <a:r>
              <a:rPr lang="en-US" sz="2600" i="1">
                <a:solidFill>
                  <a:srgbClr val="FF0066"/>
                </a:solidFill>
              </a:rPr>
              <a:t>âu  </a:t>
            </a:r>
            <a:r>
              <a:rPr lang="vi-VN" sz="2600" i="1">
                <a:solidFill>
                  <a:srgbClr val="FF0066"/>
                </a:solidFill>
              </a:rPr>
              <a:t>đ</a:t>
            </a:r>
            <a:r>
              <a:rPr lang="en-US" sz="2600" i="1">
                <a:solidFill>
                  <a:srgbClr val="FF0066"/>
                </a:solidFill>
              </a:rPr>
              <a:t>ánh thắng tới </a:t>
            </a:r>
            <a:r>
              <a:rPr lang="vi-VN" sz="2600" i="1">
                <a:solidFill>
                  <a:srgbClr val="FF0066"/>
                </a:solidFill>
              </a:rPr>
              <a:t>đ</a:t>
            </a:r>
            <a:r>
              <a:rPr lang="en-US" sz="2600" i="1">
                <a:solidFill>
                  <a:srgbClr val="FF0066"/>
                </a:solidFill>
              </a:rPr>
              <a:t>ó.</a:t>
            </a:r>
          </a:p>
          <a:p>
            <a:pPr eaLnBrk="1" hangingPunct="1"/>
            <a:r>
              <a:rPr lang="en-US" sz="2600" i="1">
                <a:solidFill>
                  <a:srgbClr val="FF0066"/>
                </a:solidFill>
              </a:rPr>
              <a:t>   N</a:t>
            </a:r>
            <a:r>
              <a:rPr lang="vi-VN" sz="2600" i="1">
                <a:solidFill>
                  <a:srgbClr val="FF0066"/>
                </a:solidFill>
              </a:rPr>
              <a:t>ă</a:t>
            </a:r>
            <a:r>
              <a:rPr lang="en-US" sz="2600" i="1">
                <a:solidFill>
                  <a:srgbClr val="FF0066"/>
                </a:solidFill>
              </a:rPr>
              <a:t>m 1786, nghĩa quân Tây S</a:t>
            </a:r>
            <a:r>
              <a:rPr lang="vi-VN" sz="2600" i="1">
                <a:solidFill>
                  <a:srgbClr val="FF0066"/>
                </a:solidFill>
              </a:rPr>
              <a:t>ơ</a:t>
            </a:r>
            <a:r>
              <a:rPr lang="en-US" sz="2600" i="1">
                <a:solidFill>
                  <a:srgbClr val="FF0066"/>
                </a:solidFill>
              </a:rPr>
              <a:t>n làm chủ Th</a:t>
            </a:r>
            <a:r>
              <a:rPr lang="vi-VN" sz="2600" i="1">
                <a:solidFill>
                  <a:srgbClr val="FF0066"/>
                </a:solidFill>
              </a:rPr>
              <a:t>ă</a:t>
            </a:r>
            <a:r>
              <a:rPr lang="en-US" sz="2600" i="1">
                <a:solidFill>
                  <a:srgbClr val="FF0066"/>
                </a:solidFill>
              </a:rPr>
              <a:t>ng Long,</a:t>
            </a:r>
          </a:p>
          <a:p>
            <a:pPr eaLnBrk="1" hangingPunct="1"/>
            <a:r>
              <a:rPr lang="en-US" sz="2600" i="1">
                <a:solidFill>
                  <a:srgbClr val="FF0066"/>
                </a:solidFill>
              </a:rPr>
              <a:t>mở </a:t>
            </a:r>
            <a:r>
              <a:rPr lang="vi-VN" sz="2600" i="1">
                <a:solidFill>
                  <a:srgbClr val="FF0066"/>
                </a:solidFill>
              </a:rPr>
              <a:t>đ</a:t>
            </a:r>
            <a:r>
              <a:rPr lang="en-US" sz="2600" i="1">
                <a:solidFill>
                  <a:srgbClr val="FF0066"/>
                </a:solidFill>
              </a:rPr>
              <a:t>ầu cho việc  thống  nhất lại </a:t>
            </a:r>
            <a:r>
              <a:rPr lang="vi-VN" sz="2600" i="1">
                <a:solidFill>
                  <a:srgbClr val="FF0066"/>
                </a:solidFill>
              </a:rPr>
              <a:t>đ</a:t>
            </a:r>
            <a:r>
              <a:rPr lang="en-US" sz="2600" i="1">
                <a:solidFill>
                  <a:srgbClr val="FF0066"/>
                </a:solidFill>
              </a:rPr>
              <a:t>ất n</a:t>
            </a:r>
            <a:r>
              <a:rPr lang="vi-VN" sz="2600" i="1">
                <a:solidFill>
                  <a:srgbClr val="FF0066"/>
                </a:solidFill>
              </a:rPr>
              <a:t>ư</a:t>
            </a:r>
            <a:r>
              <a:rPr lang="en-US" sz="2600" i="1">
                <a:solidFill>
                  <a:srgbClr val="FF0066"/>
                </a:solidFill>
              </a:rPr>
              <a:t>ớc.</a:t>
            </a:r>
          </a:p>
          <a:p>
            <a:pPr eaLnBrk="1" hangingPunct="1"/>
            <a:endParaRPr lang="en-US" sz="2600" i="1">
              <a:solidFill>
                <a:srgbClr val="FF00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CF0240"/>
          <p:cNvPicPr>
            <a:picLocks noChangeAspect="1" noChangeArrowheads="1"/>
          </p:cNvPicPr>
          <p:nvPr/>
        </p:nvPicPr>
        <p:blipFill>
          <a:blip r:embed="rId2">
            <a:lum bright="6000"/>
          </a:blip>
          <a:srcRect l="4688" t="4375" b="20625"/>
          <a:stretch>
            <a:fillRect/>
          </a:stretch>
        </p:blipFill>
        <p:spPr bwMode="auto">
          <a:xfrm>
            <a:off x="1143000" y="0"/>
            <a:ext cx="6705600" cy="6858000"/>
          </a:xfrm>
          <a:prstGeom prst="rect">
            <a:avLst/>
          </a:prstGeom>
          <a:gradFill rotWithShape="1">
            <a:gsLst>
              <a:gs pos="0">
                <a:srgbClr val="CCCC00"/>
              </a:gs>
              <a:gs pos="100000">
                <a:srgbClr val="5E5E00"/>
              </a:gs>
            </a:gsLst>
            <a:lin ang="5400000" scaled="1"/>
          </a:grad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66888" y="-92075"/>
            <a:ext cx="1027112" cy="830263"/>
          </a:xfrm>
          <a:prstGeom prst="rect">
            <a:avLst/>
          </a:prstGeom>
          <a:noFill/>
          <a:ln w="9525">
            <a:noFill/>
            <a:miter lim="800000"/>
            <a:headEnd/>
            <a:tailEnd/>
          </a:ln>
        </p:spPr>
        <p:txBody>
          <a:bodyPr wrap="none">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5123" name="Text Box 3"/>
          <p:cNvSpPr txBox="1">
            <a:spLocks noChangeArrowheads="1"/>
          </p:cNvSpPr>
          <p:nvPr/>
        </p:nvSpPr>
        <p:spPr bwMode="auto">
          <a:xfrm>
            <a:off x="1184275" y="712788"/>
            <a:ext cx="6486525" cy="738187"/>
          </a:xfrm>
          <a:prstGeom prst="rect">
            <a:avLst/>
          </a:prstGeom>
          <a:noFill/>
          <a:ln w="9525">
            <a:noFill/>
            <a:miter lim="800000"/>
            <a:headEnd/>
            <a:tailEnd/>
          </a:ln>
        </p:spPr>
        <p:txBody>
          <a:bodyPr wrap="none">
            <a:spAutoFit/>
          </a:bodyPr>
          <a:lstStyle/>
          <a:p>
            <a:pPr algn="ctr" eaLnBrk="1" hangingPunct="1"/>
            <a:r>
              <a:rPr lang="en-US" i="1"/>
              <a:t>Bài 24:</a:t>
            </a:r>
            <a:r>
              <a:rPr lang="en-US" sz="2000"/>
              <a:t> </a:t>
            </a:r>
            <a:r>
              <a:rPr lang="en-US" sz="2400">
                <a:solidFill>
                  <a:srgbClr val="FF0000"/>
                </a:solidFill>
              </a:rPr>
              <a:t>Nghĩa quân Tây S</a:t>
            </a:r>
            <a:r>
              <a:rPr lang="vi-VN" sz="2400">
                <a:solidFill>
                  <a:srgbClr val="FF0000"/>
                </a:solidFill>
              </a:rPr>
              <a:t>ơ</a:t>
            </a:r>
            <a:r>
              <a:rPr lang="en-US" sz="2400">
                <a:solidFill>
                  <a:srgbClr val="FF0000"/>
                </a:solidFill>
              </a:rPr>
              <a:t>n tiến ra Th</a:t>
            </a:r>
            <a:r>
              <a:rPr lang="vi-VN" sz="2400">
                <a:solidFill>
                  <a:srgbClr val="FF0000"/>
                </a:solidFill>
              </a:rPr>
              <a:t>ă</a:t>
            </a:r>
            <a:r>
              <a:rPr lang="en-US" sz="2400">
                <a:solidFill>
                  <a:srgbClr val="FF0000"/>
                </a:solidFill>
              </a:rPr>
              <a:t>ng Long</a:t>
            </a:r>
          </a:p>
          <a:p>
            <a:pPr algn="ctr" eaLnBrk="1" hangingPunct="1"/>
            <a:r>
              <a:rPr lang="en-US" i="1">
                <a:solidFill>
                  <a:srgbClr val="FF0000"/>
                </a:solidFill>
              </a:rPr>
              <a:t>(N</a:t>
            </a:r>
            <a:r>
              <a:rPr lang="vi-VN" i="1">
                <a:solidFill>
                  <a:srgbClr val="FF0000"/>
                </a:solidFill>
              </a:rPr>
              <a:t>ă</a:t>
            </a:r>
            <a:r>
              <a:rPr lang="en-US" i="1">
                <a:solidFill>
                  <a:srgbClr val="FF0000"/>
                </a:solidFill>
              </a:rPr>
              <a:t>m 1786)</a:t>
            </a:r>
          </a:p>
        </p:txBody>
      </p:sp>
      <p:sp>
        <p:nvSpPr>
          <p:cNvPr id="5124" name="Text Box 4"/>
          <p:cNvSpPr txBox="1">
            <a:spLocks noChangeArrowheads="1"/>
          </p:cNvSpPr>
          <p:nvPr/>
        </p:nvSpPr>
        <p:spPr bwMode="auto">
          <a:xfrm>
            <a:off x="0" y="1654175"/>
            <a:ext cx="9144000" cy="523875"/>
          </a:xfrm>
          <a:prstGeom prst="rect">
            <a:avLst/>
          </a:prstGeom>
          <a:noFill/>
          <a:ln w="9525">
            <a:noFill/>
            <a:miter lim="800000"/>
            <a:headEnd/>
            <a:tailEnd/>
          </a:ln>
        </p:spPr>
        <p:txBody>
          <a:bodyPr>
            <a:spAutoFit/>
          </a:bodyPr>
          <a:lstStyle/>
          <a:p>
            <a:pPr marL="342900" indent="-342900" eaLnBrk="1" hangingPunct="1"/>
            <a:r>
              <a:rPr lang="en-US" sz="2600"/>
              <a:t> </a:t>
            </a:r>
            <a:r>
              <a:rPr lang="en-US" sz="2600" b="1"/>
              <a:t>1.</a:t>
            </a:r>
            <a:r>
              <a:rPr lang="en-US" sz="2600" b="1" u="sng"/>
              <a:t> Mục </a:t>
            </a:r>
            <a:r>
              <a:rPr lang="vi-VN" sz="2600" b="1" u="sng"/>
              <a:t>đ</a:t>
            </a:r>
            <a:r>
              <a:rPr lang="en-US" sz="2600" b="1" u="sng"/>
              <a:t>ích của nghĩa quân Tây S</a:t>
            </a:r>
            <a:r>
              <a:rPr lang="vi-VN" sz="2600" b="1" u="sng"/>
              <a:t>ơ</a:t>
            </a:r>
            <a:r>
              <a:rPr lang="en-US" sz="2600" b="1" u="sng"/>
              <a:t>n tiến ra Th</a:t>
            </a:r>
            <a:r>
              <a:rPr lang="vi-VN" sz="2600" b="1" u="sng"/>
              <a:t>ă</a:t>
            </a:r>
            <a:r>
              <a:rPr lang="en-US" sz="2600" b="1" u="sng"/>
              <a:t>ng Long</a:t>
            </a:r>
            <a:r>
              <a:rPr lang="en-US" sz="2800" b="1" u="sng"/>
              <a:t> </a:t>
            </a:r>
          </a:p>
        </p:txBody>
      </p:sp>
      <p:sp>
        <p:nvSpPr>
          <p:cNvPr id="5125" name="Text Box 5"/>
          <p:cNvSpPr txBox="1">
            <a:spLocks noChangeArrowheads="1"/>
          </p:cNvSpPr>
          <p:nvPr/>
        </p:nvSpPr>
        <p:spPr bwMode="auto">
          <a:xfrm>
            <a:off x="0" y="2873375"/>
            <a:ext cx="9144000" cy="488950"/>
          </a:xfrm>
          <a:prstGeom prst="rect">
            <a:avLst/>
          </a:prstGeom>
          <a:noFill/>
          <a:ln w="9525">
            <a:noFill/>
            <a:miter lim="800000"/>
            <a:headEnd/>
            <a:tailEnd/>
          </a:ln>
        </p:spPr>
        <p:txBody>
          <a:bodyPr>
            <a:spAutoFit/>
          </a:bodyPr>
          <a:lstStyle/>
          <a:p>
            <a:pPr marL="342900" indent="-342900" eaLnBrk="1" hangingPunct="1"/>
            <a:r>
              <a:rPr lang="en-US" sz="2600"/>
              <a:t> </a:t>
            </a:r>
            <a:endParaRPr lang="en-US" sz="2800" b="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strVal val="#ppt_w+.3"/>
                                          </p:val>
                                        </p:tav>
                                        <p:tav tm="100000">
                                          <p:val>
                                            <p:strVal val="#ppt_w"/>
                                          </p:val>
                                        </p:tav>
                                      </p:tavLst>
                                    </p:anim>
                                    <p:anim calcmode="lin" valueType="num">
                                      <p:cBhvr>
                                        <p:cTn id="14" dur="500" fill="hold"/>
                                        <p:tgtEl>
                                          <p:spTgt spid="5124"/>
                                        </p:tgtEl>
                                        <p:attrNameLst>
                                          <p:attrName>ppt_h</p:attrName>
                                        </p:attrNameLst>
                                      </p:cBhvr>
                                      <p:tavLst>
                                        <p:tav tm="0">
                                          <p:val>
                                            <p:strVal val="#ppt_h"/>
                                          </p:val>
                                        </p:tav>
                                        <p:tav tm="100000">
                                          <p:val>
                                            <p:strVal val="#ppt_h"/>
                                          </p:val>
                                        </p:tav>
                                      </p:tavLst>
                                    </p:anim>
                                    <p:animEffect transition="in" filter="fade">
                                      <p:cBhvr>
                                        <p:cTn id="15" dur="500"/>
                                        <p:tgtEl>
                                          <p:spTgt spid="51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p:cTn id="20" dur="500" fill="hold"/>
                                        <p:tgtEl>
                                          <p:spTgt spid="5125"/>
                                        </p:tgtEl>
                                        <p:attrNameLst>
                                          <p:attrName>ppt_w</p:attrName>
                                        </p:attrNameLst>
                                      </p:cBhvr>
                                      <p:tavLst>
                                        <p:tav tm="0">
                                          <p:val>
                                            <p:strVal val="#ppt_w+.3"/>
                                          </p:val>
                                        </p:tav>
                                        <p:tav tm="100000">
                                          <p:val>
                                            <p:strVal val="#ppt_w"/>
                                          </p:val>
                                        </p:tav>
                                      </p:tavLst>
                                    </p:anim>
                                    <p:anim calcmode="lin" valueType="num">
                                      <p:cBhvr>
                                        <p:cTn id="21" dur="500" fill="hold"/>
                                        <p:tgtEl>
                                          <p:spTgt spid="5125"/>
                                        </p:tgtEl>
                                        <p:attrNameLst>
                                          <p:attrName>ppt_h</p:attrName>
                                        </p:attrNameLst>
                                      </p:cBhvr>
                                      <p:tavLst>
                                        <p:tav tm="0">
                                          <p:val>
                                            <p:strVal val="#ppt_h"/>
                                          </p:val>
                                        </p:tav>
                                        <p:tav tm="100000">
                                          <p:val>
                                            <p:strVal val="#ppt_h"/>
                                          </p:val>
                                        </p:tav>
                                      </p:tavLst>
                                    </p:anim>
                                    <p:animEffect transition="in" filter="fade">
                                      <p:cBhvr>
                                        <p:cTn id="2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9400" y="1133475"/>
            <a:ext cx="8229600" cy="1143000"/>
          </a:xfrm>
        </p:spPr>
        <p:txBody>
          <a:bodyPr/>
          <a:lstStyle/>
          <a:p>
            <a:pPr algn="l" eaLnBrk="1" hangingPunct="1"/>
            <a:r>
              <a:rPr lang="en-US" sz="2400" smtClean="0">
                <a:solidFill>
                  <a:schemeClr val="tx1"/>
                </a:solidFill>
              </a:rPr>
              <a:t/>
            </a:r>
            <a:br>
              <a:rPr lang="en-US" sz="2400" smtClean="0">
                <a:solidFill>
                  <a:schemeClr val="tx1"/>
                </a:solidFill>
              </a:rPr>
            </a:br>
            <a:r>
              <a:rPr lang="en-US" sz="2400" smtClean="0">
                <a:solidFill>
                  <a:schemeClr val="tx1"/>
                </a:solidFill>
              </a:rPr>
              <a:t>    Hãy điền các từ ngữ : lập căn cứ, khởi nghĩa, lật đổ, </a:t>
            </a:r>
            <a:br>
              <a:rPr lang="en-US" sz="2400" smtClean="0">
                <a:solidFill>
                  <a:schemeClr val="tx1"/>
                </a:solidFill>
              </a:rPr>
            </a:br>
            <a:r>
              <a:rPr lang="en-US" sz="2400" smtClean="0">
                <a:solidFill>
                  <a:schemeClr val="tx1"/>
                </a:solidFill>
              </a:rPr>
              <a:t>họ Nguyễn, toàn bộ vùng đất, thượng đạo vào chỗ trống cho thích hợp.</a:t>
            </a:r>
            <a:br>
              <a:rPr lang="en-US" sz="2400" smtClean="0">
                <a:solidFill>
                  <a:schemeClr val="tx1"/>
                </a:solidFill>
              </a:rPr>
            </a:br>
            <a:r>
              <a:rPr lang="en-US" sz="2400" smtClean="0">
                <a:solidFill>
                  <a:schemeClr val="tx1"/>
                </a:solidFill>
              </a:rPr>
              <a:t/>
            </a:r>
            <a:br>
              <a:rPr lang="en-US" sz="2400" smtClean="0">
                <a:solidFill>
                  <a:schemeClr val="tx1"/>
                </a:solidFill>
              </a:rPr>
            </a:br>
            <a:r>
              <a:rPr lang="en-US" sz="2400" smtClean="0">
                <a:solidFill>
                  <a:schemeClr val="tx1"/>
                </a:solidFill>
              </a:rPr>
              <a:t>    Ba anh em Nguyễn Nhạc, nguyễn Lữ, Nguyễn Huệ, lên vùng Tây Sơn………….     , dựng cờ………….   .Trước khi tiến ra Thăng Long, Nguyễn Huệ đã làm chủ …………………     Đàng Trong,……..      Ch</a:t>
            </a:r>
            <a:r>
              <a:rPr lang="en-US" sz="2400" smtClean="0"/>
              <a:t>ính quyền…………………</a:t>
            </a:r>
          </a:p>
        </p:txBody>
      </p:sp>
      <p:sp>
        <p:nvSpPr>
          <p:cNvPr id="6147" name="Rectangle 3"/>
          <p:cNvSpPr>
            <a:spLocks noChangeArrowheads="1"/>
          </p:cNvSpPr>
          <p:nvPr/>
        </p:nvSpPr>
        <p:spPr bwMode="auto">
          <a:xfrm>
            <a:off x="2351088" y="2057400"/>
            <a:ext cx="1668462" cy="395288"/>
          </a:xfrm>
          <a:prstGeom prst="rect">
            <a:avLst/>
          </a:prstGeom>
          <a:solidFill>
            <a:srgbClr val="FFFF66"/>
          </a:solidFill>
          <a:ln w="38100" algn="ctr">
            <a:solidFill>
              <a:srgbClr val="FFFF66"/>
            </a:solidFill>
            <a:miter lim="800000"/>
            <a:headEnd/>
            <a:tailEnd/>
          </a:ln>
        </p:spPr>
        <p:txBody>
          <a:bodyPr wrap="none" anchor="ctr"/>
          <a:lstStyle/>
          <a:p>
            <a:pPr algn="ctr" eaLnBrk="1" hangingPunct="1"/>
            <a:r>
              <a:rPr lang="en-US" sz="2400">
                <a:solidFill>
                  <a:srgbClr val="FF3300"/>
                </a:solidFill>
              </a:rPr>
              <a:t>thượng đạo</a:t>
            </a:r>
          </a:p>
        </p:txBody>
      </p:sp>
      <p:sp>
        <p:nvSpPr>
          <p:cNvPr id="6148" name="Rectangle 4"/>
          <p:cNvSpPr>
            <a:spLocks noChangeArrowheads="1"/>
          </p:cNvSpPr>
          <p:nvPr/>
        </p:nvSpPr>
        <p:spPr bwMode="auto">
          <a:xfrm>
            <a:off x="5356225" y="2097088"/>
            <a:ext cx="1460500" cy="312737"/>
          </a:xfrm>
          <a:prstGeom prst="rect">
            <a:avLst/>
          </a:prstGeom>
          <a:solidFill>
            <a:srgbClr val="FFFF66"/>
          </a:solidFill>
          <a:ln w="38100" algn="ctr">
            <a:solidFill>
              <a:srgbClr val="FFFF66"/>
            </a:solidFill>
            <a:miter lim="800000"/>
            <a:headEnd/>
            <a:tailEnd/>
          </a:ln>
        </p:spPr>
        <p:txBody>
          <a:bodyPr wrap="none" anchor="ctr"/>
          <a:lstStyle/>
          <a:p>
            <a:pPr algn="ctr" eaLnBrk="1" hangingPunct="1"/>
            <a:r>
              <a:rPr lang="en-US" sz="2400">
                <a:solidFill>
                  <a:srgbClr val="FF3300"/>
                </a:solidFill>
              </a:rPr>
              <a:t>khởi nghĩa</a:t>
            </a:r>
          </a:p>
        </p:txBody>
      </p:sp>
      <p:sp>
        <p:nvSpPr>
          <p:cNvPr id="6149" name="Rectangle 5"/>
          <p:cNvSpPr>
            <a:spLocks noChangeArrowheads="1"/>
          </p:cNvSpPr>
          <p:nvPr/>
        </p:nvSpPr>
        <p:spPr bwMode="auto">
          <a:xfrm>
            <a:off x="4643438" y="2901950"/>
            <a:ext cx="1119187" cy="166688"/>
          </a:xfrm>
          <a:prstGeom prst="rect">
            <a:avLst/>
          </a:prstGeom>
          <a:solidFill>
            <a:srgbClr val="FFFF66"/>
          </a:solidFill>
          <a:ln w="38100" algn="ctr">
            <a:solidFill>
              <a:srgbClr val="FFFF66"/>
            </a:solidFill>
            <a:miter lim="800000"/>
            <a:headEnd/>
            <a:tailEnd/>
          </a:ln>
        </p:spPr>
        <p:txBody>
          <a:bodyPr wrap="none" anchor="ctr"/>
          <a:lstStyle/>
          <a:p>
            <a:pPr algn="ctr"/>
            <a:r>
              <a:rPr lang="en-US" sz="2400">
                <a:solidFill>
                  <a:srgbClr val="FF3300"/>
                </a:solidFill>
              </a:rPr>
              <a:t>Lật đổ</a:t>
            </a:r>
          </a:p>
        </p:txBody>
      </p:sp>
      <p:sp>
        <p:nvSpPr>
          <p:cNvPr id="6150" name="Rectangle 6"/>
          <p:cNvSpPr>
            <a:spLocks noChangeArrowheads="1"/>
          </p:cNvSpPr>
          <p:nvPr/>
        </p:nvSpPr>
        <p:spPr bwMode="auto">
          <a:xfrm>
            <a:off x="1209675" y="3222625"/>
            <a:ext cx="1992313" cy="271463"/>
          </a:xfrm>
          <a:prstGeom prst="rect">
            <a:avLst/>
          </a:prstGeom>
          <a:solidFill>
            <a:srgbClr val="FFFF66"/>
          </a:solidFill>
          <a:ln w="38100" algn="ctr">
            <a:solidFill>
              <a:srgbClr val="FFFF66"/>
            </a:solidFill>
            <a:miter lim="800000"/>
            <a:headEnd/>
            <a:tailEnd/>
          </a:ln>
        </p:spPr>
        <p:txBody>
          <a:bodyPr wrap="none" anchor="ctr"/>
          <a:lstStyle/>
          <a:p>
            <a:pPr algn="ctr" eaLnBrk="1" hangingPunct="1"/>
            <a:r>
              <a:rPr lang="en-US" sz="2400">
                <a:solidFill>
                  <a:srgbClr val="FF3300"/>
                </a:solidFill>
              </a:rPr>
              <a:t>họ Nguyễn</a:t>
            </a:r>
          </a:p>
        </p:txBody>
      </p:sp>
      <p:sp>
        <p:nvSpPr>
          <p:cNvPr id="6151" name="Rectangle 7"/>
          <p:cNvSpPr>
            <a:spLocks noChangeArrowheads="1"/>
          </p:cNvSpPr>
          <p:nvPr/>
        </p:nvSpPr>
        <p:spPr bwMode="auto">
          <a:xfrm>
            <a:off x="339725" y="2825750"/>
            <a:ext cx="2511425" cy="314325"/>
          </a:xfrm>
          <a:prstGeom prst="rect">
            <a:avLst/>
          </a:prstGeom>
          <a:solidFill>
            <a:srgbClr val="FFFF66"/>
          </a:solidFill>
          <a:ln w="38100" algn="ctr">
            <a:solidFill>
              <a:srgbClr val="FFFF66"/>
            </a:solidFill>
            <a:miter lim="800000"/>
            <a:headEnd/>
            <a:tailEnd/>
          </a:ln>
          <a:effectLst/>
        </p:spPr>
        <p:txBody>
          <a:bodyPr wrap="none" anchor="ctr"/>
          <a:lstStyle/>
          <a:p>
            <a:pPr algn="ctr">
              <a:defRPr/>
            </a:pPr>
            <a:r>
              <a:rPr lang="en-US" sz="2400">
                <a:solidFill>
                  <a:srgbClr val="FF6600"/>
                </a:solidFill>
                <a:effectLst>
                  <a:outerShdw blurRad="38100" dist="38100" dir="2700000" algn="tl">
                    <a:srgbClr val="000000"/>
                  </a:outerShdw>
                </a:effectLst>
                <a:latin typeface="Arial"/>
              </a:rPr>
              <a:t>toàn bộ vùng đất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ppt_x"/>
                                          </p:val>
                                        </p:tav>
                                        <p:tav tm="100000">
                                          <p:val>
                                            <p:strVal val="#ppt_x"/>
                                          </p:val>
                                        </p:tav>
                                      </p:tavLst>
                                    </p:anim>
                                    <p:anim calcmode="lin" valueType="num">
                                      <p:cBhvr additive="base">
                                        <p:cTn id="12" dur="500" fill="hold"/>
                                        <p:tgtEl>
                                          <p:spTgt spid="61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51"/>
                                        </p:tgtEl>
                                        <p:attrNameLst>
                                          <p:attrName>style.visibility</p:attrName>
                                        </p:attrNameLst>
                                      </p:cBhvr>
                                      <p:to>
                                        <p:strVal val="visible"/>
                                      </p:to>
                                    </p:set>
                                    <p:anim calcmode="lin" valueType="num">
                                      <p:cBhvr additive="base">
                                        <p:cTn id="15" dur="500" fill="hold"/>
                                        <p:tgtEl>
                                          <p:spTgt spid="6151"/>
                                        </p:tgtEl>
                                        <p:attrNameLst>
                                          <p:attrName>ppt_x</p:attrName>
                                        </p:attrNameLst>
                                      </p:cBhvr>
                                      <p:tavLst>
                                        <p:tav tm="0">
                                          <p:val>
                                            <p:strVal val="#ppt_x"/>
                                          </p:val>
                                        </p:tav>
                                        <p:tav tm="100000">
                                          <p:val>
                                            <p:strVal val="#ppt_x"/>
                                          </p:val>
                                        </p:tav>
                                      </p:tavLst>
                                    </p:anim>
                                    <p:anim calcmode="lin" valueType="num">
                                      <p:cBhvr additive="base">
                                        <p:cTn id="16" dur="500" fill="hold"/>
                                        <p:tgtEl>
                                          <p:spTgt spid="61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49"/>
                                        </p:tgtEl>
                                        <p:attrNameLst>
                                          <p:attrName>style.visibility</p:attrName>
                                        </p:attrNameLst>
                                      </p:cBhvr>
                                      <p:to>
                                        <p:strVal val="visible"/>
                                      </p:to>
                                    </p:set>
                                    <p:anim calcmode="lin" valueType="num">
                                      <p:cBhvr additive="base">
                                        <p:cTn id="23" dur="500" fill="hold"/>
                                        <p:tgtEl>
                                          <p:spTgt spid="6149"/>
                                        </p:tgtEl>
                                        <p:attrNameLst>
                                          <p:attrName>ppt_x</p:attrName>
                                        </p:attrNameLst>
                                      </p:cBhvr>
                                      <p:tavLst>
                                        <p:tav tm="0">
                                          <p:val>
                                            <p:strVal val="#ppt_x"/>
                                          </p:val>
                                        </p:tav>
                                        <p:tav tm="100000">
                                          <p:val>
                                            <p:strVal val="#ppt_x"/>
                                          </p:val>
                                        </p:tav>
                                      </p:tavLst>
                                    </p:anim>
                                    <p:anim calcmode="lin" valueType="num">
                                      <p:cBhvr additive="base">
                                        <p:cTn id="2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6150" grpId="0" animBg="1"/>
      <p:bldP spid="61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5750" y="0"/>
            <a:ext cx="8524875" cy="6769100"/>
            <a:chOff x="1067" y="1401"/>
            <a:chExt cx="3836" cy="2278"/>
          </a:xfrm>
        </p:grpSpPr>
        <p:pic>
          <p:nvPicPr>
            <p:cNvPr id="6147" name="Picture 3" descr="DSC_2662cat"/>
            <p:cNvPicPr>
              <a:picLocks noChangeAspect="1" noChangeArrowheads="1"/>
            </p:cNvPicPr>
            <p:nvPr/>
          </p:nvPicPr>
          <p:blipFill>
            <a:blip r:embed="rId2"/>
            <a:srcRect/>
            <a:stretch>
              <a:fillRect/>
            </a:stretch>
          </p:blipFill>
          <p:spPr bwMode="auto">
            <a:xfrm>
              <a:off x="1068" y="1401"/>
              <a:ext cx="3835" cy="2131"/>
            </a:xfrm>
            <a:prstGeom prst="rect">
              <a:avLst/>
            </a:prstGeom>
            <a:noFill/>
            <a:ln w="19050">
              <a:solidFill>
                <a:srgbClr val="000000"/>
              </a:solidFill>
              <a:miter lim="800000"/>
              <a:headEnd/>
              <a:tailEnd/>
            </a:ln>
          </p:spPr>
        </p:pic>
        <p:sp>
          <p:nvSpPr>
            <p:cNvPr id="6148" name="Text Box 4"/>
            <p:cNvSpPr txBox="1">
              <a:spLocks noChangeArrowheads="1"/>
            </p:cNvSpPr>
            <p:nvPr/>
          </p:nvSpPr>
          <p:spPr bwMode="auto">
            <a:xfrm>
              <a:off x="1067" y="3544"/>
              <a:ext cx="3830" cy="135"/>
            </a:xfrm>
            <a:prstGeom prst="rect">
              <a:avLst/>
            </a:prstGeom>
            <a:solidFill>
              <a:schemeClr val="accent1"/>
            </a:solidFill>
            <a:ln w="9525">
              <a:noFill/>
              <a:miter lim="800000"/>
              <a:headEnd/>
              <a:tailEnd/>
            </a:ln>
          </p:spPr>
          <p:txBody>
            <a:bodyPr>
              <a:spAutoFit/>
            </a:bodyPr>
            <a:lstStyle/>
            <a:p>
              <a:pPr algn="ctr" eaLnBrk="1" hangingPunct="1"/>
              <a:r>
                <a:rPr lang="en-US" sz="2000" i="1"/>
                <a:t>L</a:t>
              </a:r>
              <a:r>
                <a:rPr lang="vi-VN" sz="2000" i="1"/>
                <a:t>ư</a:t>
              </a:r>
              <a:r>
                <a:rPr lang="en-US" sz="2000" i="1"/>
                <a:t>ợc </a:t>
              </a:r>
              <a:r>
                <a:rPr lang="vi-VN" sz="2000" i="1"/>
                <a:t>đ</a:t>
              </a:r>
              <a:r>
                <a:rPr lang="en-US" sz="2000" i="1"/>
                <a:t>ồ c</a:t>
              </a:r>
              <a:r>
                <a:rPr lang="vi-VN" sz="2000" i="1"/>
                <a:t>ă</a:t>
              </a:r>
              <a:r>
                <a:rPr lang="en-US" sz="2000" i="1"/>
                <a:t>n cứ </a:t>
              </a:r>
              <a:r>
                <a:rPr lang="vi-VN" sz="2000" i="1"/>
                <a:t>đ</a:t>
              </a:r>
              <a:r>
                <a:rPr lang="en-US" sz="2000" i="1"/>
                <a:t>ịa của nghĩa quân Tây S</a:t>
              </a:r>
              <a:r>
                <a:rPr lang="vi-VN" sz="2000" i="1"/>
                <a:t>ơ</a:t>
              </a:r>
              <a:r>
                <a:rPr lang="en-US" sz="2000" i="1"/>
                <a:t>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66888" y="-92075"/>
            <a:ext cx="1027112" cy="830263"/>
          </a:xfrm>
          <a:prstGeom prst="rect">
            <a:avLst/>
          </a:prstGeom>
          <a:noFill/>
          <a:ln w="9525">
            <a:noFill/>
            <a:miter lim="800000"/>
            <a:headEnd/>
            <a:tailEnd/>
          </a:ln>
        </p:spPr>
        <p:txBody>
          <a:bodyPr wrap="none">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7171" name="Text Box 3"/>
          <p:cNvSpPr txBox="1">
            <a:spLocks noChangeArrowheads="1"/>
          </p:cNvSpPr>
          <p:nvPr/>
        </p:nvSpPr>
        <p:spPr bwMode="auto">
          <a:xfrm>
            <a:off x="1184275" y="712788"/>
            <a:ext cx="6486525" cy="738187"/>
          </a:xfrm>
          <a:prstGeom prst="rect">
            <a:avLst/>
          </a:prstGeom>
          <a:noFill/>
          <a:ln w="9525">
            <a:noFill/>
            <a:miter lim="800000"/>
            <a:headEnd/>
            <a:tailEnd/>
          </a:ln>
        </p:spPr>
        <p:txBody>
          <a:bodyPr wrap="none">
            <a:spAutoFit/>
          </a:bodyPr>
          <a:lstStyle/>
          <a:p>
            <a:pPr algn="ctr" eaLnBrk="1" hangingPunct="1"/>
            <a:r>
              <a:rPr lang="en-US" i="1"/>
              <a:t>Bài 24:</a:t>
            </a:r>
            <a:r>
              <a:rPr lang="en-US" sz="2000"/>
              <a:t> </a:t>
            </a:r>
            <a:r>
              <a:rPr lang="en-US" sz="2400">
                <a:solidFill>
                  <a:srgbClr val="FF0000"/>
                </a:solidFill>
              </a:rPr>
              <a:t>Nghĩa quân Tây S</a:t>
            </a:r>
            <a:r>
              <a:rPr lang="vi-VN" sz="2400">
                <a:solidFill>
                  <a:srgbClr val="FF0000"/>
                </a:solidFill>
              </a:rPr>
              <a:t>ơ</a:t>
            </a:r>
            <a:r>
              <a:rPr lang="en-US" sz="2400">
                <a:solidFill>
                  <a:srgbClr val="FF0000"/>
                </a:solidFill>
              </a:rPr>
              <a:t>n tiến ra Th</a:t>
            </a:r>
            <a:r>
              <a:rPr lang="vi-VN" sz="2400">
                <a:solidFill>
                  <a:srgbClr val="FF0000"/>
                </a:solidFill>
              </a:rPr>
              <a:t>ă</a:t>
            </a:r>
            <a:r>
              <a:rPr lang="en-US" sz="2400">
                <a:solidFill>
                  <a:srgbClr val="FF0000"/>
                </a:solidFill>
              </a:rPr>
              <a:t>ng Long</a:t>
            </a:r>
          </a:p>
          <a:p>
            <a:pPr algn="ctr" eaLnBrk="1" hangingPunct="1"/>
            <a:r>
              <a:rPr lang="en-US" i="1">
                <a:solidFill>
                  <a:srgbClr val="FF0000"/>
                </a:solidFill>
              </a:rPr>
              <a:t>(N</a:t>
            </a:r>
            <a:r>
              <a:rPr lang="vi-VN" i="1">
                <a:solidFill>
                  <a:srgbClr val="FF0000"/>
                </a:solidFill>
              </a:rPr>
              <a:t>ă</a:t>
            </a:r>
            <a:r>
              <a:rPr lang="en-US" i="1">
                <a:solidFill>
                  <a:srgbClr val="FF0000"/>
                </a:solidFill>
              </a:rPr>
              <a:t>m 1786)</a:t>
            </a:r>
          </a:p>
        </p:txBody>
      </p:sp>
      <p:sp>
        <p:nvSpPr>
          <p:cNvPr id="7172" name="Text Box 4"/>
          <p:cNvSpPr txBox="1">
            <a:spLocks noChangeArrowheads="1"/>
          </p:cNvSpPr>
          <p:nvPr/>
        </p:nvSpPr>
        <p:spPr bwMode="auto">
          <a:xfrm>
            <a:off x="0" y="1654175"/>
            <a:ext cx="9144000" cy="523875"/>
          </a:xfrm>
          <a:prstGeom prst="rect">
            <a:avLst/>
          </a:prstGeom>
          <a:noFill/>
          <a:ln w="9525">
            <a:noFill/>
            <a:miter lim="800000"/>
            <a:headEnd/>
            <a:tailEnd/>
          </a:ln>
        </p:spPr>
        <p:txBody>
          <a:bodyPr>
            <a:spAutoFit/>
          </a:bodyPr>
          <a:lstStyle/>
          <a:p>
            <a:pPr marL="342900" indent="-342900" eaLnBrk="1" hangingPunct="1"/>
            <a:r>
              <a:rPr lang="en-US" sz="2600"/>
              <a:t> </a:t>
            </a:r>
            <a:r>
              <a:rPr lang="en-US" sz="2600" b="1"/>
              <a:t>1.</a:t>
            </a:r>
            <a:r>
              <a:rPr lang="en-US" sz="2600" b="1" u="sng"/>
              <a:t> Mục </a:t>
            </a:r>
            <a:r>
              <a:rPr lang="vi-VN" sz="2600" b="1" u="sng"/>
              <a:t>đ</a:t>
            </a:r>
            <a:r>
              <a:rPr lang="en-US" sz="2600" b="1" u="sng"/>
              <a:t>ích của nghĩa quân Tây S</a:t>
            </a:r>
            <a:r>
              <a:rPr lang="vi-VN" sz="2600" b="1" u="sng"/>
              <a:t>ơ</a:t>
            </a:r>
            <a:r>
              <a:rPr lang="en-US" sz="2600" b="1" u="sng"/>
              <a:t>n tiến ra Th</a:t>
            </a:r>
            <a:r>
              <a:rPr lang="vi-VN" sz="2600" b="1" u="sng"/>
              <a:t>ă</a:t>
            </a:r>
            <a:r>
              <a:rPr lang="en-US" sz="2600" b="1" u="sng"/>
              <a:t>ng Long</a:t>
            </a:r>
            <a:r>
              <a:rPr lang="en-US" sz="2800" b="1" u="sng"/>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766888" y="-92075"/>
            <a:ext cx="1027112" cy="830263"/>
          </a:xfrm>
          <a:prstGeom prst="rect">
            <a:avLst/>
          </a:prstGeom>
          <a:noFill/>
          <a:ln w="9525">
            <a:noFill/>
            <a:miter lim="800000"/>
            <a:headEnd/>
            <a:tailEnd/>
          </a:ln>
        </p:spPr>
        <p:txBody>
          <a:bodyPr wrap="none">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8195" name="Text Box 3"/>
          <p:cNvSpPr txBox="1">
            <a:spLocks noChangeArrowheads="1"/>
          </p:cNvSpPr>
          <p:nvPr/>
        </p:nvSpPr>
        <p:spPr bwMode="auto">
          <a:xfrm>
            <a:off x="1184275" y="712788"/>
            <a:ext cx="6486525" cy="738187"/>
          </a:xfrm>
          <a:prstGeom prst="rect">
            <a:avLst/>
          </a:prstGeom>
          <a:noFill/>
          <a:ln w="9525">
            <a:noFill/>
            <a:miter lim="800000"/>
            <a:headEnd/>
            <a:tailEnd/>
          </a:ln>
        </p:spPr>
        <p:txBody>
          <a:bodyPr wrap="none">
            <a:spAutoFit/>
          </a:bodyPr>
          <a:lstStyle/>
          <a:p>
            <a:pPr algn="ctr" eaLnBrk="1" hangingPunct="1"/>
            <a:r>
              <a:rPr lang="en-US" i="1"/>
              <a:t>Bài 24:</a:t>
            </a:r>
            <a:r>
              <a:rPr lang="en-US" sz="2000"/>
              <a:t> </a:t>
            </a:r>
            <a:r>
              <a:rPr lang="en-US" sz="2400">
                <a:solidFill>
                  <a:srgbClr val="FF0000"/>
                </a:solidFill>
              </a:rPr>
              <a:t>Nghĩa quân Tây S</a:t>
            </a:r>
            <a:r>
              <a:rPr lang="vi-VN" sz="2400">
                <a:solidFill>
                  <a:srgbClr val="FF0000"/>
                </a:solidFill>
              </a:rPr>
              <a:t>ơ</a:t>
            </a:r>
            <a:r>
              <a:rPr lang="en-US" sz="2400">
                <a:solidFill>
                  <a:srgbClr val="FF0000"/>
                </a:solidFill>
              </a:rPr>
              <a:t>n tiến ra Th</a:t>
            </a:r>
            <a:r>
              <a:rPr lang="vi-VN" sz="2400">
                <a:solidFill>
                  <a:srgbClr val="FF0000"/>
                </a:solidFill>
              </a:rPr>
              <a:t>ă</a:t>
            </a:r>
            <a:r>
              <a:rPr lang="en-US" sz="2400">
                <a:solidFill>
                  <a:srgbClr val="FF0000"/>
                </a:solidFill>
              </a:rPr>
              <a:t>ng Long</a:t>
            </a:r>
          </a:p>
          <a:p>
            <a:pPr algn="ctr" eaLnBrk="1" hangingPunct="1"/>
            <a:r>
              <a:rPr lang="en-US" i="1">
                <a:solidFill>
                  <a:srgbClr val="FF0000"/>
                </a:solidFill>
              </a:rPr>
              <a:t>(N</a:t>
            </a:r>
            <a:r>
              <a:rPr lang="vi-VN" i="1">
                <a:solidFill>
                  <a:srgbClr val="FF0000"/>
                </a:solidFill>
              </a:rPr>
              <a:t>ă</a:t>
            </a:r>
            <a:r>
              <a:rPr lang="en-US" i="1">
                <a:solidFill>
                  <a:srgbClr val="FF0000"/>
                </a:solidFill>
              </a:rPr>
              <a:t>m 1786)</a:t>
            </a:r>
          </a:p>
        </p:txBody>
      </p:sp>
      <p:sp>
        <p:nvSpPr>
          <p:cNvPr id="8196" name="Text Box 4"/>
          <p:cNvSpPr txBox="1">
            <a:spLocks noChangeArrowheads="1"/>
          </p:cNvSpPr>
          <p:nvPr/>
        </p:nvSpPr>
        <p:spPr bwMode="auto">
          <a:xfrm>
            <a:off x="0" y="1654175"/>
            <a:ext cx="9144000" cy="523875"/>
          </a:xfrm>
          <a:prstGeom prst="rect">
            <a:avLst/>
          </a:prstGeom>
          <a:noFill/>
          <a:ln w="9525">
            <a:noFill/>
            <a:miter lim="800000"/>
            <a:headEnd/>
            <a:tailEnd/>
          </a:ln>
        </p:spPr>
        <p:txBody>
          <a:bodyPr>
            <a:spAutoFit/>
          </a:bodyPr>
          <a:lstStyle/>
          <a:p>
            <a:pPr marL="342900" indent="-342900" eaLnBrk="1" hangingPunct="1"/>
            <a:r>
              <a:rPr lang="en-US" sz="2600"/>
              <a:t> </a:t>
            </a:r>
            <a:r>
              <a:rPr lang="en-US" sz="2600" b="1"/>
              <a:t>1.</a:t>
            </a:r>
            <a:r>
              <a:rPr lang="en-US" sz="2600" b="1" u="sng"/>
              <a:t> Mục </a:t>
            </a:r>
            <a:r>
              <a:rPr lang="vi-VN" sz="2600" b="1" u="sng"/>
              <a:t>đ</a:t>
            </a:r>
            <a:r>
              <a:rPr lang="en-US" sz="2600" b="1" u="sng"/>
              <a:t>ích của nghĩa quân Tây S</a:t>
            </a:r>
            <a:r>
              <a:rPr lang="vi-VN" sz="2600" b="1" u="sng"/>
              <a:t>ơ</a:t>
            </a:r>
            <a:r>
              <a:rPr lang="en-US" sz="2600" b="1" u="sng"/>
              <a:t>n tiến ra Th</a:t>
            </a:r>
            <a:r>
              <a:rPr lang="vi-VN" sz="2600" b="1" u="sng"/>
              <a:t>ă</a:t>
            </a:r>
            <a:r>
              <a:rPr lang="en-US" sz="2600" b="1" u="sng"/>
              <a:t>ng Long</a:t>
            </a:r>
            <a:r>
              <a:rPr lang="en-US" sz="2800" b="1" u="sng"/>
              <a:t> </a:t>
            </a:r>
          </a:p>
        </p:txBody>
      </p:sp>
      <p:sp>
        <p:nvSpPr>
          <p:cNvPr id="8197" name="Text Box 5"/>
          <p:cNvSpPr txBox="1">
            <a:spLocks noChangeArrowheads="1"/>
          </p:cNvSpPr>
          <p:nvPr/>
        </p:nvSpPr>
        <p:spPr bwMode="auto">
          <a:xfrm>
            <a:off x="217488" y="2522538"/>
            <a:ext cx="8672512" cy="1816100"/>
          </a:xfrm>
          <a:prstGeom prst="rect">
            <a:avLst/>
          </a:prstGeom>
          <a:noFill/>
          <a:ln w="9525">
            <a:noFill/>
            <a:miter lim="800000"/>
            <a:headEnd/>
            <a:tailEnd/>
          </a:ln>
        </p:spPr>
        <p:txBody>
          <a:bodyPr>
            <a:spAutoFit/>
          </a:bodyPr>
          <a:lstStyle/>
          <a:p>
            <a:pPr marL="342900" indent="-342900" eaLnBrk="1" hangingPunct="1"/>
            <a:r>
              <a:rPr lang="en-US" sz="2800"/>
              <a:t>- N</a:t>
            </a:r>
            <a:r>
              <a:rPr lang="vi-VN" sz="2800"/>
              <a:t>ă</a:t>
            </a:r>
            <a:r>
              <a:rPr lang="en-US" sz="2800"/>
              <a:t>m 1786, nghĩa quân Tây S</a:t>
            </a:r>
            <a:r>
              <a:rPr lang="vi-VN" sz="2800"/>
              <a:t>ơ</a:t>
            </a:r>
            <a:r>
              <a:rPr lang="en-US" sz="2800"/>
              <a:t>n tiến ra Th</a:t>
            </a:r>
            <a:r>
              <a:rPr lang="vi-VN" sz="2800"/>
              <a:t>ă</a:t>
            </a:r>
            <a:r>
              <a:rPr lang="en-US" sz="2800"/>
              <a:t>ng Long </a:t>
            </a:r>
            <a:r>
              <a:rPr lang="vi-VN" sz="2800"/>
              <a:t>đ</a:t>
            </a:r>
            <a:r>
              <a:rPr lang="en-US" sz="2800"/>
              <a:t>ể lật </a:t>
            </a:r>
            <a:r>
              <a:rPr lang="vi-VN" sz="2800"/>
              <a:t>đ</a:t>
            </a:r>
            <a:r>
              <a:rPr lang="en-US" sz="2800"/>
              <a:t>ổ chính quyền họ Trịnh.</a:t>
            </a:r>
          </a:p>
          <a:p>
            <a:pPr marL="342900" indent="-342900" eaLnBrk="1" hangingPunct="1"/>
            <a:r>
              <a:rPr lang="en-US" sz="2800"/>
              <a:t>- Nguyễn Huệ là ng</a:t>
            </a:r>
            <a:r>
              <a:rPr lang="vi-VN" sz="2800"/>
              <a:t>ư</a:t>
            </a:r>
            <a:r>
              <a:rPr lang="en-US" sz="2800"/>
              <a:t>ời lãnh </a:t>
            </a:r>
            <a:r>
              <a:rPr lang="vi-VN" sz="2800"/>
              <a:t>đ</a:t>
            </a:r>
            <a:r>
              <a:rPr lang="en-US" sz="2800"/>
              <a:t>ạo cuộc khởi nghĩa này</a:t>
            </a:r>
          </a:p>
          <a:p>
            <a:pPr marL="342900" indent="-342900" eaLnBrk="1" hangingPunct="1"/>
            <a:endParaRPr lang="en-U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UA QUANG TRUNG"/>
          <p:cNvPicPr>
            <a:picLocks noChangeAspect="1" noChangeArrowheads="1"/>
          </p:cNvPicPr>
          <p:nvPr/>
        </p:nvPicPr>
        <p:blipFill>
          <a:blip r:embed="rId2"/>
          <a:srcRect/>
          <a:stretch>
            <a:fillRect/>
          </a:stretch>
        </p:blipFill>
        <p:spPr bwMode="auto">
          <a:xfrm>
            <a:off x="2651125" y="261938"/>
            <a:ext cx="4508500" cy="5014912"/>
          </a:xfrm>
          <a:prstGeom prst="rect">
            <a:avLst/>
          </a:prstGeom>
          <a:noFill/>
          <a:ln w="57150">
            <a:solidFill>
              <a:srgbClr val="990033"/>
            </a:solidFill>
            <a:miter lim="800000"/>
            <a:headEnd/>
            <a:tailEnd/>
          </a:ln>
        </p:spPr>
      </p:pic>
      <p:sp>
        <p:nvSpPr>
          <p:cNvPr id="10243" name="Rectangle 3"/>
          <p:cNvSpPr>
            <a:spLocks noChangeArrowheads="1"/>
          </p:cNvSpPr>
          <p:nvPr/>
        </p:nvSpPr>
        <p:spPr bwMode="auto">
          <a:xfrm>
            <a:off x="3516313" y="5786438"/>
            <a:ext cx="3006725" cy="646112"/>
          </a:xfrm>
          <a:prstGeom prst="rect">
            <a:avLst/>
          </a:prstGeom>
          <a:noFill/>
          <a:ln w="9525">
            <a:noFill/>
            <a:miter lim="800000"/>
            <a:headEnd/>
            <a:tailEnd/>
          </a:ln>
        </p:spPr>
        <p:txBody>
          <a:bodyPr wrap="none">
            <a:spAutoFit/>
          </a:bodyPr>
          <a:lstStyle/>
          <a:p>
            <a:pPr eaLnBrk="1" hangingPunct="1">
              <a:spcBef>
                <a:spcPct val="20000"/>
              </a:spcBef>
            </a:pPr>
            <a:r>
              <a:rPr lang="en-US" sz="3600" b="1"/>
              <a:t>Nguyễn Huệ</a:t>
            </a:r>
            <a:r>
              <a:rPr lang="en-US" sz="36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Right)">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strips(downRight)">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766888" y="-92075"/>
            <a:ext cx="1027112" cy="830263"/>
          </a:xfrm>
          <a:prstGeom prst="rect">
            <a:avLst/>
          </a:prstGeom>
          <a:noFill/>
          <a:ln w="9525">
            <a:noFill/>
            <a:miter lim="800000"/>
            <a:headEnd/>
            <a:tailEnd/>
          </a:ln>
        </p:spPr>
        <p:txBody>
          <a:bodyPr wrap="none">
            <a:spAutoFit/>
          </a:bodyPr>
          <a:lstStyle/>
          <a:p>
            <a:pPr algn="ctr" eaLnBrk="1" hangingPunct="1"/>
            <a:endParaRPr lang="en-US" sz="2800">
              <a:solidFill>
                <a:srgbClr val="FF6600"/>
              </a:solidFill>
            </a:endParaRPr>
          </a:p>
          <a:p>
            <a:pPr algn="ctr" eaLnBrk="1" hangingPunct="1"/>
            <a:r>
              <a:rPr lang="en-US" sz="2000" u="sng">
                <a:solidFill>
                  <a:srgbClr val="FF66FF"/>
                </a:solidFill>
              </a:rPr>
              <a:t>Lịch sử</a:t>
            </a:r>
          </a:p>
        </p:txBody>
      </p:sp>
      <p:sp>
        <p:nvSpPr>
          <p:cNvPr id="10243" name="Text Box 3"/>
          <p:cNvSpPr txBox="1">
            <a:spLocks noChangeArrowheads="1"/>
          </p:cNvSpPr>
          <p:nvPr/>
        </p:nvSpPr>
        <p:spPr bwMode="auto">
          <a:xfrm>
            <a:off x="1184275" y="712788"/>
            <a:ext cx="6486525" cy="738187"/>
          </a:xfrm>
          <a:prstGeom prst="rect">
            <a:avLst/>
          </a:prstGeom>
          <a:noFill/>
          <a:ln w="9525">
            <a:noFill/>
            <a:miter lim="800000"/>
            <a:headEnd/>
            <a:tailEnd/>
          </a:ln>
        </p:spPr>
        <p:txBody>
          <a:bodyPr wrap="none">
            <a:spAutoFit/>
          </a:bodyPr>
          <a:lstStyle/>
          <a:p>
            <a:pPr algn="ctr" eaLnBrk="1" hangingPunct="1"/>
            <a:r>
              <a:rPr lang="en-US" i="1"/>
              <a:t>Bài 24:</a:t>
            </a:r>
            <a:r>
              <a:rPr lang="en-US" sz="2000"/>
              <a:t> </a:t>
            </a:r>
            <a:r>
              <a:rPr lang="en-US" sz="2400">
                <a:solidFill>
                  <a:srgbClr val="FF0000"/>
                </a:solidFill>
              </a:rPr>
              <a:t>Nghĩa quân Tây S</a:t>
            </a:r>
            <a:r>
              <a:rPr lang="vi-VN" sz="2400">
                <a:solidFill>
                  <a:srgbClr val="FF0000"/>
                </a:solidFill>
              </a:rPr>
              <a:t>ơ</a:t>
            </a:r>
            <a:r>
              <a:rPr lang="en-US" sz="2400">
                <a:solidFill>
                  <a:srgbClr val="FF0000"/>
                </a:solidFill>
              </a:rPr>
              <a:t>n tiến ra Th</a:t>
            </a:r>
            <a:r>
              <a:rPr lang="vi-VN" sz="2400">
                <a:solidFill>
                  <a:srgbClr val="FF0000"/>
                </a:solidFill>
              </a:rPr>
              <a:t>ă</a:t>
            </a:r>
            <a:r>
              <a:rPr lang="en-US" sz="2400">
                <a:solidFill>
                  <a:srgbClr val="FF0000"/>
                </a:solidFill>
              </a:rPr>
              <a:t>ng Long</a:t>
            </a:r>
          </a:p>
          <a:p>
            <a:pPr algn="ctr" eaLnBrk="1" hangingPunct="1"/>
            <a:r>
              <a:rPr lang="en-US" i="1">
                <a:solidFill>
                  <a:srgbClr val="FF0000"/>
                </a:solidFill>
              </a:rPr>
              <a:t>(N</a:t>
            </a:r>
            <a:r>
              <a:rPr lang="vi-VN" i="1">
                <a:solidFill>
                  <a:srgbClr val="FF0000"/>
                </a:solidFill>
              </a:rPr>
              <a:t>ă</a:t>
            </a:r>
            <a:r>
              <a:rPr lang="en-US" i="1">
                <a:solidFill>
                  <a:srgbClr val="FF0000"/>
                </a:solidFill>
              </a:rPr>
              <a:t>m 1786)</a:t>
            </a:r>
          </a:p>
        </p:txBody>
      </p:sp>
      <p:sp>
        <p:nvSpPr>
          <p:cNvPr id="10244" name="Text Box 4"/>
          <p:cNvSpPr txBox="1">
            <a:spLocks noChangeArrowheads="1"/>
          </p:cNvSpPr>
          <p:nvPr/>
        </p:nvSpPr>
        <p:spPr bwMode="auto">
          <a:xfrm>
            <a:off x="0" y="1654175"/>
            <a:ext cx="9144000" cy="457200"/>
          </a:xfrm>
          <a:prstGeom prst="rect">
            <a:avLst/>
          </a:prstGeom>
          <a:noFill/>
          <a:ln w="9525">
            <a:noFill/>
            <a:miter lim="800000"/>
            <a:headEnd/>
            <a:tailEnd/>
          </a:ln>
        </p:spPr>
        <p:txBody>
          <a:bodyPr>
            <a:spAutoFit/>
          </a:bodyPr>
          <a:lstStyle/>
          <a:p>
            <a:pPr marL="342900" indent="-342900" eaLnBrk="1" hangingPunct="1"/>
            <a:r>
              <a:rPr lang="en-US" sz="2400"/>
              <a:t> </a:t>
            </a:r>
            <a:r>
              <a:rPr lang="en-US" sz="2400" b="1"/>
              <a:t>1.</a:t>
            </a:r>
            <a:r>
              <a:rPr lang="en-US" sz="2400" b="1" u="sng"/>
              <a:t> Mục </a:t>
            </a:r>
            <a:r>
              <a:rPr lang="vi-VN" sz="2400" b="1" u="sng"/>
              <a:t>đ</a:t>
            </a:r>
            <a:r>
              <a:rPr lang="en-US" sz="2400" b="1" u="sng"/>
              <a:t>ích của nghĩa quân Tây S</a:t>
            </a:r>
            <a:r>
              <a:rPr lang="vi-VN" sz="2400" b="1" u="sng"/>
              <a:t>ơ</a:t>
            </a:r>
            <a:r>
              <a:rPr lang="en-US" sz="2400" b="1" u="sng"/>
              <a:t>n tiến ra Th</a:t>
            </a:r>
            <a:r>
              <a:rPr lang="vi-VN" sz="2400" b="1" u="sng"/>
              <a:t>ă</a:t>
            </a:r>
            <a:r>
              <a:rPr lang="en-US" sz="2400" b="1" u="sng"/>
              <a:t>ng Long </a:t>
            </a:r>
          </a:p>
        </p:txBody>
      </p:sp>
      <p:sp>
        <p:nvSpPr>
          <p:cNvPr id="10245" name="Text Box 5"/>
          <p:cNvSpPr txBox="1">
            <a:spLocks noChangeArrowheads="1"/>
          </p:cNvSpPr>
          <p:nvPr/>
        </p:nvSpPr>
        <p:spPr bwMode="auto">
          <a:xfrm>
            <a:off x="231775" y="2159000"/>
            <a:ext cx="8672513" cy="1816100"/>
          </a:xfrm>
          <a:prstGeom prst="rect">
            <a:avLst/>
          </a:prstGeom>
          <a:noFill/>
          <a:ln w="9525">
            <a:noFill/>
            <a:miter lim="800000"/>
            <a:headEnd/>
            <a:tailEnd/>
          </a:ln>
        </p:spPr>
        <p:txBody>
          <a:bodyPr>
            <a:spAutoFit/>
          </a:bodyPr>
          <a:lstStyle/>
          <a:p>
            <a:pPr marL="342900" indent="-342900" eaLnBrk="1" hangingPunct="1"/>
            <a:r>
              <a:rPr lang="en-US" sz="2800"/>
              <a:t>- N</a:t>
            </a:r>
            <a:r>
              <a:rPr lang="vi-VN" sz="2800"/>
              <a:t>ă</a:t>
            </a:r>
            <a:r>
              <a:rPr lang="en-US" sz="2800"/>
              <a:t>m 1786, nghĩa quân Tây S</a:t>
            </a:r>
            <a:r>
              <a:rPr lang="vi-VN" sz="2800"/>
              <a:t>ơ</a:t>
            </a:r>
            <a:r>
              <a:rPr lang="en-US" sz="2800"/>
              <a:t>n tiến ra Th</a:t>
            </a:r>
            <a:r>
              <a:rPr lang="vi-VN" sz="2800"/>
              <a:t>ă</a:t>
            </a:r>
            <a:r>
              <a:rPr lang="en-US" sz="2800"/>
              <a:t>ng Long </a:t>
            </a:r>
            <a:r>
              <a:rPr lang="vi-VN" sz="2800"/>
              <a:t>đ</a:t>
            </a:r>
            <a:r>
              <a:rPr lang="en-US" sz="2800"/>
              <a:t>ể lật </a:t>
            </a:r>
            <a:r>
              <a:rPr lang="vi-VN" sz="2800"/>
              <a:t>đ</a:t>
            </a:r>
            <a:r>
              <a:rPr lang="en-US" sz="2800"/>
              <a:t>ổ chính quyền họ Trịnh.</a:t>
            </a:r>
          </a:p>
          <a:p>
            <a:pPr marL="342900" indent="-342900" eaLnBrk="1" hangingPunct="1"/>
            <a:r>
              <a:rPr lang="en-US" sz="2800"/>
              <a:t>- Nguyễn Huệ là ng</a:t>
            </a:r>
            <a:r>
              <a:rPr lang="vi-VN" sz="2800"/>
              <a:t>ư</a:t>
            </a:r>
            <a:r>
              <a:rPr lang="en-US" sz="2800"/>
              <a:t>ời lãnh </a:t>
            </a:r>
            <a:r>
              <a:rPr lang="vi-VN" sz="2800"/>
              <a:t>đ</a:t>
            </a:r>
            <a:r>
              <a:rPr lang="en-US" sz="2800"/>
              <a:t>ạo cuộc khởi nghĩa này.</a:t>
            </a:r>
          </a:p>
          <a:p>
            <a:pPr marL="342900" indent="-342900" eaLnBrk="1" hangingPunct="1"/>
            <a:endParaRPr lang="en-US" sz="2800"/>
          </a:p>
        </p:txBody>
      </p:sp>
      <p:sp>
        <p:nvSpPr>
          <p:cNvPr id="11270" name="Text Box 6"/>
          <p:cNvSpPr txBox="1">
            <a:spLocks noChangeArrowheads="1"/>
          </p:cNvSpPr>
          <p:nvPr/>
        </p:nvSpPr>
        <p:spPr bwMode="auto">
          <a:xfrm>
            <a:off x="-71438" y="3576638"/>
            <a:ext cx="9215438" cy="446087"/>
          </a:xfrm>
          <a:prstGeom prst="rect">
            <a:avLst/>
          </a:prstGeom>
          <a:noFill/>
          <a:ln w="9525">
            <a:noFill/>
            <a:miter lim="800000"/>
            <a:headEnd/>
            <a:tailEnd/>
          </a:ln>
        </p:spPr>
        <p:txBody>
          <a:bodyPr>
            <a:spAutoFit/>
          </a:bodyPr>
          <a:lstStyle/>
          <a:p>
            <a:pPr marL="342900" indent="-342900" eaLnBrk="1" hangingPunct="1"/>
            <a:r>
              <a:rPr lang="en-US" sz="2300"/>
              <a:t> </a:t>
            </a:r>
            <a:r>
              <a:rPr lang="en-US" sz="2300" b="1"/>
              <a:t>2.</a:t>
            </a:r>
            <a:r>
              <a:rPr lang="en-US" sz="2300" b="1" u="sng"/>
              <a:t> Diễn biến của sự kiện nghĩa quân Tây S</a:t>
            </a:r>
            <a:r>
              <a:rPr lang="vi-VN" sz="2300" b="1" u="sng"/>
              <a:t>ơ</a:t>
            </a:r>
            <a:r>
              <a:rPr lang="en-US" sz="2300" b="1" u="sng"/>
              <a:t>n tiến ra Th</a:t>
            </a:r>
            <a:r>
              <a:rPr lang="vi-VN" sz="2300" b="1" u="sng"/>
              <a:t>ă</a:t>
            </a:r>
            <a:r>
              <a:rPr lang="en-US" sz="2300" b="1" u="sng"/>
              <a:t>ng Long</a:t>
            </a:r>
            <a:r>
              <a:rPr lang="en-US" sz="2200" b="1" u="sng"/>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50000"/>
                                  </p:iterate>
                                  <p:childTnLst>
                                    <p:set>
                                      <p:cBhvr>
                                        <p:cTn id="6" dur="1" fill="hold">
                                          <p:stCondLst>
                                            <p:cond delay="0"/>
                                          </p:stCondLst>
                                        </p:cTn>
                                        <p:tgtEl>
                                          <p:spTgt spid="11270"/>
                                        </p:tgtEl>
                                        <p:attrNameLst>
                                          <p:attrName>style.visibility</p:attrName>
                                        </p:attrNameLst>
                                      </p:cBhvr>
                                      <p:to>
                                        <p:strVal val="visible"/>
                                      </p:to>
                                    </p:set>
                                    <p:anim calcmode="discrete" valueType="clr">
                                      <p:cBhvr override="childStyle">
                                        <p:cTn id="7" dur="80"/>
                                        <p:tgtEl>
                                          <p:spTgt spid="112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0"/>
                                        </p:tgtEl>
                                        <p:attrNameLst>
                                          <p:attrName>fillcolor</p:attrName>
                                        </p:attrNameLst>
                                      </p:cBhvr>
                                      <p:tavLst>
                                        <p:tav tm="0">
                                          <p:val>
                                            <p:clrVal>
                                              <a:schemeClr val="accent2"/>
                                            </p:clrVal>
                                          </p:val>
                                        </p:tav>
                                        <p:tav tm="50000">
                                          <p:val>
                                            <p:clrVal>
                                              <a:schemeClr val="hlink"/>
                                            </p:clrVal>
                                          </p:val>
                                        </p:tav>
                                      </p:tavLst>
                                    </p:anim>
                                    <p:set>
                                      <p:cBhvr>
                                        <p:cTn id="9" dur="80"/>
                                        <p:tgtEl>
                                          <p:spTgt spid="112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TotalTime>
  <Words>1268</Words>
  <Application>Microsoft Office PowerPoint</Application>
  <PresentationFormat>On-screen Show (4:3)</PresentationFormat>
  <Paragraphs>118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Default Design</vt:lpstr>
      <vt:lpstr>Slide 1</vt:lpstr>
      <vt:lpstr>Slide 2</vt:lpstr>
      <vt:lpstr>Slide 3</vt:lpstr>
      <vt:lpstr>     Hãy điền các từ ngữ : lập căn cứ, khởi nghĩa, lật đổ,  họ Nguyễn, toàn bộ vùng đất, thượng đạo vào chỗ trống cho thích hợp.      Ba anh em Nguyễn Nhạc, nguyễn Lữ, Nguyễn Huệ, lên vùng Tây Sơn………….     , dựng cờ………….   .Trước khi tiến ra Thăng Long, Nguyễn Huệ đã làm chủ …………………     Đàng Trong,……..      Chính quyền…………………</vt:lpstr>
      <vt:lpstr>Slide 5</vt:lpstr>
      <vt:lpstr>Slide 6</vt:lpstr>
      <vt:lpstr>Slide 7</vt:lpstr>
      <vt:lpstr>Slide 8</vt:lpstr>
      <vt:lpstr>Slide 9</vt:lpstr>
      <vt:lpstr>Slide 10</vt:lpstr>
      <vt:lpstr>Slide 11</vt:lpstr>
      <vt:lpstr>Slide 12</vt:lpstr>
      <vt:lpstr>Slide 13</vt:lpstr>
      <vt:lpstr>Slide 14</vt:lpstr>
      <vt:lpstr>Slide 15</vt:lpstr>
      <vt:lpstr>Dân ta có kẻ anh hùng  Nghìn thu soi rạng giống nòi quang vinh Đóng đô ở đất Quy Nhơn  Đánh tan Trịnh - Nguyễn cứu dân đảo huyền </vt:lpstr>
      <vt:lpstr>Slide 17</vt:lpstr>
      <vt:lpstr>Slide 18</vt:lpstr>
    </vt:vector>
  </TitlesOfParts>
  <Company>TrungtamCuuhoMaytinh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TuanHoan</dc:creator>
  <cp:lastModifiedBy>CSTeam</cp:lastModifiedBy>
  <cp:revision>8</cp:revision>
  <dcterms:created xsi:type="dcterms:W3CDTF">2011-03-12T00:17:52Z</dcterms:created>
  <dcterms:modified xsi:type="dcterms:W3CDTF">2016-06-30T01:16:48Z</dcterms:modified>
</cp:coreProperties>
</file>