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sldIdLst>
    <p:sldId id="325" r:id="rId2"/>
    <p:sldId id="326" r:id="rId3"/>
    <p:sldId id="273" r:id="rId4"/>
    <p:sldId id="310" r:id="rId5"/>
    <p:sldId id="339" r:id="rId6"/>
    <p:sldId id="301" r:id="rId7"/>
    <p:sldId id="341" r:id="rId8"/>
    <p:sldId id="332" r:id="rId9"/>
    <p:sldId id="333" r:id="rId10"/>
    <p:sldId id="334" r:id="rId11"/>
    <p:sldId id="342" r:id="rId12"/>
    <p:sldId id="331" r:id="rId13"/>
    <p:sldId id="336" r:id="rId14"/>
    <p:sldId id="344" r:id="rId15"/>
    <p:sldId id="337" r:id="rId16"/>
    <p:sldId id="32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0000"/>
    <a:srgbClr val="CC0000"/>
    <a:srgbClr val="000099"/>
    <a:srgbClr val="99CCFF"/>
    <a:srgbClr val="66FFFF"/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24" autoAdjust="0"/>
    <p:restoredTop sz="94660"/>
  </p:normalViewPr>
  <p:slideViewPr>
    <p:cSldViewPr>
      <p:cViewPr varScale="1">
        <p:scale>
          <a:sx n="38" d="100"/>
          <a:sy n="38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BE44B7-D740-4D7E-90CF-D5AB5A8E5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4AA9E4-4029-44E7-A27C-5450698FFDB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BE72CF-8A7D-4AAF-BCAD-DD17DD229981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94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68C74-E320-4811-8238-DBCC99500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5C171-7085-44CA-8C2A-AF5812AA4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18D9B-2607-4A07-A151-840A3AD4A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C4775-CE1D-4BA8-B044-DCBE07F6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EB64-9516-4537-9746-5090601D0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5CA46-5193-4269-877F-7653C6B5B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197F7-2F8D-4FF6-A127-D5FFFE2F8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356FF-965B-4447-A46D-DFED704E1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3B2D0-8182-411A-9D14-A805BDE22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936CA-1D59-42D5-970A-234802B43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C7D3-D08B-4AE8-B771-BB8CB816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08068-AFD5-4E6A-B7BE-566AF348B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BA2301-8DAC-4941-9FC7-CF6D37127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vn/imgres?imgurl=http://vietnam.vnanet.vn/VNP_Upload/News/2004-12/Images/0412Fi10L.jpg&amp;imgrefurl=http://www.tinhte.com/forum/showthread.php%3Fp%3D885013&amp;usg=__5e_vrt6FaqtmDMwKcv-ghqJrueg=&amp;h=400&amp;w=327&amp;sz=29&amp;hl=vi&amp;start=20&amp;tbnid=uc7KQxXaHuF5tM:&amp;tbnh=124&amp;tbnw=101&amp;prev=/images%3Fq%3Dbo%2Bdoi%2Bhanh%2Bquan%26gbv%3D2%26hl%3Dvi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slide" Target="slide6.x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DU%20LIEU\Movie.wmv" TargetMode="External"/><Relationship Id="rId5" Type="http://schemas.openxmlformats.org/officeDocument/2006/relationships/image" Target="../media/image14.jpe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vn/imgres?imgurl=http://www2.vietbao.vn/images/vi55/vui-cuoi/55156808-giaptnT7_VideoBongDaCuoi_1.gif&amp;imgrefurl=http://vietbao.vn/Cuoi/Video-clip-Bong-da-Cuoi/55156808/518/&amp;usg=__v3DmlGiqBdKUu4edwaRsv5TlMEU=&amp;h=303&amp;w=350&amp;sz=262&amp;hl=vi&amp;start=7&amp;tbnid=F9CpsNj6Y-AEeM:&amp;tbnh=104&amp;tbnw=120&amp;prev=/images%3Fq%3Dbong%2Bda%26gbv%3D2%26hl%3Dvi" TargetMode="External"/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93249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3400">
              <a:solidFill>
                <a:srgbClr val="FF0000"/>
              </a:solidFill>
            </a:endParaRPr>
          </a:p>
          <a:p>
            <a:pPr algn="ctr" eaLnBrk="0" hangingPunct="0"/>
            <a:endParaRPr lang="en-US" sz="3400">
              <a:solidFill>
                <a:srgbClr val="FF0000"/>
              </a:solidFill>
            </a:endParaRP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119063" y="76200"/>
            <a:ext cx="7043737" cy="3200400"/>
            <a:chOff x="432" y="240"/>
            <a:chExt cx="4992" cy="2016"/>
          </a:xfrm>
        </p:grpSpPr>
        <p:sp>
          <p:nvSpPr>
            <p:cNvPr id="3085" name="Rectangle 4"/>
            <p:cNvSpPr>
              <a:spLocks noChangeArrowheads="1"/>
            </p:cNvSpPr>
            <p:nvPr/>
          </p:nvSpPr>
          <p:spPr bwMode="auto">
            <a:xfrm>
              <a:off x="432" y="240"/>
              <a:ext cx="48" cy="201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Rectangle 5"/>
            <p:cNvSpPr>
              <a:spLocks noChangeArrowheads="1"/>
            </p:cNvSpPr>
            <p:nvPr/>
          </p:nvSpPr>
          <p:spPr bwMode="auto">
            <a:xfrm>
              <a:off x="542" y="240"/>
              <a:ext cx="50" cy="576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6"/>
            <p:cNvSpPr>
              <a:spLocks noChangeArrowheads="1"/>
            </p:cNvSpPr>
            <p:nvPr/>
          </p:nvSpPr>
          <p:spPr bwMode="auto">
            <a:xfrm>
              <a:off x="432" y="300"/>
              <a:ext cx="2928" cy="4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8" name="Rectangle 7"/>
            <p:cNvSpPr>
              <a:spLocks noChangeArrowheads="1"/>
            </p:cNvSpPr>
            <p:nvPr/>
          </p:nvSpPr>
          <p:spPr bwMode="auto">
            <a:xfrm>
              <a:off x="488" y="240"/>
              <a:ext cx="47" cy="1104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9" name="Rectangle 8"/>
            <p:cNvSpPr>
              <a:spLocks noChangeArrowheads="1"/>
            </p:cNvSpPr>
            <p:nvPr/>
          </p:nvSpPr>
          <p:spPr bwMode="auto">
            <a:xfrm>
              <a:off x="432" y="248"/>
              <a:ext cx="4992" cy="48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0" name="Rectangle 9"/>
            <p:cNvSpPr>
              <a:spLocks noChangeArrowheads="1"/>
            </p:cNvSpPr>
            <p:nvPr/>
          </p:nvSpPr>
          <p:spPr bwMode="auto">
            <a:xfrm>
              <a:off x="432" y="356"/>
              <a:ext cx="1248" cy="47"/>
            </a:xfrm>
            <a:prstGeom prst="rect">
              <a:avLst/>
            </a:prstGeom>
            <a:solidFill>
              <a:schemeClr val="tx2"/>
            </a:solidFill>
            <a:ln w="9525" algn="ctr">
              <a:solidFill>
                <a:srgbClr val="FF66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" name="WordArt 10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1295400" cy="1524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386396"/>
              </a:avLst>
            </a:prstTxWarp>
          </a:bodyPr>
          <a:lstStyle/>
          <a:p>
            <a:pPr algn="ctr"/>
            <a:r>
              <a:rPr lang="vi-VN" kern="1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LỚP 4 D- TRƯỜNG TIỂU HỌC YÊN MĨ I</a:t>
            </a:r>
            <a:endParaRPr lang="en-US" kern="1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77" name="Picture 11" descr="EARTH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7620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6"/>
          <p:cNvSpPr>
            <a:spLocks noChangeArrowheads="1" noChangeShapeType="1" noTextEdit="1"/>
          </p:cNvSpPr>
          <p:nvPr/>
        </p:nvSpPr>
        <p:spPr bwMode="auto">
          <a:xfrm>
            <a:off x="3505200" y="3581400"/>
            <a:ext cx="2286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CC00CC"/>
              </a:solidFill>
              <a:latin typeface="Arial"/>
              <a:cs typeface="Arial"/>
            </a:endParaRPr>
          </a:p>
        </p:txBody>
      </p:sp>
      <p:pic>
        <p:nvPicPr>
          <p:cNvPr id="3079" name="Picture 13" descr="Gio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733800"/>
            <a:ext cx="2743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4" descr="xsgs_901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75" y="171450"/>
            <a:ext cx="8572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7" name="Picture 15" descr="new-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8425" y="4267200"/>
            <a:ext cx="2014538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6448" name="Picture 16" descr="new-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1800" y="43434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WordArt 17"/>
          <p:cNvSpPr>
            <a:spLocks noChangeArrowheads="1" noChangeShapeType="1" noTextEdit="1"/>
          </p:cNvSpPr>
          <p:nvPr/>
        </p:nvSpPr>
        <p:spPr bwMode="auto">
          <a:xfrm>
            <a:off x="914400" y="609600"/>
            <a:ext cx="7315200" cy="6096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84" name="WordArt 18"/>
          <p:cNvSpPr>
            <a:spLocks noChangeArrowheads="1" noChangeShapeType="1" noTextEdit="1"/>
          </p:cNvSpPr>
          <p:nvPr/>
        </p:nvSpPr>
        <p:spPr bwMode="auto">
          <a:xfrm>
            <a:off x="2743200" y="1676400"/>
            <a:ext cx="388620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Môn :Tập đọc</a:t>
            </a:r>
            <a:endParaRPr lang="en-US" sz="54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0412Fi10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2000" contrast="-12000"/>
          </a:blip>
          <a:srcRect/>
          <a:stretch>
            <a:fillRect/>
          </a:stretch>
        </p:blipFill>
        <p:spPr bwMode="auto">
          <a:xfrm>
            <a:off x="1981200" y="838200"/>
            <a:ext cx="4724400" cy="5257800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066800" y="2438400"/>
            <a:ext cx="3695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 i="1">
                <a:solidFill>
                  <a:srgbClr val="0000FF"/>
                </a:solidFill>
              </a:rPr>
              <a:t>Tr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ng 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i…   từ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âu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ến?</a:t>
            </a:r>
            <a:br>
              <a:rPr lang="en-US" sz="2000" b="1" i="1">
                <a:solidFill>
                  <a:srgbClr val="0000FF"/>
                </a:solidFill>
              </a:rPr>
            </a:br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0" y="11953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 </a:t>
            </a:r>
            <a:r>
              <a:rPr lang="en-US" sz="2000" b="1" i="1" u="sng">
                <a:solidFill>
                  <a:srgbClr val="0000FF"/>
                </a:solidFill>
              </a:rPr>
              <a:t>Luyện </a:t>
            </a:r>
            <a:r>
              <a:rPr lang="vi-VN" sz="2000" b="1" i="1" u="sng">
                <a:solidFill>
                  <a:srgbClr val="0000FF"/>
                </a:solidFill>
              </a:rPr>
              <a:t>đ</a:t>
            </a:r>
            <a:r>
              <a:rPr lang="en-US" sz="2000" b="1" i="1" u="sng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31775" y="537210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343400" y="1471613"/>
            <a:ext cx="11113" cy="53863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2514600" y="2489200"/>
            <a:ext cx="254000" cy="368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967413" y="998538"/>
            <a:ext cx="2500312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 b="1" i="1"/>
              <a:t>Trần Đ</a:t>
            </a:r>
            <a:r>
              <a:rPr lang="vi-VN" b="1" i="1"/>
              <a:t>ă</a:t>
            </a:r>
            <a:r>
              <a:rPr lang="en-US" b="1" i="1"/>
              <a:t>ng Khoa</a:t>
            </a:r>
            <a:endParaRPr lang="en-US" b="1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282825" y="146050"/>
            <a:ext cx="1111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Tập </a:t>
            </a:r>
            <a:r>
              <a:rPr lang="vi-VN" sz="2000"/>
              <a:t>đ</a:t>
            </a:r>
            <a:r>
              <a:rPr lang="en-US" sz="2000"/>
              <a:t>ọc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590800" y="62865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05400" y="1312863"/>
            <a:ext cx="3048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066800" y="1651000"/>
            <a:ext cx="335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</a:rPr>
              <a:t>lửng l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, tr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ng tròn, lời mẹ ru, n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i nào</a:t>
            </a: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271963" y="2006600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 Hình ảnh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so sánh rất ngộ nghĩnh</a:t>
            </a:r>
          </a:p>
          <a:p>
            <a:r>
              <a:rPr lang="en-US" sz="2000">
                <a:solidFill>
                  <a:srgbClr val="0000FF"/>
                </a:solidFill>
              </a:rPr>
              <a:t>  </a:t>
            </a:r>
            <a:endParaRPr lang="en-US" sz="2000" b="1">
              <a:solidFill>
                <a:srgbClr val="000066"/>
              </a:solidFill>
            </a:endParaRPr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 flipV="1">
            <a:off x="2819400" y="2860675"/>
            <a:ext cx="1397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4572000" y="26670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hồng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quả chín.</a:t>
            </a:r>
            <a:endParaRPr lang="en-US" sz="2000" b="1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tròn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mắt cá.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4495800" y="1625600"/>
            <a:ext cx="1371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Từ ngữ: 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491163" y="1619250"/>
            <a:ext cx="14049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 diệu kì,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627813" y="1620838"/>
            <a:ext cx="15001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lửng l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4572000" y="35814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0" y="1649413"/>
            <a:ext cx="113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Từ khó: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-76200" y="2462213"/>
            <a:ext cx="1352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Câu khó: </a:t>
            </a:r>
          </a:p>
        </p:txBody>
      </p:sp>
      <p:sp>
        <p:nvSpPr>
          <p:cNvPr id="12309" name="Rectangle 21"/>
          <p:cNvSpPr>
            <a:spLocks noChangeArrowheads="1"/>
          </p:cNvSpPr>
          <p:nvPr/>
        </p:nvSpPr>
        <p:spPr bwMode="auto">
          <a:xfrm>
            <a:off x="4343400" y="41148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  Quả bóng, sân ch</a:t>
            </a:r>
            <a:r>
              <a:rPr lang="vi-VN" sz="2000">
                <a:solidFill>
                  <a:srgbClr val="0000FF"/>
                </a:solidFill>
              </a:rPr>
              <a:t>ơ</a:t>
            </a:r>
            <a:r>
              <a:rPr lang="en-US" sz="2000">
                <a:solidFill>
                  <a:srgbClr val="0000FF"/>
                </a:solidFill>
              </a:rPr>
              <a:t>i, lời mẹ ru, chú Cuội, </a:t>
            </a:r>
            <a:r>
              <a:rPr lang="vi-VN" sz="2000">
                <a:solidFill>
                  <a:srgbClr val="0000FF"/>
                </a:solidFill>
              </a:rPr>
              <a:t>đư</a:t>
            </a:r>
            <a:r>
              <a:rPr lang="en-US" sz="2000">
                <a:solidFill>
                  <a:srgbClr val="0000FF"/>
                </a:solidFill>
              </a:rPr>
              <a:t>ờng hành quân, chú bộ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ội, góc sân.</a:t>
            </a:r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4267200" y="3429000"/>
            <a:ext cx="487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 Vầng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gắn với những gì gần gũi với trẻ th</a:t>
            </a:r>
            <a:r>
              <a:rPr lang="vi-VN" sz="2000" b="1"/>
              <a:t>ơ</a:t>
            </a:r>
            <a:r>
              <a:rPr lang="en-US" sz="2000" b="1"/>
              <a:t>.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4343400" y="52324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Nội dung </a:t>
            </a:r>
            <a:r>
              <a:rPr lang="en-US" sz="1600" b="1">
                <a:solidFill>
                  <a:srgbClr val="CC0000"/>
                </a:solidFill>
              </a:rPr>
              <a:t>: </a:t>
            </a:r>
            <a:r>
              <a:rPr lang="en-US" sz="2400" b="1" i="1">
                <a:solidFill>
                  <a:srgbClr val="0000FF"/>
                </a:solidFill>
              </a:rPr>
              <a:t>Tình cảm yêu mến, gắn bó của nhà th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ối với tr</a:t>
            </a:r>
            <a:r>
              <a:rPr lang="vi-VN" sz="2400" b="1" i="1">
                <a:solidFill>
                  <a:srgbClr val="0000FF"/>
                </a:solidFill>
              </a:rPr>
              <a:t>ă</a:t>
            </a:r>
            <a:r>
              <a:rPr lang="en-US" sz="2400" b="1" i="1">
                <a:solidFill>
                  <a:srgbClr val="0000FF"/>
                </a:solidFill>
              </a:rPr>
              <a:t>ng và thiên nhiên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ất n</a:t>
            </a:r>
            <a:r>
              <a:rPr lang="vi-VN" sz="2400" b="1" i="1">
                <a:solidFill>
                  <a:srgbClr val="0000FF"/>
                </a:solidFill>
              </a:rPr>
              <a:t>ư</a:t>
            </a:r>
            <a:r>
              <a:rPr lang="en-US" sz="2400" b="1" i="1">
                <a:solidFill>
                  <a:srgbClr val="0000FF"/>
                </a:solidFill>
              </a:rPr>
              <a:t>ớc.</a:t>
            </a:r>
          </a:p>
        </p:txBody>
      </p:sp>
      <p:sp>
        <p:nvSpPr>
          <p:cNvPr id="12312" name="Line 24"/>
          <p:cNvSpPr>
            <a:spLocks noChangeShapeType="1"/>
          </p:cNvSpPr>
          <p:nvPr/>
        </p:nvSpPr>
        <p:spPr bwMode="auto">
          <a:xfrm flipH="1">
            <a:off x="2628900" y="2514600"/>
            <a:ext cx="254000" cy="3683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219200" y="1558925"/>
            <a:ext cx="327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cánh rừng xa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hồng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quả chín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Lửng l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lên tr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ớc nhà.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biển xanh diệu kì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tròn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mắt cá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Chẳng bao giờ chớp mi.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một sân ch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bay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quả bóng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Bạn nào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á lên trời.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932363" y="1625600"/>
            <a:ext cx="3930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lời mẹ ru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Th</a:t>
            </a:r>
            <a:r>
              <a:rPr lang="vi-VN" sz="2000" b="1">
                <a:solidFill>
                  <a:schemeClr val="tx2"/>
                </a:solidFill>
              </a:rPr>
              <a:t>ươ</a:t>
            </a:r>
            <a:r>
              <a:rPr lang="en-US" sz="2000" b="1">
                <a:solidFill>
                  <a:schemeClr val="tx2"/>
                </a:solidFill>
              </a:rPr>
              <a:t>ng Cuội không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học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Hú gọi trâu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giờ !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ờng hành quân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soi chú bộ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ội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Và soi vàng góc sân.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i khắp mọi miền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i, có n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 nào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Sáng 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n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ất n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ớc em…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90800" y="62865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159000" y="150813"/>
            <a:ext cx="1168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Tập </a:t>
            </a:r>
            <a:r>
              <a:rPr lang="vi-VN" sz="2000" b="1"/>
              <a:t>đ</a:t>
            </a:r>
            <a:r>
              <a:rPr lang="en-US" sz="2000" b="1"/>
              <a:t>ọc</a:t>
            </a:r>
          </a:p>
        </p:txBody>
      </p:sp>
      <p:sp>
        <p:nvSpPr>
          <p:cNvPr id="13318" name="Text Box 8"/>
          <p:cNvSpPr txBox="1">
            <a:spLocks noChangeArrowheads="1"/>
          </p:cNvSpPr>
          <p:nvPr/>
        </p:nvSpPr>
        <p:spPr bwMode="auto">
          <a:xfrm>
            <a:off x="5495925" y="1162050"/>
            <a:ext cx="25003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 b="1" i="1"/>
              <a:t>Trần Đ</a:t>
            </a:r>
            <a:r>
              <a:rPr lang="vi-VN" b="1" i="1"/>
              <a:t>ă</a:t>
            </a:r>
            <a:r>
              <a:rPr lang="en-US" b="1" i="1"/>
              <a:t>ng Khoa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" y="2292350"/>
            <a:ext cx="4584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 b="1">
                <a:solidFill>
                  <a:srgbClr val="0000FF"/>
                </a:solidFill>
              </a:rPr>
              <a:t>Câu khó: </a:t>
            </a:r>
            <a:r>
              <a:rPr lang="en-US" sz="2000" b="1" i="1">
                <a:solidFill>
                  <a:srgbClr val="0000FF"/>
                </a:solidFill>
              </a:rPr>
              <a:t>Tr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ng 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i…   từ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âu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ến?</a:t>
            </a:r>
            <a:br>
              <a:rPr lang="en-US" sz="2000" b="1" i="1">
                <a:solidFill>
                  <a:srgbClr val="0000FF"/>
                </a:solidFill>
              </a:rPr>
            </a:br>
            <a:endParaRPr lang="en-US" sz="2000" b="1" i="1">
              <a:solidFill>
                <a:srgbClr val="0000FF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524000" y="1195388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 </a:t>
            </a:r>
            <a:r>
              <a:rPr lang="en-US" sz="2000" b="1" i="1" u="sng">
                <a:solidFill>
                  <a:srgbClr val="0000FF"/>
                </a:solidFill>
              </a:rPr>
              <a:t>Luyện </a:t>
            </a:r>
            <a:r>
              <a:rPr lang="vi-VN" sz="2000" b="1" i="1" u="sng">
                <a:solidFill>
                  <a:srgbClr val="0000FF"/>
                </a:solidFill>
              </a:rPr>
              <a:t>đ</a:t>
            </a:r>
            <a:r>
              <a:rPr lang="en-US" sz="2000" b="1" i="1" u="sng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245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  <a:endParaRPr lang="en-US" sz="16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31775" y="537210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238625" y="1471613"/>
            <a:ext cx="11113" cy="53863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>
            <a:off x="2857500" y="2362200"/>
            <a:ext cx="155575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967413" y="1066800"/>
            <a:ext cx="250031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 b="1" i="1"/>
              <a:t>Trần Đ</a:t>
            </a:r>
            <a:r>
              <a:rPr lang="vi-VN" b="1" i="1"/>
              <a:t>ă</a:t>
            </a:r>
            <a:r>
              <a:rPr lang="en-US" b="1" i="1"/>
              <a:t>ng Khoa</a:t>
            </a:r>
            <a:endParaRPr lang="en-US" b="1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159000" y="150813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Tập </a:t>
            </a:r>
            <a:r>
              <a:rPr lang="vi-VN" sz="2000" b="1"/>
              <a:t>đ</a:t>
            </a:r>
            <a:r>
              <a:rPr lang="en-US" sz="2000" b="1"/>
              <a:t>ọc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590800" y="62865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105400" y="1338263"/>
            <a:ext cx="3048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0" y="1905000"/>
            <a:ext cx="434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FF"/>
                </a:solidFill>
              </a:rPr>
              <a:t>Từ khó: </a:t>
            </a:r>
            <a:r>
              <a:rPr lang="en-US" sz="2000" b="1" i="1">
                <a:solidFill>
                  <a:srgbClr val="0000FF"/>
                </a:solidFill>
              </a:rPr>
              <a:t>lửng l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, tr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ng tròn, lời mẹ ru, n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i nào</a:t>
            </a: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4360863" y="1993900"/>
            <a:ext cx="487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*Hình ảnh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so sánh rất ngộ nghĩnh</a:t>
            </a:r>
          </a:p>
          <a:p>
            <a:r>
              <a:rPr lang="en-US" sz="2000"/>
              <a:t>  </a:t>
            </a:r>
            <a:endParaRPr lang="en-US" sz="2000" b="1"/>
          </a:p>
        </p:txBody>
      </p:sp>
      <p:sp>
        <p:nvSpPr>
          <p:cNvPr id="14350" name="Line 14"/>
          <p:cNvSpPr>
            <a:spLocks noChangeShapeType="1"/>
          </p:cNvSpPr>
          <p:nvPr/>
        </p:nvSpPr>
        <p:spPr bwMode="auto">
          <a:xfrm flipH="1" flipV="1">
            <a:off x="2916238" y="2684463"/>
            <a:ext cx="13763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4495800" y="26924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hồng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quả chín.</a:t>
            </a:r>
            <a:endParaRPr lang="en-US" sz="2000" b="1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tròn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mắt cá.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4305300" y="1638300"/>
            <a:ext cx="1371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Từ ngữ: 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5338763" y="1644650"/>
            <a:ext cx="14049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 diệu kì,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437313" y="1646238"/>
            <a:ext cx="13477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lửng l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4572000" y="3581400"/>
            <a:ext cx="4038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4784725" y="3770313"/>
            <a:ext cx="184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533900" y="41021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Quả bóng, sân ch</a:t>
            </a:r>
            <a:r>
              <a:rPr lang="vi-VN" sz="2000">
                <a:solidFill>
                  <a:srgbClr val="0000FF"/>
                </a:solidFill>
              </a:rPr>
              <a:t>ơ</a:t>
            </a:r>
            <a:r>
              <a:rPr lang="en-US" sz="2000">
                <a:solidFill>
                  <a:srgbClr val="0000FF"/>
                </a:solidFill>
              </a:rPr>
              <a:t>i, lời mẹ ru, chú Cuội, </a:t>
            </a:r>
            <a:r>
              <a:rPr lang="vi-VN" sz="2000">
                <a:solidFill>
                  <a:srgbClr val="0000FF"/>
                </a:solidFill>
              </a:rPr>
              <a:t>đư</a:t>
            </a:r>
            <a:r>
              <a:rPr lang="en-US" sz="2000">
                <a:solidFill>
                  <a:srgbClr val="0000FF"/>
                </a:solidFill>
              </a:rPr>
              <a:t>ờng hành quân, chú bộ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ội, góc sân.</a:t>
            </a:r>
          </a:p>
        </p:txBody>
      </p:sp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4419600" y="33909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 Vầng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gắn với những gì gần gũi với trẻ th</a:t>
            </a:r>
            <a:r>
              <a:rPr lang="vi-VN" sz="2000" b="1"/>
              <a:t>ơ</a:t>
            </a:r>
            <a:r>
              <a:rPr lang="en-US" sz="2000" b="1"/>
              <a:t>.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343400" y="52324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Nội dung</a:t>
            </a:r>
            <a:r>
              <a:rPr lang="en-US" sz="1600" b="1">
                <a:solidFill>
                  <a:srgbClr val="FF0000"/>
                </a:solidFill>
              </a:rPr>
              <a:t>: </a:t>
            </a:r>
            <a:r>
              <a:rPr lang="en-US" sz="2400" b="1" i="1">
                <a:solidFill>
                  <a:srgbClr val="0000CC"/>
                </a:solidFill>
              </a:rPr>
              <a:t>Tình cảm yêu mến, gắn bó của nhà th</a:t>
            </a:r>
            <a:r>
              <a:rPr lang="vi-VN" sz="2400" b="1" i="1">
                <a:solidFill>
                  <a:srgbClr val="0000CC"/>
                </a:solidFill>
              </a:rPr>
              <a:t>ơ</a:t>
            </a:r>
            <a:r>
              <a:rPr lang="en-US" sz="2400" b="1" i="1">
                <a:solidFill>
                  <a:srgbClr val="0000CC"/>
                </a:solidFill>
              </a:rPr>
              <a:t> </a:t>
            </a:r>
            <a:r>
              <a:rPr lang="vi-VN" sz="2400" b="1" i="1">
                <a:solidFill>
                  <a:srgbClr val="0000CC"/>
                </a:solidFill>
              </a:rPr>
              <a:t>đ</a:t>
            </a:r>
            <a:r>
              <a:rPr lang="en-US" sz="2400" b="1" i="1">
                <a:solidFill>
                  <a:srgbClr val="0000CC"/>
                </a:solidFill>
              </a:rPr>
              <a:t>ối với tr</a:t>
            </a:r>
            <a:r>
              <a:rPr lang="vi-VN" sz="2400" b="1" i="1">
                <a:solidFill>
                  <a:srgbClr val="0000CC"/>
                </a:solidFill>
              </a:rPr>
              <a:t>ă</a:t>
            </a:r>
            <a:r>
              <a:rPr lang="en-US" sz="2400" b="1" i="1">
                <a:solidFill>
                  <a:srgbClr val="0000CC"/>
                </a:solidFill>
              </a:rPr>
              <a:t>ng và thiên nhiên </a:t>
            </a:r>
            <a:r>
              <a:rPr lang="vi-VN" sz="2400" b="1" i="1">
                <a:solidFill>
                  <a:srgbClr val="0000CC"/>
                </a:solidFill>
              </a:rPr>
              <a:t>đ</a:t>
            </a:r>
            <a:r>
              <a:rPr lang="en-US" sz="2400" b="1" i="1">
                <a:solidFill>
                  <a:srgbClr val="0000CC"/>
                </a:solidFill>
              </a:rPr>
              <a:t>ất n</a:t>
            </a:r>
            <a:r>
              <a:rPr lang="vi-VN" sz="2400" b="1" i="1">
                <a:solidFill>
                  <a:srgbClr val="0000CC"/>
                </a:solidFill>
              </a:rPr>
              <a:t>ư</a:t>
            </a:r>
            <a:r>
              <a:rPr lang="en-US" sz="2400" b="1" i="1">
                <a:solidFill>
                  <a:srgbClr val="0000CC"/>
                </a:solidFill>
              </a:rPr>
              <a:t>ớc.</a:t>
            </a:r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25400" y="3124200"/>
            <a:ext cx="411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Giọng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ọc toàn bài: </a:t>
            </a:r>
            <a:r>
              <a:rPr lang="en-US" sz="2000" b="1" i="1">
                <a:solidFill>
                  <a:srgbClr val="0000FF"/>
                </a:solidFill>
              </a:rPr>
              <a:t>thiết tha, thân ái dịu dàng, thể hiện sự ng</a:t>
            </a:r>
            <a:r>
              <a:rPr lang="vi-VN" sz="2000" b="1" i="1">
                <a:solidFill>
                  <a:srgbClr val="0000FF"/>
                </a:solidFill>
              </a:rPr>
              <a:t>ư</a:t>
            </a:r>
            <a:r>
              <a:rPr lang="en-US" sz="2000" b="1" i="1">
                <a:solidFill>
                  <a:srgbClr val="0000FF"/>
                </a:solidFill>
              </a:rPr>
              <a:t>ỡng mộ của nhà th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>
                <a:solidFill>
                  <a:srgbClr val="0000FF"/>
                </a:solidFill>
              </a:rPr>
              <a:t> 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ối với vẻ </a:t>
            </a:r>
            <a:r>
              <a:rPr lang="vi-VN" sz="2000" b="1" i="1">
                <a:solidFill>
                  <a:srgbClr val="0000FF"/>
                </a:solidFill>
              </a:rPr>
              <a:t>đ</a:t>
            </a:r>
            <a:r>
              <a:rPr lang="en-US" sz="2000" b="1" i="1">
                <a:solidFill>
                  <a:srgbClr val="0000FF"/>
                </a:solidFill>
              </a:rPr>
              <a:t>ẹp của tr</a:t>
            </a:r>
            <a:r>
              <a:rPr lang="vi-VN" sz="2000" b="1" i="1">
                <a:solidFill>
                  <a:srgbClr val="0000FF"/>
                </a:solidFill>
              </a:rPr>
              <a:t>ă</a:t>
            </a:r>
            <a:r>
              <a:rPr lang="en-US" sz="2000" b="1" i="1">
                <a:solidFill>
                  <a:srgbClr val="0000FF"/>
                </a:solidFill>
              </a:rPr>
              <a:t>ng.</a:t>
            </a:r>
          </a:p>
        </p:txBody>
      </p:sp>
      <p:sp>
        <p:nvSpPr>
          <p:cNvPr id="14361" name="Line 26"/>
          <p:cNvSpPr>
            <a:spLocks noChangeShapeType="1"/>
          </p:cNvSpPr>
          <p:nvPr/>
        </p:nvSpPr>
        <p:spPr bwMode="auto">
          <a:xfrm flipH="1">
            <a:off x="2743200" y="2362200"/>
            <a:ext cx="155575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1498600" y="1076325"/>
            <a:ext cx="153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 </a:t>
            </a:r>
            <a:r>
              <a:rPr lang="en-US" sz="2000" b="1" i="1" u="sng">
                <a:solidFill>
                  <a:srgbClr val="0000FF"/>
                </a:solidFill>
              </a:rPr>
              <a:t>Luyện </a:t>
            </a:r>
            <a:r>
              <a:rPr lang="vi-VN" sz="2000" b="1" i="1" u="sng">
                <a:solidFill>
                  <a:srgbClr val="0000FF"/>
                </a:solidFill>
              </a:rPr>
              <a:t>đ</a:t>
            </a:r>
            <a:r>
              <a:rPr lang="en-US" sz="2000" b="1" i="1" u="sng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914400" y="2362200"/>
            <a:ext cx="245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</a:t>
            </a:r>
            <a:endParaRPr lang="en-US" sz="1600"/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231775" y="537210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4495800" y="1471613"/>
            <a:ext cx="11113" cy="53863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0" y="3598863"/>
            <a:ext cx="4572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  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2590800" y="60960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105400" y="1219200"/>
            <a:ext cx="3048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15369" name="Rectangle 13"/>
          <p:cNvSpPr>
            <a:spLocks noChangeArrowheads="1"/>
          </p:cNvSpPr>
          <p:nvPr/>
        </p:nvSpPr>
        <p:spPr bwMode="auto">
          <a:xfrm>
            <a:off x="4457700" y="19558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 Hình ảnh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so sánh rất ngộ nghĩnh.</a:t>
            </a:r>
          </a:p>
          <a:p>
            <a:r>
              <a:rPr lang="en-US" sz="2000" b="1"/>
              <a:t>  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4508500" y="3314700"/>
            <a:ext cx="4635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* Vầng 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đư</a:t>
            </a:r>
            <a:r>
              <a:rPr lang="en-US" sz="2000" b="1"/>
              <a:t>ợc gắn với những gì gần gũi với trẻ th</a:t>
            </a:r>
            <a:r>
              <a:rPr lang="vi-VN" sz="2000" b="1"/>
              <a:t>ơ</a:t>
            </a:r>
            <a:r>
              <a:rPr lang="en-US" sz="2000" b="1"/>
              <a:t>.</a:t>
            </a: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4470400" y="40005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     Quả bóng, sân ch</a:t>
            </a:r>
            <a:r>
              <a:rPr lang="vi-VN" sz="2000">
                <a:solidFill>
                  <a:srgbClr val="0000FF"/>
                </a:solidFill>
              </a:rPr>
              <a:t>ơ</a:t>
            </a:r>
            <a:r>
              <a:rPr lang="en-US" sz="2000">
                <a:solidFill>
                  <a:srgbClr val="0000FF"/>
                </a:solidFill>
              </a:rPr>
              <a:t>i, lời mẹ ru, chú Cuội, </a:t>
            </a:r>
            <a:r>
              <a:rPr lang="vi-VN" sz="2000">
                <a:solidFill>
                  <a:srgbClr val="0000FF"/>
                </a:solidFill>
              </a:rPr>
              <a:t>đư</a:t>
            </a:r>
            <a:r>
              <a:rPr lang="en-US" sz="2000">
                <a:solidFill>
                  <a:srgbClr val="0000FF"/>
                </a:solidFill>
              </a:rPr>
              <a:t>ờng hành quân, chú bộ </a:t>
            </a:r>
            <a:r>
              <a:rPr lang="vi-VN" sz="2000">
                <a:solidFill>
                  <a:srgbClr val="0000FF"/>
                </a:solidFill>
              </a:rPr>
              <a:t>đ</a:t>
            </a:r>
            <a:r>
              <a:rPr lang="en-US" sz="2000">
                <a:solidFill>
                  <a:srgbClr val="0000FF"/>
                </a:solidFill>
              </a:rPr>
              <a:t>ội, góc sân.</a:t>
            </a:r>
          </a:p>
        </p:txBody>
      </p:sp>
      <p:sp>
        <p:nvSpPr>
          <p:cNvPr id="15372" name="Rectangle 16"/>
          <p:cNvSpPr>
            <a:spLocks noChangeArrowheads="1"/>
          </p:cNvSpPr>
          <p:nvPr/>
        </p:nvSpPr>
        <p:spPr bwMode="auto">
          <a:xfrm>
            <a:off x="622300" y="1527175"/>
            <a:ext cx="3581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66"/>
                </a:solidFill>
              </a:rPr>
              <a:t>Tr</a:t>
            </a:r>
            <a:r>
              <a:rPr lang="vi-VN" sz="2000" b="1">
                <a:solidFill>
                  <a:srgbClr val="000066"/>
                </a:solidFill>
              </a:rPr>
              <a:t>ă</a:t>
            </a:r>
            <a:r>
              <a:rPr lang="en-US" sz="2000" b="1">
                <a:solidFill>
                  <a:srgbClr val="000066"/>
                </a:solidFill>
              </a:rPr>
              <a:t>ng </a:t>
            </a:r>
            <a:r>
              <a:rPr lang="vi-VN" sz="2000" b="1">
                <a:solidFill>
                  <a:srgbClr val="000066"/>
                </a:solidFill>
              </a:rPr>
              <a:t>ơ</a:t>
            </a:r>
            <a:r>
              <a:rPr lang="en-US" sz="2000" b="1">
                <a:solidFill>
                  <a:srgbClr val="000066"/>
                </a:solidFill>
              </a:rPr>
              <a:t>i…  từ </a:t>
            </a:r>
            <a:r>
              <a:rPr lang="vi-VN" sz="2000" b="1">
                <a:solidFill>
                  <a:srgbClr val="000066"/>
                </a:solidFill>
              </a:rPr>
              <a:t>đ</a:t>
            </a:r>
            <a:r>
              <a:rPr lang="en-US" sz="2000" b="1">
                <a:solidFill>
                  <a:srgbClr val="000066"/>
                </a:solidFill>
              </a:rPr>
              <a:t>âu </a:t>
            </a:r>
            <a:r>
              <a:rPr lang="vi-VN" sz="2000" b="1">
                <a:solidFill>
                  <a:srgbClr val="000066"/>
                </a:solidFill>
              </a:rPr>
              <a:t>đ</a:t>
            </a:r>
            <a:r>
              <a:rPr lang="en-US" sz="2000" b="1">
                <a:solidFill>
                  <a:srgbClr val="000066"/>
                </a:solidFill>
              </a:rPr>
              <a:t>ến ?</a:t>
            </a:r>
            <a:br>
              <a:rPr lang="en-US" sz="2000" b="1">
                <a:solidFill>
                  <a:srgbClr val="000066"/>
                </a:solidFill>
              </a:rPr>
            </a:br>
            <a:r>
              <a:rPr lang="en-US" sz="2000" b="1"/>
              <a:t>Hay từ cánh rừng xa</a:t>
            </a:r>
            <a:br>
              <a:rPr lang="en-US" sz="2000" b="1"/>
            </a:br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ng hồng nh</a:t>
            </a:r>
            <a:r>
              <a:rPr lang="vi-VN" sz="2000" b="1"/>
              <a:t>ư</a:t>
            </a:r>
            <a:r>
              <a:rPr lang="en-US" sz="2000" b="1"/>
              <a:t> quả chín</a:t>
            </a:r>
            <a:br>
              <a:rPr lang="en-US" sz="2000" b="1"/>
            </a:br>
            <a:r>
              <a:rPr lang="en-US" sz="2000" b="1"/>
              <a:t>Lửng l</a:t>
            </a:r>
            <a:r>
              <a:rPr lang="vi-VN" sz="2000" b="1"/>
              <a:t>ơ</a:t>
            </a:r>
            <a:r>
              <a:rPr lang="en-US" sz="2000" b="1"/>
              <a:t> lên tr</a:t>
            </a:r>
            <a:r>
              <a:rPr lang="vi-VN" sz="2000" b="1"/>
              <a:t>ư</a:t>
            </a:r>
            <a:r>
              <a:rPr lang="en-US" sz="2000" b="1"/>
              <a:t>ớc nhà.</a:t>
            </a:r>
          </a:p>
          <a:p>
            <a:endParaRPr lang="en-US" sz="2000" b="1"/>
          </a:p>
          <a:p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ơ</a:t>
            </a:r>
            <a:r>
              <a:rPr lang="en-US" sz="2000" b="1"/>
              <a:t>i…   từ </a:t>
            </a:r>
            <a:r>
              <a:rPr lang="vi-VN" sz="2000" b="1"/>
              <a:t>đ</a:t>
            </a:r>
            <a:r>
              <a:rPr lang="en-US" sz="2000" b="1"/>
              <a:t>âu </a:t>
            </a:r>
            <a:r>
              <a:rPr lang="vi-VN" sz="2000" b="1"/>
              <a:t>đ</a:t>
            </a:r>
            <a:r>
              <a:rPr lang="en-US" sz="2000" b="1"/>
              <a:t>ến ?</a:t>
            </a:r>
            <a:br>
              <a:rPr lang="en-US" sz="2000" b="1"/>
            </a:br>
            <a:r>
              <a:rPr lang="en-US" sz="2000" b="1"/>
              <a:t>Hay biển xanh diệu kì</a:t>
            </a:r>
            <a:br>
              <a:rPr lang="en-US" sz="2000" b="1"/>
            </a:br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ng tròn nh</a:t>
            </a:r>
            <a:r>
              <a:rPr lang="vi-VN" sz="2000" b="1"/>
              <a:t>ư</a:t>
            </a:r>
            <a:r>
              <a:rPr lang="en-US" sz="2000" b="1"/>
              <a:t> mắt cá</a:t>
            </a:r>
            <a:br>
              <a:rPr lang="en-US" sz="2000" b="1"/>
            </a:br>
            <a:r>
              <a:rPr lang="en-US" sz="2000" b="1"/>
              <a:t>Chẳng bao giờ chớp mi.</a:t>
            </a:r>
            <a:br>
              <a:rPr lang="en-US" sz="2000" b="1"/>
            </a:br>
            <a:endParaRPr lang="en-US" sz="2000" b="1"/>
          </a:p>
          <a:p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ng </a:t>
            </a:r>
            <a:r>
              <a:rPr lang="vi-VN" sz="2000" b="1"/>
              <a:t>ơ</a:t>
            </a:r>
            <a:r>
              <a:rPr lang="en-US" sz="2000" b="1"/>
              <a:t>i…   từ </a:t>
            </a:r>
            <a:r>
              <a:rPr lang="vi-VN" sz="2000" b="1"/>
              <a:t>đ</a:t>
            </a:r>
            <a:r>
              <a:rPr lang="en-US" sz="2000" b="1"/>
              <a:t>âu </a:t>
            </a:r>
            <a:r>
              <a:rPr lang="vi-VN" sz="2000" b="1"/>
              <a:t>đ</a:t>
            </a:r>
            <a:r>
              <a:rPr lang="en-US" sz="2000" b="1"/>
              <a:t>ến ?</a:t>
            </a:r>
          </a:p>
          <a:p>
            <a:r>
              <a:rPr lang="en-US" sz="2000" b="1"/>
              <a:t>Hay từ một sân ch</a:t>
            </a:r>
            <a:r>
              <a:rPr lang="vi-VN" sz="2000" b="1"/>
              <a:t>ơ</a:t>
            </a:r>
            <a:r>
              <a:rPr lang="en-US" sz="2000" b="1"/>
              <a:t>i</a:t>
            </a:r>
          </a:p>
          <a:p>
            <a:r>
              <a:rPr lang="en-US" sz="2000" b="1"/>
              <a:t>Tr</a:t>
            </a:r>
            <a:r>
              <a:rPr lang="vi-VN" sz="2000" b="1"/>
              <a:t>ă</a:t>
            </a:r>
            <a:r>
              <a:rPr lang="en-US" sz="2000" b="1"/>
              <a:t>ng bay nh</a:t>
            </a:r>
            <a:r>
              <a:rPr lang="vi-VN" sz="2000" b="1"/>
              <a:t>ư</a:t>
            </a:r>
            <a:r>
              <a:rPr lang="en-US" sz="2000" b="1"/>
              <a:t> quả bóng</a:t>
            </a:r>
          </a:p>
          <a:p>
            <a:r>
              <a:rPr lang="en-US" sz="2000" b="1"/>
              <a:t>Bạn nào </a:t>
            </a:r>
            <a:r>
              <a:rPr lang="vi-VN" sz="2000" b="1"/>
              <a:t>đ</a:t>
            </a:r>
            <a:r>
              <a:rPr lang="en-US" sz="2000" b="1"/>
              <a:t>á lên trời.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H="1">
            <a:off x="2171700" y="3454400"/>
            <a:ext cx="1254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Rectangle 29"/>
          <p:cNvSpPr>
            <a:spLocks noChangeArrowheads="1"/>
          </p:cNvSpPr>
          <p:nvPr/>
        </p:nvSpPr>
        <p:spPr bwMode="auto">
          <a:xfrm>
            <a:off x="4724400" y="2628900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hồng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quả chín.</a:t>
            </a:r>
            <a:endParaRPr lang="en-US" sz="2000" b="1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  Tr</a:t>
            </a:r>
            <a:r>
              <a:rPr lang="vi-VN" sz="2000">
                <a:solidFill>
                  <a:srgbClr val="0000FF"/>
                </a:solidFill>
              </a:rPr>
              <a:t>ă</a:t>
            </a:r>
            <a:r>
              <a:rPr lang="en-US" sz="2000">
                <a:solidFill>
                  <a:srgbClr val="0000FF"/>
                </a:solidFill>
              </a:rPr>
              <a:t>ng tròn nh</a:t>
            </a:r>
            <a:r>
              <a:rPr lang="vi-VN" sz="2000">
                <a:solidFill>
                  <a:srgbClr val="0000FF"/>
                </a:solidFill>
              </a:rPr>
              <a:t>ư</a:t>
            </a:r>
            <a:r>
              <a:rPr lang="en-US" sz="2000">
                <a:solidFill>
                  <a:srgbClr val="0000FF"/>
                </a:solidFill>
              </a:rPr>
              <a:t> mắt cá.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15375" name="Rectangle 30"/>
          <p:cNvSpPr>
            <a:spLocks noChangeArrowheads="1"/>
          </p:cNvSpPr>
          <p:nvPr/>
        </p:nvSpPr>
        <p:spPr bwMode="auto">
          <a:xfrm>
            <a:off x="2282825" y="146050"/>
            <a:ext cx="11112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/>
              <a:t>Tập </a:t>
            </a:r>
            <a:r>
              <a:rPr lang="vi-VN" sz="2000"/>
              <a:t>đ</a:t>
            </a:r>
            <a:r>
              <a:rPr lang="en-US" sz="2000"/>
              <a:t>ọc</a:t>
            </a:r>
          </a:p>
        </p:txBody>
      </p:sp>
      <p:sp>
        <p:nvSpPr>
          <p:cNvPr id="15376" name="Text Box 31"/>
          <p:cNvSpPr txBox="1">
            <a:spLocks noChangeArrowheads="1"/>
          </p:cNvSpPr>
          <p:nvPr/>
        </p:nvSpPr>
        <p:spPr bwMode="auto">
          <a:xfrm>
            <a:off x="4572000" y="5245100"/>
            <a:ext cx="4800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Nội dung</a:t>
            </a:r>
            <a:r>
              <a:rPr lang="en-US" sz="1600" b="1">
                <a:solidFill>
                  <a:srgbClr val="FF0000"/>
                </a:solidFill>
              </a:rPr>
              <a:t>:</a:t>
            </a:r>
            <a:r>
              <a:rPr lang="en-US" sz="1600">
                <a:solidFill>
                  <a:srgbClr val="FF0000"/>
                </a:solidFill>
              </a:rPr>
              <a:t> </a:t>
            </a:r>
            <a:r>
              <a:rPr lang="en-US" sz="2400" b="1" i="1">
                <a:solidFill>
                  <a:srgbClr val="0000CC"/>
                </a:solidFill>
              </a:rPr>
              <a:t>Tình cảm yêu mến, gắn bó của nhà th</a:t>
            </a:r>
            <a:r>
              <a:rPr lang="vi-VN" sz="2400" b="1" i="1">
                <a:solidFill>
                  <a:srgbClr val="0000CC"/>
                </a:solidFill>
              </a:rPr>
              <a:t>ơ</a:t>
            </a:r>
            <a:r>
              <a:rPr lang="en-US" sz="2400" b="1" i="1">
                <a:solidFill>
                  <a:srgbClr val="0000CC"/>
                </a:solidFill>
              </a:rPr>
              <a:t> </a:t>
            </a:r>
            <a:r>
              <a:rPr lang="vi-VN" sz="2400" b="1" i="1">
                <a:solidFill>
                  <a:srgbClr val="0000CC"/>
                </a:solidFill>
              </a:rPr>
              <a:t>đ</a:t>
            </a:r>
            <a:r>
              <a:rPr lang="en-US" sz="2400" b="1" i="1">
                <a:solidFill>
                  <a:srgbClr val="0000CC"/>
                </a:solidFill>
              </a:rPr>
              <a:t>ối với tr</a:t>
            </a:r>
            <a:r>
              <a:rPr lang="vi-VN" sz="2400" b="1" i="1">
                <a:solidFill>
                  <a:srgbClr val="0000CC"/>
                </a:solidFill>
              </a:rPr>
              <a:t>ă</a:t>
            </a:r>
            <a:r>
              <a:rPr lang="en-US" sz="2400" b="1" i="1">
                <a:solidFill>
                  <a:srgbClr val="0000CC"/>
                </a:solidFill>
              </a:rPr>
              <a:t>ng và thiên nhiên </a:t>
            </a:r>
            <a:r>
              <a:rPr lang="vi-VN" sz="2400" b="1" i="1">
                <a:solidFill>
                  <a:srgbClr val="0000CC"/>
                </a:solidFill>
              </a:rPr>
              <a:t>đ</a:t>
            </a:r>
            <a:r>
              <a:rPr lang="en-US" sz="2400" b="1" i="1">
                <a:solidFill>
                  <a:srgbClr val="0000CC"/>
                </a:solidFill>
              </a:rPr>
              <a:t>ất n</a:t>
            </a:r>
            <a:r>
              <a:rPr lang="vi-VN" sz="2400" b="1" i="1">
                <a:solidFill>
                  <a:srgbClr val="0000CC"/>
                </a:solidFill>
              </a:rPr>
              <a:t>ư</a:t>
            </a:r>
            <a:r>
              <a:rPr lang="en-US" sz="2400" b="1" i="1">
                <a:solidFill>
                  <a:srgbClr val="0000CC"/>
                </a:solidFill>
              </a:rPr>
              <a:t>ớc.</a:t>
            </a:r>
          </a:p>
        </p:txBody>
      </p:sp>
      <p:sp>
        <p:nvSpPr>
          <p:cNvPr id="176161" name="Line 33"/>
          <p:cNvSpPr>
            <a:spLocks noChangeShapeType="1"/>
          </p:cNvSpPr>
          <p:nvPr/>
        </p:nvSpPr>
        <p:spPr bwMode="auto">
          <a:xfrm flipH="1">
            <a:off x="2122488" y="1625600"/>
            <a:ext cx="112712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68" name="Line 40"/>
          <p:cNvSpPr>
            <a:spLocks noChangeShapeType="1"/>
          </p:cNvSpPr>
          <p:nvPr/>
        </p:nvSpPr>
        <p:spPr bwMode="auto">
          <a:xfrm flipH="1" flipV="1">
            <a:off x="2235200" y="1930400"/>
            <a:ext cx="1270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69" name="Line 41"/>
          <p:cNvSpPr>
            <a:spLocks noChangeShapeType="1"/>
          </p:cNvSpPr>
          <p:nvPr/>
        </p:nvSpPr>
        <p:spPr bwMode="auto">
          <a:xfrm flipH="1" flipV="1">
            <a:off x="2270125" y="3759200"/>
            <a:ext cx="13112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0" name="Line 42"/>
          <p:cNvSpPr>
            <a:spLocks noChangeShapeType="1"/>
          </p:cNvSpPr>
          <p:nvPr/>
        </p:nvSpPr>
        <p:spPr bwMode="auto">
          <a:xfrm flipH="1" flipV="1">
            <a:off x="2301875" y="5562600"/>
            <a:ext cx="12795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1" name="Line 43"/>
          <p:cNvSpPr>
            <a:spLocks noChangeShapeType="1"/>
          </p:cNvSpPr>
          <p:nvPr/>
        </p:nvSpPr>
        <p:spPr bwMode="auto">
          <a:xfrm flipH="1" flipV="1">
            <a:off x="1498600" y="2667000"/>
            <a:ext cx="1181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2" name="Line 44"/>
          <p:cNvSpPr>
            <a:spLocks noChangeShapeType="1"/>
          </p:cNvSpPr>
          <p:nvPr/>
        </p:nvSpPr>
        <p:spPr bwMode="auto">
          <a:xfrm flipH="1" flipV="1">
            <a:off x="1493838" y="4483100"/>
            <a:ext cx="10715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3" name="Line 45"/>
          <p:cNvSpPr>
            <a:spLocks noChangeShapeType="1"/>
          </p:cNvSpPr>
          <p:nvPr/>
        </p:nvSpPr>
        <p:spPr bwMode="auto">
          <a:xfrm flipH="1" flipV="1">
            <a:off x="1511300" y="6299200"/>
            <a:ext cx="457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74" name="Line 46"/>
          <p:cNvSpPr>
            <a:spLocks noChangeShapeType="1"/>
          </p:cNvSpPr>
          <p:nvPr/>
        </p:nvSpPr>
        <p:spPr bwMode="auto">
          <a:xfrm flipH="1">
            <a:off x="2171700" y="5295900"/>
            <a:ext cx="120650" cy="292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5" name="Text Box 47"/>
          <p:cNvSpPr txBox="1">
            <a:spLocks noChangeArrowheads="1"/>
          </p:cNvSpPr>
          <p:nvPr/>
        </p:nvSpPr>
        <p:spPr bwMode="auto">
          <a:xfrm>
            <a:off x="5943600" y="914400"/>
            <a:ext cx="25003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 b="1" i="1"/>
              <a:t>Trần Đ</a:t>
            </a:r>
            <a:r>
              <a:rPr lang="vi-VN" b="1" i="1"/>
              <a:t>ă</a:t>
            </a:r>
            <a:r>
              <a:rPr lang="en-US" b="1" i="1"/>
              <a:t>ng Khoa</a:t>
            </a:r>
            <a:endParaRPr lang="en-US" b="1"/>
          </a:p>
        </p:txBody>
      </p:sp>
      <p:sp>
        <p:nvSpPr>
          <p:cNvPr id="15386" name="Text Box 48"/>
          <p:cNvSpPr txBox="1">
            <a:spLocks noChangeArrowheads="1"/>
          </p:cNvSpPr>
          <p:nvPr/>
        </p:nvSpPr>
        <p:spPr bwMode="auto">
          <a:xfrm>
            <a:off x="4445000" y="1638300"/>
            <a:ext cx="1371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Từ ngữ: </a:t>
            </a:r>
          </a:p>
        </p:txBody>
      </p:sp>
      <p:sp>
        <p:nvSpPr>
          <p:cNvPr id="15387" name="Text Box 49"/>
          <p:cNvSpPr txBox="1">
            <a:spLocks noChangeArrowheads="1"/>
          </p:cNvSpPr>
          <p:nvPr/>
        </p:nvSpPr>
        <p:spPr bwMode="auto">
          <a:xfrm>
            <a:off x="6589713" y="1620838"/>
            <a:ext cx="134778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lửng l</a:t>
            </a:r>
            <a:r>
              <a:rPr lang="vi-VN" sz="2000" b="1" i="1">
                <a:solidFill>
                  <a:srgbClr val="0000FF"/>
                </a:solidFill>
              </a:rPr>
              <a:t>ơ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388" name="Text Box 50"/>
          <p:cNvSpPr txBox="1">
            <a:spLocks noChangeArrowheads="1"/>
          </p:cNvSpPr>
          <p:nvPr/>
        </p:nvSpPr>
        <p:spPr bwMode="auto">
          <a:xfrm>
            <a:off x="5440363" y="1619250"/>
            <a:ext cx="1404937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0000FF"/>
                </a:solidFill>
              </a:rPr>
              <a:t> diệu kì,</a:t>
            </a:r>
            <a:r>
              <a:rPr lang="en-US" sz="20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76179" name="Line 51"/>
          <p:cNvSpPr>
            <a:spLocks noChangeShapeType="1"/>
          </p:cNvSpPr>
          <p:nvPr/>
        </p:nvSpPr>
        <p:spPr bwMode="auto">
          <a:xfrm flipH="1">
            <a:off x="2044700" y="1600200"/>
            <a:ext cx="1127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80" name="Line 52"/>
          <p:cNvSpPr>
            <a:spLocks noChangeShapeType="1"/>
          </p:cNvSpPr>
          <p:nvPr/>
        </p:nvSpPr>
        <p:spPr bwMode="auto">
          <a:xfrm flipH="1">
            <a:off x="2095500" y="3429000"/>
            <a:ext cx="1127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81" name="Line 53"/>
          <p:cNvSpPr>
            <a:spLocks noChangeShapeType="1"/>
          </p:cNvSpPr>
          <p:nvPr/>
        </p:nvSpPr>
        <p:spPr bwMode="auto">
          <a:xfrm flipH="1">
            <a:off x="2108200" y="5257800"/>
            <a:ext cx="1127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6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6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76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76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6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6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47" grpId="0" animBg="1"/>
      <p:bldP spid="176147" grpId="1" animBg="1"/>
      <p:bldP spid="176161" grpId="0" animBg="1"/>
      <p:bldP spid="176168" grpId="0" animBg="1"/>
      <p:bldP spid="176169" grpId="0" animBg="1"/>
      <p:bldP spid="176170" grpId="0" animBg="1"/>
      <p:bldP spid="176171" grpId="0" animBg="1"/>
      <p:bldP spid="176172" grpId="0" animBg="1"/>
      <p:bldP spid="176172" grpId="1" animBg="1"/>
      <p:bldP spid="176173" grpId="0" animBg="1"/>
      <p:bldP spid="176174" grpId="0" animBg="1"/>
      <p:bldP spid="176174" grpId="1" animBg="1"/>
      <p:bldP spid="176179" grpId="0" animBg="1"/>
      <p:bldP spid="176180" grpId="0" animBg="1"/>
      <p:bldP spid="1761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9500" y="1508125"/>
            <a:ext cx="32781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cánh rừng xa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hồng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quả chín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Lửng l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 lên tr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ớc nhà.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biển xanh diệu kì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tròn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mắt cá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Chẳng bao giờ chớp mi.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một sân ch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bay nh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 quả bóng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Bạn nào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á lên trời.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792663" y="1536700"/>
            <a:ext cx="3930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lời mẹ ru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Th</a:t>
            </a:r>
            <a:r>
              <a:rPr lang="vi-VN" sz="2000" b="1">
                <a:solidFill>
                  <a:schemeClr val="tx2"/>
                </a:solidFill>
              </a:rPr>
              <a:t>ươ</a:t>
            </a:r>
            <a:r>
              <a:rPr lang="en-US" sz="2000" b="1">
                <a:solidFill>
                  <a:schemeClr val="tx2"/>
                </a:solidFill>
              </a:rPr>
              <a:t>ng Cuội không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ợc học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Hú gọi trâu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 giờ!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ến?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Hay từ </a:t>
            </a:r>
            <a:r>
              <a:rPr lang="vi-VN" sz="2000" b="1">
                <a:solidFill>
                  <a:schemeClr val="tx2"/>
                </a:solidFill>
              </a:rPr>
              <a:t>đư</a:t>
            </a:r>
            <a:r>
              <a:rPr lang="en-US" sz="2000" b="1">
                <a:solidFill>
                  <a:schemeClr val="tx2"/>
                </a:solidFill>
              </a:rPr>
              <a:t>ờng hành quân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soi chú bộ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ội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Và soi vàng góc sân.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/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âu…từ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âu?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i khắp mọi miền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Tr</a:t>
            </a:r>
            <a:r>
              <a:rPr lang="vi-VN" sz="2000" b="1">
                <a:solidFill>
                  <a:schemeClr val="tx2"/>
                </a:solidFill>
              </a:rPr>
              <a:t>ă</a:t>
            </a:r>
            <a:r>
              <a:rPr lang="en-US" sz="2000" b="1">
                <a:solidFill>
                  <a:schemeClr val="tx2"/>
                </a:solidFill>
              </a:rPr>
              <a:t>ng 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i, có n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i nào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Sáng h</a:t>
            </a:r>
            <a:r>
              <a:rPr lang="vi-VN" sz="2000" b="1">
                <a:solidFill>
                  <a:schemeClr val="tx2"/>
                </a:solidFill>
              </a:rPr>
              <a:t>ơ</a:t>
            </a:r>
            <a:r>
              <a:rPr lang="en-US" sz="2000" b="1">
                <a:solidFill>
                  <a:schemeClr val="tx2"/>
                </a:solidFill>
              </a:rPr>
              <a:t>n </a:t>
            </a:r>
            <a:r>
              <a:rPr lang="vi-VN" sz="2000" b="1">
                <a:solidFill>
                  <a:schemeClr val="tx2"/>
                </a:solidFill>
              </a:rPr>
              <a:t>đ</a:t>
            </a:r>
            <a:r>
              <a:rPr lang="en-US" sz="2000" b="1">
                <a:solidFill>
                  <a:schemeClr val="tx2"/>
                </a:solidFill>
              </a:rPr>
              <a:t>ất n</a:t>
            </a:r>
            <a:r>
              <a:rPr lang="vi-VN" sz="2000" b="1">
                <a:solidFill>
                  <a:schemeClr val="tx2"/>
                </a:solidFill>
              </a:rPr>
              <a:t>ư</a:t>
            </a:r>
            <a:r>
              <a:rPr lang="en-US" sz="2000" b="1">
                <a:solidFill>
                  <a:schemeClr val="tx2"/>
                </a:solidFill>
              </a:rPr>
              <a:t>ớc em…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90800" y="62865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147888" y="150813"/>
            <a:ext cx="1168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Tập </a:t>
            </a:r>
            <a:r>
              <a:rPr lang="vi-VN" sz="2000" b="1"/>
              <a:t>đ</a:t>
            </a:r>
            <a:r>
              <a:rPr lang="en-US" sz="2000" b="1"/>
              <a:t>ọc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495925" y="1073150"/>
            <a:ext cx="2500313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>
                <a:solidFill>
                  <a:schemeClr val="bg1"/>
                </a:solidFill>
              </a:rPr>
              <a:t> </a:t>
            </a:r>
            <a:r>
              <a:rPr lang="en-US" b="1" i="1"/>
              <a:t>Trần Đ</a:t>
            </a:r>
            <a:r>
              <a:rPr lang="vi-VN" b="1" i="1"/>
              <a:t>ă</a:t>
            </a:r>
            <a:r>
              <a:rPr lang="en-US" b="1" i="1"/>
              <a:t>ng Khoa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31775" y="5372100"/>
            <a:ext cx="4408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590800" y="609600"/>
            <a:ext cx="3886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Tr</a:t>
            </a:r>
            <a:r>
              <a:rPr lang="vi-VN" sz="2800">
                <a:solidFill>
                  <a:srgbClr val="FF0000"/>
                </a:solidFill>
              </a:rPr>
              <a:t>ă</a:t>
            </a:r>
            <a:r>
              <a:rPr lang="en-US" sz="2800">
                <a:solidFill>
                  <a:srgbClr val="FF0000"/>
                </a:solidFill>
              </a:rPr>
              <a:t>ng </a:t>
            </a:r>
            <a:r>
              <a:rPr lang="vi-VN" sz="2800">
                <a:solidFill>
                  <a:srgbClr val="FF0000"/>
                </a:solidFill>
              </a:rPr>
              <a:t>ơ</a:t>
            </a:r>
            <a:r>
              <a:rPr lang="en-US" sz="2800">
                <a:solidFill>
                  <a:srgbClr val="FF0000"/>
                </a:solidFill>
              </a:rPr>
              <a:t>i...từ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âu </a:t>
            </a:r>
            <a:r>
              <a:rPr lang="vi-VN" sz="2800">
                <a:solidFill>
                  <a:srgbClr val="FF0000"/>
                </a:solidFill>
              </a:rPr>
              <a:t>đ</a:t>
            </a:r>
            <a:r>
              <a:rPr lang="en-US" sz="28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17412" name="AutoShape 12"/>
          <p:cNvSpPr>
            <a:spLocks noChangeArrowheads="1"/>
          </p:cNvSpPr>
          <p:nvPr/>
        </p:nvSpPr>
        <p:spPr bwMode="auto">
          <a:xfrm>
            <a:off x="914400" y="1778000"/>
            <a:ext cx="7543800" cy="1676400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rgbClr val="FFFF00"/>
              </a:solidFill>
            </a:endParaRPr>
          </a:p>
        </p:txBody>
      </p:sp>
      <p:sp>
        <p:nvSpPr>
          <p:cNvPr id="17413" name="Text Box 13"/>
          <p:cNvSpPr txBox="1">
            <a:spLocks noChangeArrowheads="1"/>
          </p:cNvSpPr>
          <p:nvPr/>
        </p:nvSpPr>
        <p:spPr bwMode="auto">
          <a:xfrm>
            <a:off x="3200400" y="24384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17414" name="Text Box 14"/>
          <p:cNvSpPr txBox="1">
            <a:spLocks noChangeArrowheads="1"/>
          </p:cNvSpPr>
          <p:nvPr/>
        </p:nvSpPr>
        <p:spPr bwMode="auto">
          <a:xfrm>
            <a:off x="1066800" y="21590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Nội dung:</a:t>
            </a:r>
            <a:r>
              <a:rPr lang="en-US" sz="2400" b="1"/>
              <a:t>  </a:t>
            </a:r>
            <a:r>
              <a:rPr lang="en-US" sz="2400" b="1" i="1">
                <a:solidFill>
                  <a:srgbClr val="0000FF"/>
                </a:solidFill>
              </a:rPr>
              <a:t>Tình cảm yêu mến, gắn bó của nhà th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>
                <a:solidFill>
                  <a:srgbClr val="0000FF"/>
                </a:solidFill>
              </a:rPr>
              <a:t>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ối với tr</a:t>
            </a:r>
            <a:r>
              <a:rPr lang="vi-VN" sz="2400" b="1" i="1">
                <a:solidFill>
                  <a:srgbClr val="0000FF"/>
                </a:solidFill>
              </a:rPr>
              <a:t>ă</a:t>
            </a:r>
            <a:r>
              <a:rPr lang="en-US" sz="2400" b="1" i="1">
                <a:solidFill>
                  <a:srgbClr val="0000FF"/>
                </a:solidFill>
              </a:rPr>
              <a:t>ng và thiên nhiên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ất n</a:t>
            </a:r>
            <a:r>
              <a:rPr lang="vi-VN" sz="2400" b="1" i="1">
                <a:solidFill>
                  <a:srgbClr val="0000FF"/>
                </a:solidFill>
              </a:rPr>
              <a:t>ư</a:t>
            </a:r>
            <a:r>
              <a:rPr lang="en-US" sz="2400" b="1" i="1">
                <a:solidFill>
                  <a:srgbClr val="0000FF"/>
                </a:solidFill>
              </a:rPr>
              <a:t>ớc.</a:t>
            </a:r>
          </a:p>
        </p:txBody>
      </p:sp>
      <p:sp>
        <p:nvSpPr>
          <p:cNvPr id="17415" name="Rectangle 16"/>
          <p:cNvSpPr>
            <a:spLocks noChangeArrowheads="1"/>
          </p:cNvSpPr>
          <p:nvPr/>
        </p:nvSpPr>
        <p:spPr bwMode="auto">
          <a:xfrm>
            <a:off x="2159000" y="150813"/>
            <a:ext cx="1168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0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000" b="1"/>
              <a:t>Tập </a:t>
            </a:r>
            <a:r>
              <a:rPr lang="vi-VN" sz="2000" b="1"/>
              <a:t>đ</a:t>
            </a:r>
            <a:r>
              <a:rPr lang="en-US" sz="2000" b="1"/>
              <a:t>ọc</a:t>
            </a:r>
          </a:p>
        </p:txBody>
      </p:sp>
      <p:sp>
        <p:nvSpPr>
          <p:cNvPr id="17416" name="Text Box 17"/>
          <p:cNvSpPr txBox="1">
            <a:spLocks noChangeArrowheads="1"/>
          </p:cNvSpPr>
          <p:nvPr/>
        </p:nvSpPr>
        <p:spPr bwMode="auto">
          <a:xfrm>
            <a:off x="5854700" y="1041400"/>
            <a:ext cx="2500313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en-US" sz="2000" b="1" i="1"/>
              <a:t>Trần Đ</a:t>
            </a:r>
            <a:r>
              <a:rPr lang="vi-VN" sz="2000" b="1" i="1"/>
              <a:t>ă</a:t>
            </a:r>
            <a:r>
              <a:rPr lang="en-US" sz="2000" b="1" i="1"/>
              <a:t>ng Khoa</a:t>
            </a:r>
            <a:endParaRPr lang="en-US" sz="2000" b="1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3" descr="scan0068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62000" y="76200"/>
            <a:ext cx="3124200" cy="14478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ang Kho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733800"/>
            <a:ext cx="3048000" cy="28194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445000" y="1752600"/>
            <a:ext cx="469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886200" y="2362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 </a:t>
            </a:r>
          </a:p>
        </p:txBody>
      </p:sp>
      <p:pic>
        <p:nvPicPr>
          <p:cNvPr id="72713" name="Picture 9" descr="go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810000"/>
            <a:ext cx="358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4" name="Picture 10" descr="Tran Dang Kh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19200"/>
            <a:ext cx="3048000" cy="251460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3886200" y="939800"/>
            <a:ext cx="510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rgbClr val="0000FF"/>
                </a:solidFill>
              </a:rPr>
              <a:t> </a:t>
            </a:r>
            <a:endParaRPr lang="en-US" sz="2000" b="1"/>
          </a:p>
          <a:p>
            <a:r>
              <a:rPr lang="en-US" sz="2000"/>
              <a:t>   Sinh ngày 24 / 4 / 1958 tại làng TrựcTrì, xã Quốc Tuấn, huyện Nam Sách, tỉnh Hải D</a:t>
            </a:r>
            <a:r>
              <a:rPr lang="vi-VN" sz="2000"/>
              <a:t>ươ</a:t>
            </a:r>
            <a:r>
              <a:rPr lang="en-US" sz="2000"/>
              <a:t>ng.</a:t>
            </a: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3962400" y="3086100"/>
            <a:ext cx="4876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*Ông là một nhà th</a:t>
            </a:r>
            <a:r>
              <a:rPr lang="vi-VN" sz="2000"/>
              <a:t>ơ</a:t>
            </a:r>
            <a:r>
              <a:rPr lang="en-US" sz="2000"/>
              <a:t> quân </a:t>
            </a:r>
            <a:r>
              <a:rPr lang="vi-VN" sz="2000"/>
              <a:t>đ</a:t>
            </a:r>
            <a:r>
              <a:rPr lang="en-US" sz="2000"/>
              <a:t>ội, nhà báo </a:t>
            </a:r>
            <a:r>
              <a:rPr lang="vi-VN" sz="2000"/>
              <a:t>đư</a:t>
            </a:r>
            <a:r>
              <a:rPr lang="en-US" sz="2000"/>
              <a:t>ợc mệnh danh là </a:t>
            </a:r>
            <a:r>
              <a:rPr lang="en-US" sz="2000">
                <a:solidFill>
                  <a:srgbClr val="CC0000"/>
                </a:solidFill>
              </a:rPr>
              <a:t>thần </a:t>
            </a:r>
            <a:r>
              <a:rPr lang="vi-VN" sz="2000">
                <a:solidFill>
                  <a:srgbClr val="CC0000"/>
                </a:solidFill>
              </a:rPr>
              <a:t>đ</a:t>
            </a:r>
            <a:r>
              <a:rPr lang="en-US" sz="2000">
                <a:solidFill>
                  <a:srgbClr val="CC0000"/>
                </a:solidFill>
              </a:rPr>
              <a:t>ồng th</a:t>
            </a:r>
            <a:r>
              <a:rPr lang="vi-VN" sz="2000">
                <a:solidFill>
                  <a:srgbClr val="CC0000"/>
                </a:solidFill>
              </a:rPr>
              <a:t>ơ</a:t>
            </a:r>
            <a:r>
              <a:rPr lang="en-US" sz="2000">
                <a:solidFill>
                  <a:srgbClr val="CC0000"/>
                </a:solidFill>
              </a:rPr>
              <a:t> trẻ. 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886200" y="2032000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</a:rPr>
              <a:t>  </a:t>
            </a:r>
            <a:r>
              <a:rPr lang="en-US" sz="2000"/>
              <a:t>Bài th</a:t>
            </a:r>
            <a:r>
              <a:rPr lang="vi-VN" sz="2000"/>
              <a:t>ơ</a:t>
            </a:r>
            <a:r>
              <a:rPr lang="en-US" sz="2000"/>
              <a:t> “Tr</a:t>
            </a:r>
            <a:r>
              <a:rPr lang="vi-VN" sz="2000"/>
              <a:t>ă</a:t>
            </a:r>
            <a:r>
              <a:rPr lang="en-US" sz="2000"/>
              <a:t>ng </a:t>
            </a:r>
            <a:r>
              <a:rPr lang="vi-VN" sz="2000"/>
              <a:t>ơ</a:t>
            </a:r>
            <a:r>
              <a:rPr lang="en-US" sz="2000"/>
              <a:t>i…từ </a:t>
            </a:r>
            <a:r>
              <a:rPr lang="vi-VN" sz="2000"/>
              <a:t>đ</a:t>
            </a:r>
            <a:r>
              <a:rPr lang="en-US" sz="2000"/>
              <a:t>âu </a:t>
            </a:r>
            <a:r>
              <a:rPr lang="vi-VN" sz="2000"/>
              <a:t>đ</a:t>
            </a:r>
            <a:r>
              <a:rPr lang="en-US" sz="2000"/>
              <a:t>ến ?”nằm trong tập th</a:t>
            </a:r>
            <a:r>
              <a:rPr lang="vi-VN" sz="2000"/>
              <a:t>ơ</a:t>
            </a:r>
            <a:r>
              <a:rPr lang="en-US" sz="2000"/>
              <a:t> “Góc sân và khoảng trời” </a:t>
            </a:r>
            <a:r>
              <a:rPr lang="vi-VN" sz="2000"/>
              <a:t>đư</a:t>
            </a:r>
            <a:r>
              <a:rPr lang="en-US" sz="2000"/>
              <a:t>ợc Trần Đ</a:t>
            </a:r>
            <a:r>
              <a:rPr lang="vi-VN" sz="2000"/>
              <a:t>ă</a:t>
            </a:r>
            <a:r>
              <a:rPr lang="en-US" sz="2000"/>
              <a:t>ng Khoa sáng tác n</a:t>
            </a:r>
            <a:r>
              <a:rPr lang="vi-VN" sz="2000"/>
              <a:t>ă</a:t>
            </a:r>
            <a:r>
              <a:rPr lang="en-US" sz="2000"/>
              <a:t>m 1968 khi ông 10 tuổi.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1524000" y="685800"/>
            <a:ext cx="5867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Tr</a:t>
            </a:r>
            <a:r>
              <a:rPr lang="vi-VN" sz="2800" b="1">
                <a:solidFill>
                  <a:srgbClr val="FF0000"/>
                </a:solidFill>
              </a:rPr>
              <a:t>ă</a:t>
            </a:r>
            <a:r>
              <a:rPr lang="en-US" sz="2800" b="1">
                <a:solidFill>
                  <a:srgbClr val="FF0000"/>
                </a:solidFill>
              </a:rPr>
              <a:t>ng 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i ...từ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âu </a:t>
            </a:r>
            <a:r>
              <a:rPr lang="vi-VN" sz="2800" b="1">
                <a:solidFill>
                  <a:srgbClr val="FF0000"/>
                </a:solidFill>
              </a:rPr>
              <a:t>đ</a:t>
            </a:r>
            <a:r>
              <a:rPr lang="en-US" sz="2800" b="1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5131" name="Rectangle 20"/>
          <p:cNvSpPr>
            <a:spLocks noChangeArrowheads="1"/>
          </p:cNvSpPr>
          <p:nvPr/>
        </p:nvSpPr>
        <p:spPr bwMode="auto">
          <a:xfrm>
            <a:off x="2147888" y="150813"/>
            <a:ext cx="13843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400" b="1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 b="1"/>
              <a:t>Tập </a:t>
            </a:r>
            <a:r>
              <a:rPr lang="vi-VN" sz="2400" b="1"/>
              <a:t>đ</a:t>
            </a:r>
            <a:r>
              <a:rPr lang="en-US" sz="2400" b="1"/>
              <a:t>ọc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776913" y="935038"/>
            <a:ext cx="2500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en-US" sz="2000" b="1" i="1"/>
              <a:t>Trần Đ</a:t>
            </a:r>
            <a:r>
              <a:rPr lang="vi-VN" sz="2000" b="1" i="1"/>
              <a:t>ă</a:t>
            </a:r>
            <a:r>
              <a:rPr lang="en-US" sz="2000" b="1" i="1"/>
              <a:t>ng Khoa</a:t>
            </a:r>
            <a:endParaRPr lang="en-US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8" grpId="0"/>
      <p:bldP spid="72719" grpId="0"/>
      <p:bldP spid="72720" grpId="0"/>
      <p:bldP spid="72721" grpId="0"/>
      <p:bldP spid="727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990600" y="2527300"/>
            <a:ext cx="3505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0066"/>
                </a:solidFill>
              </a:rPr>
              <a:t>  Tr</a:t>
            </a:r>
            <a:r>
              <a:rPr lang="vi-VN" sz="2400" b="1" i="1">
                <a:solidFill>
                  <a:srgbClr val="000066"/>
                </a:solidFill>
              </a:rPr>
              <a:t>ă</a:t>
            </a:r>
            <a:r>
              <a:rPr lang="en-US" sz="2400" b="1" i="1">
                <a:solidFill>
                  <a:srgbClr val="000066"/>
                </a:solidFill>
              </a:rPr>
              <a:t>ng </a:t>
            </a:r>
            <a:r>
              <a:rPr lang="vi-VN" sz="2400" b="1" i="1">
                <a:solidFill>
                  <a:srgbClr val="000066"/>
                </a:solidFill>
              </a:rPr>
              <a:t>ơ</a:t>
            </a:r>
            <a:r>
              <a:rPr lang="en-US" sz="2400" b="1" i="1">
                <a:solidFill>
                  <a:srgbClr val="000066"/>
                </a:solidFill>
              </a:rPr>
              <a:t>i…   từ </a:t>
            </a:r>
            <a:r>
              <a:rPr lang="vi-VN" sz="2400" b="1" i="1">
                <a:solidFill>
                  <a:srgbClr val="000066"/>
                </a:solidFill>
              </a:rPr>
              <a:t>đ</a:t>
            </a:r>
            <a:r>
              <a:rPr lang="en-US" sz="2400" b="1" i="1">
                <a:solidFill>
                  <a:srgbClr val="000066"/>
                </a:solidFill>
              </a:rPr>
              <a:t>âu </a:t>
            </a:r>
            <a:r>
              <a:rPr lang="vi-VN" sz="2400" b="1" i="1">
                <a:solidFill>
                  <a:srgbClr val="000066"/>
                </a:solidFill>
              </a:rPr>
              <a:t>đ</a:t>
            </a:r>
            <a:r>
              <a:rPr lang="en-US" sz="2400" b="1" i="1">
                <a:solidFill>
                  <a:srgbClr val="000066"/>
                </a:solidFill>
              </a:rPr>
              <a:t>ến?</a:t>
            </a:r>
            <a:br>
              <a:rPr lang="en-US" sz="2400" b="1" i="1">
                <a:solidFill>
                  <a:srgbClr val="000066"/>
                </a:solidFill>
              </a:rPr>
            </a:br>
            <a:endParaRPr lang="en-US" sz="2400" b="1" i="1">
              <a:solidFill>
                <a:srgbClr val="000066"/>
              </a:solidFill>
            </a:endParaRP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524000" y="1195388"/>
            <a:ext cx="179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 </a:t>
            </a:r>
            <a:r>
              <a:rPr lang="en-US" sz="2400" b="1" i="1" u="sng">
                <a:solidFill>
                  <a:srgbClr val="0000FF"/>
                </a:solidFill>
              </a:rPr>
              <a:t>Luyện </a:t>
            </a:r>
            <a:r>
              <a:rPr lang="vi-VN" sz="2400" b="1" i="1" u="sng">
                <a:solidFill>
                  <a:srgbClr val="0000FF"/>
                </a:solidFill>
              </a:rPr>
              <a:t>đ</a:t>
            </a:r>
            <a:r>
              <a:rPr lang="en-US" sz="2400" b="1" i="1" u="sng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231775" y="5372100"/>
            <a:ext cx="440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4343400" y="1471613"/>
            <a:ext cx="11113" cy="53863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050" name="Line 26"/>
          <p:cNvSpPr>
            <a:spLocks noChangeShapeType="1"/>
          </p:cNvSpPr>
          <p:nvPr/>
        </p:nvSpPr>
        <p:spPr bwMode="auto">
          <a:xfrm flipH="1">
            <a:off x="2616200" y="2616200"/>
            <a:ext cx="1635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Text Box 31"/>
          <p:cNvSpPr txBox="1">
            <a:spLocks noChangeArrowheads="1"/>
          </p:cNvSpPr>
          <p:nvPr/>
        </p:nvSpPr>
        <p:spPr bwMode="auto">
          <a:xfrm>
            <a:off x="5967413" y="1062038"/>
            <a:ext cx="2500312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bg1"/>
                </a:solidFill>
              </a:rPr>
              <a:t> </a:t>
            </a:r>
            <a:r>
              <a:rPr lang="en-US" sz="2400" b="1" i="1"/>
              <a:t>Trần Đ</a:t>
            </a:r>
            <a:r>
              <a:rPr lang="vi-VN" sz="2400" b="1" i="1"/>
              <a:t>ă</a:t>
            </a:r>
            <a:r>
              <a:rPr lang="en-US" sz="2400" b="1" i="1"/>
              <a:t>ng Khoa</a:t>
            </a:r>
            <a:endParaRPr lang="en-US" sz="2400" b="1"/>
          </a:p>
        </p:txBody>
      </p:sp>
      <p:sp>
        <p:nvSpPr>
          <p:cNvPr id="6152" name="Rectangle 42"/>
          <p:cNvSpPr>
            <a:spLocks noChangeArrowheads="1"/>
          </p:cNvSpPr>
          <p:nvPr/>
        </p:nvSpPr>
        <p:spPr bwMode="auto">
          <a:xfrm>
            <a:off x="2282825" y="146050"/>
            <a:ext cx="12985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4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/>
              <a:t>Tập </a:t>
            </a:r>
            <a:r>
              <a:rPr lang="vi-VN" sz="2400"/>
              <a:t>đ</a:t>
            </a:r>
            <a:r>
              <a:rPr lang="en-US" sz="2400"/>
              <a:t>ọc</a:t>
            </a:r>
          </a:p>
        </p:txBody>
      </p:sp>
      <p:sp>
        <p:nvSpPr>
          <p:cNvPr id="6153" name="Text Box 46"/>
          <p:cNvSpPr txBox="1">
            <a:spLocks noChangeArrowheads="1"/>
          </p:cNvSpPr>
          <p:nvPr/>
        </p:nvSpPr>
        <p:spPr bwMode="auto">
          <a:xfrm>
            <a:off x="2590800" y="628650"/>
            <a:ext cx="38862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FF0000"/>
                </a:solidFill>
              </a:rPr>
              <a:t>Tr</a:t>
            </a:r>
            <a:r>
              <a:rPr lang="vi-VN" sz="3000">
                <a:solidFill>
                  <a:srgbClr val="FF0000"/>
                </a:solidFill>
              </a:rPr>
              <a:t>ă</a:t>
            </a:r>
            <a:r>
              <a:rPr lang="en-US" sz="3000">
                <a:solidFill>
                  <a:srgbClr val="FF0000"/>
                </a:solidFill>
              </a:rPr>
              <a:t>ng </a:t>
            </a:r>
            <a:r>
              <a:rPr lang="vi-VN" sz="3000">
                <a:solidFill>
                  <a:srgbClr val="FF0000"/>
                </a:solidFill>
              </a:rPr>
              <a:t>ơ</a:t>
            </a:r>
            <a:r>
              <a:rPr lang="en-US" sz="3000">
                <a:solidFill>
                  <a:srgbClr val="FF0000"/>
                </a:solidFill>
              </a:rPr>
              <a:t>i...từ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âu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6154" name="Text Box 47"/>
          <p:cNvSpPr txBox="1">
            <a:spLocks noChangeArrowheads="1"/>
          </p:cNvSpPr>
          <p:nvPr/>
        </p:nvSpPr>
        <p:spPr bwMode="auto">
          <a:xfrm>
            <a:off x="5105400" y="1338263"/>
            <a:ext cx="304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129072" name="Rectangle 48"/>
          <p:cNvSpPr>
            <a:spLocks noChangeArrowheads="1"/>
          </p:cNvSpPr>
          <p:nvPr/>
        </p:nvSpPr>
        <p:spPr bwMode="auto">
          <a:xfrm>
            <a:off x="990600" y="18288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</a:rPr>
              <a:t> </a:t>
            </a:r>
            <a:r>
              <a:rPr lang="en-US" sz="2400" b="1" i="1">
                <a:solidFill>
                  <a:schemeClr val="accent2"/>
                </a:solidFill>
              </a:rPr>
              <a:t>lửng l</a:t>
            </a:r>
            <a:r>
              <a:rPr lang="vi-VN" sz="2400" b="1" i="1">
                <a:solidFill>
                  <a:schemeClr val="accent2"/>
                </a:solidFill>
              </a:rPr>
              <a:t>ơ</a:t>
            </a:r>
            <a:r>
              <a:rPr lang="en-US" sz="2400" b="1" i="1">
                <a:solidFill>
                  <a:schemeClr val="accent2"/>
                </a:solidFill>
              </a:rPr>
              <a:t>, tr</a:t>
            </a:r>
            <a:r>
              <a:rPr lang="vi-VN" sz="2400" b="1" i="1">
                <a:solidFill>
                  <a:schemeClr val="accent2"/>
                </a:solidFill>
              </a:rPr>
              <a:t>ă</a:t>
            </a:r>
            <a:r>
              <a:rPr lang="en-US" sz="2400" b="1" i="1">
                <a:solidFill>
                  <a:schemeClr val="accent2"/>
                </a:solidFill>
              </a:rPr>
              <a:t>ng tròn, lời mẹ ru, n</a:t>
            </a:r>
            <a:r>
              <a:rPr lang="vi-VN" sz="2400" b="1" i="1">
                <a:solidFill>
                  <a:schemeClr val="accent2"/>
                </a:solidFill>
              </a:rPr>
              <a:t>ơ</a:t>
            </a:r>
            <a:r>
              <a:rPr lang="en-US" sz="2400" b="1" i="1">
                <a:solidFill>
                  <a:schemeClr val="accent2"/>
                </a:solidFill>
              </a:rPr>
              <a:t>i nào</a:t>
            </a:r>
          </a:p>
        </p:txBody>
      </p:sp>
      <p:sp>
        <p:nvSpPr>
          <p:cNvPr id="129073" name="Rectangle 49"/>
          <p:cNvSpPr>
            <a:spLocks noChangeArrowheads="1"/>
          </p:cNvSpPr>
          <p:nvPr/>
        </p:nvSpPr>
        <p:spPr bwMode="auto">
          <a:xfrm>
            <a:off x="4419600" y="21463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*Hình ảnh tr</a:t>
            </a:r>
            <a:r>
              <a:rPr lang="vi-VN" sz="2400" b="1"/>
              <a:t>ă</a:t>
            </a:r>
            <a:r>
              <a:rPr lang="en-US" sz="2400" b="1"/>
              <a:t>ng </a:t>
            </a:r>
            <a:r>
              <a:rPr lang="vi-VN" sz="2400" b="1"/>
              <a:t>đư</a:t>
            </a:r>
            <a:r>
              <a:rPr lang="en-US" sz="2400" b="1"/>
              <a:t>ợc so sánh rất ngộ nghĩnh</a:t>
            </a:r>
          </a:p>
          <a:p>
            <a:r>
              <a:rPr lang="en-US" sz="2400" b="1"/>
              <a:t>  </a:t>
            </a:r>
          </a:p>
        </p:txBody>
      </p:sp>
      <p:sp>
        <p:nvSpPr>
          <p:cNvPr id="129082" name="Line 58"/>
          <p:cNvSpPr>
            <a:spLocks noChangeShapeType="1"/>
          </p:cNvSpPr>
          <p:nvPr/>
        </p:nvSpPr>
        <p:spPr bwMode="auto">
          <a:xfrm flipH="1" flipV="1">
            <a:off x="2857500" y="2924175"/>
            <a:ext cx="1409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9104" name="Rectangle 80"/>
          <p:cNvSpPr>
            <a:spLocks noChangeArrowheads="1"/>
          </p:cNvSpPr>
          <p:nvPr/>
        </p:nvSpPr>
        <p:spPr bwMode="auto">
          <a:xfrm>
            <a:off x="4572000" y="28956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Tr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ng hồng nh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 quả chín.</a:t>
            </a:r>
            <a:endParaRPr lang="en-US" sz="2400" b="1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 Tr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ng tròn nh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 mắt cá.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129105" name="Text Box 81"/>
          <p:cNvSpPr txBox="1">
            <a:spLocks noChangeArrowheads="1"/>
          </p:cNvSpPr>
          <p:nvPr/>
        </p:nvSpPr>
        <p:spPr bwMode="auto">
          <a:xfrm>
            <a:off x="4419600" y="1752600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Từ ngữ: </a:t>
            </a:r>
          </a:p>
        </p:txBody>
      </p:sp>
      <p:sp>
        <p:nvSpPr>
          <p:cNvPr id="129106" name="Text Box 82"/>
          <p:cNvSpPr txBox="1">
            <a:spLocks noChangeArrowheads="1"/>
          </p:cNvSpPr>
          <p:nvPr/>
        </p:nvSpPr>
        <p:spPr bwMode="auto">
          <a:xfrm>
            <a:off x="5562600" y="1752600"/>
            <a:ext cx="1252538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 diệu kì,</a:t>
            </a:r>
            <a:r>
              <a:rPr lang="en-US" sz="24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9107" name="Text Box 83"/>
          <p:cNvSpPr txBox="1">
            <a:spLocks noChangeArrowheads="1"/>
          </p:cNvSpPr>
          <p:nvPr/>
        </p:nvSpPr>
        <p:spPr bwMode="auto">
          <a:xfrm>
            <a:off x="6629400" y="1722438"/>
            <a:ext cx="175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lửng l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6162" name="Text Box 84"/>
          <p:cNvSpPr txBox="1">
            <a:spLocks noChangeArrowheads="1"/>
          </p:cNvSpPr>
          <p:nvPr/>
        </p:nvSpPr>
        <p:spPr bwMode="auto">
          <a:xfrm>
            <a:off x="4572000" y="3581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9109" name="Text Box 85"/>
          <p:cNvSpPr txBox="1">
            <a:spLocks noChangeArrowheads="1"/>
          </p:cNvSpPr>
          <p:nvPr/>
        </p:nvSpPr>
        <p:spPr bwMode="auto">
          <a:xfrm>
            <a:off x="0" y="1839913"/>
            <a:ext cx="1328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Từ khó:</a:t>
            </a:r>
          </a:p>
        </p:txBody>
      </p:sp>
      <p:sp>
        <p:nvSpPr>
          <p:cNvPr id="129114" name="Text Box 90"/>
          <p:cNvSpPr txBox="1">
            <a:spLocks noChangeArrowheads="1"/>
          </p:cNvSpPr>
          <p:nvPr/>
        </p:nvSpPr>
        <p:spPr bwMode="auto">
          <a:xfrm>
            <a:off x="-76200" y="2538413"/>
            <a:ext cx="1709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Câu khó:  </a:t>
            </a:r>
          </a:p>
        </p:txBody>
      </p:sp>
      <p:sp>
        <p:nvSpPr>
          <p:cNvPr id="129115" name="Line 91"/>
          <p:cNvSpPr>
            <a:spLocks noChangeShapeType="1"/>
          </p:cNvSpPr>
          <p:nvPr/>
        </p:nvSpPr>
        <p:spPr bwMode="auto">
          <a:xfrm flipH="1">
            <a:off x="2705100" y="2641600"/>
            <a:ext cx="163513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9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9" grpId="0"/>
      <p:bldP spid="129050" grpId="0" animBg="1"/>
      <p:bldP spid="129072" grpId="0"/>
      <p:bldP spid="129073" grpId="0"/>
      <p:bldP spid="129082" grpId="0" animBg="1"/>
      <p:bldP spid="129104" grpId="0"/>
      <p:bldP spid="129105" grpId="0"/>
      <p:bldP spid="129106" grpId="0"/>
      <p:bldP spid="129107" grpId="0"/>
      <p:bldP spid="129109" grpId="0"/>
      <p:bldP spid="129114" grpId="0"/>
      <p:bldP spid="1291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89490212212697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ph/>
          </p:nvPr>
        </p:nvGraphicFramePr>
        <p:xfrm>
          <a:off x="503238" y="1600200"/>
          <a:ext cx="2087562" cy="4632325"/>
        </p:xfrm>
        <a:graphic>
          <a:graphicData uri="http://schemas.openxmlformats.org/presentationml/2006/ole">
            <p:oleObj spid="_x0000_s1026" name="CorelDRAW" r:id="rId4" imgW="3825240" imgH="8491728" progId="CorelDRAW.Graphic.11">
              <p:embed/>
            </p:oleObj>
          </a:graphicData>
        </a:graphic>
      </p:graphicFrame>
      <p:sp>
        <p:nvSpPr>
          <p:cNvPr id="1028" name="AutoShape 4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3" name="Movie.wmv">
            <a:hlinkClick r:id="" action="ppaction://media"/>
          </p:cNvPr>
          <p:cNvPicPr>
            <a:picLocks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81000" y="228600"/>
            <a:ext cx="8458200" cy="6172200"/>
          </a:xfrm>
          <a:ln w="38100">
            <a:solidFill>
              <a:srgbClr val="3333FF"/>
            </a:solidFill>
          </a:ln>
        </p:spPr>
      </p:pic>
      <p:sp>
        <p:nvSpPr>
          <p:cNvPr id="7171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543800" y="6400800"/>
            <a:ext cx="1219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2" name="Picture 11" descr="Bluegil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4800"/>
            <a:ext cx="3200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162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143000" y="240030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i="1">
                <a:solidFill>
                  <a:srgbClr val="0000FF"/>
                </a:solidFill>
              </a:rPr>
              <a:t> Tr</a:t>
            </a:r>
            <a:r>
              <a:rPr lang="vi-VN" sz="2400" b="1" i="1">
                <a:solidFill>
                  <a:srgbClr val="0000FF"/>
                </a:solidFill>
              </a:rPr>
              <a:t>ă</a:t>
            </a:r>
            <a:r>
              <a:rPr lang="en-US" sz="2400" b="1" i="1">
                <a:solidFill>
                  <a:srgbClr val="0000FF"/>
                </a:solidFill>
              </a:rPr>
              <a:t>ng 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>
                <a:solidFill>
                  <a:srgbClr val="0000FF"/>
                </a:solidFill>
              </a:rPr>
              <a:t>i…   từ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âu </a:t>
            </a:r>
            <a:r>
              <a:rPr lang="vi-VN" sz="2400" b="1" i="1">
                <a:solidFill>
                  <a:srgbClr val="0000FF"/>
                </a:solidFill>
              </a:rPr>
              <a:t>đ</a:t>
            </a:r>
            <a:r>
              <a:rPr lang="en-US" sz="2400" b="1" i="1">
                <a:solidFill>
                  <a:srgbClr val="0000FF"/>
                </a:solidFill>
              </a:rPr>
              <a:t>ến?</a:t>
            </a:r>
            <a:br>
              <a:rPr lang="en-US" sz="2400" b="1" i="1">
                <a:solidFill>
                  <a:srgbClr val="0000FF"/>
                </a:solidFill>
              </a:rPr>
            </a:br>
            <a:endParaRPr lang="en-US" sz="2400" b="1" i="1">
              <a:solidFill>
                <a:srgbClr val="0000FF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0" y="1195388"/>
            <a:ext cx="1790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 </a:t>
            </a:r>
            <a:r>
              <a:rPr lang="en-US" sz="2400" b="1" i="1" u="sng">
                <a:solidFill>
                  <a:srgbClr val="0000FF"/>
                </a:solidFill>
              </a:rPr>
              <a:t>Luyện </a:t>
            </a:r>
            <a:r>
              <a:rPr lang="vi-VN" sz="2400" b="1" i="1" u="sng">
                <a:solidFill>
                  <a:srgbClr val="0000FF"/>
                </a:solidFill>
              </a:rPr>
              <a:t>đ</a:t>
            </a:r>
            <a:r>
              <a:rPr lang="en-US" sz="2400" b="1" i="1" u="sng">
                <a:solidFill>
                  <a:srgbClr val="0000FF"/>
                </a:solidFill>
              </a:rPr>
              <a:t>ọc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31775" y="5372100"/>
            <a:ext cx="4408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000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4406900" y="1471613"/>
            <a:ext cx="11113" cy="538638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2659063" y="2476500"/>
            <a:ext cx="228600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967413" y="1062038"/>
            <a:ext cx="25003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solidFill>
                  <a:schemeClr val="bg1"/>
                </a:solidFill>
              </a:rPr>
              <a:t> </a:t>
            </a:r>
            <a:r>
              <a:rPr lang="en-US" sz="2000" b="1" i="1"/>
              <a:t>Trần Đ</a:t>
            </a:r>
            <a:r>
              <a:rPr lang="vi-VN" sz="2000" b="1" i="1"/>
              <a:t>ă</a:t>
            </a:r>
            <a:r>
              <a:rPr lang="en-US" sz="2000" b="1" i="1"/>
              <a:t>ng Khoa</a:t>
            </a:r>
            <a:endParaRPr lang="en-US" sz="2000" b="1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282825" y="146050"/>
            <a:ext cx="129857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2400"/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2400"/>
              <a:t>Tập </a:t>
            </a:r>
            <a:r>
              <a:rPr lang="vi-VN" sz="2400"/>
              <a:t>đ</a:t>
            </a:r>
            <a:r>
              <a:rPr lang="en-US" sz="2400"/>
              <a:t>ọc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90800" y="628650"/>
            <a:ext cx="38862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rgbClr val="FF0000"/>
                </a:solidFill>
              </a:rPr>
              <a:t>Tr</a:t>
            </a:r>
            <a:r>
              <a:rPr lang="vi-VN" sz="3000">
                <a:solidFill>
                  <a:srgbClr val="FF0000"/>
                </a:solidFill>
              </a:rPr>
              <a:t>ă</a:t>
            </a:r>
            <a:r>
              <a:rPr lang="en-US" sz="3000">
                <a:solidFill>
                  <a:srgbClr val="FF0000"/>
                </a:solidFill>
              </a:rPr>
              <a:t>ng </a:t>
            </a:r>
            <a:r>
              <a:rPr lang="vi-VN" sz="3000">
                <a:solidFill>
                  <a:srgbClr val="FF0000"/>
                </a:solidFill>
              </a:rPr>
              <a:t>ơ</a:t>
            </a:r>
            <a:r>
              <a:rPr lang="en-US" sz="3000">
                <a:solidFill>
                  <a:srgbClr val="FF0000"/>
                </a:solidFill>
              </a:rPr>
              <a:t>i...từ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âu </a:t>
            </a:r>
            <a:r>
              <a:rPr lang="vi-VN" sz="3000">
                <a:solidFill>
                  <a:srgbClr val="FF0000"/>
                </a:solidFill>
              </a:rPr>
              <a:t>đ</a:t>
            </a:r>
            <a:r>
              <a:rPr lang="en-US" sz="3000">
                <a:solidFill>
                  <a:srgbClr val="FF0000"/>
                </a:solidFill>
              </a:rPr>
              <a:t>ến ?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105400" y="1338263"/>
            <a:ext cx="3048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u="sng">
                <a:solidFill>
                  <a:srgbClr val="0000FF"/>
                </a:solidFill>
              </a:rPr>
              <a:t>Tìm hiểu bài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990600" y="1676400"/>
            <a:ext cx="335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400" b="1" i="1">
                <a:solidFill>
                  <a:srgbClr val="0000FF"/>
                </a:solidFill>
              </a:rPr>
              <a:t>lửng l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>
                <a:solidFill>
                  <a:srgbClr val="0000FF"/>
                </a:solidFill>
              </a:rPr>
              <a:t>, tr</a:t>
            </a:r>
            <a:r>
              <a:rPr lang="vi-VN" sz="2400" b="1" i="1">
                <a:solidFill>
                  <a:srgbClr val="0000FF"/>
                </a:solidFill>
              </a:rPr>
              <a:t>ă</a:t>
            </a:r>
            <a:r>
              <a:rPr lang="en-US" sz="2400" b="1" i="1">
                <a:solidFill>
                  <a:srgbClr val="0000FF"/>
                </a:solidFill>
              </a:rPr>
              <a:t>ng tròn, lời mẹ ru, n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>
                <a:solidFill>
                  <a:srgbClr val="0000FF"/>
                </a:solidFill>
              </a:rPr>
              <a:t>i nào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4360863" y="2070100"/>
            <a:ext cx="487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* </a:t>
            </a:r>
            <a:r>
              <a:rPr lang="en-US" sz="2400" b="1"/>
              <a:t>Hình ảnh tr</a:t>
            </a:r>
            <a:r>
              <a:rPr lang="vi-VN" sz="2400" b="1"/>
              <a:t>ă</a:t>
            </a:r>
            <a:r>
              <a:rPr lang="en-US" sz="2400" b="1"/>
              <a:t>ng </a:t>
            </a:r>
            <a:r>
              <a:rPr lang="vi-VN" sz="2400" b="1"/>
              <a:t>đư</a:t>
            </a:r>
            <a:r>
              <a:rPr lang="en-US" sz="2400" b="1"/>
              <a:t>ợc so sánh rất ngộ nghĩnh</a:t>
            </a:r>
          </a:p>
          <a:p>
            <a:r>
              <a:rPr lang="en-US" sz="2400">
                <a:solidFill>
                  <a:srgbClr val="0000FF"/>
                </a:solidFill>
              </a:rPr>
              <a:t>  </a:t>
            </a:r>
            <a:endParaRPr lang="en-US" sz="2400" b="1">
              <a:solidFill>
                <a:srgbClr val="000066"/>
              </a:solidFill>
            </a:endParaRP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2895600" y="2819400"/>
            <a:ext cx="1371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4572000" y="27178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Tr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ng hồng nh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 quả chín.</a:t>
            </a:r>
            <a:endParaRPr lang="en-US" sz="2400" b="1">
              <a:solidFill>
                <a:srgbClr val="0000FF"/>
              </a:solidFill>
            </a:endParaRPr>
          </a:p>
          <a:p>
            <a:r>
              <a:rPr lang="en-US" sz="2400">
                <a:solidFill>
                  <a:srgbClr val="0000FF"/>
                </a:solidFill>
              </a:rPr>
              <a:t>  Tr</a:t>
            </a:r>
            <a:r>
              <a:rPr lang="vi-VN" sz="2400">
                <a:solidFill>
                  <a:srgbClr val="0000FF"/>
                </a:solidFill>
              </a:rPr>
              <a:t>ă</a:t>
            </a:r>
            <a:r>
              <a:rPr lang="en-US" sz="2400">
                <a:solidFill>
                  <a:srgbClr val="0000FF"/>
                </a:solidFill>
              </a:rPr>
              <a:t>ng tròn nh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 mắt cá.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445000" y="16764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Từ ngữ: 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5461000" y="1644650"/>
            <a:ext cx="1381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 diệu kì,</a:t>
            </a:r>
            <a:r>
              <a:rPr lang="en-US" sz="24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6589713" y="1633538"/>
            <a:ext cx="13477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</a:rPr>
              <a:t>lửng l</a:t>
            </a:r>
            <a:r>
              <a:rPr lang="vi-VN" sz="2400" b="1" i="1">
                <a:solidFill>
                  <a:srgbClr val="0000FF"/>
                </a:solidFill>
              </a:rPr>
              <a:t>ơ</a:t>
            </a:r>
            <a:r>
              <a:rPr lang="en-US" sz="2400" b="1" i="1" u="sng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572000" y="3581400"/>
            <a:ext cx="403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0" y="1687513"/>
            <a:ext cx="13287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Từ khó: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-63500" y="2398713"/>
            <a:ext cx="1624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Câu khó: </a:t>
            </a:r>
          </a:p>
        </p:txBody>
      </p:sp>
      <p:sp>
        <p:nvSpPr>
          <p:cNvPr id="170005" name="Rectangle 21"/>
          <p:cNvSpPr>
            <a:spLocks noChangeArrowheads="1"/>
          </p:cNvSpPr>
          <p:nvPr/>
        </p:nvSpPr>
        <p:spPr bwMode="auto">
          <a:xfrm>
            <a:off x="4432300" y="42164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    Quả bóng, sân ch</a:t>
            </a:r>
            <a:r>
              <a:rPr lang="vi-VN" sz="2400">
                <a:solidFill>
                  <a:srgbClr val="0000FF"/>
                </a:solidFill>
              </a:rPr>
              <a:t>ơ</a:t>
            </a:r>
            <a:r>
              <a:rPr lang="en-US" sz="2400">
                <a:solidFill>
                  <a:srgbClr val="0000FF"/>
                </a:solidFill>
              </a:rPr>
              <a:t>i, lời mẹ ru, chú Cuội, </a:t>
            </a:r>
            <a:r>
              <a:rPr lang="vi-VN" sz="2400">
                <a:solidFill>
                  <a:srgbClr val="0000FF"/>
                </a:solidFill>
              </a:rPr>
              <a:t>đư</a:t>
            </a:r>
            <a:r>
              <a:rPr lang="en-US" sz="2400">
                <a:solidFill>
                  <a:srgbClr val="0000FF"/>
                </a:solidFill>
              </a:rPr>
              <a:t>ờng hành quân, chú bộ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ội, góc sân.</a:t>
            </a:r>
          </a:p>
        </p:txBody>
      </p:sp>
      <p:sp>
        <p:nvSpPr>
          <p:cNvPr id="170006" name="Rectangle 22"/>
          <p:cNvSpPr>
            <a:spLocks noChangeArrowheads="1"/>
          </p:cNvSpPr>
          <p:nvPr/>
        </p:nvSpPr>
        <p:spPr bwMode="auto">
          <a:xfrm>
            <a:off x="4356100" y="3454400"/>
            <a:ext cx="487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* Vầng tr</a:t>
            </a:r>
            <a:r>
              <a:rPr lang="vi-VN" sz="2400" b="1"/>
              <a:t>ă</a:t>
            </a:r>
            <a:r>
              <a:rPr lang="en-US" sz="2400" b="1"/>
              <a:t>ng </a:t>
            </a:r>
            <a:r>
              <a:rPr lang="vi-VN" sz="2400" b="1"/>
              <a:t>đư</a:t>
            </a:r>
            <a:r>
              <a:rPr lang="en-US" sz="2400" b="1"/>
              <a:t>ợc gắn với những gì gần gũi với trẻ th</a:t>
            </a:r>
            <a:r>
              <a:rPr lang="vi-VN" sz="2400" b="1"/>
              <a:t>ơ</a:t>
            </a:r>
            <a:r>
              <a:rPr lang="en-US" sz="2400" b="1"/>
              <a:t>.</a:t>
            </a:r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>
            <a:off x="2735263" y="2501900"/>
            <a:ext cx="228600" cy="342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5" grpId="0"/>
      <p:bldP spid="1700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hu he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352800"/>
            <a:ext cx="3867150" cy="3505200"/>
          </a:xfrm>
          <a:noFill/>
        </p:spPr>
      </p:pic>
      <p:pic>
        <p:nvPicPr>
          <p:cNvPr id="9219" name="Picture 3" descr="bóng 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chim n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233362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Picture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2400" y="3962400"/>
            <a:ext cx="2641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cac hanh tinh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7100" y="0"/>
            <a:ext cx="18669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Picture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38600"/>
            <a:ext cx="251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52" name="Picture 8" descr="55156808-giaptnT7_VideoBongDaCuoi_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lum bright="4000"/>
          </a:blip>
          <a:srcRect/>
          <a:stretch>
            <a:fillRect/>
          </a:stretch>
        </p:blipFill>
        <p:spPr bwMode="auto">
          <a:xfrm rot="7749630">
            <a:off x="1107281" y="5293519"/>
            <a:ext cx="257016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93642E-7 L 0.50504 -0.56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4" descr="newsdata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359525"/>
          </a:xfrm>
          <a:prstGeom prst="rect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024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24800" y="6400800"/>
            <a:ext cx="1219200" cy="4572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</TotalTime>
  <Words>1100</Words>
  <Application>Microsoft Office PowerPoint</Application>
  <PresentationFormat>On-screen Show (4:3)</PresentationFormat>
  <Paragraphs>132</Paragraphs>
  <Slides>16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Default Design</vt:lpstr>
      <vt:lpstr>CorelDRAW 11.0 Graphic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383 LE THANH NGHI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TUNGLINH COMPUTER</dc:creator>
  <cp:lastModifiedBy>CSTeam</cp:lastModifiedBy>
  <cp:revision>156</cp:revision>
  <dcterms:created xsi:type="dcterms:W3CDTF">2009-03-26T07:57:52Z</dcterms:created>
  <dcterms:modified xsi:type="dcterms:W3CDTF">2016-06-30T01:59:26Z</dcterms:modified>
</cp:coreProperties>
</file>