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25"/>
  </p:notesMasterIdLst>
  <p:sldIdLst>
    <p:sldId id="323" r:id="rId2"/>
    <p:sldId id="321" r:id="rId3"/>
    <p:sldId id="256" r:id="rId4"/>
    <p:sldId id="296" r:id="rId5"/>
    <p:sldId id="298" r:id="rId6"/>
    <p:sldId id="297" r:id="rId7"/>
    <p:sldId id="302" r:id="rId8"/>
    <p:sldId id="301" r:id="rId9"/>
    <p:sldId id="304" r:id="rId10"/>
    <p:sldId id="307" r:id="rId11"/>
    <p:sldId id="306" r:id="rId12"/>
    <p:sldId id="309" r:id="rId13"/>
    <p:sldId id="310" r:id="rId14"/>
    <p:sldId id="311" r:id="rId15"/>
    <p:sldId id="312" r:id="rId16"/>
    <p:sldId id="313" r:id="rId17"/>
    <p:sldId id="314" r:id="rId18"/>
    <p:sldId id="315" r:id="rId19"/>
    <p:sldId id="316" r:id="rId20"/>
    <p:sldId id="318" r:id="rId21"/>
    <p:sldId id="288" r:id="rId22"/>
    <p:sldId id="325" r:id="rId23"/>
    <p:sldId id="303" r:id="rId2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00FF00"/>
    <a:srgbClr val="FFCC00"/>
    <a:srgbClr val="000099"/>
    <a:srgbClr val="FF66CC"/>
    <a:srgbClr val="000000"/>
    <a:srgbClr val="FF00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502" autoAdjust="0"/>
  </p:normalViewPr>
  <p:slideViewPr>
    <p:cSldViewPr>
      <p:cViewPr>
        <p:scale>
          <a:sx n="72" d="100"/>
          <a:sy n="72" d="100"/>
        </p:scale>
        <p:origin x="-366"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4DB495AC-357F-41E0-A1EA-435D715D30E4}" type="datetimeFigureOut">
              <a:rPr lang="en-US"/>
              <a:pPr>
                <a:defRPr/>
              </a:pPr>
              <a:t>12/09/2019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9FCC20E6-FF55-43B2-BBDF-B0E38E4BA6D2}" type="slidenum">
              <a:rPr lang="en-US"/>
              <a:pPr>
                <a:defRPr/>
              </a:pPr>
              <a:t>‹#›</a:t>
            </a:fld>
            <a:endParaRPr lang="en-US"/>
          </a:p>
        </p:txBody>
      </p:sp>
    </p:spTree>
    <p:extLst>
      <p:ext uri="{BB962C8B-B14F-4D97-AF65-F5344CB8AC3E}">
        <p14:creationId xmlns:p14="http://schemas.microsoft.com/office/powerpoint/2010/main" val="40242682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ề bản chiếu">
    <p:spTree>
      <p:nvGrpSpPr>
        <p:cNvPr id="1" name=""/>
        <p:cNvGrpSpPr/>
        <p:nvPr/>
      </p:nvGrpSpPr>
      <p:grpSpPr>
        <a:xfrm>
          <a:off x="0" y="0"/>
          <a:ext cx="0" cy="0"/>
          <a:chOff x="0" y="0"/>
          <a:chExt cx="0" cy="0"/>
        </a:xfrm>
      </p:grpSpPr>
      <p:sp>
        <p:nvSpPr>
          <p:cNvPr id="2" name="Tiêu đề 1"/>
          <p:cNvSpPr>
            <a:spLocks noGrp="1"/>
          </p:cNvSpPr>
          <p:nvPr>
            <p:ph type="ctrTitle"/>
          </p:nvPr>
        </p:nvSpPr>
        <p:spPr>
          <a:xfrm>
            <a:off x="685800" y="2130425"/>
            <a:ext cx="7772400" cy="1470025"/>
          </a:xfrm>
        </p:spPr>
        <p:txBody>
          <a:bodyPr/>
          <a:lstStyle/>
          <a:p>
            <a:r>
              <a:rPr lang="vi-VN" smtClean="0"/>
              <a:t>Bấm &amp; sửa kiểu tiêu đề</a:t>
            </a:r>
            <a:endParaRPr lang="en-US"/>
          </a:p>
        </p:txBody>
      </p:sp>
      <p:sp>
        <p:nvSpPr>
          <p:cNvPr id="3" name="Tiêu đề phụ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vi-VN" smtClean="0"/>
              <a:t>Bấm &amp; sửa kiểu phụ đề</a:t>
            </a:r>
            <a:endParaRPr lang="en-US"/>
          </a:p>
        </p:txBody>
      </p:sp>
      <p:sp>
        <p:nvSpPr>
          <p:cNvPr id="4" name="Nơi giữ chỗ cho Ngày tháng 3"/>
          <p:cNvSpPr>
            <a:spLocks noGrp="1"/>
          </p:cNvSpPr>
          <p:nvPr>
            <p:ph type="dt" sz="half" idx="10"/>
          </p:nvPr>
        </p:nvSpPr>
        <p:spPr/>
        <p:txBody>
          <a:bodyPr/>
          <a:lstStyle>
            <a:lvl1pPr>
              <a:defRPr/>
            </a:lvl1pPr>
          </a:lstStyle>
          <a:p>
            <a:pPr>
              <a:defRPr/>
            </a:pPr>
            <a:endParaRPr lang="en-US"/>
          </a:p>
        </p:txBody>
      </p:sp>
      <p:sp>
        <p:nvSpPr>
          <p:cNvPr id="5" name="Nơi giữ chỗ cho Chân trang 4"/>
          <p:cNvSpPr>
            <a:spLocks noGrp="1"/>
          </p:cNvSpPr>
          <p:nvPr>
            <p:ph type="ftr" sz="quarter" idx="11"/>
          </p:nvPr>
        </p:nvSpPr>
        <p:spPr/>
        <p:txBody>
          <a:bodyPr/>
          <a:lstStyle>
            <a:lvl1pPr>
              <a:defRPr/>
            </a:lvl1pPr>
          </a:lstStyle>
          <a:p>
            <a:pPr>
              <a:defRPr/>
            </a:pPr>
            <a:endParaRPr lang="en-US"/>
          </a:p>
        </p:txBody>
      </p:sp>
      <p:sp>
        <p:nvSpPr>
          <p:cNvPr id="6" name="Nơi giữ chỗ cho Số hiệu Bản chiếu 5"/>
          <p:cNvSpPr>
            <a:spLocks noGrp="1"/>
          </p:cNvSpPr>
          <p:nvPr>
            <p:ph type="sldNum" sz="quarter" idx="12"/>
          </p:nvPr>
        </p:nvSpPr>
        <p:spPr/>
        <p:txBody>
          <a:bodyPr/>
          <a:lstStyle>
            <a:lvl1pPr>
              <a:defRPr/>
            </a:lvl1pPr>
          </a:lstStyle>
          <a:p>
            <a:pPr>
              <a:defRPr/>
            </a:pPr>
            <a:fld id="{ABA10F17-0962-4A7E-B962-FC4423057A00}" type="slidenum">
              <a:rPr lang="en-US"/>
              <a:pPr>
                <a:defRPr/>
              </a:pPr>
              <a:t>‹#›</a:t>
            </a:fld>
            <a:endParaRPr lang="en-US"/>
          </a:p>
        </p:txBody>
      </p:sp>
    </p:spTree>
    <p:extLst>
      <p:ext uri="{BB962C8B-B14F-4D97-AF65-F5344CB8AC3E}">
        <p14:creationId xmlns:p14="http://schemas.microsoft.com/office/powerpoint/2010/main" val="40453116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Văn bản Dọc 2"/>
          <p:cNvSpPr>
            <a:spLocks noGrp="1"/>
          </p:cNvSpPr>
          <p:nvPr>
            <p:ph type="body" orient="vert" idx="1"/>
          </p:nvPr>
        </p:nvSpPr>
        <p:spPr/>
        <p:txBody>
          <a:bodyPr vert="eaVert"/>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gày tháng 3"/>
          <p:cNvSpPr>
            <a:spLocks noGrp="1"/>
          </p:cNvSpPr>
          <p:nvPr>
            <p:ph type="dt" sz="half" idx="10"/>
          </p:nvPr>
        </p:nvSpPr>
        <p:spPr/>
        <p:txBody>
          <a:bodyPr/>
          <a:lstStyle>
            <a:lvl1pPr>
              <a:defRPr/>
            </a:lvl1pPr>
          </a:lstStyle>
          <a:p>
            <a:pPr>
              <a:defRPr/>
            </a:pPr>
            <a:endParaRPr lang="en-US"/>
          </a:p>
        </p:txBody>
      </p:sp>
      <p:sp>
        <p:nvSpPr>
          <p:cNvPr id="5" name="Nơi giữ chỗ cho Chân trang 4"/>
          <p:cNvSpPr>
            <a:spLocks noGrp="1"/>
          </p:cNvSpPr>
          <p:nvPr>
            <p:ph type="ftr" sz="quarter" idx="11"/>
          </p:nvPr>
        </p:nvSpPr>
        <p:spPr/>
        <p:txBody>
          <a:bodyPr/>
          <a:lstStyle>
            <a:lvl1pPr>
              <a:defRPr/>
            </a:lvl1pPr>
          </a:lstStyle>
          <a:p>
            <a:pPr>
              <a:defRPr/>
            </a:pPr>
            <a:endParaRPr lang="en-US"/>
          </a:p>
        </p:txBody>
      </p:sp>
      <p:sp>
        <p:nvSpPr>
          <p:cNvPr id="6" name="Nơi giữ chỗ cho Số hiệu Bản chiếu 5"/>
          <p:cNvSpPr>
            <a:spLocks noGrp="1"/>
          </p:cNvSpPr>
          <p:nvPr>
            <p:ph type="sldNum" sz="quarter" idx="12"/>
          </p:nvPr>
        </p:nvSpPr>
        <p:spPr/>
        <p:txBody>
          <a:bodyPr/>
          <a:lstStyle>
            <a:lvl1pPr>
              <a:defRPr/>
            </a:lvl1pPr>
          </a:lstStyle>
          <a:p>
            <a:pPr>
              <a:defRPr/>
            </a:pPr>
            <a:fld id="{D49F17CE-5BD2-4DDC-B570-54DF530CCDAD}" type="slidenum">
              <a:rPr lang="en-US"/>
              <a:pPr>
                <a:defRPr/>
              </a:pPr>
              <a:t>‹#›</a:t>
            </a:fld>
            <a:endParaRPr lang="en-US"/>
          </a:p>
        </p:txBody>
      </p:sp>
    </p:spTree>
    <p:extLst>
      <p:ext uri="{BB962C8B-B14F-4D97-AF65-F5344CB8AC3E}">
        <p14:creationId xmlns:p14="http://schemas.microsoft.com/office/powerpoint/2010/main" val="1900595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6629400" y="274638"/>
            <a:ext cx="2057400" cy="5851525"/>
          </a:xfrm>
        </p:spPr>
        <p:txBody>
          <a:bodyPr vert="eaVert"/>
          <a:lstStyle/>
          <a:p>
            <a:r>
              <a:rPr lang="vi-VN" smtClean="0"/>
              <a:t>Bấm &amp; sửa kiểu tiêu đề</a:t>
            </a:r>
            <a:endParaRPr lang="en-US"/>
          </a:p>
        </p:txBody>
      </p:sp>
      <p:sp>
        <p:nvSpPr>
          <p:cNvPr id="3" name="Nơi giữ chỗ cho Văn bản Dọc 2"/>
          <p:cNvSpPr>
            <a:spLocks noGrp="1"/>
          </p:cNvSpPr>
          <p:nvPr>
            <p:ph type="body" orient="vert" idx="1"/>
          </p:nvPr>
        </p:nvSpPr>
        <p:spPr>
          <a:xfrm>
            <a:off x="457200" y="274638"/>
            <a:ext cx="6019800" cy="5851525"/>
          </a:xfrm>
        </p:spPr>
        <p:txBody>
          <a:bodyPr vert="eaVert"/>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gày tháng 3"/>
          <p:cNvSpPr>
            <a:spLocks noGrp="1"/>
          </p:cNvSpPr>
          <p:nvPr>
            <p:ph type="dt" sz="half" idx="10"/>
          </p:nvPr>
        </p:nvSpPr>
        <p:spPr/>
        <p:txBody>
          <a:bodyPr/>
          <a:lstStyle>
            <a:lvl1pPr>
              <a:defRPr/>
            </a:lvl1pPr>
          </a:lstStyle>
          <a:p>
            <a:pPr>
              <a:defRPr/>
            </a:pPr>
            <a:endParaRPr lang="en-US"/>
          </a:p>
        </p:txBody>
      </p:sp>
      <p:sp>
        <p:nvSpPr>
          <p:cNvPr id="5" name="Nơi giữ chỗ cho Chân trang 4"/>
          <p:cNvSpPr>
            <a:spLocks noGrp="1"/>
          </p:cNvSpPr>
          <p:nvPr>
            <p:ph type="ftr" sz="quarter" idx="11"/>
          </p:nvPr>
        </p:nvSpPr>
        <p:spPr/>
        <p:txBody>
          <a:bodyPr/>
          <a:lstStyle>
            <a:lvl1pPr>
              <a:defRPr/>
            </a:lvl1pPr>
          </a:lstStyle>
          <a:p>
            <a:pPr>
              <a:defRPr/>
            </a:pPr>
            <a:endParaRPr lang="en-US"/>
          </a:p>
        </p:txBody>
      </p:sp>
      <p:sp>
        <p:nvSpPr>
          <p:cNvPr id="6" name="Nơi giữ chỗ cho Số hiệu Bản chiếu 5"/>
          <p:cNvSpPr>
            <a:spLocks noGrp="1"/>
          </p:cNvSpPr>
          <p:nvPr>
            <p:ph type="sldNum" sz="quarter" idx="12"/>
          </p:nvPr>
        </p:nvSpPr>
        <p:spPr/>
        <p:txBody>
          <a:bodyPr/>
          <a:lstStyle>
            <a:lvl1pPr>
              <a:defRPr/>
            </a:lvl1pPr>
          </a:lstStyle>
          <a:p>
            <a:pPr>
              <a:defRPr/>
            </a:pPr>
            <a:fld id="{7BD96FC0-E5B0-4F55-B97A-3E45F81ED691}" type="slidenum">
              <a:rPr lang="en-US"/>
              <a:pPr>
                <a:defRPr/>
              </a:pPr>
              <a:t>‹#›</a:t>
            </a:fld>
            <a:endParaRPr lang="en-US"/>
          </a:p>
        </p:txBody>
      </p:sp>
    </p:spTree>
    <p:extLst>
      <p:ext uri="{BB962C8B-B14F-4D97-AF65-F5344CB8AC3E}">
        <p14:creationId xmlns:p14="http://schemas.microsoft.com/office/powerpoint/2010/main" val="38538958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Nơi giữ chỗ cho Ngày tháng 3"/>
          <p:cNvSpPr>
            <a:spLocks noGrp="1"/>
          </p:cNvSpPr>
          <p:nvPr>
            <p:ph type="dt" sz="half" idx="10"/>
          </p:nvPr>
        </p:nvSpPr>
        <p:spPr/>
        <p:txBody>
          <a:bodyPr/>
          <a:lstStyle>
            <a:lvl1pPr>
              <a:defRPr/>
            </a:lvl1pPr>
          </a:lstStyle>
          <a:p>
            <a:pPr>
              <a:defRPr/>
            </a:pPr>
            <a:endParaRPr lang="en-US"/>
          </a:p>
        </p:txBody>
      </p:sp>
      <p:sp>
        <p:nvSpPr>
          <p:cNvPr id="8" name="Nơi giữ chỗ cho Chân trang 4"/>
          <p:cNvSpPr>
            <a:spLocks noGrp="1"/>
          </p:cNvSpPr>
          <p:nvPr>
            <p:ph type="ftr" sz="quarter" idx="11"/>
          </p:nvPr>
        </p:nvSpPr>
        <p:spPr/>
        <p:txBody>
          <a:bodyPr/>
          <a:lstStyle>
            <a:lvl1pPr>
              <a:defRPr/>
            </a:lvl1pPr>
          </a:lstStyle>
          <a:p>
            <a:pPr>
              <a:defRPr/>
            </a:pPr>
            <a:endParaRPr lang="en-US"/>
          </a:p>
        </p:txBody>
      </p:sp>
      <p:sp>
        <p:nvSpPr>
          <p:cNvPr id="9" name="Nơi giữ chỗ cho Số hiệu Bản chiếu 5"/>
          <p:cNvSpPr>
            <a:spLocks noGrp="1"/>
          </p:cNvSpPr>
          <p:nvPr>
            <p:ph type="sldNum" sz="quarter" idx="12"/>
          </p:nvPr>
        </p:nvSpPr>
        <p:spPr/>
        <p:txBody>
          <a:bodyPr/>
          <a:lstStyle>
            <a:lvl1pPr>
              <a:defRPr/>
            </a:lvl1pPr>
          </a:lstStyle>
          <a:p>
            <a:pPr>
              <a:defRPr/>
            </a:pPr>
            <a:fld id="{7824EF7E-CBDD-4E00-A5E7-914C5624E4B7}" type="slidenum">
              <a:rPr lang="en-US"/>
              <a:pPr>
                <a:defRPr/>
              </a:pPr>
              <a:t>‹#›</a:t>
            </a:fld>
            <a:endParaRPr lang="en-US"/>
          </a:p>
        </p:txBody>
      </p:sp>
    </p:spTree>
    <p:extLst>
      <p:ext uri="{BB962C8B-B14F-4D97-AF65-F5344CB8AC3E}">
        <p14:creationId xmlns:p14="http://schemas.microsoft.com/office/powerpoint/2010/main" val="4267704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Nội dung 2"/>
          <p:cNvSpPr>
            <a:spLocks noGrp="1"/>
          </p:cNvSpPr>
          <p:nvPr>
            <p:ph idx="1"/>
          </p:nvPr>
        </p:nvSpPr>
        <p:spPr/>
        <p:txBody>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gày tháng 3"/>
          <p:cNvSpPr>
            <a:spLocks noGrp="1"/>
          </p:cNvSpPr>
          <p:nvPr>
            <p:ph type="dt" sz="half" idx="10"/>
          </p:nvPr>
        </p:nvSpPr>
        <p:spPr/>
        <p:txBody>
          <a:bodyPr/>
          <a:lstStyle>
            <a:lvl1pPr>
              <a:defRPr/>
            </a:lvl1pPr>
          </a:lstStyle>
          <a:p>
            <a:pPr>
              <a:defRPr/>
            </a:pPr>
            <a:endParaRPr lang="en-US"/>
          </a:p>
        </p:txBody>
      </p:sp>
      <p:sp>
        <p:nvSpPr>
          <p:cNvPr id="5" name="Nơi giữ chỗ cho Chân trang 4"/>
          <p:cNvSpPr>
            <a:spLocks noGrp="1"/>
          </p:cNvSpPr>
          <p:nvPr>
            <p:ph type="ftr" sz="quarter" idx="11"/>
          </p:nvPr>
        </p:nvSpPr>
        <p:spPr/>
        <p:txBody>
          <a:bodyPr/>
          <a:lstStyle>
            <a:lvl1pPr>
              <a:defRPr/>
            </a:lvl1pPr>
          </a:lstStyle>
          <a:p>
            <a:pPr>
              <a:defRPr/>
            </a:pPr>
            <a:endParaRPr lang="en-US"/>
          </a:p>
        </p:txBody>
      </p:sp>
      <p:sp>
        <p:nvSpPr>
          <p:cNvPr id="6" name="Nơi giữ chỗ cho Số hiệu Bản chiếu 5"/>
          <p:cNvSpPr>
            <a:spLocks noGrp="1"/>
          </p:cNvSpPr>
          <p:nvPr>
            <p:ph type="sldNum" sz="quarter" idx="12"/>
          </p:nvPr>
        </p:nvSpPr>
        <p:spPr/>
        <p:txBody>
          <a:bodyPr/>
          <a:lstStyle>
            <a:lvl1pPr>
              <a:defRPr/>
            </a:lvl1pPr>
          </a:lstStyle>
          <a:p>
            <a:pPr>
              <a:defRPr/>
            </a:pPr>
            <a:fld id="{E72378AD-848E-4844-8BD0-20B321642F26}" type="slidenum">
              <a:rPr lang="en-US"/>
              <a:pPr>
                <a:defRPr/>
              </a:pPr>
              <a:t>‹#›</a:t>
            </a:fld>
            <a:endParaRPr lang="en-US"/>
          </a:p>
        </p:txBody>
      </p:sp>
    </p:spTree>
    <p:extLst>
      <p:ext uri="{BB962C8B-B14F-4D97-AF65-F5344CB8AC3E}">
        <p14:creationId xmlns:p14="http://schemas.microsoft.com/office/powerpoint/2010/main" val="2580816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p:nvPr>
        </p:nvSpPr>
        <p:spPr>
          <a:xfrm>
            <a:off x="722313" y="4406900"/>
            <a:ext cx="7772400" cy="1362075"/>
          </a:xfrm>
        </p:spPr>
        <p:txBody>
          <a:bodyPr anchor="t"/>
          <a:lstStyle>
            <a:lvl1pPr algn="l">
              <a:defRPr sz="4000" b="1" cap="all"/>
            </a:lvl1pPr>
          </a:lstStyle>
          <a:p>
            <a:r>
              <a:rPr lang="vi-VN" smtClean="0"/>
              <a:t>Bấm &amp; sửa kiểu tiêu đề</a:t>
            </a:r>
            <a:endParaRPr lang="en-US"/>
          </a:p>
        </p:txBody>
      </p:sp>
      <p:sp>
        <p:nvSpPr>
          <p:cNvPr id="3" name="Nơi giữ chỗ cho Văn bản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smtClean="0"/>
              <a:t>Bấm &amp; sửa kiểu tiêu đề</a:t>
            </a:r>
          </a:p>
        </p:txBody>
      </p:sp>
      <p:sp>
        <p:nvSpPr>
          <p:cNvPr id="4" name="Nơi giữ chỗ cho Ngày tháng 3"/>
          <p:cNvSpPr>
            <a:spLocks noGrp="1"/>
          </p:cNvSpPr>
          <p:nvPr>
            <p:ph type="dt" sz="half" idx="10"/>
          </p:nvPr>
        </p:nvSpPr>
        <p:spPr/>
        <p:txBody>
          <a:bodyPr/>
          <a:lstStyle>
            <a:lvl1pPr>
              <a:defRPr/>
            </a:lvl1pPr>
          </a:lstStyle>
          <a:p>
            <a:pPr>
              <a:defRPr/>
            </a:pPr>
            <a:endParaRPr lang="en-US"/>
          </a:p>
        </p:txBody>
      </p:sp>
      <p:sp>
        <p:nvSpPr>
          <p:cNvPr id="5" name="Nơi giữ chỗ cho Chân trang 4"/>
          <p:cNvSpPr>
            <a:spLocks noGrp="1"/>
          </p:cNvSpPr>
          <p:nvPr>
            <p:ph type="ftr" sz="quarter" idx="11"/>
          </p:nvPr>
        </p:nvSpPr>
        <p:spPr/>
        <p:txBody>
          <a:bodyPr/>
          <a:lstStyle>
            <a:lvl1pPr>
              <a:defRPr/>
            </a:lvl1pPr>
          </a:lstStyle>
          <a:p>
            <a:pPr>
              <a:defRPr/>
            </a:pPr>
            <a:endParaRPr lang="en-US"/>
          </a:p>
        </p:txBody>
      </p:sp>
      <p:sp>
        <p:nvSpPr>
          <p:cNvPr id="6" name="Nơi giữ chỗ cho Số hiệu Bản chiếu 5"/>
          <p:cNvSpPr>
            <a:spLocks noGrp="1"/>
          </p:cNvSpPr>
          <p:nvPr>
            <p:ph type="sldNum" sz="quarter" idx="12"/>
          </p:nvPr>
        </p:nvSpPr>
        <p:spPr/>
        <p:txBody>
          <a:bodyPr/>
          <a:lstStyle>
            <a:lvl1pPr>
              <a:defRPr/>
            </a:lvl1pPr>
          </a:lstStyle>
          <a:p>
            <a:pPr>
              <a:defRPr/>
            </a:pPr>
            <a:fld id="{7B101894-F22E-4A38-ACFE-E207DCACD09B}" type="slidenum">
              <a:rPr lang="en-US"/>
              <a:pPr>
                <a:defRPr/>
              </a:pPr>
              <a:t>‹#›</a:t>
            </a:fld>
            <a:endParaRPr lang="en-US"/>
          </a:p>
        </p:txBody>
      </p:sp>
    </p:spTree>
    <p:extLst>
      <p:ext uri="{BB962C8B-B14F-4D97-AF65-F5344CB8AC3E}">
        <p14:creationId xmlns:p14="http://schemas.microsoft.com/office/powerpoint/2010/main" val="1814381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Nội dung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ội dung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5" name="Nơi giữ chỗ cho Ngày tháng 3"/>
          <p:cNvSpPr>
            <a:spLocks noGrp="1"/>
          </p:cNvSpPr>
          <p:nvPr>
            <p:ph type="dt" sz="half" idx="10"/>
          </p:nvPr>
        </p:nvSpPr>
        <p:spPr/>
        <p:txBody>
          <a:bodyPr/>
          <a:lstStyle>
            <a:lvl1pPr>
              <a:defRPr/>
            </a:lvl1pPr>
          </a:lstStyle>
          <a:p>
            <a:pPr>
              <a:defRPr/>
            </a:pPr>
            <a:endParaRPr lang="en-US"/>
          </a:p>
        </p:txBody>
      </p:sp>
      <p:sp>
        <p:nvSpPr>
          <p:cNvPr id="6" name="Nơi giữ chỗ cho Chân trang 4"/>
          <p:cNvSpPr>
            <a:spLocks noGrp="1"/>
          </p:cNvSpPr>
          <p:nvPr>
            <p:ph type="ftr" sz="quarter" idx="11"/>
          </p:nvPr>
        </p:nvSpPr>
        <p:spPr/>
        <p:txBody>
          <a:bodyPr/>
          <a:lstStyle>
            <a:lvl1pPr>
              <a:defRPr/>
            </a:lvl1pPr>
          </a:lstStyle>
          <a:p>
            <a:pPr>
              <a:defRPr/>
            </a:pPr>
            <a:endParaRPr lang="en-US"/>
          </a:p>
        </p:txBody>
      </p:sp>
      <p:sp>
        <p:nvSpPr>
          <p:cNvPr id="7" name="Nơi giữ chỗ cho Số hiệu Bản chiếu 5"/>
          <p:cNvSpPr>
            <a:spLocks noGrp="1"/>
          </p:cNvSpPr>
          <p:nvPr>
            <p:ph type="sldNum" sz="quarter" idx="12"/>
          </p:nvPr>
        </p:nvSpPr>
        <p:spPr/>
        <p:txBody>
          <a:bodyPr/>
          <a:lstStyle>
            <a:lvl1pPr>
              <a:defRPr/>
            </a:lvl1pPr>
          </a:lstStyle>
          <a:p>
            <a:pPr>
              <a:defRPr/>
            </a:pPr>
            <a:fld id="{F101250A-A0BE-4634-A96E-BAEED08EC337}" type="slidenum">
              <a:rPr lang="en-US"/>
              <a:pPr>
                <a:defRPr/>
              </a:pPr>
              <a:t>‹#›</a:t>
            </a:fld>
            <a:endParaRPr lang="en-US"/>
          </a:p>
        </p:txBody>
      </p:sp>
    </p:spTree>
    <p:extLst>
      <p:ext uri="{BB962C8B-B14F-4D97-AF65-F5344CB8AC3E}">
        <p14:creationId xmlns:p14="http://schemas.microsoft.com/office/powerpoint/2010/main" val="13485904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lvl1pPr>
              <a:defRPr/>
            </a:lvl1pPr>
          </a:lstStyle>
          <a:p>
            <a:r>
              <a:rPr lang="vi-VN" smtClean="0"/>
              <a:t>Bấm &amp; sửa kiểu tiêu đề</a:t>
            </a:r>
            <a:endParaRPr lang="en-US"/>
          </a:p>
        </p:txBody>
      </p:sp>
      <p:sp>
        <p:nvSpPr>
          <p:cNvPr id="3" name="Nơi giữ chỗ cho Văn bản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smtClean="0"/>
              <a:t>Bấm &amp; sửa kiểu tiêu đề</a:t>
            </a:r>
          </a:p>
        </p:txBody>
      </p:sp>
      <p:sp>
        <p:nvSpPr>
          <p:cNvPr id="4" name="Nơi giữ chỗ cho Nội dung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5" name="Nơi giữ chỗ cho Văn bản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smtClean="0"/>
              <a:t>Bấm &amp; sửa kiểu tiêu đề</a:t>
            </a:r>
          </a:p>
        </p:txBody>
      </p:sp>
      <p:sp>
        <p:nvSpPr>
          <p:cNvPr id="6" name="Nơi giữ chỗ cho Nội dung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7" name="Nơi giữ chỗ cho Ngày tháng 3"/>
          <p:cNvSpPr>
            <a:spLocks noGrp="1"/>
          </p:cNvSpPr>
          <p:nvPr>
            <p:ph type="dt" sz="half" idx="10"/>
          </p:nvPr>
        </p:nvSpPr>
        <p:spPr/>
        <p:txBody>
          <a:bodyPr/>
          <a:lstStyle>
            <a:lvl1pPr>
              <a:defRPr/>
            </a:lvl1pPr>
          </a:lstStyle>
          <a:p>
            <a:pPr>
              <a:defRPr/>
            </a:pPr>
            <a:endParaRPr lang="en-US"/>
          </a:p>
        </p:txBody>
      </p:sp>
      <p:sp>
        <p:nvSpPr>
          <p:cNvPr id="8" name="Nơi giữ chỗ cho Chân trang 4"/>
          <p:cNvSpPr>
            <a:spLocks noGrp="1"/>
          </p:cNvSpPr>
          <p:nvPr>
            <p:ph type="ftr" sz="quarter" idx="11"/>
          </p:nvPr>
        </p:nvSpPr>
        <p:spPr/>
        <p:txBody>
          <a:bodyPr/>
          <a:lstStyle>
            <a:lvl1pPr>
              <a:defRPr/>
            </a:lvl1pPr>
          </a:lstStyle>
          <a:p>
            <a:pPr>
              <a:defRPr/>
            </a:pPr>
            <a:endParaRPr lang="en-US"/>
          </a:p>
        </p:txBody>
      </p:sp>
      <p:sp>
        <p:nvSpPr>
          <p:cNvPr id="9" name="Nơi giữ chỗ cho Số hiệu Bản chiếu 5"/>
          <p:cNvSpPr>
            <a:spLocks noGrp="1"/>
          </p:cNvSpPr>
          <p:nvPr>
            <p:ph type="sldNum" sz="quarter" idx="12"/>
          </p:nvPr>
        </p:nvSpPr>
        <p:spPr/>
        <p:txBody>
          <a:bodyPr/>
          <a:lstStyle>
            <a:lvl1pPr>
              <a:defRPr/>
            </a:lvl1pPr>
          </a:lstStyle>
          <a:p>
            <a:pPr>
              <a:defRPr/>
            </a:pPr>
            <a:fld id="{DEB634AC-E595-41FA-8FE9-C23B3A5795FB}" type="slidenum">
              <a:rPr lang="en-US"/>
              <a:pPr>
                <a:defRPr/>
              </a:pPr>
              <a:t>‹#›</a:t>
            </a:fld>
            <a:endParaRPr lang="en-US"/>
          </a:p>
        </p:txBody>
      </p:sp>
    </p:spTree>
    <p:extLst>
      <p:ext uri="{BB962C8B-B14F-4D97-AF65-F5344CB8AC3E}">
        <p14:creationId xmlns:p14="http://schemas.microsoft.com/office/powerpoint/2010/main" val="20607941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Ngày tháng 3"/>
          <p:cNvSpPr>
            <a:spLocks noGrp="1"/>
          </p:cNvSpPr>
          <p:nvPr>
            <p:ph type="dt" sz="half" idx="10"/>
          </p:nvPr>
        </p:nvSpPr>
        <p:spPr/>
        <p:txBody>
          <a:bodyPr/>
          <a:lstStyle>
            <a:lvl1pPr>
              <a:defRPr/>
            </a:lvl1pPr>
          </a:lstStyle>
          <a:p>
            <a:pPr>
              <a:defRPr/>
            </a:pPr>
            <a:endParaRPr lang="en-US"/>
          </a:p>
        </p:txBody>
      </p:sp>
      <p:sp>
        <p:nvSpPr>
          <p:cNvPr id="4" name="Nơi giữ chỗ cho Chân trang 4"/>
          <p:cNvSpPr>
            <a:spLocks noGrp="1"/>
          </p:cNvSpPr>
          <p:nvPr>
            <p:ph type="ftr" sz="quarter" idx="11"/>
          </p:nvPr>
        </p:nvSpPr>
        <p:spPr/>
        <p:txBody>
          <a:bodyPr/>
          <a:lstStyle>
            <a:lvl1pPr>
              <a:defRPr/>
            </a:lvl1pPr>
          </a:lstStyle>
          <a:p>
            <a:pPr>
              <a:defRPr/>
            </a:pPr>
            <a:endParaRPr lang="en-US"/>
          </a:p>
        </p:txBody>
      </p:sp>
      <p:sp>
        <p:nvSpPr>
          <p:cNvPr id="5" name="Nơi giữ chỗ cho Số hiệu Bản chiếu 5"/>
          <p:cNvSpPr>
            <a:spLocks noGrp="1"/>
          </p:cNvSpPr>
          <p:nvPr>
            <p:ph type="sldNum" sz="quarter" idx="12"/>
          </p:nvPr>
        </p:nvSpPr>
        <p:spPr/>
        <p:txBody>
          <a:bodyPr/>
          <a:lstStyle>
            <a:lvl1pPr>
              <a:defRPr/>
            </a:lvl1pPr>
          </a:lstStyle>
          <a:p>
            <a:pPr>
              <a:defRPr/>
            </a:pPr>
            <a:fld id="{D835D941-7A3C-4D50-9274-178676C8AF22}" type="slidenum">
              <a:rPr lang="en-US"/>
              <a:pPr>
                <a:defRPr/>
              </a:pPr>
              <a:t>‹#›</a:t>
            </a:fld>
            <a:endParaRPr lang="en-US"/>
          </a:p>
        </p:txBody>
      </p:sp>
    </p:spTree>
    <p:extLst>
      <p:ext uri="{BB962C8B-B14F-4D97-AF65-F5344CB8AC3E}">
        <p14:creationId xmlns:p14="http://schemas.microsoft.com/office/powerpoint/2010/main" val="250882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Nơi giữ chỗ cho Ngày tháng 3"/>
          <p:cNvSpPr>
            <a:spLocks noGrp="1"/>
          </p:cNvSpPr>
          <p:nvPr>
            <p:ph type="dt" sz="half" idx="10"/>
          </p:nvPr>
        </p:nvSpPr>
        <p:spPr/>
        <p:txBody>
          <a:bodyPr/>
          <a:lstStyle>
            <a:lvl1pPr>
              <a:defRPr/>
            </a:lvl1pPr>
          </a:lstStyle>
          <a:p>
            <a:pPr>
              <a:defRPr/>
            </a:pPr>
            <a:endParaRPr lang="en-US"/>
          </a:p>
        </p:txBody>
      </p:sp>
      <p:sp>
        <p:nvSpPr>
          <p:cNvPr id="3" name="Nơi giữ chỗ cho Chân trang 4"/>
          <p:cNvSpPr>
            <a:spLocks noGrp="1"/>
          </p:cNvSpPr>
          <p:nvPr>
            <p:ph type="ftr" sz="quarter" idx="11"/>
          </p:nvPr>
        </p:nvSpPr>
        <p:spPr/>
        <p:txBody>
          <a:bodyPr/>
          <a:lstStyle>
            <a:lvl1pPr>
              <a:defRPr/>
            </a:lvl1pPr>
          </a:lstStyle>
          <a:p>
            <a:pPr>
              <a:defRPr/>
            </a:pPr>
            <a:endParaRPr lang="en-US"/>
          </a:p>
        </p:txBody>
      </p:sp>
      <p:sp>
        <p:nvSpPr>
          <p:cNvPr id="4" name="Nơi giữ chỗ cho Số hiệu Bản chiếu 5"/>
          <p:cNvSpPr>
            <a:spLocks noGrp="1"/>
          </p:cNvSpPr>
          <p:nvPr>
            <p:ph type="sldNum" sz="quarter" idx="12"/>
          </p:nvPr>
        </p:nvSpPr>
        <p:spPr/>
        <p:txBody>
          <a:bodyPr/>
          <a:lstStyle>
            <a:lvl1pPr>
              <a:defRPr/>
            </a:lvl1pPr>
          </a:lstStyle>
          <a:p>
            <a:pPr>
              <a:defRPr/>
            </a:pPr>
            <a:fld id="{AD75FE5C-F105-4BC6-888F-9E1EC13EF594}" type="slidenum">
              <a:rPr lang="en-US"/>
              <a:pPr>
                <a:defRPr/>
              </a:pPr>
              <a:t>‹#›</a:t>
            </a:fld>
            <a:endParaRPr lang="en-US"/>
          </a:p>
        </p:txBody>
      </p:sp>
    </p:spTree>
    <p:extLst>
      <p:ext uri="{BB962C8B-B14F-4D97-AF65-F5344CB8AC3E}">
        <p14:creationId xmlns:p14="http://schemas.microsoft.com/office/powerpoint/2010/main" val="2828143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457200" y="273050"/>
            <a:ext cx="3008313" cy="1162050"/>
          </a:xfrm>
        </p:spPr>
        <p:txBody>
          <a:bodyPr anchor="b"/>
          <a:lstStyle>
            <a:lvl1pPr algn="l">
              <a:defRPr sz="2000" b="1"/>
            </a:lvl1pPr>
          </a:lstStyle>
          <a:p>
            <a:r>
              <a:rPr lang="vi-VN" smtClean="0"/>
              <a:t>Bấm &amp; sửa kiểu tiêu đề</a:t>
            </a:r>
            <a:endParaRPr lang="en-US"/>
          </a:p>
        </p:txBody>
      </p:sp>
      <p:sp>
        <p:nvSpPr>
          <p:cNvPr id="3" name="Nơi giữ chỗ cho Nội dung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Văn bản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smtClean="0"/>
              <a:t>Bấm &amp; sửa kiểu tiêu đề</a:t>
            </a:r>
          </a:p>
        </p:txBody>
      </p:sp>
      <p:sp>
        <p:nvSpPr>
          <p:cNvPr id="5" name="Nơi giữ chỗ cho Ngày tháng 3"/>
          <p:cNvSpPr>
            <a:spLocks noGrp="1"/>
          </p:cNvSpPr>
          <p:nvPr>
            <p:ph type="dt" sz="half" idx="10"/>
          </p:nvPr>
        </p:nvSpPr>
        <p:spPr/>
        <p:txBody>
          <a:bodyPr/>
          <a:lstStyle>
            <a:lvl1pPr>
              <a:defRPr/>
            </a:lvl1pPr>
          </a:lstStyle>
          <a:p>
            <a:pPr>
              <a:defRPr/>
            </a:pPr>
            <a:endParaRPr lang="en-US"/>
          </a:p>
        </p:txBody>
      </p:sp>
      <p:sp>
        <p:nvSpPr>
          <p:cNvPr id="6" name="Nơi giữ chỗ cho Chân trang 4"/>
          <p:cNvSpPr>
            <a:spLocks noGrp="1"/>
          </p:cNvSpPr>
          <p:nvPr>
            <p:ph type="ftr" sz="quarter" idx="11"/>
          </p:nvPr>
        </p:nvSpPr>
        <p:spPr/>
        <p:txBody>
          <a:bodyPr/>
          <a:lstStyle>
            <a:lvl1pPr>
              <a:defRPr/>
            </a:lvl1pPr>
          </a:lstStyle>
          <a:p>
            <a:pPr>
              <a:defRPr/>
            </a:pPr>
            <a:endParaRPr lang="en-US"/>
          </a:p>
        </p:txBody>
      </p:sp>
      <p:sp>
        <p:nvSpPr>
          <p:cNvPr id="7" name="Nơi giữ chỗ cho Số hiệu Bản chiếu 5"/>
          <p:cNvSpPr>
            <a:spLocks noGrp="1"/>
          </p:cNvSpPr>
          <p:nvPr>
            <p:ph type="sldNum" sz="quarter" idx="12"/>
          </p:nvPr>
        </p:nvSpPr>
        <p:spPr/>
        <p:txBody>
          <a:bodyPr/>
          <a:lstStyle>
            <a:lvl1pPr>
              <a:defRPr/>
            </a:lvl1pPr>
          </a:lstStyle>
          <a:p>
            <a:pPr>
              <a:defRPr/>
            </a:pPr>
            <a:fld id="{E5388987-F221-4AA4-81CB-AFC657A7D68B}" type="slidenum">
              <a:rPr lang="en-US"/>
              <a:pPr>
                <a:defRPr/>
              </a:pPr>
              <a:t>‹#›</a:t>
            </a:fld>
            <a:endParaRPr lang="en-US"/>
          </a:p>
        </p:txBody>
      </p:sp>
    </p:spTree>
    <p:extLst>
      <p:ext uri="{BB962C8B-B14F-4D97-AF65-F5344CB8AC3E}">
        <p14:creationId xmlns:p14="http://schemas.microsoft.com/office/powerpoint/2010/main" val="16841029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1792288" y="4800600"/>
            <a:ext cx="5486400" cy="566738"/>
          </a:xfrm>
        </p:spPr>
        <p:txBody>
          <a:bodyPr anchor="b"/>
          <a:lstStyle>
            <a:lvl1pPr algn="l">
              <a:defRPr sz="2000" b="1"/>
            </a:lvl1pPr>
          </a:lstStyle>
          <a:p>
            <a:r>
              <a:rPr lang="vi-VN" smtClean="0"/>
              <a:t>Bấm &amp; sửa kiểu tiêu đề</a:t>
            </a:r>
            <a:endParaRPr lang="en-US"/>
          </a:p>
        </p:txBody>
      </p:sp>
      <p:sp>
        <p:nvSpPr>
          <p:cNvPr id="3" name="Nơi giữ chỗ cho Hình ảnh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Nơi giữ chỗ cho Văn bản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smtClean="0"/>
              <a:t>Bấm &amp; sửa kiểu tiêu đề</a:t>
            </a:r>
          </a:p>
        </p:txBody>
      </p:sp>
      <p:sp>
        <p:nvSpPr>
          <p:cNvPr id="5" name="Nơi giữ chỗ cho Ngày tháng 3"/>
          <p:cNvSpPr>
            <a:spLocks noGrp="1"/>
          </p:cNvSpPr>
          <p:nvPr>
            <p:ph type="dt" sz="half" idx="10"/>
          </p:nvPr>
        </p:nvSpPr>
        <p:spPr/>
        <p:txBody>
          <a:bodyPr/>
          <a:lstStyle>
            <a:lvl1pPr>
              <a:defRPr/>
            </a:lvl1pPr>
          </a:lstStyle>
          <a:p>
            <a:pPr>
              <a:defRPr/>
            </a:pPr>
            <a:endParaRPr lang="en-US"/>
          </a:p>
        </p:txBody>
      </p:sp>
      <p:sp>
        <p:nvSpPr>
          <p:cNvPr id="6" name="Nơi giữ chỗ cho Chân trang 4"/>
          <p:cNvSpPr>
            <a:spLocks noGrp="1"/>
          </p:cNvSpPr>
          <p:nvPr>
            <p:ph type="ftr" sz="quarter" idx="11"/>
          </p:nvPr>
        </p:nvSpPr>
        <p:spPr/>
        <p:txBody>
          <a:bodyPr/>
          <a:lstStyle>
            <a:lvl1pPr>
              <a:defRPr/>
            </a:lvl1pPr>
          </a:lstStyle>
          <a:p>
            <a:pPr>
              <a:defRPr/>
            </a:pPr>
            <a:endParaRPr lang="en-US"/>
          </a:p>
        </p:txBody>
      </p:sp>
      <p:sp>
        <p:nvSpPr>
          <p:cNvPr id="7" name="Nơi giữ chỗ cho Số hiệu Bản chiếu 5"/>
          <p:cNvSpPr>
            <a:spLocks noGrp="1"/>
          </p:cNvSpPr>
          <p:nvPr>
            <p:ph type="sldNum" sz="quarter" idx="12"/>
          </p:nvPr>
        </p:nvSpPr>
        <p:spPr/>
        <p:txBody>
          <a:bodyPr/>
          <a:lstStyle>
            <a:lvl1pPr>
              <a:defRPr/>
            </a:lvl1pPr>
          </a:lstStyle>
          <a:p>
            <a:pPr>
              <a:defRPr/>
            </a:pPr>
            <a:fld id="{591982D8-1B16-473E-854D-44AA48AEE439}" type="slidenum">
              <a:rPr lang="en-US"/>
              <a:pPr>
                <a:defRPr/>
              </a:pPr>
              <a:t>‹#›</a:t>
            </a:fld>
            <a:endParaRPr lang="en-US"/>
          </a:p>
        </p:txBody>
      </p:sp>
    </p:spTree>
    <p:extLst>
      <p:ext uri="{BB962C8B-B14F-4D97-AF65-F5344CB8AC3E}">
        <p14:creationId xmlns:p14="http://schemas.microsoft.com/office/powerpoint/2010/main" val="16006400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Nơi giữ chỗ cho Tiêu đề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vi-VN" smtClean="0"/>
              <a:t>Bấm &amp; sửa kiểu tiêu đề</a:t>
            </a:r>
            <a:endParaRPr lang="en-US" smtClean="0"/>
          </a:p>
        </p:txBody>
      </p:sp>
      <p:sp>
        <p:nvSpPr>
          <p:cNvPr id="1027" name="Nơi giữ chỗ cho Văn bản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smtClean="0"/>
          </a:p>
        </p:txBody>
      </p:sp>
      <p:sp>
        <p:nvSpPr>
          <p:cNvPr id="4" name="Nơi giữ chỗ cho Ngày tháng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Nơi giữ chỗ cho Chân trang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Nơi giữ chỗ cho Số hiệu Bản chiế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DAB66835-AE5D-43F4-983E-727379F409A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5.gif"/><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4.jpeg"/><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7" name="WordArt 19"/>
          <p:cNvSpPr>
            <a:spLocks noChangeArrowheads="1" noChangeShapeType="1" noTextEdit="1"/>
          </p:cNvSpPr>
          <p:nvPr/>
        </p:nvSpPr>
        <p:spPr bwMode="auto">
          <a:xfrm>
            <a:off x="457200" y="381000"/>
            <a:ext cx="8305800" cy="685800"/>
          </a:xfrm>
          <a:prstGeom prst="rect">
            <a:avLst/>
          </a:prstGeom>
        </p:spPr>
        <p:txBody>
          <a:bodyPr wrap="none" fromWordArt="1">
            <a:prstTxWarp prst="textPlain">
              <a:avLst>
                <a:gd name="adj" fmla="val 50000"/>
              </a:avLst>
            </a:prstTxWarp>
          </a:bodyPr>
          <a:lstStyle/>
          <a:p>
            <a:r>
              <a:rPr lang="vi-VN" sz="3200" b="1" kern="10">
                <a:ln w="9525">
                  <a:solidFill>
                    <a:srgbClr val="FF00FF"/>
                  </a:solidFill>
                  <a:round/>
                  <a:headEnd/>
                  <a:tailEnd/>
                </a:ln>
                <a:solidFill>
                  <a:srgbClr val="000000">
                    <a:alpha val="98822"/>
                  </a:srgbClr>
                </a:solidFill>
                <a:effectLst>
                  <a:outerShdw dist="45791" dir="2021404" algn="ctr" rotWithShape="0">
                    <a:srgbClr val="B2B2B2">
                      <a:alpha val="79999"/>
                    </a:srgbClr>
                  </a:outerShdw>
                </a:effectLst>
                <a:latin typeface="Times New Roman"/>
                <a:cs typeface="Times New Roman"/>
              </a:rPr>
              <a:t>TRƯỜNG TIỂU HỌC ÁI MỘ A</a:t>
            </a:r>
            <a:endParaRPr lang="en-US" sz="3200" b="1" kern="10">
              <a:ln w="9525">
                <a:solidFill>
                  <a:srgbClr val="FF00FF"/>
                </a:solidFill>
                <a:round/>
                <a:headEnd/>
                <a:tailEnd/>
              </a:ln>
              <a:solidFill>
                <a:srgbClr val="000000">
                  <a:alpha val="98822"/>
                </a:srgbClr>
              </a:solidFill>
              <a:effectLst>
                <a:outerShdw dist="45791" dir="2021404" algn="ctr" rotWithShape="0">
                  <a:srgbClr val="B2B2B2">
                    <a:alpha val="79999"/>
                  </a:srgbClr>
                </a:outerShdw>
              </a:effectLst>
              <a:latin typeface="Times New Roman"/>
              <a:cs typeface="Times New Roman"/>
            </a:endParaRPr>
          </a:p>
        </p:txBody>
      </p:sp>
      <p:sp>
        <p:nvSpPr>
          <p:cNvPr id="2051" name="WordArt 20"/>
          <p:cNvSpPr>
            <a:spLocks noChangeArrowheads="1" noChangeShapeType="1" noTextEdit="1"/>
          </p:cNvSpPr>
          <p:nvPr/>
        </p:nvSpPr>
        <p:spPr bwMode="auto">
          <a:xfrm>
            <a:off x="685800" y="1676400"/>
            <a:ext cx="4267200" cy="609600"/>
          </a:xfrm>
          <a:prstGeom prst="rect">
            <a:avLst/>
          </a:prstGeom>
        </p:spPr>
        <p:txBody>
          <a:bodyPr wrap="none" fromWordArt="1">
            <a:prstTxWarp prst="textPlain">
              <a:avLst>
                <a:gd name="adj" fmla="val 50000"/>
              </a:avLst>
            </a:prstTxWarp>
          </a:bodyPr>
          <a:lstStyle/>
          <a:p>
            <a:endParaRPr lang="en-US" sz="300" kern="1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endParaRPr>
          </a:p>
        </p:txBody>
      </p:sp>
      <p:sp>
        <p:nvSpPr>
          <p:cNvPr id="2052" name="WordArt 21"/>
          <p:cNvSpPr>
            <a:spLocks noChangeArrowheads="1" noChangeShapeType="1" noTextEdit="1"/>
          </p:cNvSpPr>
          <p:nvPr/>
        </p:nvSpPr>
        <p:spPr bwMode="auto">
          <a:xfrm>
            <a:off x="381000" y="3200400"/>
            <a:ext cx="8305800" cy="4572000"/>
          </a:xfrm>
          <a:prstGeom prst="rect">
            <a:avLst/>
          </a:prstGeom>
        </p:spPr>
        <p:txBody>
          <a:bodyPr wrap="none" fromWordArt="1">
            <a:prstTxWarp prst="textPlain">
              <a:avLst>
                <a:gd name="adj" fmla="val 50000"/>
              </a:avLst>
            </a:prstTxWarp>
          </a:bodyPr>
          <a:lstStyle/>
          <a:p>
            <a:pPr algn="ctr"/>
            <a:r>
              <a:rPr lang="vi-VN" sz="3600" b="1" kern="1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Bài 3: Hoạt động sản xuất của người dân </a:t>
            </a:r>
          </a:p>
          <a:p>
            <a:pPr algn="ctr"/>
            <a:r>
              <a:rPr lang="vi-VN" sz="3600" b="1" kern="1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ở Hoàng Liên Sơn.</a:t>
            </a:r>
          </a:p>
          <a:p>
            <a:pPr algn="ctr"/>
            <a:r>
              <a:rPr lang="vi-VN" sz="3600" b="1" kern="1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p>
          <a:p>
            <a:pPr algn="ctr"/>
            <a:endParaRPr lang="en-US" sz="3600" b="1" kern="1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endParaRPr>
          </a:p>
        </p:txBody>
      </p:sp>
      <p:grpSp>
        <p:nvGrpSpPr>
          <p:cNvPr id="2053" name="Group 5"/>
          <p:cNvGrpSpPr>
            <a:grpSpLocks/>
          </p:cNvGrpSpPr>
          <p:nvPr/>
        </p:nvGrpSpPr>
        <p:grpSpPr bwMode="auto">
          <a:xfrm>
            <a:off x="0" y="0"/>
            <a:ext cx="9144000" cy="6858000"/>
            <a:chOff x="8" y="0"/>
            <a:chExt cx="5760" cy="4320"/>
          </a:xfrm>
        </p:grpSpPr>
        <p:pic>
          <p:nvPicPr>
            <p:cNvPr id="2055" name="Picture 6" descr="GRANS02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31882" flipH="1">
              <a:off x="4848" y="3394"/>
              <a:ext cx="912" cy="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7" descr="GRANS02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465066">
              <a:off x="96" y="3394"/>
              <a:ext cx="961" cy="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57" name="Group 8"/>
            <p:cNvGrpSpPr>
              <a:grpSpLocks/>
            </p:cNvGrpSpPr>
            <p:nvPr/>
          </p:nvGrpSpPr>
          <p:grpSpPr bwMode="auto">
            <a:xfrm>
              <a:off x="8" y="0"/>
              <a:ext cx="5760" cy="4320"/>
              <a:chOff x="672" y="0"/>
              <a:chExt cx="5760" cy="4320"/>
            </a:xfrm>
          </p:grpSpPr>
          <p:pic>
            <p:nvPicPr>
              <p:cNvPr id="2058" name="Picture 9" descr="BD21325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 y="4176"/>
                <a:ext cx="5760" cy="14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059" name="Picture 10" descr="BD21325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 y="0"/>
                <a:ext cx="5760" cy="14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060" name="Picture 11" descr="BD2132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8" y="192"/>
                <a:ext cx="144" cy="398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061" name="Picture 12" descr="BD2132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 y="0"/>
                <a:ext cx="153" cy="422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grpSp>
      </p:grpSp>
      <p:sp>
        <p:nvSpPr>
          <p:cNvPr id="2" name="TextBox 1"/>
          <p:cNvSpPr txBox="1"/>
          <p:nvPr/>
        </p:nvSpPr>
        <p:spPr>
          <a:xfrm>
            <a:off x="3452190" y="1870501"/>
            <a:ext cx="3405809" cy="1015663"/>
          </a:xfrm>
          <a:prstGeom prst="rect">
            <a:avLst/>
          </a:prstGeom>
          <a:noFill/>
        </p:spPr>
        <p:txBody>
          <a:bodyPr>
            <a:spAutoFit/>
          </a:bodyPr>
          <a:lstStyle/>
          <a:p>
            <a:pPr>
              <a:defRPr/>
            </a:pPr>
            <a:r>
              <a:rPr lang="en-US" sz="6000" b="1" dirty="0" err="1">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Địa</a:t>
            </a:r>
            <a:r>
              <a:rPr lang="en-US" sz="6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 </a:t>
            </a:r>
            <a:r>
              <a:rPr lang="en-US" sz="6000" b="1" dirty="0" err="1">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lí</a:t>
            </a:r>
            <a:endParaRPr lang="en-US" sz="6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2067"/>
                                        </p:tgtEl>
                                        <p:attrNameLst>
                                          <p:attrName>style.visibility</p:attrName>
                                        </p:attrNameLst>
                                      </p:cBhvr>
                                      <p:to>
                                        <p:strVal val="visible"/>
                                      </p:to>
                                    </p:set>
                                    <p:anim calcmode="lin" valueType="num">
                                      <p:cBhvr additive="base">
                                        <p:cTn id="7" dur="3000" fill="hold"/>
                                        <p:tgtEl>
                                          <p:spTgt spid="2067"/>
                                        </p:tgtEl>
                                        <p:attrNameLst>
                                          <p:attrName>ppt_x</p:attrName>
                                        </p:attrNameLst>
                                      </p:cBhvr>
                                      <p:tavLst>
                                        <p:tav tm="0">
                                          <p:val>
                                            <p:strVal val="0-#ppt_w/2"/>
                                          </p:val>
                                        </p:tav>
                                        <p:tav tm="100000">
                                          <p:val>
                                            <p:strVal val="#ppt_x"/>
                                          </p:val>
                                        </p:tav>
                                      </p:tavLst>
                                    </p:anim>
                                    <p:anim calcmode="lin" valueType="num">
                                      <p:cBhvr additive="base">
                                        <p:cTn id="8" dur="3000" fill="hold"/>
                                        <p:tgtEl>
                                          <p:spTgt spid="206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ChangeArrowheads="1"/>
          </p:cNvSpPr>
          <p:nvPr/>
        </p:nvSpPr>
        <p:spPr bwMode="auto">
          <a:xfrm>
            <a:off x="457200" y="1219200"/>
            <a:ext cx="8077200" cy="954088"/>
          </a:xfrm>
          <a:prstGeom prst="rect">
            <a:avLst/>
          </a:prstGeom>
          <a:gradFill rotWithShape="1">
            <a:gsLst>
              <a:gs pos="0">
                <a:srgbClr val="80FF80"/>
              </a:gs>
              <a:gs pos="50000">
                <a:srgbClr val="B3FFB3"/>
              </a:gs>
              <a:gs pos="100000">
                <a:srgbClr val="DAFFDA"/>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sz="2800" b="1">
                <a:ea typeface="Calibri" pitchFamily="34" charset="0"/>
                <a:cs typeface="Times New Roman" pitchFamily="18" charset="0"/>
              </a:rPr>
              <a:t>1/  Kể tên một số mặt hàng thủ công chính của </a:t>
            </a:r>
          </a:p>
          <a:p>
            <a:pPr algn="just"/>
            <a:r>
              <a:rPr lang="en-US" sz="2800" b="1">
                <a:ea typeface="Calibri" pitchFamily="34" charset="0"/>
                <a:cs typeface="Times New Roman" pitchFamily="18" charset="0"/>
              </a:rPr>
              <a:t>người dân ở Hoàng Liên Sơn?</a:t>
            </a:r>
          </a:p>
        </p:txBody>
      </p:sp>
      <p:sp>
        <p:nvSpPr>
          <p:cNvPr id="11" name="Rectangle 10"/>
          <p:cNvSpPr>
            <a:spLocks noChangeArrowheads="1"/>
          </p:cNvSpPr>
          <p:nvPr/>
        </p:nvSpPr>
        <p:spPr bwMode="auto">
          <a:xfrm>
            <a:off x="1143000" y="2209800"/>
            <a:ext cx="6934200" cy="523875"/>
          </a:xfrm>
          <a:prstGeom prst="rect">
            <a:avLst/>
          </a:prstGeom>
          <a:gradFill rotWithShape="1">
            <a:gsLst>
              <a:gs pos="0">
                <a:srgbClr val="FF97E4"/>
              </a:gs>
              <a:gs pos="50000">
                <a:srgbClr val="FFBFEC"/>
              </a:gs>
              <a:gs pos="100000">
                <a:srgbClr val="FFDFF5"/>
              </a:gs>
            </a:gsLst>
            <a:lin ang="162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vi-VN" sz="2800" b="1"/>
              <a:t>Dệt, may</a:t>
            </a:r>
            <a:r>
              <a:rPr lang="en-US" sz="2800" b="1"/>
              <a:t>,</a:t>
            </a:r>
            <a:r>
              <a:rPr lang="vi-VN" sz="2800" b="1"/>
              <a:t> thêu, đan lát, rèn, đúc, …</a:t>
            </a:r>
            <a:endParaRPr lang="en-US" sz="2800" b="1"/>
          </a:p>
        </p:txBody>
      </p:sp>
      <p:sp>
        <p:nvSpPr>
          <p:cNvPr id="11268" name="Text Box 10"/>
          <p:cNvSpPr txBox="1">
            <a:spLocks noChangeArrowheads="1"/>
          </p:cNvSpPr>
          <p:nvPr/>
        </p:nvSpPr>
        <p:spPr bwMode="auto">
          <a:xfrm>
            <a:off x="457200" y="228600"/>
            <a:ext cx="6248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b="1">
                <a:latin typeface="Times New Roman" pitchFamily="18" charset="0"/>
              </a:rPr>
              <a:t>2. Nghề thủ công truyền thống</a:t>
            </a:r>
          </a:p>
        </p:txBody>
      </p:sp>
      <p:pic>
        <p:nvPicPr>
          <p:cNvPr id="13" name="Picture 4" descr="Hình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48000"/>
            <a:ext cx="3048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8" descr="http://edustore.vn/lectures/TH/Lop%204/Dia%20li/Tiet%2005.%20Hoat%20dong%20san%20xuat%20cua%20nguoi%20dan%20o%20Hoang%20Lien%20Son/Data/image_paste_1309101429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3124200"/>
            <a:ext cx="25908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4" descr="Hình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94400" y="3124200"/>
            <a:ext cx="31496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lide(fromBottom)">
                                      <p:cBhvr>
                                        <p:cTn id="7" dur="500"/>
                                        <p:tgtEl>
                                          <p:spTgt spid="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slide(fromBottom)">
                                      <p:cBhvr>
                                        <p:cTn id="12" dur="500"/>
                                        <p:tgtEl>
                                          <p:spTgt spid="11"/>
                                        </p:tgtEl>
                                      </p:cBhvr>
                                    </p:animEffect>
                                  </p:childTnLst>
                                </p:cTn>
                              </p:par>
                              <p:par>
                                <p:cTn id="13" presetID="2" presetClass="entr" presetSubtype="4"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500" fill="hold"/>
                                        <p:tgtEl>
                                          <p:spTgt spid="20"/>
                                        </p:tgtEl>
                                        <p:attrNameLst>
                                          <p:attrName>ppt_x</p:attrName>
                                        </p:attrNameLst>
                                      </p:cBhvr>
                                      <p:tavLst>
                                        <p:tav tm="0">
                                          <p:val>
                                            <p:strVal val="#ppt_x"/>
                                          </p:val>
                                        </p:tav>
                                        <p:tav tm="100000">
                                          <p:val>
                                            <p:strVal val="#ppt_x"/>
                                          </p:val>
                                        </p:tav>
                                      </p:tavLst>
                                    </p:anim>
                                    <p:anim calcmode="lin" valueType="num">
                                      <p:cBhvr additive="base">
                                        <p:cTn id="2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1219200" y="0"/>
            <a:ext cx="5617243" cy="553998"/>
          </a:xfrm>
          <a:prstGeom prst="rect">
            <a:avLst/>
          </a:prstGeom>
          <a:noFill/>
        </p:spPr>
        <p:txBody>
          <a:bodyPr wrap="none">
            <a:spAutoFit/>
          </a:bodyPr>
          <a:lstStyle/>
          <a:p>
            <a:pPr algn="ctr">
              <a:defRPr/>
            </a:pPr>
            <a:r>
              <a:rPr lang="en-US" sz="3000" b="1" dirty="0" err="1">
                <a:ln w="10541" cmpd="sng">
                  <a:solidFill>
                    <a:srgbClr val="000099"/>
                  </a:solidFill>
                  <a:prstDash val="solid"/>
                </a:ln>
                <a:solidFill>
                  <a:srgbClr val="000099"/>
                </a:solidFill>
              </a:rPr>
              <a:t>Một</a:t>
            </a:r>
            <a:r>
              <a:rPr lang="en-US" sz="3000" b="1" dirty="0">
                <a:ln w="10541" cmpd="sng">
                  <a:solidFill>
                    <a:srgbClr val="000099"/>
                  </a:solidFill>
                  <a:prstDash val="solid"/>
                </a:ln>
                <a:solidFill>
                  <a:srgbClr val="000099"/>
                </a:solidFill>
              </a:rPr>
              <a:t> </a:t>
            </a:r>
            <a:r>
              <a:rPr lang="en-US" sz="3000" b="1" dirty="0" err="1">
                <a:ln w="10541" cmpd="sng">
                  <a:solidFill>
                    <a:srgbClr val="000099"/>
                  </a:solidFill>
                  <a:prstDash val="solid"/>
                </a:ln>
                <a:solidFill>
                  <a:srgbClr val="000099"/>
                </a:solidFill>
              </a:rPr>
              <a:t>số</a:t>
            </a:r>
            <a:r>
              <a:rPr lang="en-US" sz="3000" b="1" dirty="0">
                <a:ln w="10541" cmpd="sng">
                  <a:solidFill>
                    <a:srgbClr val="000099"/>
                  </a:solidFill>
                  <a:prstDash val="solid"/>
                </a:ln>
                <a:solidFill>
                  <a:srgbClr val="000099"/>
                </a:solidFill>
              </a:rPr>
              <a:t> </a:t>
            </a:r>
            <a:r>
              <a:rPr lang="en-US" sz="3000" b="1" dirty="0" err="1">
                <a:ln w="10541" cmpd="sng">
                  <a:solidFill>
                    <a:srgbClr val="000099"/>
                  </a:solidFill>
                  <a:prstDash val="solid"/>
                </a:ln>
                <a:solidFill>
                  <a:srgbClr val="000099"/>
                </a:solidFill>
              </a:rPr>
              <a:t>mặt</a:t>
            </a:r>
            <a:r>
              <a:rPr lang="en-US" sz="3000" b="1" dirty="0">
                <a:ln w="10541" cmpd="sng">
                  <a:solidFill>
                    <a:srgbClr val="000099"/>
                  </a:solidFill>
                  <a:prstDash val="solid"/>
                </a:ln>
                <a:solidFill>
                  <a:srgbClr val="000099"/>
                </a:solidFill>
              </a:rPr>
              <a:t> </a:t>
            </a:r>
            <a:r>
              <a:rPr lang="en-US" sz="3000" b="1" dirty="0" err="1">
                <a:ln w="10541" cmpd="sng">
                  <a:solidFill>
                    <a:srgbClr val="000099"/>
                  </a:solidFill>
                  <a:prstDash val="solid"/>
                </a:ln>
                <a:solidFill>
                  <a:srgbClr val="000099"/>
                </a:solidFill>
              </a:rPr>
              <a:t>hàng</a:t>
            </a:r>
            <a:r>
              <a:rPr lang="en-US" sz="3000" b="1" dirty="0">
                <a:ln w="10541" cmpd="sng">
                  <a:solidFill>
                    <a:srgbClr val="000099"/>
                  </a:solidFill>
                  <a:prstDash val="solid"/>
                </a:ln>
                <a:solidFill>
                  <a:srgbClr val="000099"/>
                </a:solidFill>
              </a:rPr>
              <a:t> </a:t>
            </a:r>
            <a:r>
              <a:rPr lang="en-US" sz="3000" b="1" dirty="0" err="1">
                <a:ln w="10541" cmpd="sng">
                  <a:solidFill>
                    <a:srgbClr val="000099"/>
                  </a:solidFill>
                  <a:prstDash val="solid"/>
                </a:ln>
                <a:solidFill>
                  <a:srgbClr val="000099"/>
                </a:solidFill>
              </a:rPr>
              <a:t>thổ</a:t>
            </a:r>
            <a:r>
              <a:rPr lang="en-US" sz="3000" b="1" dirty="0">
                <a:ln w="10541" cmpd="sng">
                  <a:solidFill>
                    <a:srgbClr val="000099"/>
                  </a:solidFill>
                  <a:prstDash val="solid"/>
                </a:ln>
                <a:solidFill>
                  <a:srgbClr val="000099"/>
                </a:solidFill>
              </a:rPr>
              <a:t> </a:t>
            </a:r>
            <a:r>
              <a:rPr lang="en-US" sz="3000" b="1" dirty="0" err="1">
                <a:ln w="10541" cmpd="sng">
                  <a:solidFill>
                    <a:srgbClr val="000099"/>
                  </a:solidFill>
                  <a:prstDash val="solid"/>
                </a:ln>
                <a:solidFill>
                  <a:srgbClr val="000099"/>
                </a:solidFill>
              </a:rPr>
              <a:t>cẩm</a:t>
            </a:r>
            <a:r>
              <a:rPr lang="en-US" sz="3000" b="1" dirty="0">
                <a:ln w="10541" cmpd="sng">
                  <a:solidFill>
                    <a:srgbClr val="000099"/>
                  </a:solidFill>
                  <a:prstDash val="solid"/>
                </a:ln>
                <a:solidFill>
                  <a:srgbClr val="000099"/>
                </a:solidFill>
              </a:rPr>
              <a:t> </a:t>
            </a:r>
            <a:r>
              <a:rPr lang="en-US" sz="3000" b="1" dirty="0" err="1">
                <a:ln w="10541" cmpd="sng">
                  <a:solidFill>
                    <a:srgbClr val="000099"/>
                  </a:solidFill>
                  <a:prstDash val="solid"/>
                </a:ln>
                <a:solidFill>
                  <a:srgbClr val="000099"/>
                </a:solidFill>
              </a:rPr>
              <a:t>đẹp</a:t>
            </a:r>
            <a:endParaRPr lang="en-US" sz="3000" b="1" dirty="0">
              <a:ln w="10541" cmpd="sng">
                <a:solidFill>
                  <a:srgbClr val="000099"/>
                </a:solidFill>
                <a:prstDash val="solid"/>
              </a:ln>
              <a:solidFill>
                <a:srgbClr val="000099"/>
              </a:solidFill>
            </a:endParaRPr>
          </a:p>
        </p:txBody>
      </p:sp>
      <p:pic>
        <p:nvPicPr>
          <p:cNvPr id="12291" name="Picture 2" descr="http://edustore.vn/lectures/TH/Lop%204/Dia%20li/Tiet%2005.%20Hoat%20dong%20san%20xuat%20cua%20nguoi%20dan%20o%20Hoang%20Lien%20Son/Data/image_paste_13091014423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3200400"/>
            <a:ext cx="30480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4" descr="http://edustore.vn/lectures/TH/Lop%204/Dia%20li/Tiet%2005.%20Hoat%20dong%20san%20xuat%20cua%20nguoi%20dan%20o%20Hoang%20Lien%20Son/Data/image_paste_13091014423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990600"/>
            <a:ext cx="26670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6" descr="http://edustore.vn/lectures/TH/Lop%204/Dia%20li/Tiet%2005.%20Hoat%20dong%20san%20xuat%20cua%20nguoi%20dan%20o%20Hoang%20Lien%20Son/Data/image_paste_13091014422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1066800"/>
            <a:ext cx="327660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10" descr="http://edustore.vn/lectures/TH/Lop%204/Dia%20li/Tiet%2005.%20Hoat%20dong%20san%20xuat%20cua%20nguoi%20dan%20o%20Hoang%20Lien%20Son/Data/image_paste_13091014290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066800"/>
            <a:ext cx="2438400" cy="200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1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29200" y="3276600"/>
            <a:ext cx="31242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a:spLocks noChangeArrowheads="1"/>
          </p:cNvSpPr>
          <p:nvPr/>
        </p:nvSpPr>
        <p:spPr bwMode="auto">
          <a:xfrm>
            <a:off x="609600" y="5638800"/>
            <a:ext cx="8229600" cy="954088"/>
          </a:xfrm>
          <a:prstGeom prst="rect">
            <a:avLst/>
          </a:prstGeom>
          <a:gradFill rotWithShape="1">
            <a:gsLst>
              <a:gs pos="0">
                <a:srgbClr val="80FF80"/>
              </a:gs>
              <a:gs pos="50000">
                <a:srgbClr val="B3FFB3"/>
              </a:gs>
              <a:gs pos="100000">
                <a:srgbClr val="DAFFDA"/>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0" hangingPunct="0"/>
            <a:r>
              <a:rPr lang="en-US" sz="2800" b="1">
                <a:ea typeface="Calibri" pitchFamily="34" charset="0"/>
                <a:cs typeface="Times New Roman" pitchFamily="18" charset="0"/>
              </a:rPr>
              <a:t>2/ Nhận xét về màu sắc của hàng thổ cẩm? </a:t>
            </a:r>
          </a:p>
          <a:p>
            <a:pPr algn="just" eaLnBrk="0" hangingPunct="0"/>
            <a:r>
              <a:rPr lang="en-US" sz="2800" b="1">
                <a:ea typeface="Calibri" pitchFamily="34" charset="0"/>
                <a:cs typeface="Times New Roman" pitchFamily="18" charset="0"/>
              </a:rPr>
              <a:t> Hàng thổ cẩm thường được dùng để làm gì?</a:t>
            </a:r>
          </a:p>
        </p:txBody>
      </p:sp>
      <p:sp>
        <p:nvSpPr>
          <p:cNvPr id="9" name="Rectangle 8"/>
          <p:cNvSpPr>
            <a:spLocks noChangeArrowheads="1"/>
          </p:cNvSpPr>
          <p:nvPr/>
        </p:nvSpPr>
        <p:spPr bwMode="auto">
          <a:xfrm>
            <a:off x="685800" y="5562600"/>
            <a:ext cx="7010400" cy="954088"/>
          </a:xfrm>
          <a:prstGeom prst="rect">
            <a:avLst/>
          </a:prstGeom>
          <a:gradFill rotWithShape="1">
            <a:gsLst>
              <a:gs pos="0">
                <a:srgbClr val="FF97E4"/>
              </a:gs>
              <a:gs pos="50000">
                <a:srgbClr val="FFBFEC"/>
              </a:gs>
              <a:gs pos="100000">
                <a:srgbClr val="FFDFF5"/>
              </a:gs>
            </a:gsLst>
            <a:lin ang="162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vi-VN" sz="2800" b="1"/>
              <a:t>- Hàng thổ cẩm có màu sắc sặc sỡ. </a:t>
            </a:r>
          </a:p>
          <a:p>
            <a:r>
              <a:rPr lang="vi-VN" sz="2800" b="1"/>
              <a:t>- Dùng để làm thảm, khăn, mũ, túi …</a:t>
            </a:r>
            <a:endParaRPr lang="en-US" sz="2800" b="1"/>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Bottom)">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slide(fromBottom)">
                                      <p:cBhvr>
                                        <p:cTn id="12" dur="500"/>
                                        <p:tgtEl>
                                          <p:spTgt spid="9"/>
                                        </p:tgtEl>
                                      </p:cBhvr>
                                    </p:animEffect>
                                  </p:childTnLst>
                                </p:cTn>
                              </p:par>
                              <p:par>
                                <p:cTn id="13" presetID="4" presetClass="exit" presetSubtype="16" fill="hold" grpId="1" nodeType="withEffect">
                                  <p:stCondLst>
                                    <p:cond delay="0"/>
                                  </p:stCondLst>
                                  <p:childTnLst>
                                    <p:animEffect transition="out" filter="box(in)">
                                      <p:cBhvr>
                                        <p:cTn id="14" dur="500"/>
                                        <p:tgtEl>
                                          <p:spTgt spid="8"/>
                                        </p:tgtEl>
                                      </p:cBhvr>
                                    </p:animEffect>
                                    <p:set>
                                      <p:cBhvr>
                                        <p:cTn id="15"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10"/>
          <p:cNvSpPr txBox="1">
            <a:spLocks noChangeArrowheads="1"/>
          </p:cNvSpPr>
          <p:nvPr/>
        </p:nvSpPr>
        <p:spPr bwMode="auto">
          <a:xfrm>
            <a:off x="762000" y="914400"/>
            <a:ext cx="5943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b="1">
                <a:latin typeface="Times New Roman" pitchFamily="18" charset="0"/>
              </a:rPr>
              <a:t>2. Nghề thủ công truyền thống</a:t>
            </a:r>
          </a:p>
        </p:txBody>
      </p:sp>
      <p:sp>
        <p:nvSpPr>
          <p:cNvPr id="13315" name="TextBox 16"/>
          <p:cNvSpPr txBox="1">
            <a:spLocks noChangeArrowheads="1"/>
          </p:cNvSpPr>
          <p:nvPr/>
        </p:nvSpPr>
        <p:spPr bwMode="auto">
          <a:xfrm>
            <a:off x="669925" y="2286000"/>
            <a:ext cx="7772400" cy="2678113"/>
          </a:xfrm>
          <a:prstGeom prst="rect">
            <a:avLst/>
          </a:prstGeom>
          <a:gradFill rotWithShape="1">
            <a:gsLst>
              <a:gs pos="0">
                <a:srgbClr val="80FF80"/>
              </a:gs>
              <a:gs pos="50000">
                <a:srgbClr val="B3FFB3"/>
              </a:gs>
              <a:gs pos="100000">
                <a:srgbClr val="DAFFDA"/>
              </a:gs>
            </a:gsLst>
            <a:lin ang="162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800" b="1">
                <a:solidFill>
                  <a:srgbClr val="000000"/>
                </a:solidFill>
              </a:rPr>
              <a:t>Kết luận:</a:t>
            </a:r>
          </a:p>
          <a:p>
            <a:pPr eaLnBrk="1" hangingPunct="1"/>
            <a:r>
              <a:rPr lang="vi-VN" sz="2800" b="1" i="1">
                <a:solidFill>
                  <a:srgbClr val="000000"/>
                </a:solidFill>
              </a:rPr>
              <a:t>Để phục vụ đời sống sản xuất, người dân ở đây làm nhiều nghề như: dệt, may, thêu, đan lát, rèn, đúc... tạo nên nhiều sản phẩm đẹp, đặc biệt là hàng thổ cẩm được khách du lịch rất thích mua.</a:t>
            </a:r>
            <a:endParaRPr lang="en-US" sz="2800" b="1" i="1">
              <a:solidFill>
                <a:srgbClr val="000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Box 10"/>
          <p:cNvSpPr txBox="1">
            <a:spLocks noChangeArrowheads="1"/>
          </p:cNvSpPr>
          <p:nvPr/>
        </p:nvSpPr>
        <p:spPr bwMode="auto">
          <a:xfrm>
            <a:off x="941388" y="901700"/>
            <a:ext cx="5943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b="1">
                <a:latin typeface="Times New Roman" pitchFamily="18" charset="0"/>
              </a:rPr>
              <a:t>3. Khai thác khoáng sản</a:t>
            </a:r>
          </a:p>
        </p:txBody>
      </p:sp>
      <p:sp>
        <p:nvSpPr>
          <p:cNvPr id="17" name="TextBox 16"/>
          <p:cNvSpPr txBox="1">
            <a:spLocks noChangeArrowheads="1"/>
          </p:cNvSpPr>
          <p:nvPr/>
        </p:nvSpPr>
        <p:spPr bwMode="auto">
          <a:xfrm>
            <a:off x="533400" y="2286000"/>
            <a:ext cx="8077200" cy="3324225"/>
          </a:xfrm>
          <a:prstGeom prst="rect">
            <a:avLst/>
          </a:prstGeom>
          <a:gradFill rotWithShape="1">
            <a:gsLst>
              <a:gs pos="0">
                <a:srgbClr val="80FF80"/>
              </a:gs>
              <a:gs pos="50000">
                <a:srgbClr val="B3FFB3"/>
              </a:gs>
              <a:gs pos="100000">
                <a:srgbClr val="DAFFDA"/>
              </a:gs>
            </a:gsLst>
            <a:lin ang="162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b="1"/>
              <a:t>Hãy đọc SGK/78 và trả lời câu hỏi:</a:t>
            </a:r>
          </a:p>
          <a:p>
            <a:pPr eaLnBrk="1" hangingPunct="1"/>
            <a:endParaRPr lang="en-US" sz="3000" b="1"/>
          </a:p>
          <a:p>
            <a:pPr eaLnBrk="1" hangingPunct="1"/>
            <a:endParaRPr lang="en-US" sz="3000" b="1"/>
          </a:p>
          <a:p>
            <a:pPr eaLnBrk="1" hangingPunct="1"/>
            <a:endParaRPr lang="en-US" sz="3000" b="1"/>
          </a:p>
          <a:p>
            <a:pPr eaLnBrk="1" hangingPunct="1"/>
            <a:endParaRPr lang="en-US" sz="3000" b="1"/>
          </a:p>
          <a:p>
            <a:pPr eaLnBrk="1" hangingPunct="1"/>
            <a:endParaRPr lang="en-US" sz="3000" b="1"/>
          </a:p>
          <a:p>
            <a:pPr eaLnBrk="1" hangingPunct="1"/>
            <a:endParaRPr lang="en-US" sz="3000" b="1"/>
          </a:p>
        </p:txBody>
      </p:sp>
      <p:sp>
        <p:nvSpPr>
          <p:cNvPr id="71681" name="Rectangle 1"/>
          <p:cNvSpPr>
            <a:spLocks noChangeArrowheads="1"/>
          </p:cNvSpPr>
          <p:nvPr/>
        </p:nvSpPr>
        <p:spPr bwMode="auto">
          <a:xfrm>
            <a:off x="609600" y="3505200"/>
            <a:ext cx="80010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
            <a:r>
              <a:rPr lang="en-US" sz="3000" b="1">
                <a:latin typeface="Times New Roman" pitchFamily="18" charset="0"/>
                <a:ea typeface="Calibri" pitchFamily="34" charset="0"/>
                <a:cs typeface="Times New Roman" pitchFamily="18" charset="0"/>
              </a:rPr>
              <a:t>+ Kể tên một số kho</a:t>
            </a:r>
            <a:r>
              <a:rPr lang="en-US" sz="3000" b="1">
                <a:latin typeface="Calibri" pitchFamily="34" charset="0"/>
                <a:ea typeface="Calibri" pitchFamily="34" charset="0"/>
                <a:cs typeface="Times New Roman" pitchFamily="18" charset="0"/>
              </a:rPr>
              <a:t>á</a:t>
            </a:r>
            <a:r>
              <a:rPr lang="en-US" sz="3000" b="1">
                <a:latin typeface="Times New Roman" pitchFamily="18" charset="0"/>
                <a:ea typeface="Calibri" pitchFamily="34" charset="0"/>
                <a:cs typeface="Times New Roman" pitchFamily="18" charset="0"/>
              </a:rPr>
              <a:t>ng sản c</a:t>
            </a:r>
            <a:r>
              <a:rPr lang="en-US" sz="3000" b="1">
                <a:latin typeface="Calibri" pitchFamily="34" charset="0"/>
                <a:ea typeface="Calibri" pitchFamily="34" charset="0"/>
                <a:cs typeface="Times New Roman" pitchFamily="18" charset="0"/>
              </a:rPr>
              <a:t>ó</a:t>
            </a:r>
            <a:r>
              <a:rPr lang="en-US" sz="3000" b="1">
                <a:latin typeface="Times New Roman" pitchFamily="18" charset="0"/>
                <a:ea typeface="Calibri" pitchFamily="34" charset="0"/>
                <a:cs typeface="Times New Roman" pitchFamily="18" charset="0"/>
              </a:rPr>
              <a:t> ở Ho</a:t>
            </a:r>
            <a:r>
              <a:rPr lang="en-US" sz="3000" b="1">
                <a:latin typeface="Calibri" pitchFamily="34" charset="0"/>
                <a:ea typeface="Calibri" pitchFamily="34" charset="0"/>
                <a:cs typeface="Times New Roman" pitchFamily="18" charset="0"/>
              </a:rPr>
              <a:t>à</a:t>
            </a:r>
            <a:r>
              <a:rPr lang="en-US" sz="3000" b="1">
                <a:latin typeface="Times New Roman" pitchFamily="18" charset="0"/>
                <a:ea typeface="Calibri" pitchFamily="34" charset="0"/>
                <a:cs typeface="Times New Roman" pitchFamily="18" charset="0"/>
              </a:rPr>
              <a:t>ng Liên Sơn?</a:t>
            </a:r>
            <a:endParaRPr lang="en-US" sz="3000" b="1">
              <a:ea typeface="Calibri" pitchFamily="34" charset="0"/>
              <a:cs typeface="Times New Roman" pitchFamily="18" charset="0"/>
            </a:endParaRPr>
          </a:p>
          <a:p>
            <a:pPr algn="just" eaLnBrk="0" hangingPunct="0"/>
            <a:r>
              <a:rPr lang="en-US" sz="3000" b="1">
                <a:latin typeface="Times New Roman" pitchFamily="18" charset="0"/>
                <a:ea typeface="Calibri" pitchFamily="34" charset="0"/>
                <a:cs typeface="Times New Roman" pitchFamily="18" charset="0"/>
              </a:rPr>
              <a:t>+ Ở v</a:t>
            </a:r>
            <a:r>
              <a:rPr lang="en-US" sz="3000" b="1">
                <a:latin typeface="Calibri" pitchFamily="34" charset="0"/>
                <a:ea typeface="Calibri" pitchFamily="34" charset="0"/>
                <a:cs typeface="Times New Roman" pitchFamily="18" charset="0"/>
              </a:rPr>
              <a:t>ù</a:t>
            </a:r>
            <a:r>
              <a:rPr lang="en-US" sz="3000" b="1">
                <a:latin typeface="Times New Roman" pitchFamily="18" charset="0"/>
                <a:ea typeface="Calibri" pitchFamily="34" charset="0"/>
                <a:cs typeface="Times New Roman" pitchFamily="18" charset="0"/>
              </a:rPr>
              <a:t>ng n</a:t>
            </a:r>
            <a:r>
              <a:rPr lang="en-US" sz="3000" b="1">
                <a:latin typeface="Calibri" pitchFamily="34" charset="0"/>
                <a:ea typeface="Calibri" pitchFamily="34" charset="0"/>
                <a:cs typeface="Times New Roman" pitchFamily="18" charset="0"/>
              </a:rPr>
              <a:t>ú</a:t>
            </a:r>
            <a:r>
              <a:rPr lang="en-US" sz="3000" b="1">
                <a:latin typeface="Times New Roman" pitchFamily="18" charset="0"/>
                <a:ea typeface="Calibri" pitchFamily="34" charset="0"/>
                <a:cs typeface="Times New Roman" pitchFamily="18" charset="0"/>
              </a:rPr>
              <a:t>i Ho</a:t>
            </a:r>
            <a:r>
              <a:rPr lang="en-US" sz="3000" b="1">
                <a:latin typeface="Calibri" pitchFamily="34" charset="0"/>
                <a:ea typeface="Calibri" pitchFamily="34" charset="0"/>
                <a:cs typeface="Times New Roman" pitchFamily="18" charset="0"/>
              </a:rPr>
              <a:t>à</a:t>
            </a:r>
            <a:r>
              <a:rPr lang="en-US" sz="3000" b="1">
                <a:latin typeface="Times New Roman" pitchFamily="18" charset="0"/>
                <a:ea typeface="Calibri" pitchFamily="34" charset="0"/>
                <a:cs typeface="Times New Roman" pitchFamily="18" charset="0"/>
              </a:rPr>
              <a:t>ng Liên Sơn, hiện nay kho</a:t>
            </a:r>
            <a:r>
              <a:rPr lang="en-US" sz="3000" b="1">
                <a:latin typeface="Calibri" pitchFamily="34" charset="0"/>
                <a:ea typeface="Calibri" pitchFamily="34" charset="0"/>
                <a:cs typeface="Times New Roman" pitchFamily="18" charset="0"/>
              </a:rPr>
              <a:t>á</a:t>
            </a:r>
            <a:r>
              <a:rPr lang="en-US" sz="3000" b="1">
                <a:latin typeface="Times New Roman" pitchFamily="18" charset="0"/>
                <a:ea typeface="Calibri" pitchFamily="34" charset="0"/>
                <a:cs typeface="Times New Roman" pitchFamily="18" charset="0"/>
              </a:rPr>
              <a:t>ng sản n</a:t>
            </a:r>
            <a:r>
              <a:rPr lang="en-US" sz="3000" b="1">
                <a:latin typeface="Calibri" pitchFamily="34" charset="0"/>
                <a:ea typeface="Calibri" pitchFamily="34" charset="0"/>
                <a:cs typeface="Times New Roman" pitchFamily="18" charset="0"/>
              </a:rPr>
              <a:t>à</a:t>
            </a:r>
            <a:r>
              <a:rPr lang="en-US" sz="3000" b="1">
                <a:latin typeface="Times New Roman" pitchFamily="18" charset="0"/>
                <a:ea typeface="Calibri" pitchFamily="34" charset="0"/>
                <a:cs typeface="Times New Roman" pitchFamily="18" charset="0"/>
              </a:rPr>
              <a:t>o được khai th</a:t>
            </a:r>
            <a:r>
              <a:rPr lang="en-US" sz="3000" b="1">
                <a:latin typeface="Calibri" pitchFamily="34" charset="0"/>
                <a:ea typeface="Calibri" pitchFamily="34" charset="0"/>
                <a:cs typeface="Times New Roman" pitchFamily="18" charset="0"/>
              </a:rPr>
              <a:t>á</a:t>
            </a:r>
            <a:r>
              <a:rPr lang="en-US" sz="3000" b="1">
                <a:latin typeface="Times New Roman" pitchFamily="18" charset="0"/>
                <a:ea typeface="Calibri" pitchFamily="34" charset="0"/>
                <a:cs typeface="Times New Roman" pitchFamily="18" charset="0"/>
              </a:rPr>
              <a:t>c nhiều nhất?</a:t>
            </a:r>
            <a:endParaRPr lang="en-US" sz="3000" b="1">
              <a:ea typeface="Calibri"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ox(in)">
                                      <p:cBhvr>
                                        <p:cTn id="7" dur="500"/>
                                        <p:tgtEl>
                                          <p:spTgt spid="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slide(fromBottom)">
                                      <p:cBhvr>
                                        <p:cTn id="12" dur="500"/>
                                        <p:tgtEl>
                                          <p:spTgt spid="17"/>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71681"/>
                                        </p:tgtEl>
                                        <p:attrNameLst>
                                          <p:attrName>style.visibility</p:attrName>
                                        </p:attrNameLst>
                                      </p:cBhvr>
                                      <p:to>
                                        <p:strVal val="visible"/>
                                      </p:to>
                                    </p:set>
                                    <p:animEffect transition="in" filter="slide(fromBottom)">
                                      <p:cBhvr>
                                        <p:cTn id="15" dur="500"/>
                                        <p:tgtEl>
                                          <p:spTgt spid="716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animBg="1"/>
      <p:bldP spid="7168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10"/>
          <p:cNvSpPr txBox="1">
            <a:spLocks noChangeArrowheads="1"/>
          </p:cNvSpPr>
          <p:nvPr/>
        </p:nvSpPr>
        <p:spPr bwMode="auto">
          <a:xfrm>
            <a:off x="304800" y="1066800"/>
            <a:ext cx="6705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b="1">
                <a:latin typeface="Times New Roman" pitchFamily="18" charset="0"/>
              </a:rPr>
              <a:t>3. Khai thác khoáng sản</a:t>
            </a:r>
          </a:p>
        </p:txBody>
      </p:sp>
      <p:sp>
        <p:nvSpPr>
          <p:cNvPr id="7" name="Rectangle 6"/>
          <p:cNvSpPr>
            <a:spLocks noChangeArrowheads="1"/>
          </p:cNvSpPr>
          <p:nvPr/>
        </p:nvSpPr>
        <p:spPr bwMode="auto">
          <a:xfrm>
            <a:off x="457200" y="2286000"/>
            <a:ext cx="8229600" cy="523875"/>
          </a:xfrm>
          <a:prstGeom prst="rect">
            <a:avLst/>
          </a:prstGeom>
          <a:gradFill rotWithShape="1">
            <a:gsLst>
              <a:gs pos="0">
                <a:srgbClr val="80FF80"/>
              </a:gs>
              <a:gs pos="50000">
                <a:srgbClr val="B3FFB3"/>
              </a:gs>
              <a:gs pos="100000">
                <a:srgbClr val="DAFFDA"/>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sz="2800" b="1">
                <a:latin typeface="Times New Roman" pitchFamily="18" charset="0"/>
                <a:ea typeface="Calibri" pitchFamily="34" charset="0"/>
                <a:cs typeface="Times New Roman" pitchFamily="18" charset="0"/>
              </a:rPr>
              <a:t>+ Kể tên một số kho</a:t>
            </a:r>
            <a:r>
              <a:rPr lang="en-US" sz="2800" b="1">
                <a:latin typeface="Calibri" pitchFamily="34" charset="0"/>
                <a:ea typeface="Calibri" pitchFamily="34" charset="0"/>
                <a:cs typeface="Times New Roman" pitchFamily="18" charset="0"/>
              </a:rPr>
              <a:t>á</a:t>
            </a:r>
            <a:r>
              <a:rPr lang="en-US" sz="2800" b="1">
                <a:latin typeface="Times New Roman" pitchFamily="18" charset="0"/>
                <a:ea typeface="Calibri" pitchFamily="34" charset="0"/>
                <a:cs typeface="Times New Roman" pitchFamily="18" charset="0"/>
              </a:rPr>
              <a:t>ng sản c</a:t>
            </a:r>
            <a:r>
              <a:rPr lang="en-US" sz="2800" b="1">
                <a:latin typeface="Calibri" pitchFamily="34" charset="0"/>
                <a:ea typeface="Calibri" pitchFamily="34" charset="0"/>
                <a:cs typeface="Times New Roman" pitchFamily="18" charset="0"/>
              </a:rPr>
              <a:t>ó</a:t>
            </a:r>
            <a:r>
              <a:rPr lang="en-US" sz="2800" b="1">
                <a:latin typeface="Times New Roman" pitchFamily="18" charset="0"/>
                <a:ea typeface="Calibri" pitchFamily="34" charset="0"/>
                <a:cs typeface="Times New Roman" pitchFamily="18" charset="0"/>
              </a:rPr>
              <a:t> ở Ho</a:t>
            </a:r>
            <a:r>
              <a:rPr lang="en-US" sz="2800" b="1">
                <a:latin typeface="Calibri" pitchFamily="34" charset="0"/>
                <a:ea typeface="Calibri" pitchFamily="34" charset="0"/>
                <a:cs typeface="Times New Roman" pitchFamily="18" charset="0"/>
              </a:rPr>
              <a:t>à</a:t>
            </a:r>
            <a:r>
              <a:rPr lang="en-US" sz="2800" b="1">
                <a:latin typeface="Times New Roman" pitchFamily="18" charset="0"/>
                <a:ea typeface="Calibri" pitchFamily="34" charset="0"/>
                <a:cs typeface="Times New Roman" pitchFamily="18" charset="0"/>
              </a:rPr>
              <a:t>ng Liên Sơn?</a:t>
            </a:r>
            <a:endParaRPr lang="en-US" sz="2800" b="1">
              <a:ea typeface="Calibri" pitchFamily="34" charset="0"/>
              <a:cs typeface="Times New Roman" pitchFamily="18" charset="0"/>
            </a:endParaRPr>
          </a:p>
        </p:txBody>
      </p:sp>
      <p:sp>
        <p:nvSpPr>
          <p:cNvPr id="8" name="Rectangle 7"/>
          <p:cNvSpPr>
            <a:spLocks noChangeArrowheads="1"/>
          </p:cNvSpPr>
          <p:nvPr/>
        </p:nvSpPr>
        <p:spPr bwMode="auto">
          <a:xfrm>
            <a:off x="1514475" y="3405188"/>
            <a:ext cx="5181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800" b="1"/>
              <a:t>Đồng , chì, kẽm, A-pa-tit, …</a:t>
            </a:r>
          </a:p>
        </p:txBody>
      </p:sp>
      <p:sp>
        <p:nvSpPr>
          <p:cNvPr id="9" name="Rectangle 8"/>
          <p:cNvSpPr>
            <a:spLocks noChangeArrowheads="1"/>
          </p:cNvSpPr>
          <p:nvPr/>
        </p:nvSpPr>
        <p:spPr bwMode="auto">
          <a:xfrm>
            <a:off x="533400" y="4648200"/>
            <a:ext cx="8229600" cy="954088"/>
          </a:xfrm>
          <a:prstGeom prst="rect">
            <a:avLst/>
          </a:prstGeom>
          <a:gradFill rotWithShape="1">
            <a:gsLst>
              <a:gs pos="0">
                <a:srgbClr val="80FF80"/>
              </a:gs>
              <a:gs pos="50000">
                <a:srgbClr val="B3FFB3"/>
              </a:gs>
              <a:gs pos="100000">
                <a:srgbClr val="DAFFDA"/>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0" hangingPunct="0"/>
            <a:r>
              <a:rPr lang="en-US" sz="2800" b="1">
                <a:latin typeface="Times New Roman" pitchFamily="18" charset="0"/>
                <a:ea typeface="Calibri" pitchFamily="34" charset="0"/>
                <a:cs typeface="Times New Roman" pitchFamily="18" charset="0"/>
              </a:rPr>
              <a:t>+ Ở v</a:t>
            </a:r>
            <a:r>
              <a:rPr lang="en-US" sz="2800" b="1">
                <a:latin typeface="Calibri" pitchFamily="34" charset="0"/>
                <a:ea typeface="Calibri" pitchFamily="34" charset="0"/>
                <a:cs typeface="Times New Roman" pitchFamily="18" charset="0"/>
              </a:rPr>
              <a:t>ù</a:t>
            </a:r>
            <a:r>
              <a:rPr lang="en-US" sz="2800" b="1">
                <a:latin typeface="Times New Roman" pitchFamily="18" charset="0"/>
                <a:ea typeface="Calibri" pitchFamily="34" charset="0"/>
                <a:cs typeface="Times New Roman" pitchFamily="18" charset="0"/>
              </a:rPr>
              <a:t>ng n</a:t>
            </a:r>
            <a:r>
              <a:rPr lang="en-US" sz="2800" b="1">
                <a:latin typeface="Calibri" pitchFamily="34" charset="0"/>
                <a:ea typeface="Calibri" pitchFamily="34" charset="0"/>
                <a:cs typeface="Times New Roman" pitchFamily="18" charset="0"/>
              </a:rPr>
              <a:t>ú</a:t>
            </a:r>
            <a:r>
              <a:rPr lang="en-US" sz="2800" b="1">
                <a:latin typeface="Times New Roman" pitchFamily="18" charset="0"/>
                <a:ea typeface="Calibri" pitchFamily="34" charset="0"/>
                <a:cs typeface="Times New Roman" pitchFamily="18" charset="0"/>
              </a:rPr>
              <a:t>i Ho</a:t>
            </a:r>
            <a:r>
              <a:rPr lang="en-US" sz="2800" b="1">
                <a:latin typeface="Calibri" pitchFamily="34" charset="0"/>
                <a:ea typeface="Calibri" pitchFamily="34" charset="0"/>
                <a:cs typeface="Times New Roman" pitchFamily="18" charset="0"/>
              </a:rPr>
              <a:t>à</a:t>
            </a:r>
            <a:r>
              <a:rPr lang="en-US" sz="2800" b="1">
                <a:latin typeface="Times New Roman" pitchFamily="18" charset="0"/>
                <a:ea typeface="Calibri" pitchFamily="34" charset="0"/>
                <a:cs typeface="Times New Roman" pitchFamily="18" charset="0"/>
              </a:rPr>
              <a:t>ng Liên Sơn, hiện nay kho</a:t>
            </a:r>
            <a:r>
              <a:rPr lang="en-US" sz="2800" b="1">
                <a:latin typeface="Calibri" pitchFamily="34" charset="0"/>
                <a:ea typeface="Calibri" pitchFamily="34" charset="0"/>
                <a:cs typeface="Times New Roman" pitchFamily="18" charset="0"/>
              </a:rPr>
              <a:t>á</a:t>
            </a:r>
            <a:r>
              <a:rPr lang="en-US" sz="2800" b="1">
                <a:latin typeface="Times New Roman" pitchFamily="18" charset="0"/>
                <a:ea typeface="Calibri" pitchFamily="34" charset="0"/>
                <a:cs typeface="Times New Roman" pitchFamily="18" charset="0"/>
              </a:rPr>
              <a:t>ng sản n</a:t>
            </a:r>
            <a:r>
              <a:rPr lang="en-US" sz="2800" b="1">
                <a:latin typeface="Calibri" pitchFamily="34" charset="0"/>
                <a:ea typeface="Calibri" pitchFamily="34" charset="0"/>
                <a:cs typeface="Times New Roman" pitchFamily="18" charset="0"/>
              </a:rPr>
              <a:t>à</a:t>
            </a:r>
            <a:r>
              <a:rPr lang="en-US" sz="2800" b="1">
                <a:latin typeface="Times New Roman" pitchFamily="18" charset="0"/>
                <a:ea typeface="Calibri" pitchFamily="34" charset="0"/>
                <a:cs typeface="Times New Roman" pitchFamily="18" charset="0"/>
              </a:rPr>
              <a:t>o được khai th</a:t>
            </a:r>
            <a:r>
              <a:rPr lang="en-US" sz="2800" b="1">
                <a:latin typeface="Calibri" pitchFamily="34" charset="0"/>
                <a:ea typeface="Calibri" pitchFamily="34" charset="0"/>
                <a:cs typeface="Times New Roman" pitchFamily="18" charset="0"/>
              </a:rPr>
              <a:t>á</a:t>
            </a:r>
            <a:r>
              <a:rPr lang="en-US" sz="2800" b="1">
                <a:latin typeface="Times New Roman" pitchFamily="18" charset="0"/>
                <a:ea typeface="Calibri" pitchFamily="34" charset="0"/>
                <a:cs typeface="Times New Roman" pitchFamily="18" charset="0"/>
              </a:rPr>
              <a:t>c nhiều nhất?</a:t>
            </a:r>
            <a:endParaRPr lang="en-US" sz="2800" b="1">
              <a:ea typeface="Calibri" pitchFamily="34" charset="0"/>
              <a:cs typeface="Times New Roman" pitchFamily="18" charset="0"/>
            </a:endParaRPr>
          </a:p>
        </p:txBody>
      </p:sp>
      <p:sp>
        <p:nvSpPr>
          <p:cNvPr id="10" name="Rectangle 9"/>
          <p:cNvSpPr>
            <a:spLocks noChangeArrowheads="1"/>
          </p:cNvSpPr>
          <p:nvPr/>
        </p:nvSpPr>
        <p:spPr bwMode="auto">
          <a:xfrm>
            <a:off x="3505200" y="5867400"/>
            <a:ext cx="1752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800" b="1"/>
              <a:t>A-pa-tit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Bottom)">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slide(fromBottom)">
                                      <p:cBhvr>
                                        <p:cTn id="12" dur="5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slide(fromBottom)">
                                      <p:cBhvr>
                                        <p:cTn id="17" dur="500"/>
                                        <p:tgtEl>
                                          <p:spTgt spid="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slide(fromBottom)">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animBg="1"/>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10"/>
          <p:cNvSpPr txBox="1">
            <a:spLocks noChangeArrowheads="1"/>
          </p:cNvSpPr>
          <p:nvPr/>
        </p:nvSpPr>
        <p:spPr bwMode="auto">
          <a:xfrm>
            <a:off x="838200" y="381000"/>
            <a:ext cx="5867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b="1">
                <a:latin typeface="Times New Roman" pitchFamily="18" charset="0"/>
              </a:rPr>
              <a:t>3. Khai thác khoáng sản</a:t>
            </a:r>
          </a:p>
        </p:txBody>
      </p:sp>
      <p:pic>
        <p:nvPicPr>
          <p:cNvPr id="12" name="Picture 2" descr="PHOTO157"/>
          <p:cNvPicPr>
            <a:picLocks noChangeAspect="1" noChangeArrowheads="1"/>
          </p:cNvPicPr>
          <p:nvPr/>
        </p:nvPicPr>
        <p:blipFill>
          <a:blip r:embed="rId2"/>
          <a:srcRect t="9859" b="8450"/>
          <a:stretch>
            <a:fillRect/>
          </a:stretch>
        </p:blipFill>
        <p:spPr bwMode="auto">
          <a:xfrm>
            <a:off x="457200" y="1828800"/>
            <a:ext cx="8305800" cy="46516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Text Box 7"/>
          <p:cNvSpPr txBox="1">
            <a:spLocks noChangeArrowheads="1"/>
          </p:cNvSpPr>
          <p:nvPr/>
        </p:nvSpPr>
        <p:spPr bwMode="auto">
          <a:xfrm>
            <a:off x="2133600" y="6324600"/>
            <a:ext cx="5105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i="1">
                <a:latin typeface="Times New Roman" pitchFamily="18" charset="0"/>
              </a:rPr>
              <a:t>Hình 3. </a:t>
            </a:r>
            <a:r>
              <a:rPr lang="en-US" sz="2400" b="1">
                <a:latin typeface="Times New Roman" pitchFamily="18" charset="0"/>
              </a:rPr>
              <a:t>Quy trình sản xuất phân lân</a:t>
            </a:r>
          </a:p>
        </p:txBody>
      </p:sp>
      <p:sp>
        <p:nvSpPr>
          <p:cNvPr id="14" name="TextBox 13"/>
          <p:cNvSpPr txBox="1">
            <a:spLocks noChangeArrowheads="1"/>
          </p:cNvSpPr>
          <p:nvPr/>
        </p:nvSpPr>
        <p:spPr bwMode="auto">
          <a:xfrm>
            <a:off x="609600" y="1219200"/>
            <a:ext cx="8229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a:solidFill>
                  <a:srgbClr val="FF0066"/>
                </a:solidFill>
              </a:rPr>
              <a:t>Quan sát hình 3, mô tả quy trình sản xuất phân lân?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slide(fromBottom)">
                                      <p:cBhvr>
                                        <p:cTn id="7" dur="500"/>
                                        <p:tgtEl>
                                          <p:spTgt spid="14"/>
                                        </p:tgtEl>
                                      </p:cBhvr>
                                    </p:animEffect>
                                  </p:childTnLst>
                                </p:cTn>
                              </p:par>
                              <p:par>
                                <p:cTn id="8" presetID="21" presetClass="entr" presetSubtype="4"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heel(4)">
                                      <p:cBhvr>
                                        <p:cTn id="10" dur="2000"/>
                                        <p:tgtEl>
                                          <p:spTgt spid="12"/>
                                        </p:tgtEl>
                                      </p:cBhvr>
                                    </p:animEffec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10"/>
          <p:cNvSpPr txBox="1">
            <a:spLocks noChangeArrowheads="1"/>
          </p:cNvSpPr>
          <p:nvPr/>
        </p:nvSpPr>
        <p:spPr bwMode="auto">
          <a:xfrm>
            <a:off x="685800" y="762000"/>
            <a:ext cx="6019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b="1">
                <a:latin typeface="Times New Roman" pitchFamily="18" charset="0"/>
              </a:rPr>
              <a:t>3. Khai thác khoáng sản</a:t>
            </a:r>
          </a:p>
        </p:txBody>
      </p:sp>
      <p:sp>
        <p:nvSpPr>
          <p:cNvPr id="17411" name="Rectangle 8"/>
          <p:cNvSpPr>
            <a:spLocks noChangeArrowheads="1"/>
          </p:cNvSpPr>
          <p:nvPr/>
        </p:nvSpPr>
        <p:spPr bwMode="auto">
          <a:xfrm>
            <a:off x="2209800" y="1828800"/>
            <a:ext cx="45307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sz="2800" b="1">
                <a:latin typeface="Times New Roman" pitchFamily="18" charset="0"/>
              </a:rPr>
              <a:t>Quy trình sản xuất phân lân</a:t>
            </a:r>
          </a:p>
        </p:txBody>
      </p:sp>
      <p:sp>
        <p:nvSpPr>
          <p:cNvPr id="22" name="Text Box 20"/>
          <p:cNvSpPr txBox="1">
            <a:spLocks noChangeArrowheads="1"/>
          </p:cNvSpPr>
          <p:nvPr/>
        </p:nvSpPr>
        <p:spPr bwMode="auto">
          <a:xfrm>
            <a:off x="2438400" y="3360738"/>
            <a:ext cx="16764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a:solidFill>
                  <a:schemeClr val="accent2"/>
                </a:solidFill>
                <a:latin typeface="Times New Roman" pitchFamily="18" charset="0"/>
              </a:rPr>
              <a:t>Được khai thác từ</a:t>
            </a:r>
          </a:p>
        </p:txBody>
      </p:sp>
      <p:sp>
        <p:nvSpPr>
          <p:cNvPr id="23" name="Text Box 21"/>
          <p:cNvSpPr txBox="1">
            <a:spLocks noChangeArrowheads="1"/>
          </p:cNvSpPr>
          <p:nvPr/>
        </p:nvSpPr>
        <p:spPr bwMode="auto">
          <a:xfrm>
            <a:off x="5257800" y="3251200"/>
            <a:ext cx="16002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a:solidFill>
                  <a:schemeClr val="accent2"/>
                </a:solidFill>
                <a:latin typeface="Times New Roman" pitchFamily="18" charset="0"/>
              </a:rPr>
              <a:t>Loại bỏ </a:t>
            </a:r>
          </a:p>
          <a:p>
            <a:pPr algn="ctr" eaLnBrk="1" hangingPunct="1">
              <a:spcBef>
                <a:spcPct val="50000"/>
              </a:spcBef>
            </a:pPr>
            <a:r>
              <a:rPr lang="en-US" sz="2400" b="1">
                <a:solidFill>
                  <a:schemeClr val="accent2"/>
                </a:solidFill>
                <a:latin typeface="Times New Roman" pitchFamily="18" charset="0"/>
              </a:rPr>
              <a:t>đất đá</a:t>
            </a:r>
          </a:p>
        </p:txBody>
      </p:sp>
      <p:sp>
        <p:nvSpPr>
          <p:cNvPr id="24" name="Text Box 22"/>
          <p:cNvSpPr txBox="1">
            <a:spLocks noChangeArrowheads="1"/>
          </p:cNvSpPr>
          <p:nvPr/>
        </p:nvSpPr>
        <p:spPr bwMode="auto">
          <a:xfrm>
            <a:off x="7239000" y="5654675"/>
            <a:ext cx="1905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a:solidFill>
                  <a:schemeClr val="accent2"/>
                </a:solidFill>
                <a:latin typeface="Times New Roman" pitchFamily="18" charset="0"/>
              </a:rPr>
              <a:t>Đưa vào nhà máy</a:t>
            </a:r>
          </a:p>
        </p:txBody>
      </p:sp>
      <p:sp>
        <p:nvSpPr>
          <p:cNvPr id="20491" name="Rectangle 25"/>
          <p:cNvSpPr>
            <a:spLocks noChangeArrowheads="1"/>
          </p:cNvSpPr>
          <p:nvPr/>
        </p:nvSpPr>
        <p:spPr bwMode="auto">
          <a:xfrm>
            <a:off x="6858000" y="2895600"/>
            <a:ext cx="1295400" cy="1447800"/>
          </a:xfrm>
          <a:prstGeom prst="rect">
            <a:avLst/>
          </a:prstGeom>
          <a:gradFill rotWithShape="1">
            <a:gsLst>
              <a:gs pos="0">
                <a:srgbClr val="FF66FF"/>
              </a:gs>
              <a:gs pos="50000">
                <a:srgbClr val="F3F0AB"/>
              </a:gs>
              <a:gs pos="100000">
                <a:srgbClr val="FF66FF"/>
              </a:gs>
            </a:gsLst>
            <a:lin ang="0" scaled="1"/>
          </a:gradFill>
          <a:ln w="28575">
            <a:solidFill>
              <a:schemeClr val="hlink"/>
            </a:solidFill>
            <a:miter lim="800000"/>
            <a:headEnd/>
            <a:tailEnd/>
          </a:ln>
        </p:spPr>
        <p:txBody>
          <a:bodyPr wrap="none" anchor="ctr"/>
          <a:lstStyle/>
          <a:p>
            <a:endParaRPr lang="en-US" b="1"/>
          </a:p>
        </p:txBody>
      </p:sp>
      <p:grpSp>
        <p:nvGrpSpPr>
          <p:cNvPr id="2" name="Group 42"/>
          <p:cNvGrpSpPr>
            <a:grpSpLocks/>
          </p:cNvGrpSpPr>
          <p:nvPr/>
        </p:nvGrpSpPr>
        <p:grpSpPr bwMode="auto">
          <a:xfrm>
            <a:off x="609600" y="2895600"/>
            <a:ext cx="6705600" cy="3689350"/>
            <a:chOff x="609600" y="2895600"/>
            <a:chExt cx="6705600" cy="3689350"/>
          </a:xfrm>
        </p:grpSpPr>
        <p:sp>
          <p:nvSpPr>
            <p:cNvPr id="17422" name="Line 14"/>
            <p:cNvSpPr>
              <a:spLocks noChangeShapeType="1"/>
            </p:cNvSpPr>
            <p:nvPr/>
          </p:nvSpPr>
          <p:spPr bwMode="auto">
            <a:xfrm>
              <a:off x="2438400" y="3765550"/>
              <a:ext cx="16764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23" name="Line 15"/>
            <p:cNvSpPr>
              <a:spLocks noChangeShapeType="1"/>
            </p:cNvSpPr>
            <p:nvPr/>
          </p:nvSpPr>
          <p:spPr bwMode="auto">
            <a:xfrm>
              <a:off x="5181600" y="3765550"/>
              <a:ext cx="16764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24" name="Line 16"/>
            <p:cNvSpPr>
              <a:spLocks noChangeShapeType="1"/>
            </p:cNvSpPr>
            <p:nvPr/>
          </p:nvSpPr>
          <p:spPr bwMode="auto">
            <a:xfrm flipH="1">
              <a:off x="2438400" y="5943600"/>
              <a:ext cx="16764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17425" name="Group 41"/>
            <p:cNvGrpSpPr>
              <a:grpSpLocks/>
            </p:cNvGrpSpPr>
            <p:nvPr/>
          </p:nvGrpSpPr>
          <p:grpSpPr bwMode="auto">
            <a:xfrm>
              <a:off x="5562600" y="4343400"/>
              <a:ext cx="1752600" cy="1677669"/>
              <a:chOff x="5562600" y="4343400"/>
              <a:chExt cx="1752600" cy="1677669"/>
            </a:xfrm>
          </p:grpSpPr>
          <p:sp>
            <p:nvSpPr>
              <p:cNvPr id="17430" name="Line 17"/>
              <p:cNvSpPr>
                <a:spLocks noChangeShapeType="1"/>
              </p:cNvSpPr>
              <p:nvPr/>
            </p:nvSpPr>
            <p:spPr bwMode="auto">
              <a:xfrm flipH="1">
                <a:off x="5562600" y="5975350"/>
                <a:ext cx="1752600" cy="45719"/>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31" name="Line 18"/>
              <p:cNvSpPr>
                <a:spLocks noChangeShapeType="1"/>
              </p:cNvSpPr>
              <p:nvPr/>
            </p:nvSpPr>
            <p:spPr bwMode="auto">
              <a:xfrm>
                <a:off x="7238999" y="4343400"/>
                <a:ext cx="45719" cy="16764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7426" name="Rectangle 26"/>
            <p:cNvSpPr>
              <a:spLocks noChangeArrowheads="1"/>
            </p:cNvSpPr>
            <p:nvPr/>
          </p:nvSpPr>
          <p:spPr bwMode="auto">
            <a:xfrm>
              <a:off x="4114800" y="5289550"/>
              <a:ext cx="1447800" cy="1295400"/>
            </a:xfrm>
            <a:prstGeom prst="rect">
              <a:avLst/>
            </a:prstGeom>
            <a:gradFill rotWithShape="1">
              <a:gsLst>
                <a:gs pos="0">
                  <a:srgbClr val="FF66FF"/>
                </a:gs>
                <a:gs pos="50000">
                  <a:srgbClr val="F3F0AB"/>
                </a:gs>
                <a:gs pos="100000">
                  <a:srgbClr val="FF66FF"/>
                </a:gs>
              </a:gsLst>
              <a:lin ang="0" scaled="1"/>
            </a:gradFill>
            <a:ln w="28575">
              <a:solidFill>
                <a:schemeClr val="hlink"/>
              </a:solidFill>
              <a:miter lim="800000"/>
              <a:headEnd/>
              <a:tailEnd/>
            </a:ln>
          </p:spPr>
          <p:txBody>
            <a:bodyPr wrap="none" anchor="ctr"/>
            <a:lstStyle/>
            <a:p>
              <a:endParaRPr lang="en-US" sz="2000" b="1"/>
            </a:p>
          </p:txBody>
        </p:sp>
        <p:sp>
          <p:nvSpPr>
            <p:cNvPr id="17427" name="Rectangle 27"/>
            <p:cNvSpPr>
              <a:spLocks noChangeArrowheads="1"/>
            </p:cNvSpPr>
            <p:nvPr/>
          </p:nvSpPr>
          <p:spPr bwMode="auto">
            <a:xfrm>
              <a:off x="1371600" y="5181600"/>
              <a:ext cx="1066800" cy="1295400"/>
            </a:xfrm>
            <a:prstGeom prst="rect">
              <a:avLst/>
            </a:prstGeom>
            <a:gradFill rotWithShape="1">
              <a:gsLst>
                <a:gs pos="0">
                  <a:srgbClr val="FF66FF"/>
                </a:gs>
                <a:gs pos="50000">
                  <a:srgbClr val="F3F0AB"/>
                </a:gs>
                <a:gs pos="100000">
                  <a:srgbClr val="FF66FF"/>
                </a:gs>
              </a:gsLst>
              <a:lin ang="0" scaled="1"/>
            </a:gradFill>
            <a:ln w="28575">
              <a:solidFill>
                <a:schemeClr val="hlink"/>
              </a:solidFill>
              <a:miter lim="800000"/>
              <a:headEnd/>
              <a:tailEnd/>
            </a:ln>
          </p:spPr>
          <p:txBody>
            <a:bodyPr wrap="none" anchor="ctr"/>
            <a:lstStyle/>
            <a:p>
              <a:endParaRPr lang="en-US" b="1"/>
            </a:p>
          </p:txBody>
        </p:sp>
        <p:sp>
          <p:nvSpPr>
            <p:cNvPr id="17428" name="Rectangle 34"/>
            <p:cNvSpPr>
              <a:spLocks noChangeArrowheads="1"/>
            </p:cNvSpPr>
            <p:nvPr/>
          </p:nvSpPr>
          <p:spPr bwMode="auto">
            <a:xfrm>
              <a:off x="609600" y="2971800"/>
              <a:ext cx="1828800" cy="1219200"/>
            </a:xfrm>
            <a:prstGeom prst="rect">
              <a:avLst/>
            </a:prstGeom>
            <a:gradFill rotWithShape="1">
              <a:gsLst>
                <a:gs pos="0">
                  <a:srgbClr val="FF66FF"/>
                </a:gs>
                <a:gs pos="50000">
                  <a:srgbClr val="F3F0AB"/>
                </a:gs>
                <a:gs pos="100000">
                  <a:srgbClr val="FF66FF"/>
                </a:gs>
              </a:gsLst>
              <a:lin ang="0" scaled="1"/>
            </a:gradFill>
            <a:ln w="28575">
              <a:solidFill>
                <a:schemeClr val="hlink"/>
              </a:solidFill>
              <a:miter lim="800000"/>
              <a:headEnd/>
              <a:tailEnd/>
            </a:ln>
          </p:spPr>
          <p:txBody>
            <a:bodyPr wrap="none" anchor="ctr"/>
            <a:lstStyle/>
            <a:p>
              <a:endParaRPr lang="en-US" b="1"/>
            </a:p>
          </p:txBody>
        </p:sp>
        <p:sp>
          <p:nvSpPr>
            <p:cNvPr id="17429" name="Rectangle 35"/>
            <p:cNvSpPr>
              <a:spLocks noChangeArrowheads="1"/>
            </p:cNvSpPr>
            <p:nvPr/>
          </p:nvSpPr>
          <p:spPr bwMode="auto">
            <a:xfrm>
              <a:off x="4114800" y="2895600"/>
              <a:ext cx="1066800" cy="1295400"/>
            </a:xfrm>
            <a:prstGeom prst="rect">
              <a:avLst/>
            </a:prstGeom>
            <a:gradFill rotWithShape="1">
              <a:gsLst>
                <a:gs pos="0">
                  <a:srgbClr val="FF66FF"/>
                </a:gs>
                <a:gs pos="50000">
                  <a:srgbClr val="F3F0AB"/>
                </a:gs>
                <a:gs pos="100000">
                  <a:srgbClr val="FF66FF"/>
                </a:gs>
              </a:gsLst>
              <a:lin ang="0" scaled="1"/>
            </a:gradFill>
            <a:ln w="28575">
              <a:solidFill>
                <a:schemeClr val="hlink"/>
              </a:solidFill>
              <a:miter lim="800000"/>
              <a:headEnd/>
              <a:tailEnd/>
            </a:ln>
          </p:spPr>
          <p:txBody>
            <a:bodyPr wrap="none" anchor="ctr"/>
            <a:lstStyle/>
            <a:p>
              <a:pPr algn="ctr"/>
              <a:endParaRPr lang="en-US" sz="2400" b="1">
                <a:solidFill>
                  <a:srgbClr val="003300"/>
                </a:solidFill>
                <a:latin typeface="Times New Roman" pitchFamily="18" charset="0"/>
              </a:endParaRPr>
            </a:p>
          </p:txBody>
        </p:sp>
      </p:grpSp>
      <p:sp>
        <p:nvSpPr>
          <p:cNvPr id="31" name="Text Box 33"/>
          <p:cNvSpPr txBox="1">
            <a:spLocks noChangeArrowheads="1"/>
          </p:cNvSpPr>
          <p:nvPr/>
        </p:nvSpPr>
        <p:spPr bwMode="auto">
          <a:xfrm>
            <a:off x="762000" y="3124200"/>
            <a:ext cx="1600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a:solidFill>
                  <a:srgbClr val="003300"/>
                </a:solidFill>
                <a:latin typeface="Times New Roman" pitchFamily="18" charset="0"/>
              </a:rPr>
              <a:t> Quặng     a-pa-tit</a:t>
            </a:r>
          </a:p>
        </p:txBody>
      </p:sp>
      <p:sp>
        <p:nvSpPr>
          <p:cNvPr id="34" name="Text Box 38"/>
          <p:cNvSpPr txBox="1">
            <a:spLocks noChangeArrowheads="1"/>
          </p:cNvSpPr>
          <p:nvPr/>
        </p:nvSpPr>
        <p:spPr bwMode="auto">
          <a:xfrm>
            <a:off x="1371600" y="5562600"/>
            <a:ext cx="990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a:solidFill>
                  <a:srgbClr val="003300"/>
                </a:solidFill>
                <a:latin typeface="Times New Roman" pitchFamily="18" charset="0"/>
              </a:rPr>
              <a:t>Phân lân</a:t>
            </a:r>
          </a:p>
        </p:txBody>
      </p:sp>
      <p:sp>
        <p:nvSpPr>
          <p:cNvPr id="40" name="TextBox 39"/>
          <p:cNvSpPr txBox="1">
            <a:spLocks noChangeArrowheads="1"/>
          </p:cNvSpPr>
          <p:nvPr/>
        </p:nvSpPr>
        <p:spPr bwMode="auto">
          <a:xfrm>
            <a:off x="4343400" y="3352800"/>
            <a:ext cx="76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a:t>Mỏ</a:t>
            </a:r>
          </a:p>
        </p:txBody>
      </p:sp>
      <p:sp>
        <p:nvSpPr>
          <p:cNvPr id="41" name="TextBox 40"/>
          <p:cNvSpPr txBox="1">
            <a:spLocks noChangeArrowheads="1"/>
          </p:cNvSpPr>
          <p:nvPr/>
        </p:nvSpPr>
        <p:spPr bwMode="auto">
          <a:xfrm>
            <a:off x="4114800" y="5638800"/>
            <a:ext cx="1524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a:t>Sản xuất</a:t>
            </a:r>
          </a:p>
          <a:p>
            <a:pPr eaLnBrk="1" hangingPunct="1"/>
            <a:r>
              <a:rPr lang="en-US" sz="2400" b="1"/>
              <a:t> phân lân</a:t>
            </a:r>
          </a:p>
        </p:txBody>
      </p:sp>
      <p:sp>
        <p:nvSpPr>
          <p:cNvPr id="44" name="TextBox 43"/>
          <p:cNvSpPr txBox="1">
            <a:spLocks noChangeArrowheads="1"/>
          </p:cNvSpPr>
          <p:nvPr/>
        </p:nvSpPr>
        <p:spPr bwMode="auto">
          <a:xfrm>
            <a:off x="6934200" y="2971800"/>
            <a:ext cx="1295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a:t>Làm giàu quặng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20491"/>
                                        </p:tgtEl>
                                        <p:attrNameLst>
                                          <p:attrName>style.visibility</p:attrName>
                                        </p:attrNameLst>
                                      </p:cBhvr>
                                      <p:to>
                                        <p:strVal val="visible"/>
                                      </p:to>
                                    </p:set>
                                    <p:animEffect transition="in" filter="box(in)">
                                      <p:cBhvr>
                                        <p:cTn id="10" dur="500"/>
                                        <p:tgtEl>
                                          <p:spTgt spid="2049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box(in)">
                                      <p:cBhvr>
                                        <p:cTn id="15" dur="500"/>
                                        <p:tgtEl>
                                          <p:spTgt spid="31"/>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box(in)">
                                      <p:cBhvr>
                                        <p:cTn id="20" dur="500"/>
                                        <p:tgtEl>
                                          <p:spTgt spid="22"/>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box(in)">
                                      <p:cBhvr>
                                        <p:cTn id="25" dur="500"/>
                                        <p:tgtEl>
                                          <p:spTgt spid="40"/>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4" presetClass="entr" presetSubtype="16" fill="hold" grpId="0" nodeType="click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box(in)">
                                      <p:cBhvr>
                                        <p:cTn id="30" dur="500"/>
                                        <p:tgtEl>
                                          <p:spTgt spid="23"/>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4" presetClass="entr" presetSubtype="16" fill="hold"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box(in)">
                                      <p:cBhvr>
                                        <p:cTn id="35" dur="500"/>
                                        <p:tgtEl>
                                          <p:spTgt spid="2"/>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4" presetClass="entr" presetSubtype="16" fill="hold" grpId="0" nodeType="clickEffect">
                                  <p:stCondLst>
                                    <p:cond delay="0"/>
                                  </p:stCondLst>
                                  <p:childTnLst>
                                    <p:set>
                                      <p:cBhvr>
                                        <p:cTn id="39" dur="1" fill="hold">
                                          <p:stCondLst>
                                            <p:cond delay="0"/>
                                          </p:stCondLst>
                                        </p:cTn>
                                        <p:tgtEl>
                                          <p:spTgt spid="44"/>
                                        </p:tgtEl>
                                        <p:attrNameLst>
                                          <p:attrName>style.visibility</p:attrName>
                                        </p:attrNameLst>
                                      </p:cBhvr>
                                      <p:to>
                                        <p:strVal val="visible"/>
                                      </p:to>
                                    </p:set>
                                    <p:animEffect transition="in" filter="box(in)">
                                      <p:cBhvr>
                                        <p:cTn id="40" dur="500"/>
                                        <p:tgtEl>
                                          <p:spTgt spid="44"/>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4" presetClass="entr" presetSubtype="16" fill="hold" grpId="0" nodeType="click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box(in)">
                                      <p:cBhvr>
                                        <p:cTn id="45" dur="500"/>
                                        <p:tgtEl>
                                          <p:spTgt spid="24"/>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4" presetClass="entr" presetSubtype="16" fill="hold" grpId="0" nodeType="click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box(in)">
                                      <p:cBhvr>
                                        <p:cTn id="50" dur="500"/>
                                        <p:tgtEl>
                                          <p:spTgt spid="41"/>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4" presetClass="entr" presetSubtype="16" fill="hold" grpId="0" nodeType="click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box(in)">
                                      <p:cBhvr>
                                        <p:cTn id="5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0491" grpId="0" animBg="1"/>
      <p:bldP spid="31" grpId="0"/>
      <p:bldP spid="34" grpId="0"/>
      <p:bldP spid="40" grpId="0"/>
      <p:bldP spid="41"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10"/>
          <p:cNvSpPr txBox="1">
            <a:spLocks noChangeArrowheads="1"/>
          </p:cNvSpPr>
          <p:nvPr/>
        </p:nvSpPr>
        <p:spPr bwMode="auto">
          <a:xfrm>
            <a:off x="609600" y="838200"/>
            <a:ext cx="6096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b="1">
                <a:latin typeface="Times New Roman" pitchFamily="18" charset="0"/>
              </a:rPr>
              <a:t>3. Khai thác khoáng sản</a:t>
            </a:r>
          </a:p>
        </p:txBody>
      </p:sp>
      <p:sp>
        <p:nvSpPr>
          <p:cNvPr id="7" name="Rectangle 6"/>
          <p:cNvSpPr>
            <a:spLocks noChangeArrowheads="1"/>
          </p:cNvSpPr>
          <p:nvPr/>
        </p:nvSpPr>
        <p:spPr bwMode="auto">
          <a:xfrm>
            <a:off x="533400" y="2743200"/>
            <a:ext cx="8229600" cy="954088"/>
          </a:xfrm>
          <a:prstGeom prst="rect">
            <a:avLst/>
          </a:prstGeom>
          <a:gradFill rotWithShape="1">
            <a:gsLst>
              <a:gs pos="0">
                <a:srgbClr val="80FF80"/>
              </a:gs>
              <a:gs pos="50000">
                <a:srgbClr val="B3FFB3"/>
              </a:gs>
              <a:gs pos="100000">
                <a:srgbClr val="DAFFDA"/>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vi-VN" sz="2800" b="1"/>
              <a:t>Ngoài khai thác khoáng sản, người dân miền núi còn khai thác gì ?</a:t>
            </a:r>
            <a:endParaRPr lang="en-US" sz="2800" b="1"/>
          </a:p>
        </p:txBody>
      </p:sp>
      <p:sp>
        <p:nvSpPr>
          <p:cNvPr id="10" name="Rectangle 9"/>
          <p:cNvSpPr>
            <a:spLocks noChangeArrowheads="1"/>
          </p:cNvSpPr>
          <p:nvPr/>
        </p:nvSpPr>
        <p:spPr bwMode="auto">
          <a:xfrm>
            <a:off x="1295400" y="4038600"/>
            <a:ext cx="75438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vi-VN" sz="2800" b="1"/>
              <a:t>Khai thác gỗ, mây, nứa để làm nhà, đồ dùng …; măng, mộc nhĩ, nấm hương để làm thức ăn; quế, sa nhân để làm thuốc chữa bệnh</a:t>
            </a:r>
            <a:endParaRPr lang="en-US" sz="2800" b="1"/>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Bottom)">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slide(fromBottom)">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10"/>
          <p:cNvSpPr txBox="1">
            <a:spLocks noChangeArrowheads="1"/>
          </p:cNvSpPr>
          <p:nvPr/>
        </p:nvSpPr>
        <p:spPr bwMode="auto">
          <a:xfrm>
            <a:off x="838200" y="1295400"/>
            <a:ext cx="5867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b="1">
                <a:latin typeface="Times New Roman" pitchFamily="18" charset="0"/>
              </a:rPr>
              <a:t>3. Khai thác khoáng sản</a:t>
            </a:r>
          </a:p>
        </p:txBody>
      </p:sp>
      <p:sp>
        <p:nvSpPr>
          <p:cNvPr id="7" name="Rectangle 6"/>
          <p:cNvSpPr>
            <a:spLocks noChangeArrowheads="1"/>
          </p:cNvSpPr>
          <p:nvPr/>
        </p:nvSpPr>
        <p:spPr bwMode="auto">
          <a:xfrm>
            <a:off x="533400" y="2743200"/>
            <a:ext cx="8229600" cy="954088"/>
          </a:xfrm>
          <a:prstGeom prst="rect">
            <a:avLst/>
          </a:prstGeom>
          <a:gradFill rotWithShape="1">
            <a:gsLst>
              <a:gs pos="0">
                <a:srgbClr val="80FF80"/>
              </a:gs>
              <a:gs pos="50000">
                <a:srgbClr val="B3FFB3"/>
              </a:gs>
              <a:gs pos="100000">
                <a:srgbClr val="DAFFDA"/>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vi-VN" sz="2800" b="1"/>
              <a:t>Tại sao chúng ta phải bảo vệ, giữ gìn và khai thác khoáng sản hợp lý?</a:t>
            </a:r>
            <a:endParaRPr lang="en-US" sz="2800" b="1"/>
          </a:p>
        </p:txBody>
      </p:sp>
      <p:sp>
        <p:nvSpPr>
          <p:cNvPr id="10" name="Rectangle 9"/>
          <p:cNvSpPr>
            <a:spLocks noChangeArrowheads="1"/>
          </p:cNvSpPr>
          <p:nvPr/>
        </p:nvSpPr>
        <p:spPr bwMode="auto">
          <a:xfrm>
            <a:off x="1295400" y="4038600"/>
            <a:ext cx="75438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vi-VN" sz="2800" b="1"/>
              <a:t>Khoáng sản được dùng làm nguyên liệu cho nhiều ngành công nghiệp nên chúng ta phải bảo vệ, giữ gìn và khai thác khoáng sản hợp lý</a:t>
            </a:r>
            <a:r>
              <a:rPr lang="en-US" sz="2800" b="1"/>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Bottom)">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slide(fromBottom)">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Box 10"/>
          <p:cNvSpPr txBox="1">
            <a:spLocks noChangeArrowheads="1"/>
          </p:cNvSpPr>
          <p:nvPr/>
        </p:nvSpPr>
        <p:spPr bwMode="auto">
          <a:xfrm>
            <a:off x="1219200" y="990600"/>
            <a:ext cx="6705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b="1">
                <a:latin typeface="Times New Roman" pitchFamily="18" charset="0"/>
              </a:rPr>
              <a:t>3. Khai thác khoáng sản</a:t>
            </a:r>
          </a:p>
        </p:txBody>
      </p:sp>
      <p:sp>
        <p:nvSpPr>
          <p:cNvPr id="17" name="TextBox 16"/>
          <p:cNvSpPr txBox="1">
            <a:spLocks noChangeArrowheads="1"/>
          </p:cNvSpPr>
          <p:nvPr/>
        </p:nvSpPr>
        <p:spPr bwMode="auto">
          <a:xfrm>
            <a:off x="649288" y="2590800"/>
            <a:ext cx="7772400" cy="2246313"/>
          </a:xfrm>
          <a:prstGeom prst="rect">
            <a:avLst/>
          </a:prstGeom>
          <a:gradFill rotWithShape="1">
            <a:gsLst>
              <a:gs pos="0">
                <a:srgbClr val="80FF80"/>
              </a:gs>
              <a:gs pos="50000">
                <a:srgbClr val="B3FFB3"/>
              </a:gs>
              <a:gs pos="100000">
                <a:srgbClr val="DAFFDA"/>
              </a:gs>
            </a:gsLst>
            <a:lin ang="162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800" b="1">
                <a:solidFill>
                  <a:srgbClr val="000000"/>
                </a:solidFill>
              </a:rPr>
              <a:t>Kết luận:</a:t>
            </a:r>
          </a:p>
          <a:p>
            <a:pPr eaLnBrk="1" hangingPunct="1"/>
            <a:r>
              <a:rPr lang="en-US" sz="2800"/>
              <a:t>Khoáng sản được dùng làm nguyên liệu cho nhiều ngành công nghiệp và chúng có nhiều nhưng  không phải là vô tận. Chúng ta cần phải biết sử dụng chúng tiết kiệm và hiệu quả.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ox(in)">
                                      <p:cBhvr>
                                        <p:cTn id="7" dur="500"/>
                                        <p:tgtEl>
                                          <p:spTgt spid="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slide(fromBottom)">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876800"/>
            <a:ext cx="1628775"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4"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7339012" y="5053013"/>
            <a:ext cx="1628775"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WordArt 6"/>
          <p:cNvSpPr>
            <a:spLocks noChangeArrowheads="1" noChangeShapeType="1" noTextEdit="1"/>
          </p:cNvSpPr>
          <p:nvPr/>
        </p:nvSpPr>
        <p:spPr bwMode="auto">
          <a:xfrm>
            <a:off x="0" y="2895600"/>
            <a:ext cx="762000" cy="1409700"/>
          </a:xfrm>
          <a:prstGeom prst="rect">
            <a:avLst/>
          </a:prstGeom>
        </p:spPr>
        <p:txBody>
          <a:bodyPr wrap="none" fromWordArt="1">
            <a:prstTxWarp prst="textFadeUp">
              <a:avLst>
                <a:gd name="adj" fmla="val 9991"/>
              </a:avLst>
            </a:prstTxWarp>
          </a:bodyPr>
          <a:lstStyle/>
          <a:p>
            <a:pPr algn="ctr"/>
            <a:r>
              <a:rPr lang="en-US" sz="3600" kern="10">
                <a:ln w="12700">
                  <a:solidFill>
                    <a:srgbClr val="B2B2B2"/>
                  </a:solidFill>
                  <a:round/>
                  <a:headEnd/>
                  <a:tailEnd/>
                </a:ln>
                <a:gradFill rotWithShape="1">
                  <a:gsLst>
                    <a:gs pos="0">
                      <a:srgbClr val="520402"/>
                    </a:gs>
                    <a:gs pos="100000">
                      <a:srgbClr val="FFCC00"/>
                    </a:gs>
                  </a:gsLst>
                  <a:lin ang="5400000" scaled="1"/>
                </a:gradFill>
                <a:effectLst>
                  <a:outerShdw dist="35921" dir="2700000" sy="50000" rotWithShape="0">
                    <a:srgbClr val="875B0D">
                      <a:alpha val="70000"/>
                    </a:srgbClr>
                  </a:outerShdw>
                </a:effectLst>
                <a:latin typeface="Arial Black"/>
              </a:rPr>
              <a:t>?</a:t>
            </a:r>
          </a:p>
        </p:txBody>
      </p:sp>
      <p:sp>
        <p:nvSpPr>
          <p:cNvPr id="45063" name="Text Box 7"/>
          <p:cNvSpPr txBox="1">
            <a:spLocks noChangeArrowheads="1"/>
          </p:cNvSpPr>
          <p:nvPr/>
        </p:nvSpPr>
        <p:spPr bwMode="auto">
          <a:xfrm>
            <a:off x="609600" y="3124200"/>
            <a:ext cx="8534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b="1">
                <a:solidFill>
                  <a:srgbClr val="0000FF"/>
                </a:solidFill>
                <a:latin typeface="Times New Roman" pitchFamily="18" charset="0"/>
                <a:cs typeface="Times New Roman" pitchFamily="18" charset="0"/>
              </a:rPr>
              <a:t>    1. Kể tên một số dân tộc ít người ở Hoàng Liên Sơn?</a:t>
            </a:r>
          </a:p>
        </p:txBody>
      </p:sp>
      <p:sp>
        <p:nvSpPr>
          <p:cNvPr id="45064" name="Text Box 8"/>
          <p:cNvSpPr txBox="1">
            <a:spLocks noChangeArrowheads="1"/>
          </p:cNvSpPr>
          <p:nvPr/>
        </p:nvSpPr>
        <p:spPr bwMode="auto">
          <a:xfrm>
            <a:off x="758825" y="3886200"/>
            <a:ext cx="838517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b="1">
                <a:solidFill>
                  <a:srgbClr val="0000FF"/>
                </a:solidFill>
                <a:latin typeface="Times New Roman" pitchFamily="18" charset="0"/>
                <a:cs typeface="Times New Roman" pitchFamily="18" charset="0"/>
              </a:rPr>
              <a:t>    2. Kể tên một số lễ hội của người dân ở Hoàng Liên Sơn?</a:t>
            </a:r>
          </a:p>
        </p:txBody>
      </p:sp>
      <p:sp>
        <p:nvSpPr>
          <p:cNvPr id="45065" name="WordArt 9"/>
          <p:cNvSpPr>
            <a:spLocks noChangeArrowheads="1" noChangeShapeType="1" noTextEdit="1"/>
          </p:cNvSpPr>
          <p:nvPr/>
        </p:nvSpPr>
        <p:spPr bwMode="auto">
          <a:xfrm>
            <a:off x="609600" y="762000"/>
            <a:ext cx="7620000" cy="1143000"/>
          </a:xfrm>
          <a:prstGeom prst="rect">
            <a:avLst/>
          </a:prstGeom>
        </p:spPr>
        <p:txBody>
          <a:bodyPr wrap="none" fromWordArt="1">
            <a:prstTxWarp prst="textPlain">
              <a:avLst>
                <a:gd name="adj" fmla="val 50000"/>
              </a:avLst>
            </a:prstTxWarp>
          </a:bodyPr>
          <a:lstStyle/>
          <a:p>
            <a:pPr algn="ctr"/>
            <a:r>
              <a:rPr lang="en-US" sz="3600" b="1" kern="10">
                <a:ln w="9525">
                  <a:solidFill>
                    <a:srgbClr val="FF0000"/>
                  </a:solidFill>
                  <a:round/>
                  <a:headEnd/>
                  <a:tailEnd/>
                </a:ln>
                <a:effectLst>
                  <a:outerShdw dist="45791" dir="2021404" algn="ctr" rotWithShape="0">
                    <a:srgbClr val="B2B2B2">
                      <a:alpha val="79999"/>
                    </a:srgbClr>
                  </a:outerShdw>
                </a:effectLst>
                <a:latin typeface="Times New Roman"/>
                <a:cs typeface="Times New Roman"/>
              </a:rPr>
              <a:t>ÔN TẬP BÀI CŨ</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5065"/>
                                        </p:tgtEl>
                                        <p:attrNameLst>
                                          <p:attrName>style.visibility</p:attrName>
                                        </p:attrNameLst>
                                      </p:cBhvr>
                                      <p:to>
                                        <p:strVal val="visible"/>
                                      </p:to>
                                    </p:set>
                                    <p:anim calcmode="lin" valueType="num">
                                      <p:cBhvr additive="base">
                                        <p:cTn id="7" dur="500" fill="hold"/>
                                        <p:tgtEl>
                                          <p:spTgt spid="45065"/>
                                        </p:tgtEl>
                                        <p:attrNameLst>
                                          <p:attrName>ppt_x</p:attrName>
                                        </p:attrNameLst>
                                      </p:cBhvr>
                                      <p:tavLst>
                                        <p:tav tm="0">
                                          <p:val>
                                            <p:strVal val="#ppt_x"/>
                                          </p:val>
                                        </p:tav>
                                        <p:tav tm="100000">
                                          <p:val>
                                            <p:strVal val="#ppt_x"/>
                                          </p:val>
                                        </p:tav>
                                      </p:tavLst>
                                    </p:anim>
                                    <p:anim calcmode="lin" valueType="num">
                                      <p:cBhvr additive="base">
                                        <p:cTn id="8" dur="500" fill="hold"/>
                                        <p:tgtEl>
                                          <p:spTgt spid="4506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7" presetClass="entr" presetSubtype="0" fill="hold" grpId="0" nodeType="clickEffect">
                                  <p:stCondLst>
                                    <p:cond delay="0"/>
                                  </p:stCondLst>
                                  <p:iterate type="lt">
                                    <p:tmPct val="50000"/>
                                  </p:iterate>
                                  <p:childTnLst>
                                    <p:set>
                                      <p:cBhvr>
                                        <p:cTn id="12" dur="1" fill="hold">
                                          <p:stCondLst>
                                            <p:cond delay="0"/>
                                          </p:stCondLst>
                                        </p:cTn>
                                        <p:tgtEl>
                                          <p:spTgt spid="45063"/>
                                        </p:tgtEl>
                                        <p:attrNameLst>
                                          <p:attrName>style.visibility</p:attrName>
                                        </p:attrNameLst>
                                      </p:cBhvr>
                                      <p:to>
                                        <p:strVal val="visible"/>
                                      </p:to>
                                    </p:set>
                                    <p:anim calcmode="discrete" valueType="clr">
                                      <p:cBhvr override="childStyle">
                                        <p:cTn id="13" dur="80"/>
                                        <p:tgtEl>
                                          <p:spTgt spid="45063"/>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45063"/>
                                        </p:tgtEl>
                                        <p:attrNameLst>
                                          <p:attrName>fillcolor</p:attrName>
                                        </p:attrNameLst>
                                      </p:cBhvr>
                                      <p:tavLst>
                                        <p:tav tm="0">
                                          <p:val>
                                            <p:clrVal>
                                              <a:schemeClr val="accent2"/>
                                            </p:clrVal>
                                          </p:val>
                                        </p:tav>
                                        <p:tav tm="50000">
                                          <p:val>
                                            <p:clrVal>
                                              <a:schemeClr val="hlink"/>
                                            </p:clrVal>
                                          </p:val>
                                        </p:tav>
                                      </p:tavLst>
                                    </p:anim>
                                    <p:set>
                                      <p:cBhvr>
                                        <p:cTn id="15" dur="80"/>
                                        <p:tgtEl>
                                          <p:spTgt spid="45063"/>
                                        </p:tgtEl>
                                        <p:attrNameLst>
                                          <p:attrName>fill.type</p:attrName>
                                        </p:attrNameLst>
                                      </p:cBhvr>
                                      <p:to>
                                        <p:strVal val="solid"/>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27" presetClass="entr" presetSubtype="0" fill="hold" nodeType="clickEffect">
                                  <p:stCondLst>
                                    <p:cond delay="0"/>
                                  </p:stCondLst>
                                  <p:iterate type="lt">
                                    <p:tmPct val="50000"/>
                                  </p:iterate>
                                  <p:childTnLst>
                                    <p:set>
                                      <p:cBhvr>
                                        <p:cTn id="19" dur="1" fill="hold">
                                          <p:stCondLst>
                                            <p:cond delay="0"/>
                                          </p:stCondLst>
                                        </p:cTn>
                                        <p:tgtEl>
                                          <p:spTgt spid="45064">
                                            <p:txEl>
                                              <p:pRg st="0" end="0"/>
                                            </p:txEl>
                                          </p:spTgt>
                                        </p:tgtEl>
                                        <p:attrNameLst>
                                          <p:attrName>style.visibility</p:attrName>
                                        </p:attrNameLst>
                                      </p:cBhvr>
                                      <p:to>
                                        <p:strVal val="visible"/>
                                      </p:to>
                                    </p:set>
                                    <p:anim calcmode="discrete" valueType="clr">
                                      <p:cBhvr override="childStyle">
                                        <p:cTn id="20" dur="80"/>
                                        <p:tgtEl>
                                          <p:spTgt spid="4506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45064">
                                            <p:txEl>
                                              <p:pRg st="0" end="0"/>
                                            </p:txEl>
                                          </p:spTgt>
                                        </p:tgtEl>
                                        <p:attrNameLst>
                                          <p:attrName>fillcolor</p:attrName>
                                        </p:attrNameLst>
                                      </p:cBhvr>
                                      <p:tavLst>
                                        <p:tav tm="0">
                                          <p:val>
                                            <p:clrVal>
                                              <a:schemeClr val="accent2"/>
                                            </p:clrVal>
                                          </p:val>
                                        </p:tav>
                                        <p:tav tm="50000">
                                          <p:val>
                                            <p:clrVal>
                                              <a:schemeClr val="hlink"/>
                                            </p:clrVal>
                                          </p:val>
                                        </p:tav>
                                      </p:tavLst>
                                    </p:anim>
                                    <p:set>
                                      <p:cBhvr>
                                        <p:cTn id="22" dur="80"/>
                                        <p:tgtEl>
                                          <p:spTgt spid="45064">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3" grpId="0"/>
      <p:bldP spid="450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5" descr="9.jpg"/>
          <p:cNvPicPr>
            <a:picLocks noChangeAspect="1"/>
          </p:cNvPicPr>
          <p:nvPr/>
        </p:nvPicPr>
        <p:blipFill>
          <a:blip r:embed="rId2">
            <a:lum bright="10000" contrast="3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3" descr="D:\BIEU ĐO TU DUY DIA 4\HOAT DONG SAN XUAT O HOANG LIEN S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19200"/>
            <a:ext cx="91440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3505200" y="533400"/>
            <a:ext cx="1808508" cy="553998"/>
          </a:xfrm>
          <a:prstGeom prst="rect">
            <a:avLst/>
          </a:prstGeom>
          <a:noFill/>
        </p:spPr>
        <p:txBody>
          <a:bodyPr wrap="none">
            <a:spAutoFit/>
          </a:bodyPr>
          <a:lstStyle/>
          <a:p>
            <a:pPr algn="ctr">
              <a:defRPr/>
            </a:pPr>
            <a:r>
              <a:rPr lang="en-US" sz="3000" b="1" dirty="0" err="1">
                <a:ln w="10541" cmpd="sng">
                  <a:solidFill>
                    <a:srgbClr val="000099"/>
                  </a:solidFill>
                  <a:prstDash val="solid"/>
                </a:ln>
                <a:solidFill>
                  <a:srgbClr val="000099"/>
                </a:solidFill>
              </a:rPr>
              <a:t>Ghi</a:t>
            </a:r>
            <a:r>
              <a:rPr lang="en-US" sz="3000" b="1" dirty="0">
                <a:ln w="10541" cmpd="sng">
                  <a:solidFill>
                    <a:srgbClr val="000099"/>
                  </a:solidFill>
                  <a:prstDash val="solid"/>
                </a:ln>
                <a:solidFill>
                  <a:srgbClr val="000099"/>
                </a:solidFill>
              </a:rPr>
              <a:t> </a:t>
            </a:r>
            <a:r>
              <a:rPr lang="en-US" sz="3000" b="1" dirty="0" err="1">
                <a:ln w="10541" cmpd="sng">
                  <a:solidFill>
                    <a:srgbClr val="000099"/>
                  </a:solidFill>
                  <a:prstDash val="solid"/>
                </a:ln>
                <a:solidFill>
                  <a:srgbClr val="000099"/>
                </a:solidFill>
              </a:rPr>
              <a:t>nhớ</a:t>
            </a:r>
            <a:r>
              <a:rPr lang="en-US" sz="3000" b="1" dirty="0">
                <a:ln w="10541" cmpd="sng">
                  <a:solidFill>
                    <a:srgbClr val="000099"/>
                  </a:solidFill>
                  <a:prstDash val="solid"/>
                </a:ln>
                <a:solidFill>
                  <a:srgbClr val="000099"/>
                </a:solidFill>
              </a:rPr>
              <a:t>:</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2286000" y="381000"/>
            <a:ext cx="5943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4400" b="1">
                <a:solidFill>
                  <a:srgbClr val="993366"/>
                </a:solidFill>
                <a:latin typeface="Tahoma" pitchFamily="34" charset="0"/>
              </a:rPr>
              <a:t>TRÒ CHƠI Ô CHỮ </a:t>
            </a:r>
          </a:p>
        </p:txBody>
      </p:sp>
      <p:sp>
        <p:nvSpPr>
          <p:cNvPr id="22531" name="Text Box 3"/>
          <p:cNvSpPr txBox="1">
            <a:spLocks noChangeArrowheads="1"/>
          </p:cNvSpPr>
          <p:nvPr/>
        </p:nvSpPr>
        <p:spPr bwMode="auto">
          <a:xfrm>
            <a:off x="1371600" y="2286000"/>
            <a:ext cx="4495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endParaRPr lang="en-US">
              <a:latin typeface="Tahoma" pitchFamily="34" charset="0"/>
            </a:endParaRPr>
          </a:p>
        </p:txBody>
      </p:sp>
      <p:sp>
        <p:nvSpPr>
          <p:cNvPr id="37892" name="Text Box 4"/>
          <p:cNvSpPr txBox="1">
            <a:spLocks noChangeArrowheads="1"/>
          </p:cNvSpPr>
          <p:nvPr/>
        </p:nvSpPr>
        <p:spPr bwMode="auto">
          <a:xfrm>
            <a:off x="990600" y="1295400"/>
            <a:ext cx="8153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3200" b="1">
                <a:latin typeface="Tahoma" pitchFamily="34" charset="0"/>
              </a:rPr>
              <a:t> Đây là khoáng sản được khai thác nhiều nhất ở Hoàng Liên sơn </a:t>
            </a:r>
          </a:p>
        </p:txBody>
      </p:sp>
      <p:sp>
        <p:nvSpPr>
          <p:cNvPr id="37893" name="Text Box 5"/>
          <p:cNvSpPr txBox="1">
            <a:spLocks noChangeArrowheads="1"/>
          </p:cNvSpPr>
          <p:nvPr/>
        </p:nvSpPr>
        <p:spPr bwMode="auto">
          <a:xfrm>
            <a:off x="990600" y="3810000"/>
            <a:ext cx="7848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atin typeface="Tahoma" pitchFamily="34" charset="0"/>
              </a:rPr>
              <a:t> </a:t>
            </a:r>
            <a:r>
              <a:rPr lang="en-US" sz="3200" b="1">
                <a:latin typeface="Tahoma" pitchFamily="34" charset="0"/>
              </a:rPr>
              <a:t>Đây là nghề chính của người dân Hoàng Liên sơn </a:t>
            </a:r>
          </a:p>
        </p:txBody>
      </p:sp>
      <p:graphicFrame>
        <p:nvGraphicFramePr>
          <p:cNvPr id="37894" name="Group 6"/>
          <p:cNvGraphicFramePr>
            <a:graphicFrameLocks noGrp="1"/>
          </p:cNvGraphicFramePr>
          <p:nvPr>
            <p:ph sz="quarter" idx="1"/>
          </p:nvPr>
        </p:nvGraphicFramePr>
        <p:xfrm>
          <a:off x="1219200" y="2590800"/>
          <a:ext cx="6629400" cy="762000"/>
        </p:xfrm>
        <a:graphic>
          <a:graphicData uri="http://schemas.openxmlformats.org/drawingml/2006/table">
            <a:tbl>
              <a:tblPr/>
              <a:tblGrid>
                <a:gridCol w="1104900"/>
                <a:gridCol w="1104900"/>
                <a:gridCol w="1104900"/>
                <a:gridCol w="1104900"/>
                <a:gridCol w="1104900"/>
                <a:gridCol w="1104900"/>
              </a:tblGrid>
              <a:tr h="762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000" b="1" i="0" u="none" strike="noStrike" cap="none" normalizeH="0" baseline="0" smtClean="0">
                          <a:ln>
                            <a:noFill/>
                          </a:ln>
                          <a:solidFill>
                            <a:srgbClr val="CC00FF"/>
                          </a:solidFill>
                          <a:effectLst/>
                          <a:latin typeface="Times New Roman" pitchFamily="18" charset="0"/>
                        </a:rPr>
                        <a:t>A</a:t>
                      </a:r>
                    </a:p>
                  </a:txBody>
                  <a:tcPr horzOverflow="overflow">
                    <a:lnL w="38100"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rgbClr val="99FF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000" b="1" i="0" u="none" strike="noStrike" cap="none" normalizeH="0" baseline="0" smtClean="0">
                          <a:ln>
                            <a:noFill/>
                          </a:ln>
                          <a:solidFill>
                            <a:srgbClr val="CC00FF"/>
                          </a:solidFill>
                          <a:effectLst/>
                          <a:latin typeface="Times New Roman" pitchFamily="18" charset="0"/>
                        </a:rPr>
                        <a:t>P</a:t>
                      </a:r>
                    </a:p>
                  </a:txBody>
                  <a:tcPr horzOverflow="overflow">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rgbClr val="99FF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000" b="1" i="0" u="none" strike="noStrike" cap="none" normalizeH="0" baseline="0" smtClean="0">
                          <a:ln>
                            <a:noFill/>
                          </a:ln>
                          <a:solidFill>
                            <a:srgbClr val="CC00FF"/>
                          </a:solidFill>
                          <a:effectLst/>
                          <a:latin typeface="Times New Roman" pitchFamily="18" charset="0"/>
                        </a:rPr>
                        <a:t>A</a:t>
                      </a:r>
                    </a:p>
                  </a:txBody>
                  <a:tcPr horzOverflow="overflow">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rgbClr val="99FF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000" b="1" i="0" u="none" strike="noStrike" cap="none" normalizeH="0" baseline="0" smtClean="0">
                          <a:ln>
                            <a:noFill/>
                          </a:ln>
                          <a:solidFill>
                            <a:srgbClr val="CC00FF"/>
                          </a:solidFill>
                          <a:effectLst/>
                          <a:latin typeface="Times New Roman" pitchFamily="18" charset="0"/>
                        </a:rPr>
                        <a:t>T</a:t>
                      </a:r>
                    </a:p>
                  </a:txBody>
                  <a:tcPr horzOverflow="overflow">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rgbClr val="99FF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000" b="1" i="0" u="none" strike="noStrike" cap="none" normalizeH="0" baseline="0" smtClean="0">
                          <a:ln>
                            <a:noFill/>
                          </a:ln>
                          <a:solidFill>
                            <a:srgbClr val="CC00FF"/>
                          </a:solidFill>
                          <a:effectLst/>
                          <a:latin typeface="Times New Roman" pitchFamily="18" charset="0"/>
                        </a:rPr>
                        <a:t>I</a:t>
                      </a:r>
                    </a:p>
                  </a:txBody>
                  <a:tcPr horzOverflow="overflow">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rgbClr val="99FF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000" b="1" i="0" u="none" strike="noStrike" cap="none" normalizeH="0" baseline="0" smtClean="0">
                          <a:ln>
                            <a:noFill/>
                          </a:ln>
                          <a:solidFill>
                            <a:srgbClr val="CC00FF"/>
                          </a:solidFill>
                          <a:effectLst/>
                          <a:latin typeface="Times New Roman" pitchFamily="18" charset="0"/>
                        </a:rPr>
                        <a:t>T</a:t>
                      </a:r>
                    </a:p>
                  </a:txBody>
                  <a:tcPr horzOverflow="overflow">
                    <a:lnL w="28575"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rgbClr val="99FF66"/>
                    </a:solidFill>
                  </a:tcPr>
                </a:tc>
              </a:tr>
            </a:tbl>
          </a:graphicData>
        </a:graphic>
      </p:graphicFrame>
      <p:graphicFrame>
        <p:nvGraphicFramePr>
          <p:cNvPr id="37910" name="Group 22"/>
          <p:cNvGraphicFramePr>
            <a:graphicFrameLocks noGrp="1"/>
          </p:cNvGraphicFramePr>
          <p:nvPr>
            <p:ph sz="quarter" idx="2"/>
          </p:nvPr>
        </p:nvGraphicFramePr>
        <p:xfrm>
          <a:off x="914400" y="5257800"/>
          <a:ext cx="7315200" cy="701675"/>
        </p:xfrm>
        <a:graphic>
          <a:graphicData uri="http://schemas.openxmlformats.org/drawingml/2006/table">
            <a:tbl>
              <a:tblPr/>
              <a:tblGrid>
                <a:gridCol w="914400"/>
                <a:gridCol w="914400"/>
                <a:gridCol w="914400"/>
                <a:gridCol w="914400"/>
                <a:gridCol w="914400"/>
                <a:gridCol w="914400"/>
                <a:gridCol w="914400"/>
                <a:gridCol w="914400"/>
              </a:tblGrid>
              <a:tr h="7016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000" b="1" i="0" u="none" strike="noStrike" cap="none" normalizeH="0" baseline="0" smtClean="0">
                          <a:ln>
                            <a:noFill/>
                          </a:ln>
                          <a:solidFill>
                            <a:srgbClr val="CC00FF"/>
                          </a:solidFill>
                          <a:effectLst/>
                          <a:latin typeface="Times New Roman" pitchFamily="18" charset="0"/>
                        </a:rPr>
                        <a:t>N</a:t>
                      </a:r>
                    </a:p>
                  </a:txBody>
                  <a:tcPr marT="45761" marB="45761" horzOverflow="overflow">
                    <a:lnL w="38100"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rgbClr val="99FF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000" b="1" i="0" u="none" strike="noStrike" cap="none" normalizeH="0" baseline="0" smtClean="0">
                          <a:ln>
                            <a:noFill/>
                          </a:ln>
                          <a:solidFill>
                            <a:srgbClr val="CC00FF"/>
                          </a:solidFill>
                          <a:effectLst/>
                          <a:latin typeface="Times New Roman" pitchFamily="18" charset="0"/>
                        </a:rPr>
                        <a:t>G</a:t>
                      </a:r>
                    </a:p>
                  </a:txBody>
                  <a:tcPr marT="45761" marB="45761" horzOverflow="overflow">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rgbClr val="99FF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000" b="1" i="0" u="none" strike="noStrike" cap="none" normalizeH="0" baseline="0" smtClean="0">
                          <a:ln>
                            <a:noFill/>
                          </a:ln>
                          <a:solidFill>
                            <a:srgbClr val="CC00FF"/>
                          </a:solidFill>
                          <a:effectLst/>
                          <a:latin typeface="Times New Roman" pitchFamily="18" charset="0"/>
                        </a:rPr>
                        <a:t>H</a:t>
                      </a:r>
                    </a:p>
                  </a:txBody>
                  <a:tcPr marT="45761" marB="45761" horzOverflow="overflow">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rgbClr val="99FF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000" b="1" i="0" u="none" strike="noStrike" cap="none" normalizeH="0" baseline="0" smtClean="0">
                          <a:ln>
                            <a:noFill/>
                          </a:ln>
                          <a:solidFill>
                            <a:srgbClr val="CC00FF"/>
                          </a:solidFill>
                          <a:effectLst/>
                          <a:latin typeface="Times New Roman" pitchFamily="18" charset="0"/>
                        </a:rPr>
                        <a:t>Ề</a:t>
                      </a:r>
                    </a:p>
                  </a:txBody>
                  <a:tcPr marT="45761" marB="45761" horzOverflow="overflow">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rgbClr val="99FF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000" b="1" i="0" u="none" strike="noStrike" cap="none" normalizeH="0" baseline="0" smtClean="0">
                          <a:ln>
                            <a:noFill/>
                          </a:ln>
                          <a:solidFill>
                            <a:srgbClr val="CC00FF"/>
                          </a:solidFill>
                          <a:effectLst/>
                          <a:latin typeface="Times New Roman" pitchFamily="18" charset="0"/>
                        </a:rPr>
                        <a:t>N</a:t>
                      </a:r>
                    </a:p>
                  </a:txBody>
                  <a:tcPr marT="45761" marB="45761" horzOverflow="overflow">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rgbClr val="99FF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000" b="1" i="0" u="none" strike="noStrike" cap="none" normalizeH="0" baseline="0" smtClean="0">
                          <a:ln>
                            <a:noFill/>
                          </a:ln>
                          <a:solidFill>
                            <a:srgbClr val="CC00FF"/>
                          </a:solidFill>
                          <a:effectLst/>
                          <a:latin typeface="Times New Roman" pitchFamily="18" charset="0"/>
                        </a:rPr>
                        <a:t>Ô</a:t>
                      </a:r>
                    </a:p>
                  </a:txBody>
                  <a:tcPr marT="45761" marB="45761" horzOverflow="overflow">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rgbClr val="99FF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000" b="1" i="0" u="none" strike="noStrike" cap="none" normalizeH="0" baseline="0" smtClean="0">
                          <a:ln>
                            <a:noFill/>
                          </a:ln>
                          <a:solidFill>
                            <a:srgbClr val="CC00FF"/>
                          </a:solidFill>
                          <a:effectLst/>
                          <a:latin typeface="Times New Roman" pitchFamily="18" charset="0"/>
                        </a:rPr>
                        <a:t>N</a:t>
                      </a:r>
                    </a:p>
                  </a:txBody>
                  <a:tcPr marT="45761" marB="45761" anchor="b" horzOverflow="overflow">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rgbClr val="99FF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000" b="1" i="0" u="none" strike="noStrike" cap="none" normalizeH="0" baseline="0" smtClean="0">
                          <a:ln>
                            <a:noFill/>
                          </a:ln>
                          <a:solidFill>
                            <a:srgbClr val="CC00FF"/>
                          </a:solidFill>
                          <a:effectLst/>
                          <a:latin typeface="Times New Roman" pitchFamily="18" charset="0"/>
                        </a:rPr>
                        <a:t>G</a:t>
                      </a:r>
                    </a:p>
                  </a:txBody>
                  <a:tcPr marT="45761" marB="45761" horzOverflow="overflow">
                    <a:lnL w="28575"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rgbClr val="99FF66"/>
                    </a:solidFill>
                  </a:tcPr>
                </a:tc>
              </a:tr>
            </a:tbl>
          </a:graphicData>
        </a:graphic>
      </p:graphicFrame>
      <p:graphicFrame>
        <p:nvGraphicFramePr>
          <p:cNvPr id="37930" name="Group 42"/>
          <p:cNvGraphicFramePr>
            <a:graphicFrameLocks noGrp="1"/>
          </p:cNvGraphicFramePr>
          <p:nvPr>
            <p:ph sz="quarter" idx="3"/>
          </p:nvPr>
        </p:nvGraphicFramePr>
        <p:xfrm>
          <a:off x="1219200" y="2590800"/>
          <a:ext cx="6629400" cy="762000"/>
        </p:xfrm>
        <a:graphic>
          <a:graphicData uri="http://schemas.openxmlformats.org/drawingml/2006/table">
            <a:tbl>
              <a:tblPr/>
              <a:tblGrid>
                <a:gridCol w="1104900"/>
                <a:gridCol w="1104900"/>
                <a:gridCol w="1104900"/>
                <a:gridCol w="1104900"/>
                <a:gridCol w="1104900"/>
                <a:gridCol w="1104900"/>
              </a:tblGrid>
              <a:tr h="762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4000" b="1" i="0" u="none" strike="noStrike" cap="none" normalizeH="0" baseline="0" smtClean="0">
                        <a:ln>
                          <a:noFill/>
                        </a:ln>
                        <a:solidFill>
                          <a:srgbClr val="CC00FF"/>
                        </a:solidFill>
                        <a:effectLst/>
                        <a:latin typeface="Times New Roman" pitchFamily="18" charset="0"/>
                      </a:endParaRPr>
                    </a:p>
                  </a:txBody>
                  <a:tcPr horzOverflow="overflow">
                    <a:lnL w="38100"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rgbClr val="99FF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4000" b="1" i="0" u="none" strike="noStrike" cap="none" normalizeH="0" baseline="0" smtClean="0">
                        <a:ln>
                          <a:noFill/>
                        </a:ln>
                        <a:solidFill>
                          <a:srgbClr val="CC00FF"/>
                        </a:solidFill>
                        <a:effectLst/>
                        <a:latin typeface="Times New Roman" pitchFamily="18" charset="0"/>
                      </a:endParaRPr>
                    </a:p>
                  </a:txBody>
                  <a:tcPr horzOverflow="overflow">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rgbClr val="99FF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4000" b="1" i="0" u="none" strike="noStrike" cap="none" normalizeH="0" baseline="0" smtClean="0">
                        <a:ln>
                          <a:noFill/>
                        </a:ln>
                        <a:solidFill>
                          <a:srgbClr val="CC00FF"/>
                        </a:solidFill>
                        <a:effectLst/>
                        <a:latin typeface="Times New Roman" pitchFamily="18" charset="0"/>
                      </a:endParaRPr>
                    </a:p>
                  </a:txBody>
                  <a:tcPr horzOverflow="overflow">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rgbClr val="99FF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4000" b="1" i="0" u="none" strike="noStrike" cap="none" normalizeH="0" baseline="0" smtClean="0">
                        <a:ln>
                          <a:noFill/>
                        </a:ln>
                        <a:solidFill>
                          <a:srgbClr val="CC00FF"/>
                        </a:solidFill>
                        <a:effectLst/>
                        <a:latin typeface="Times New Roman" pitchFamily="18" charset="0"/>
                      </a:endParaRPr>
                    </a:p>
                  </a:txBody>
                  <a:tcPr horzOverflow="overflow">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rgbClr val="99FF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4000" b="1" i="0" u="none" strike="noStrike" cap="none" normalizeH="0" baseline="0" smtClean="0">
                        <a:ln>
                          <a:noFill/>
                        </a:ln>
                        <a:solidFill>
                          <a:srgbClr val="CC00FF"/>
                        </a:solidFill>
                        <a:effectLst/>
                        <a:latin typeface="Times New Roman" pitchFamily="18" charset="0"/>
                      </a:endParaRPr>
                    </a:p>
                  </a:txBody>
                  <a:tcPr horzOverflow="overflow">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rgbClr val="99FF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4000" b="1" i="0" u="none" strike="noStrike" cap="none" normalizeH="0" baseline="0" smtClean="0">
                        <a:ln>
                          <a:noFill/>
                        </a:ln>
                        <a:solidFill>
                          <a:srgbClr val="CC00FF"/>
                        </a:solidFill>
                        <a:effectLst/>
                        <a:latin typeface="Times New Roman" pitchFamily="18" charset="0"/>
                      </a:endParaRPr>
                    </a:p>
                  </a:txBody>
                  <a:tcPr horzOverflow="overflow">
                    <a:lnL w="28575"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rgbClr val="99FF66"/>
                    </a:solidFill>
                  </a:tcPr>
                </a:tc>
              </a:tr>
            </a:tbl>
          </a:graphicData>
        </a:graphic>
      </p:graphicFrame>
      <p:graphicFrame>
        <p:nvGraphicFramePr>
          <p:cNvPr id="37946" name="Group 58"/>
          <p:cNvGraphicFramePr>
            <a:graphicFrameLocks noGrp="1"/>
          </p:cNvGraphicFramePr>
          <p:nvPr>
            <p:ph sz="quarter" idx="4"/>
          </p:nvPr>
        </p:nvGraphicFramePr>
        <p:xfrm>
          <a:off x="762000" y="5257800"/>
          <a:ext cx="7467600" cy="709613"/>
        </p:xfrm>
        <a:graphic>
          <a:graphicData uri="http://schemas.openxmlformats.org/drawingml/2006/table">
            <a:tbl>
              <a:tblPr/>
              <a:tblGrid>
                <a:gridCol w="933450"/>
                <a:gridCol w="933450"/>
                <a:gridCol w="933450"/>
                <a:gridCol w="933450"/>
                <a:gridCol w="990600"/>
                <a:gridCol w="876300"/>
                <a:gridCol w="933450"/>
                <a:gridCol w="933450"/>
              </a:tblGrid>
              <a:tr h="7096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4000" b="1" i="0" u="none" strike="noStrike" cap="none" normalizeH="0" baseline="0" smtClean="0">
                        <a:ln>
                          <a:noFill/>
                        </a:ln>
                        <a:solidFill>
                          <a:srgbClr val="CC00FF"/>
                        </a:solidFill>
                        <a:effectLst/>
                        <a:latin typeface="Times New Roman" pitchFamily="18" charset="0"/>
                      </a:endParaRPr>
                    </a:p>
                  </a:txBody>
                  <a:tcPr horzOverflow="overflow">
                    <a:lnL w="38100"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rgbClr val="99FF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4000" b="1" i="0" u="none" strike="noStrike" cap="none" normalizeH="0" baseline="0" smtClean="0">
                        <a:ln>
                          <a:noFill/>
                        </a:ln>
                        <a:solidFill>
                          <a:srgbClr val="CC00FF"/>
                        </a:solidFill>
                        <a:effectLst/>
                        <a:latin typeface="Times New Roman" pitchFamily="18" charset="0"/>
                      </a:endParaRPr>
                    </a:p>
                  </a:txBody>
                  <a:tcPr horzOverflow="overflow">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rgbClr val="99FF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4000" b="1" i="0" u="none" strike="noStrike" cap="none" normalizeH="0" baseline="0" smtClean="0">
                        <a:ln>
                          <a:noFill/>
                        </a:ln>
                        <a:solidFill>
                          <a:srgbClr val="CC00FF"/>
                        </a:solidFill>
                        <a:effectLst/>
                        <a:latin typeface="Times New Roman" pitchFamily="18" charset="0"/>
                      </a:endParaRPr>
                    </a:p>
                  </a:txBody>
                  <a:tcPr horzOverflow="overflow">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rgbClr val="99FF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4000" b="1" i="0" u="none" strike="noStrike" cap="none" normalizeH="0" baseline="0" smtClean="0">
                        <a:ln>
                          <a:noFill/>
                        </a:ln>
                        <a:solidFill>
                          <a:srgbClr val="CC00FF"/>
                        </a:solidFill>
                        <a:effectLst/>
                        <a:latin typeface="Times New Roman" pitchFamily="18" charset="0"/>
                      </a:endParaRPr>
                    </a:p>
                  </a:txBody>
                  <a:tcPr horzOverflow="overflow">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rgbClr val="99FF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4000" b="1" i="0" u="none" strike="noStrike" cap="none" normalizeH="0" baseline="0" smtClean="0">
                        <a:ln>
                          <a:noFill/>
                        </a:ln>
                        <a:solidFill>
                          <a:srgbClr val="CC00FF"/>
                        </a:solidFill>
                        <a:effectLst/>
                        <a:latin typeface="Times New Roman" pitchFamily="18" charset="0"/>
                      </a:endParaRPr>
                    </a:p>
                  </a:txBody>
                  <a:tcPr horzOverflow="overflow">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rgbClr val="99FF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4000" b="1" i="0" u="none" strike="noStrike" cap="none" normalizeH="0" baseline="0" smtClean="0">
                        <a:ln>
                          <a:noFill/>
                        </a:ln>
                        <a:solidFill>
                          <a:srgbClr val="CC00FF"/>
                        </a:solidFill>
                        <a:effectLst/>
                        <a:latin typeface="Times New Roman" pitchFamily="18" charset="0"/>
                      </a:endParaRPr>
                    </a:p>
                  </a:txBody>
                  <a:tcPr horzOverflow="overflow">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rgbClr val="99FF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4000" b="1" i="0" u="none" strike="noStrike" cap="none" normalizeH="0" baseline="0" smtClean="0">
                        <a:ln>
                          <a:noFill/>
                        </a:ln>
                        <a:solidFill>
                          <a:srgbClr val="CC00FF"/>
                        </a:solidFill>
                        <a:effectLst/>
                        <a:latin typeface="Times New Roman" pitchFamily="18" charset="0"/>
                      </a:endParaRPr>
                    </a:p>
                  </a:txBody>
                  <a:tcPr anchor="b" horzOverflow="overflow">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rgbClr val="99FF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4000" b="1" i="0" u="none" strike="noStrike" cap="none" normalizeH="0" baseline="0" smtClean="0">
                        <a:ln>
                          <a:noFill/>
                        </a:ln>
                        <a:solidFill>
                          <a:srgbClr val="CC00FF"/>
                        </a:solidFill>
                        <a:effectLst/>
                        <a:latin typeface="Times New Roman" pitchFamily="18" charset="0"/>
                      </a:endParaRPr>
                    </a:p>
                  </a:txBody>
                  <a:tcPr horzOverflow="overflow">
                    <a:lnL w="28575"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rgbClr val="99FF66"/>
                    </a:solidFill>
                  </a:tcPr>
                </a:tc>
              </a:tr>
            </a:tbl>
          </a:graphicData>
        </a:graphic>
      </p:graphicFrame>
      <p:sp>
        <p:nvSpPr>
          <p:cNvPr id="37966" name="Oval 78"/>
          <p:cNvSpPr>
            <a:spLocks noChangeArrowheads="1"/>
          </p:cNvSpPr>
          <p:nvPr/>
        </p:nvSpPr>
        <p:spPr bwMode="auto">
          <a:xfrm>
            <a:off x="533400" y="1295400"/>
            <a:ext cx="533400" cy="609600"/>
          </a:xfrm>
          <a:prstGeom prst="ellipse">
            <a:avLst/>
          </a:prstGeom>
          <a:gradFill rotWithShape="1">
            <a:gsLst>
              <a:gs pos="0">
                <a:srgbClr val="CCFFCC"/>
              </a:gs>
              <a:gs pos="50000">
                <a:schemeClr val="hlink"/>
              </a:gs>
              <a:gs pos="100000">
                <a:srgbClr val="CCFFCC"/>
              </a:gs>
            </a:gsLst>
            <a:lin ang="5400000" scaled="1"/>
          </a:gradFill>
          <a:ln w="9525">
            <a:solidFill>
              <a:srgbClr val="FF0000"/>
            </a:solidFill>
            <a:round/>
            <a:headEnd/>
            <a:tailEnd/>
          </a:ln>
          <a:effectLst/>
        </p:spPr>
        <p:txBody>
          <a:bodyPr wrap="none" anchor="ctr"/>
          <a:lstStyle/>
          <a:p>
            <a:pPr algn="ctr" eaLnBrk="0" hangingPunct="0">
              <a:defRPr/>
            </a:pPr>
            <a:r>
              <a:rPr lang="en-US" sz="3200" b="1">
                <a:latin typeface="Times New Roman" pitchFamily="18" charset="0"/>
              </a:rPr>
              <a:t>1</a:t>
            </a:r>
          </a:p>
        </p:txBody>
      </p:sp>
      <p:sp>
        <p:nvSpPr>
          <p:cNvPr id="37967" name="Oval 79"/>
          <p:cNvSpPr>
            <a:spLocks noChangeArrowheads="1"/>
          </p:cNvSpPr>
          <p:nvPr/>
        </p:nvSpPr>
        <p:spPr bwMode="auto">
          <a:xfrm>
            <a:off x="533400" y="3810000"/>
            <a:ext cx="533400" cy="609600"/>
          </a:xfrm>
          <a:prstGeom prst="ellipse">
            <a:avLst/>
          </a:prstGeom>
          <a:gradFill rotWithShape="1">
            <a:gsLst>
              <a:gs pos="0">
                <a:srgbClr val="CCFFCC"/>
              </a:gs>
              <a:gs pos="50000">
                <a:schemeClr val="hlink"/>
              </a:gs>
              <a:gs pos="100000">
                <a:srgbClr val="CCFFCC"/>
              </a:gs>
            </a:gsLst>
            <a:lin ang="5400000" scaled="1"/>
          </a:gradFill>
          <a:ln w="9525">
            <a:solidFill>
              <a:srgbClr val="FF0000"/>
            </a:solidFill>
            <a:round/>
            <a:headEnd/>
            <a:tailEnd/>
          </a:ln>
          <a:effectLst/>
        </p:spPr>
        <p:txBody>
          <a:bodyPr wrap="none" anchor="ctr"/>
          <a:lstStyle/>
          <a:p>
            <a:pPr algn="ctr" eaLnBrk="0" hangingPunct="0">
              <a:defRPr/>
            </a:pPr>
            <a:r>
              <a:rPr lang="en-US" sz="3200" b="1">
                <a:latin typeface="Times New Roman" pitchFamily="18" charset="0"/>
              </a:rPr>
              <a:t>2</a:t>
            </a:r>
          </a:p>
        </p:txBody>
      </p:sp>
      <p:sp>
        <p:nvSpPr>
          <p:cNvPr id="37968" name="Oval 80"/>
          <p:cNvSpPr>
            <a:spLocks noChangeArrowheads="1"/>
          </p:cNvSpPr>
          <p:nvPr/>
        </p:nvSpPr>
        <p:spPr bwMode="auto">
          <a:xfrm>
            <a:off x="1676400" y="533400"/>
            <a:ext cx="609600" cy="533400"/>
          </a:xfrm>
          <a:prstGeom prst="ellipse">
            <a:avLst/>
          </a:prstGeom>
          <a:gradFill rotWithShape="1">
            <a:gsLst>
              <a:gs pos="0">
                <a:schemeClr val="hlink"/>
              </a:gs>
              <a:gs pos="50000">
                <a:srgbClr val="FFCCCC"/>
              </a:gs>
              <a:gs pos="100000">
                <a:schemeClr val="hlink"/>
              </a:gs>
            </a:gsLst>
            <a:lin ang="2700000" scaled="1"/>
          </a:gradFill>
          <a:ln w="9525">
            <a:solidFill>
              <a:schemeClr val="tx1"/>
            </a:solidFill>
            <a:round/>
            <a:headEnd/>
            <a:tailEnd/>
          </a:ln>
          <a:effectLst/>
        </p:spPr>
        <p:txBody>
          <a:bodyPr wrap="none" anchor="ctr"/>
          <a:lstStyle/>
          <a:p>
            <a:pPr algn="ctr">
              <a:defRPr/>
            </a:pPr>
            <a:endParaRPr lang="en-US" sz="2800" b="1">
              <a:solidFill>
                <a:srgbClr val="FF0000"/>
              </a:solidFill>
              <a:latin typeface=".VnTime" pitchFamily="34" charset="0"/>
            </a:endParaRPr>
          </a:p>
        </p:txBody>
      </p:sp>
      <p:sp>
        <p:nvSpPr>
          <p:cNvPr id="37969" name="Oval 81"/>
          <p:cNvSpPr>
            <a:spLocks noChangeArrowheads="1"/>
          </p:cNvSpPr>
          <p:nvPr/>
        </p:nvSpPr>
        <p:spPr bwMode="auto">
          <a:xfrm>
            <a:off x="7467600" y="457200"/>
            <a:ext cx="609600" cy="533400"/>
          </a:xfrm>
          <a:prstGeom prst="ellipse">
            <a:avLst/>
          </a:prstGeom>
          <a:gradFill rotWithShape="1">
            <a:gsLst>
              <a:gs pos="0">
                <a:schemeClr val="hlink"/>
              </a:gs>
              <a:gs pos="50000">
                <a:srgbClr val="FFCCCC"/>
              </a:gs>
              <a:gs pos="100000">
                <a:schemeClr val="hlink"/>
              </a:gs>
            </a:gsLst>
            <a:lin ang="2700000" scaled="1"/>
          </a:gradFill>
          <a:ln w="9525">
            <a:solidFill>
              <a:schemeClr val="tx1"/>
            </a:solidFill>
            <a:round/>
            <a:headEnd/>
            <a:tailEnd/>
          </a:ln>
          <a:effectLst/>
        </p:spPr>
        <p:txBody>
          <a:bodyPr wrap="none" anchor="ctr"/>
          <a:lstStyle/>
          <a:p>
            <a:pPr algn="ctr">
              <a:defRPr/>
            </a:pPr>
            <a:endParaRPr lang="en-US" sz="2800" b="1">
              <a:solidFill>
                <a:srgbClr val="FF0000"/>
              </a:solidFill>
              <a:latin typeface=".VnTime"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7968"/>
                    </p:tgtEl>
                  </p:cond>
                </p:stCondLst>
                <p:endSync evt="end" delay="0">
                  <p:rtn val="all"/>
                </p:endSync>
                <p:childTnLst>
                  <p:par>
                    <p:cTn id="3" fill="hold" nodeType="clickPar">
                      <p:stCondLst>
                        <p:cond delay="0"/>
                      </p:stCondLst>
                      <p:childTnLst>
                        <p:par>
                          <p:cTn id="4" fill="hold" nodeType="withGroup">
                            <p:stCondLst>
                              <p:cond delay="0"/>
                            </p:stCondLst>
                            <p:childTnLst>
                              <p:par>
                                <p:cTn id="5" presetID="5" presetClass="entr" presetSubtype="5" fill="hold" grpId="0" nodeType="clickEffect">
                                  <p:stCondLst>
                                    <p:cond delay="0"/>
                                  </p:stCondLst>
                                  <p:childTnLst>
                                    <p:set>
                                      <p:cBhvr>
                                        <p:cTn id="6" dur="1" fill="hold">
                                          <p:stCondLst>
                                            <p:cond delay="0"/>
                                          </p:stCondLst>
                                        </p:cTn>
                                        <p:tgtEl>
                                          <p:spTgt spid="37966"/>
                                        </p:tgtEl>
                                        <p:attrNameLst>
                                          <p:attrName>style.visibility</p:attrName>
                                        </p:attrNameLst>
                                      </p:cBhvr>
                                      <p:to>
                                        <p:strVal val="visible"/>
                                      </p:to>
                                    </p:set>
                                    <p:animEffect transition="in" filter="checkerboard(down)">
                                      <p:cBhvr>
                                        <p:cTn id="7" dur="500"/>
                                        <p:tgtEl>
                                          <p:spTgt spid="37966"/>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37892"/>
                                        </p:tgtEl>
                                        <p:attrNameLst>
                                          <p:attrName>style.visibility</p:attrName>
                                        </p:attrNameLst>
                                      </p:cBhvr>
                                      <p:to>
                                        <p:strVal val="visible"/>
                                      </p:to>
                                    </p:set>
                                    <p:animEffect transition="in" filter="diamond(in)">
                                      <p:cBhvr>
                                        <p:cTn id="10" dur="500"/>
                                        <p:tgtEl>
                                          <p:spTgt spid="37892"/>
                                        </p:tgtEl>
                                      </p:cBhvr>
                                    </p:animEffect>
                                  </p:childTnLst>
                                </p:cTn>
                              </p:par>
                              <p:par>
                                <p:cTn id="11" presetID="3" presetClass="entr" presetSubtype="10" fill="hold" nodeType="withEffect">
                                  <p:stCondLst>
                                    <p:cond delay="0"/>
                                  </p:stCondLst>
                                  <p:childTnLst>
                                    <p:set>
                                      <p:cBhvr>
                                        <p:cTn id="12" dur="1" fill="hold">
                                          <p:stCondLst>
                                            <p:cond delay="0"/>
                                          </p:stCondLst>
                                        </p:cTn>
                                        <p:tgtEl>
                                          <p:spTgt spid="37930"/>
                                        </p:tgtEl>
                                        <p:attrNameLst>
                                          <p:attrName>style.visibility</p:attrName>
                                        </p:attrNameLst>
                                      </p:cBhvr>
                                      <p:to>
                                        <p:strVal val="visible"/>
                                      </p:to>
                                    </p:set>
                                    <p:animEffect transition="in" filter="blinds(horizontal)">
                                      <p:cBhvr>
                                        <p:cTn id="13" dur="500"/>
                                        <p:tgtEl>
                                          <p:spTgt spid="37930"/>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xit" presetSubtype="0" fill="hold" nodeType="clickEffect">
                                  <p:stCondLst>
                                    <p:cond delay="0"/>
                                  </p:stCondLst>
                                  <p:childTnLst>
                                    <p:set>
                                      <p:cBhvr>
                                        <p:cTn id="17" dur="1" fill="hold">
                                          <p:stCondLst>
                                            <p:cond delay="0"/>
                                          </p:stCondLst>
                                        </p:cTn>
                                        <p:tgtEl>
                                          <p:spTgt spid="37930"/>
                                        </p:tgtEl>
                                        <p:attrNameLst>
                                          <p:attrName>style.visibility</p:attrName>
                                        </p:attrNameLst>
                                      </p:cBhvr>
                                      <p:to>
                                        <p:strVal val="hidden"/>
                                      </p:to>
                                    </p:set>
                                  </p:childTnLst>
                                </p:cTn>
                              </p:par>
                            </p:childTnLst>
                          </p:cTn>
                        </p:par>
                        <p:par>
                          <p:cTn id="18" fill="hold" nodeType="afterGroup">
                            <p:stCondLst>
                              <p:cond delay="0"/>
                            </p:stCondLst>
                            <p:childTnLst>
                              <p:par>
                                <p:cTn id="19" presetID="1" presetClass="entr" presetSubtype="0" fill="hold" nodeType="afterEffect">
                                  <p:stCondLst>
                                    <p:cond delay="0"/>
                                  </p:stCondLst>
                                  <p:childTnLst>
                                    <p:set>
                                      <p:cBhvr>
                                        <p:cTn id="20" dur="1" fill="hold">
                                          <p:stCondLst>
                                            <p:cond delay="0"/>
                                          </p:stCondLst>
                                        </p:cTn>
                                        <p:tgtEl>
                                          <p:spTgt spid="37894"/>
                                        </p:tgtEl>
                                        <p:attrNameLst>
                                          <p:attrName>style.visibility</p:attrName>
                                        </p:attrNameLst>
                                      </p:cBhvr>
                                      <p:to>
                                        <p:strVal val="visible"/>
                                      </p:to>
                                    </p:set>
                                  </p:childTnLst>
                                </p:cTn>
                              </p:par>
                            </p:childTnLst>
                          </p:cTn>
                        </p:par>
                      </p:childTnLst>
                    </p:cTn>
                  </p:par>
                </p:childTnLst>
              </p:cTn>
              <p:nextCondLst>
                <p:cond evt="onClick" delay="0">
                  <p:tgtEl>
                    <p:spTgt spid="37968"/>
                  </p:tgtEl>
                </p:cond>
              </p:nextCondLst>
            </p:seq>
            <p:seq concurrent="1" nextAc="seek">
              <p:cTn id="21" restart="whenNotActive" fill="hold" evtFilter="cancelBubble" nodeType="interactiveSeq">
                <p:stCondLst>
                  <p:cond evt="onClick" delay="0">
                    <p:tgtEl>
                      <p:spTgt spid="37969"/>
                    </p:tgtEl>
                  </p:cond>
                </p:stCondLst>
                <p:endSync evt="end" delay="0">
                  <p:rtn val="all"/>
                </p:endSync>
                <p:childTnLst>
                  <p:par>
                    <p:cTn id="22" fill="hold" nodeType="clickPar">
                      <p:stCondLst>
                        <p:cond delay="0"/>
                      </p:stCondLst>
                      <p:childTnLst>
                        <p:par>
                          <p:cTn id="23" fill="hold" nodeType="withGroup">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37967"/>
                                        </p:tgtEl>
                                        <p:attrNameLst>
                                          <p:attrName>style.visibility</p:attrName>
                                        </p:attrNameLst>
                                      </p:cBhvr>
                                      <p:to>
                                        <p:strVal val="visible"/>
                                      </p:to>
                                    </p:set>
                                    <p:animEffect transition="in" filter="box(in)">
                                      <p:cBhvr>
                                        <p:cTn id="26" dur="500"/>
                                        <p:tgtEl>
                                          <p:spTgt spid="37967"/>
                                        </p:tgtEl>
                                      </p:cBhvr>
                                    </p:animEffect>
                                  </p:childTnLst>
                                </p:cTn>
                              </p:par>
                              <p:par>
                                <p:cTn id="27" presetID="4" presetClass="entr" presetSubtype="16" fill="hold" grpId="0" nodeType="withEffect">
                                  <p:stCondLst>
                                    <p:cond delay="0"/>
                                  </p:stCondLst>
                                  <p:childTnLst>
                                    <p:set>
                                      <p:cBhvr>
                                        <p:cTn id="28" dur="1" fill="hold">
                                          <p:stCondLst>
                                            <p:cond delay="0"/>
                                          </p:stCondLst>
                                        </p:cTn>
                                        <p:tgtEl>
                                          <p:spTgt spid="37893"/>
                                        </p:tgtEl>
                                        <p:attrNameLst>
                                          <p:attrName>style.visibility</p:attrName>
                                        </p:attrNameLst>
                                      </p:cBhvr>
                                      <p:to>
                                        <p:strVal val="visible"/>
                                      </p:to>
                                    </p:set>
                                    <p:animEffect transition="in" filter="box(in)">
                                      <p:cBhvr>
                                        <p:cTn id="29" dur="500"/>
                                        <p:tgtEl>
                                          <p:spTgt spid="37893"/>
                                        </p:tgtEl>
                                      </p:cBhvr>
                                    </p:animEffect>
                                  </p:childTnLst>
                                </p:cTn>
                              </p:par>
                              <p:par>
                                <p:cTn id="30" presetID="3" presetClass="entr" presetSubtype="10" fill="hold" nodeType="withEffect">
                                  <p:stCondLst>
                                    <p:cond delay="0"/>
                                  </p:stCondLst>
                                  <p:childTnLst>
                                    <p:set>
                                      <p:cBhvr>
                                        <p:cTn id="31" dur="1" fill="hold">
                                          <p:stCondLst>
                                            <p:cond delay="0"/>
                                          </p:stCondLst>
                                        </p:cTn>
                                        <p:tgtEl>
                                          <p:spTgt spid="37946"/>
                                        </p:tgtEl>
                                        <p:attrNameLst>
                                          <p:attrName>style.visibility</p:attrName>
                                        </p:attrNameLst>
                                      </p:cBhvr>
                                      <p:to>
                                        <p:strVal val="visible"/>
                                      </p:to>
                                    </p:set>
                                    <p:animEffect transition="in" filter="blinds(horizontal)">
                                      <p:cBhvr>
                                        <p:cTn id="32" dur="500"/>
                                        <p:tgtEl>
                                          <p:spTgt spid="3794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xit" presetSubtype="0" fill="hold" nodeType="clickEffect">
                                  <p:stCondLst>
                                    <p:cond delay="0"/>
                                  </p:stCondLst>
                                  <p:childTnLst>
                                    <p:set>
                                      <p:cBhvr>
                                        <p:cTn id="36" dur="1" fill="hold">
                                          <p:stCondLst>
                                            <p:cond delay="0"/>
                                          </p:stCondLst>
                                        </p:cTn>
                                        <p:tgtEl>
                                          <p:spTgt spid="37946"/>
                                        </p:tgtEl>
                                        <p:attrNameLst>
                                          <p:attrName>style.visibility</p:attrName>
                                        </p:attrNameLst>
                                      </p:cBhvr>
                                      <p:to>
                                        <p:strVal val="hidden"/>
                                      </p:to>
                                    </p:set>
                                  </p:childTnLst>
                                </p:cTn>
                              </p:par>
                            </p:childTnLst>
                          </p:cTn>
                        </p:par>
                        <p:par>
                          <p:cTn id="37" fill="hold" nodeType="afterGroup">
                            <p:stCondLst>
                              <p:cond delay="0"/>
                            </p:stCondLst>
                            <p:childTnLst>
                              <p:par>
                                <p:cTn id="38" presetID="1" presetClass="entr" presetSubtype="0" fill="hold" nodeType="afterEffect">
                                  <p:stCondLst>
                                    <p:cond delay="0"/>
                                  </p:stCondLst>
                                  <p:childTnLst>
                                    <p:set>
                                      <p:cBhvr>
                                        <p:cTn id="39" dur="1" fill="hold">
                                          <p:stCondLst>
                                            <p:cond delay="0"/>
                                          </p:stCondLst>
                                        </p:cTn>
                                        <p:tgtEl>
                                          <p:spTgt spid="37910"/>
                                        </p:tgtEl>
                                        <p:attrNameLst>
                                          <p:attrName>style.visibility</p:attrName>
                                        </p:attrNameLst>
                                      </p:cBhvr>
                                      <p:to>
                                        <p:strVal val="visible"/>
                                      </p:to>
                                    </p:set>
                                  </p:childTnLst>
                                </p:cTn>
                              </p:par>
                            </p:childTnLst>
                          </p:cTn>
                        </p:par>
                      </p:childTnLst>
                    </p:cTn>
                  </p:par>
                </p:childTnLst>
              </p:cTn>
              <p:nextCondLst>
                <p:cond evt="onClick" delay="0">
                  <p:tgtEl>
                    <p:spTgt spid="37969"/>
                  </p:tgtEl>
                </p:cond>
              </p:nextCondLst>
            </p:seq>
          </p:childTnLst>
        </p:cTn>
      </p:par>
    </p:tnLst>
    <p:bldLst>
      <p:bldP spid="37892" grpId="0"/>
      <p:bldP spid="37893" grpId="0"/>
      <p:bldP spid="37966" grpId="0" animBg="1"/>
      <p:bldP spid="3796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WordArt 2"/>
          <p:cNvSpPr>
            <a:spLocks noChangeArrowheads="1" noChangeShapeType="1" noTextEdit="1"/>
          </p:cNvSpPr>
          <p:nvPr/>
        </p:nvSpPr>
        <p:spPr bwMode="auto">
          <a:xfrm>
            <a:off x="1905000" y="533400"/>
            <a:ext cx="5181600" cy="914400"/>
          </a:xfrm>
          <a:prstGeom prst="rect">
            <a:avLst/>
          </a:prstGeom>
        </p:spPr>
        <p:txBody>
          <a:bodyPr wrap="none" fromWordArt="1">
            <a:prstTxWarp prst="textPlain">
              <a:avLst>
                <a:gd name="adj" fmla="val 50000"/>
              </a:avLst>
            </a:prstTxWarp>
          </a:bodyPr>
          <a:lstStyle/>
          <a:p>
            <a:pPr algn="ctr"/>
            <a:r>
              <a:rPr lang="en-US" sz="3600" kern="10">
                <a:ln w="19050">
                  <a:solidFill>
                    <a:srgbClr val="FF0000"/>
                  </a:solidFill>
                  <a:round/>
                  <a:headEnd/>
                  <a:tailEnd/>
                </a:ln>
                <a:solidFill>
                  <a:srgbClr val="FF00FF"/>
                </a:solidFill>
                <a:effectLst>
                  <a:outerShdw dist="35921" dir="2700000" algn="ctr" rotWithShape="0">
                    <a:srgbClr val="990000"/>
                  </a:outerShdw>
                </a:effectLst>
                <a:latin typeface="VNI-Cooper"/>
              </a:rPr>
              <a:t>DẶN DÒ</a:t>
            </a:r>
          </a:p>
        </p:txBody>
      </p:sp>
      <p:pic>
        <p:nvPicPr>
          <p:cNvPr id="23555" name="Picture 5" descr="book2"/>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438400"/>
            <a:ext cx="7148513" cy="32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556" name="Group 5"/>
          <p:cNvGrpSpPr>
            <a:grpSpLocks/>
          </p:cNvGrpSpPr>
          <p:nvPr/>
        </p:nvGrpSpPr>
        <p:grpSpPr bwMode="auto">
          <a:xfrm>
            <a:off x="0" y="0"/>
            <a:ext cx="9144000" cy="6858000"/>
            <a:chOff x="8" y="0"/>
            <a:chExt cx="5760" cy="4320"/>
          </a:xfrm>
        </p:grpSpPr>
        <p:pic>
          <p:nvPicPr>
            <p:cNvPr id="23557" name="Picture 6" descr="GRANS02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31882" flipH="1">
              <a:off x="4848" y="3394"/>
              <a:ext cx="912" cy="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7" descr="GRANS02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465066">
              <a:off x="96" y="3394"/>
              <a:ext cx="961" cy="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559" name="Group 8"/>
            <p:cNvGrpSpPr>
              <a:grpSpLocks/>
            </p:cNvGrpSpPr>
            <p:nvPr/>
          </p:nvGrpSpPr>
          <p:grpSpPr bwMode="auto">
            <a:xfrm>
              <a:off x="8" y="0"/>
              <a:ext cx="5760" cy="4320"/>
              <a:chOff x="672" y="0"/>
              <a:chExt cx="5760" cy="4320"/>
            </a:xfrm>
          </p:grpSpPr>
          <p:pic>
            <p:nvPicPr>
              <p:cNvPr id="23560" name="Picture 9" descr="BD2132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 y="4176"/>
                <a:ext cx="5760" cy="14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3561" name="Picture 10" descr="BD2132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 y="0"/>
                <a:ext cx="5760" cy="14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3562" name="Picture 11" descr="BD21325_"/>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88" y="192"/>
                <a:ext cx="144" cy="398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3563" name="Picture 12" descr="BD21325_"/>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2" y="0"/>
                <a:ext cx="153" cy="422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grpSp>
      </p:grpSp>
    </p:spTree>
  </p:cSld>
  <p:clrMapOvr>
    <a:masterClrMapping/>
  </p:clrMapOvr>
  <p:transition spd="slow">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WordArt 6"/>
          <p:cNvSpPr>
            <a:spLocks noChangeArrowheads="1" noChangeShapeType="1" noTextEdit="1"/>
          </p:cNvSpPr>
          <p:nvPr/>
        </p:nvSpPr>
        <p:spPr bwMode="auto">
          <a:xfrm>
            <a:off x="1143000" y="914400"/>
            <a:ext cx="6934200" cy="4800600"/>
          </a:xfrm>
          <a:prstGeom prst="rect">
            <a:avLst/>
          </a:prstGeom>
        </p:spPr>
        <p:txBody>
          <a:bodyPr wrap="none" fromWordArt="1">
            <a:prstTxWarp prst="textCascadeUp">
              <a:avLst>
                <a:gd name="adj" fmla="val 44444"/>
              </a:avLst>
            </a:prstTxWarp>
            <a:scene3d>
              <a:camera prst="legacyPerspectiveFront">
                <a:rot lat="20519992" lon="1080000" rev="0"/>
              </a:camera>
              <a:lightRig rig="legacyHarsh2" dir="b"/>
            </a:scene3d>
            <a:sp3d extrusionH="430200" prstMaterial="legacyMatte">
              <a:extrusionClr>
                <a:srgbClr val="FF6600"/>
              </a:extrusionClr>
            </a:sp3d>
          </a:bodyPr>
          <a:lstStyle/>
          <a:p>
            <a:pPr algn="ctr"/>
            <a:r>
              <a:rPr lang="en-US" sz="3600" b="1" kern="10">
                <a:ln w="9525">
                  <a:round/>
                  <a:headEnd/>
                  <a:tailEnd/>
                </a:ln>
                <a:gradFill rotWithShape="1">
                  <a:gsLst>
                    <a:gs pos="0">
                      <a:srgbClr val="FFE701"/>
                    </a:gs>
                    <a:gs pos="100000">
                      <a:srgbClr val="FE3E02"/>
                    </a:gs>
                  </a:gsLst>
                  <a:lin ang="5400000" scaled="1"/>
                </a:gradFill>
                <a:latin typeface="Impact"/>
              </a:rPr>
              <a:t>CHÀO CÁC EM !</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6" name="Text Box 8"/>
          <p:cNvSpPr txBox="1">
            <a:spLocks noChangeArrowheads="1"/>
          </p:cNvSpPr>
          <p:nvPr/>
        </p:nvSpPr>
        <p:spPr bwMode="auto">
          <a:xfrm>
            <a:off x="0" y="609600"/>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800" b="1">
                <a:solidFill>
                  <a:srgbClr val="FF0000"/>
                </a:solidFill>
                <a:latin typeface="Times New Roman" pitchFamily="18" charset="0"/>
              </a:rPr>
              <a:t>Hoạt động sản xuất của người dân ở Hoàng Liên Sơn.</a:t>
            </a:r>
          </a:p>
        </p:txBody>
      </p:sp>
      <p:grpSp>
        <p:nvGrpSpPr>
          <p:cNvPr id="4099" name="Group 14"/>
          <p:cNvGrpSpPr>
            <a:grpSpLocks/>
          </p:cNvGrpSpPr>
          <p:nvPr/>
        </p:nvGrpSpPr>
        <p:grpSpPr bwMode="auto">
          <a:xfrm>
            <a:off x="0" y="1295400"/>
            <a:ext cx="9144000" cy="3048000"/>
            <a:chOff x="0" y="2209800"/>
            <a:chExt cx="9144000" cy="2209800"/>
          </a:xfrm>
        </p:grpSpPr>
        <p:pic>
          <p:nvPicPr>
            <p:cNvPr id="4106" name="Picture 12" descr="http://edustore.vn/lectures/TH/Lop%204/Dia%20li/Tiet%2005.%20Hoat%20dong%20san%20xuat%20cua%20nguoi%20dan%20o%20Hoang%20Lien%20Son/Data/image_paste_13091014114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09800"/>
              <a:ext cx="32766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7" name="Picture 6" descr="Kết quả hình ảnh cho trồng ngô trên lương rẫ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2209800"/>
              <a:ext cx="30480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8" name="Picture 8" descr="Kết quả hình ảnh cho trồng chè trên lương rẫ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2209800"/>
              <a:ext cx="28194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100" name="Group 15"/>
          <p:cNvGrpSpPr>
            <a:grpSpLocks/>
          </p:cNvGrpSpPr>
          <p:nvPr/>
        </p:nvGrpSpPr>
        <p:grpSpPr bwMode="auto">
          <a:xfrm>
            <a:off x="0" y="4343400"/>
            <a:ext cx="9144000" cy="2514600"/>
            <a:chOff x="0" y="4850969"/>
            <a:chExt cx="9144000" cy="2007031"/>
          </a:xfrm>
        </p:grpSpPr>
        <p:pic>
          <p:nvPicPr>
            <p:cNvPr id="4102"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4876800"/>
              <a:ext cx="19050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4" descr="qua ma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81600" y="4876800"/>
              <a:ext cx="1904999"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il_fi" descr="134243o6e_88323853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86600" y="4850969"/>
              <a:ext cx="2057400" cy="2007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4" descr="Trồng rau"/>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4876800"/>
              <a:ext cx="32766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101" name="Rectangle 16"/>
          <p:cNvSpPr>
            <a:spLocks noChangeArrowheads="1"/>
          </p:cNvSpPr>
          <p:nvPr/>
        </p:nvSpPr>
        <p:spPr bwMode="auto">
          <a:xfrm>
            <a:off x="0" y="0"/>
            <a:ext cx="9144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r>
              <a:rPr lang="en-US" sz="3200" b="1">
                <a:solidFill>
                  <a:srgbClr val="0000FF"/>
                </a:solidFill>
                <a:latin typeface="Times New Roman" pitchFamily="18" charset="0"/>
                <a:cs typeface="Times New Roman" pitchFamily="18" charset="0"/>
              </a:rPr>
              <a:t>Địa lý</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2056"/>
                                        </p:tgtEl>
                                        <p:attrNameLst>
                                          <p:attrName>style.visibility</p:attrName>
                                        </p:attrNameLst>
                                      </p:cBhvr>
                                      <p:to>
                                        <p:strVal val="visible"/>
                                      </p:to>
                                    </p:set>
                                    <p:animEffect transition="in" filter="circle(out)">
                                      <p:cBhvr>
                                        <p:cTn id="7" dur="500"/>
                                        <p:tgtEl>
                                          <p:spTgt spid="20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6"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5" descr="9.jpg"/>
          <p:cNvPicPr>
            <a:picLocks noChangeAspect="1"/>
          </p:cNvPicPr>
          <p:nvPr/>
        </p:nvPicPr>
        <p:blipFill>
          <a:blip r:embed="rId2">
            <a:lum bright="10000" contrast="3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Box 10"/>
          <p:cNvSpPr txBox="1">
            <a:spLocks noChangeArrowheads="1"/>
          </p:cNvSpPr>
          <p:nvPr/>
        </p:nvSpPr>
        <p:spPr bwMode="auto">
          <a:xfrm>
            <a:off x="0" y="1828800"/>
            <a:ext cx="6705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b="1">
                <a:solidFill>
                  <a:srgbClr val="0000FF"/>
                </a:solidFill>
                <a:latin typeface="Times New Roman" pitchFamily="18" charset="0"/>
              </a:rPr>
              <a:t>1. Trồng trọt trên đất dốc.</a:t>
            </a:r>
          </a:p>
        </p:txBody>
      </p:sp>
      <p:sp>
        <p:nvSpPr>
          <p:cNvPr id="17" name="TextBox 16"/>
          <p:cNvSpPr txBox="1">
            <a:spLocks noChangeArrowheads="1"/>
          </p:cNvSpPr>
          <p:nvPr/>
        </p:nvSpPr>
        <p:spPr bwMode="auto">
          <a:xfrm>
            <a:off x="0" y="2438400"/>
            <a:ext cx="9144000" cy="1066800"/>
          </a:xfrm>
          <a:prstGeom prst="rect">
            <a:avLst/>
          </a:prstGeom>
          <a:solidFill>
            <a:srgbClr val="F3F0AB"/>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b="1">
                <a:solidFill>
                  <a:srgbClr val="0000FF"/>
                </a:solidFill>
                <a:latin typeface="Times New Roman" pitchFamily="18" charset="0"/>
                <a:cs typeface="Times New Roman" pitchFamily="18" charset="0"/>
              </a:rPr>
              <a:t>* Hãy quan sát </a:t>
            </a:r>
            <a:r>
              <a:rPr lang="en-US" sz="3200" b="1" i="1">
                <a:solidFill>
                  <a:srgbClr val="0000FF"/>
                </a:solidFill>
                <a:latin typeface="Times New Roman" pitchFamily="18" charset="0"/>
                <a:cs typeface="Times New Roman" pitchFamily="18" charset="0"/>
              </a:rPr>
              <a:t>“Bản đồ địa lí tự nhiên Việt Nam” </a:t>
            </a:r>
            <a:r>
              <a:rPr lang="en-US" sz="3200" b="1">
                <a:solidFill>
                  <a:srgbClr val="0000FF"/>
                </a:solidFill>
                <a:latin typeface="Times New Roman" pitchFamily="18" charset="0"/>
                <a:cs typeface="Times New Roman" pitchFamily="18" charset="0"/>
              </a:rPr>
              <a:t>và chỉ ra vị trí của dãy núi Hoàng Liên Sơn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ox(in)">
                                      <p:cBhvr>
                                        <p:cTn id="7" dur="500"/>
                                        <p:tgtEl>
                                          <p:spTgt spid="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slide(fromBottom)">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BD DL tu nhien VN da sư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04800"/>
            <a:ext cx="8229600"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p:cNvSpPr/>
          <p:nvPr/>
        </p:nvSpPr>
        <p:spPr>
          <a:xfrm rot="2014401">
            <a:off x="1793875" y="881063"/>
            <a:ext cx="1600200" cy="635000"/>
          </a:xfrm>
          <a:prstGeom prst="ellipse">
            <a:avLst/>
          </a:prstGeom>
          <a:noFill/>
          <a:ln w="57150">
            <a:solidFill>
              <a:srgbClr val="FF0066"/>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p>
        </p:txBody>
      </p:sp>
      <p:sp>
        <p:nvSpPr>
          <p:cNvPr id="11" name="Rounded Rectangular Callout 10"/>
          <p:cNvSpPr/>
          <p:nvPr/>
        </p:nvSpPr>
        <p:spPr>
          <a:xfrm>
            <a:off x="5105400" y="1676400"/>
            <a:ext cx="3505200" cy="2362200"/>
          </a:xfrm>
          <a:prstGeom prst="wedgeRoundRectCallout">
            <a:avLst>
              <a:gd name="adj1" fmla="val -120257"/>
              <a:gd name="adj2" fmla="val -60957"/>
              <a:gd name="adj3" fmla="val 16667"/>
            </a:avLst>
          </a:prstGeom>
          <a:gradFill flip="none" rotWithShape="1">
            <a:gsLst>
              <a:gs pos="0">
                <a:srgbClr val="FFCC00">
                  <a:tint val="66000"/>
                  <a:satMod val="160000"/>
                </a:srgbClr>
              </a:gs>
              <a:gs pos="50000">
                <a:srgbClr val="FFCC00">
                  <a:tint val="44500"/>
                  <a:satMod val="160000"/>
                </a:srgbClr>
              </a:gs>
              <a:gs pos="100000">
                <a:srgbClr val="FFCC00">
                  <a:tint val="23500"/>
                  <a:satMod val="160000"/>
                </a:srgbClr>
              </a:gs>
            </a:gsLst>
            <a:lin ang="5400000" scaled="1"/>
            <a:tileRect/>
          </a:gradFill>
          <a:ln>
            <a:solidFill>
              <a:srgbClr val="3333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sz="3200" dirty="0">
                <a:solidFill>
                  <a:srgbClr val="000000"/>
                </a:solidFill>
              </a:rPr>
              <a:t>Dãy Hoàng Liên Sơn nằm giữa sông Hồng và sông Đà</a:t>
            </a:r>
            <a:endParaRPr lang="en-US" sz="3200" dirty="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checkerboard(across)">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1" descr="Lecture_26.jpg"/>
          <p:cNvPicPr>
            <a:picLocks noChangeAspect="1"/>
          </p:cNvPicPr>
          <p:nvPr/>
        </p:nvPicPr>
        <p:blipFill>
          <a:blip r:embed="rId2">
            <a:lum bright="30000"/>
            <a:extLst>
              <a:ext uri="{28A0092B-C50C-407E-A947-70E740481C1C}">
                <a14:useLocalDpi xmlns:a14="http://schemas.microsoft.com/office/drawing/2010/main" val="0"/>
              </a:ext>
            </a:extLst>
          </a:blip>
          <a:srcRect/>
          <a:stretch>
            <a:fillRect/>
          </a:stretch>
        </p:blipFill>
        <p:spPr bwMode="auto">
          <a:xfrm>
            <a:off x="-33338" y="0"/>
            <a:ext cx="91773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 Box 10"/>
          <p:cNvSpPr txBox="1">
            <a:spLocks noChangeArrowheads="1"/>
          </p:cNvSpPr>
          <p:nvPr/>
        </p:nvSpPr>
        <p:spPr bwMode="auto">
          <a:xfrm>
            <a:off x="0" y="609600"/>
            <a:ext cx="670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solidFill>
                  <a:srgbClr val="0000FF"/>
                </a:solidFill>
                <a:latin typeface="Times New Roman" pitchFamily="18" charset="0"/>
              </a:rPr>
              <a:t>1. Trồng trọt trên đất dốc.</a:t>
            </a:r>
          </a:p>
        </p:txBody>
      </p:sp>
      <p:grpSp>
        <p:nvGrpSpPr>
          <p:cNvPr id="7172" name="Group 8"/>
          <p:cNvGrpSpPr>
            <a:grpSpLocks/>
          </p:cNvGrpSpPr>
          <p:nvPr/>
        </p:nvGrpSpPr>
        <p:grpSpPr bwMode="auto">
          <a:xfrm>
            <a:off x="0" y="1143000"/>
            <a:ext cx="9144000" cy="2286000"/>
            <a:chOff x="0" y="4648200"/>
            <a:chExt cx="9144000" cy="2209800"/>
          </a:xfrm>
        </p:grpSpPr>
        <p:pic>
          <p:nvPicPr>
            <p:cNvPr id="7181" name="Picture 12" descr="http://edustore.vn/lectures/TH/Lop%204/Dia%20li/Tiet%2005.%20Hoat%20dong%20san%20xuat%20cua%20nguoi%20dan%20o%20Hoang%20Lien%20Son/Data/image_paste_13091014114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648200"/>
              <a:ext cx="32766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2" name="Picture 6" descr="Kết quả hình ảnh cho trồng ngô trên lương rẫ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4648200"/>
              <a:ext cx="30480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3" name="Picture 8" descr="Kết quả hình ảnh cho trồng chè trên lương rẫ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4600" y="4648200"/>
              <a:ext cx="28194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8370" name="Rectangle 2"/>
          <p:cNvSpPr>
            <a:spLocks noChangeArrowheads="1"/>
          </p:cNvSpPr>
          <p:nvPr/>
        </p:nvSpPr>
        <p:spPr bwMode="auto">
          <a:xfrm>
            <a:off x="0" y="4724400"/>
            <a:ext cx="914400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sz="2700" b="1">
                <a:solidFill>
                  <a:srgbClr val="0000FF"/>
                </a:solidFill>
                <a:latin typeface="Times New Roman" pitchFamily="18" charset="0"/>
                <a:ea typeface="Calibri" pitchFamily="34" charset="0"/>
                <a:cs typeface="Times New Roman" pitchFamily="18" charset="0"/>
              </a:rPr>
              <a:t>+ Người dân ở Hoàng Liên Sơn thường trồng cây gì? Ở đâu?</a:t>
            </a:r>
          </a:p>
        </p:txBody>
      </p:sp>
      <p:sp>
        <p:nvSpPr>
          <p:cNvPr id="18" name="Text Box 10"/>
          <p:cNvSpPr txBox="1">
            <a:spLocks noChangeArrowheads="1"/>
          </p:cNvSpPr>
          <p:nvPr/>
        </p:nvSpPr>
        <p:spPr bwMode="auto">
          <a:xfrm>
            <a:off x="0" y="4114800"/>
            <a:ext cx="7848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b="1">
                <a:solidFill>
                  <a:srgbClr val="0000FF"/>
                </a:solidFill>
                <a:latin typeface="Times New Roman" pitchFamily="18" charset="0"/>
              </a:rPr>
              <a:t>Quan sát các hình và trả lời các câu hỏi:</a:t>
            </a:r>
          </a:p>
        </p:txBody>
      </p:sp>
      <p:sp>
        <p:nvSpPr>
          <p:cNvPr id="8214" name="Text Box 22"/>
          <p:cNvSpPr txBox="1">
            <a:spLocks noChangeArrowheads="1"/>
          </p:cNvSpPr>
          <p:nvPr/>
        </p:nvSpPr>
        <p:spPr bwMode="auto">
          <a:xfrm>
            <a:off x="0" y="3581400"/>
            <a:ext cx="91440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vi-VN" sz="2800" b="1">
                <a:solidFill>
                  <a:srgbClr val="0000FF"/>
                </a:solidFill>
                <a:latin typeface="Times New Roman" pitchFamily="18" charset="0"/>
                <a:cs typeface="Times New Roman" pitchFamily="18" charset="0"/>
              </a:rPr>
              <a:t>- Người dân ở Hoàng Liên Sơn thường trồng lúa, ngô, chè … trên nương rẫy, trên ruộng bậc thang. </a:t>
            </a:r>
            <a:endParaRPr lang="en-US" sz="2800" b="1">
              <a:solidFill>
                <a:srgbClr val="0000FF"/>
              </a:solidFill>
              <a:latin typeface="Times New Roman" pitchFamily="18" charset="0"/>
              <a:cs typeface="Times New Roman" pitchFamily="18" charset="0"/>
            </a:endParaRPr>
          </a:p>
        </p:txBody>
      </p:sp>
      <p:sp>
        <p:nvSpPr>
          <p:cNvPr id="8215" name="Text Box 23"/>
          <p:cNvSpPr txBox="1">
            <a:spLocks noChangeArrowheads="1"/>
          </p:cNvSpPr>
          <p:nvPr/>
        </p:nvSpPr>
        <p:spPr bwMode="auto">
          <a:xfrm>
            <a:off x="0" y="4495800"/>
            <a:ext cx="91440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vi-VN" sz="2800" b="1">
                <a:solidFill>
                  <a:srgbClr val="0000FF"/>
                </a:solidFill>
                <a:latin typeface="Times New Roman" pitchFamily="18" charset="0"/>
                <a:cs typeface="Times New Roman" pitchFamily="18" charset="0"/>
              </a:rPr>
              <a:t>- Ngoài ra họ còn trồng lanh để dệt vải và trồng rau, cây ăn quả xứ lạnh</a:t>
            </a:r>
            <a:r>
              <a:rPr lang="en-US" sz="2800" b="1">
                <a:solidFill>
                  <a:srgbClr val="0000FF"/>
                </a:solidFill>
                <a:latin typeface="Times New Roman" pitchFamily="18" charset="0"/>
                <a:cs typeface="Times New Roman" pitchFamily="18" charset="0"/>
              </a:rPr>
              <a:t>.</a:t>
            </a:r>
          </a:p>
        </p:txBody>
      </p:sp>
      <p:sp>
        <p:nvSpPr>
          <p:cNvPr id="8216" name="Text Box 24"/>
          <p:cNvSpPr txBox="1">
            <a:spLocks noChangeArrowheads="1"/>
          </p:cNvSpPr>
          <p:nvPr/>
        </p:nvSpPr>
        <p:spPr bwMode="auto">
          <a:xfrm>
            <a:off x="0" y="5486400"/>
            <a:ext cx="9144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700" b="1">
                <a:solidFill>
                  <a:srgbClr val="006600"/>
                </a:solidFill>
                <a:latin typeface="Times New Roman" pitchFamily="18" charset="0"/>
                <a:cs typeface="Times New Roman" pitchFamily="18" charset="0"/>
              </a:rPr>
              <a:t>+ Ruộng bậc thang thường được làm ở đâu? (</a:t>
            </a:r>
            <a:r>
              <a:rPr lang="en-US" sz="2700" b="1" i="1">
                <a:solidFill>
                  <a:srgbClr val="006600"/>
                </a:solidFill>
                <a:latin typeface="Times New Roman" pitchFamily="18" charset="0"/>
                <a:cs typeface="Times New Roman" pitchFamily="18" charset="0"/>
              </a:rPr>
              <a:t>đỉnh núi, sườn núi </a:t>
            </a:r>
            <a:r>
              <a:rPr lang="en-US" sz="2700" b="1">
                <a:solidFill>
                  <a:srgbClr val="006600"/>
                </a:solidFill>
                <a:latin typeface="Times New Roman" pitchFamily="18" charset="0"/>
                <a:cs typeface="Times New Roman" pitchFamily="18" charset="0"/>
              </a:rPr>
              <a:t>hay </a:t>
            </a:r>
            <a:r>
              <a:rPr lang="en-US" sz="2700" b="1" i="1">
                <a:solidFill>
                  <a:srgbClr val="006600"/>
                </a:solidFill>
                <a:latin typeface="Times New Roman" pitchFamily="18" charset="0"/>
                <a:cs typeface="Times New Roman" pitchFamily="18" charset="0"/>
              </a:rPr>
              <a:t>thung lũng</a:t>
            </a:r>
            <a:r>
              <a:rPr lang="en-US" sz="2700" b="1">
                <a:solidFill>
                  <a:srgbClr val="006600"/>
                </a:solidFill>
                <a:latin typeface="Times New Roman" pitchFamily="18" charset="0"/>
                <a:cs typeface="Times New Roman" pitchFamily="18" charset="0"/>
              </a:rPr>
              <a:t>)</a:t>
            </a:r>
            <a:endParaRPr lang="en-US" sz="2700">
              <a:solidFill>
                <a:srgbClr val="006600"/>
              </a:solidFill>
              <a:latin typeface="Times New Roman" pitchFamily="18" charset="0"/>
              <a:cs typeface="Times New Roman" pitchFamily="18" charset="0"/>
            </a:endParaRPr>
          </a:p>
        </p:txBody>
      </p:sp>
      <p:sp>
        <p:nvSpPr>
          <p:cNvPr id="8217" name="Text Box 25"/>
          <p:cNvSpPr txBox="1">
            <a:spLocks noChangeArrowheads="1"/>
          </p:cNvSpPr>
          <p:nvPr/>
        </p:nvSpPr>
        <p:spPr bwMode="auto">
          <a:xfrm>
            <a:off x="0" y="6338888"/>
            <a:ext cx="9144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b="1">
                <a:solidFill>
                  <a:srgbClr val="006600"/>
                </a:solidFill>
                <a:latin typeface="Times New Roman" pitchFamily="18" charset="0"/>
                <a:cs typeface="Times New Roman" pitchFamily="18" charset="0"/>
              </a:rPr>
              <a:t>- </a:t>
            </a:r>
            <a:r>
              <a:rPr lang="vi-VN" sz="2800" b="1">
                <a:solidFill>
                  <a:srgbClr val="006600"/>
                </a:solidFill>
                <a:latin typeface="Times New Roman" pitchFamily="18" charset="0"/>
                <a:cs typeface="Times New Roman" pitchFamily="18" charset="0"/>
              </a:rPr>
              <a:t>Ruộng bậc thang được làm ở sườn núi</a:t>
            </a:r>
            <a:r>
              <a:rPr lang="en-US" sz="2800" b="1">
                <a:solidFill>
                  <a:srgbClr val="006600"/>
                </a:solidFill>
                <a:latin typeface="Times New Roman" pitchFamily="18" charset="0"/>
                <a:cs typeface="Times New Roman" pitchFamily="18" charset="0"/>
              </a:rPr>
              <a:t>.</a:t>
            </a:r>
          </a:p>
        </p:txBody>
      </p:sp>
      <p:sp>
        <p:nvSpPr>
          <p:cNvPr id="8218" name="Text Box 26"/>
          <p:cNvSpPr txBox="1">
            <a:spLocks noChangeArrowheads="1"/>
          </p:cNvSpPr>
          <p:nvPr/>
        </p:nvSpPr>
        <p:spPr bwMode="auto">
          <a:xfrm>
            <a:off x="0" y="5410200"/>
            <a:ext cx="914400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700" b="1">
                <a:solidFill>
                  <a:srgbClr val="FF0066"/>
                </a:solidFill>
                <a:latin typeface="Times New Roman" pitchFamily="18" charset="0"/>
                <a:cs typeface="Times New Roman" pitchFamily="18" charset="0"/>
              </a:rPr>
              <a:t>+ Tại sao phải làm ruộng bậc thang?</a:t>
            </a:r>
            <a:endParaRPr lang="en-US" sz="2700">
              <a:solidFill>
                <a:srgbClr val="FF0066"/>
              </a:solidFill>
              <a:latin typeface="Times New Roman" pitchFamily="18" charset="0"/>
              <a:cs typeface="Times New Roman" pitchFamily="18" charset="0"/>
            </a:endParaRPr>
          </a:p>
        </p:txBody>
      </p:sp>
      <p:sp>
        <p:nvSpPr>
          <p:cNvPr id="8219" name="Text Box 27"/>
          <p:cNvSpPr txBox="1">
            <a:spLocks noChangeArrowheads="1"/>
          </p:cNvSpPr>
          <p:nvPr/>
        </p:nvSpPr>
        <p:spPr bwMode="auto">
          <a:xfrm>
            <a:off x="0" y="5911850"/>
            <a:ext cx="91440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b="1">
                <a:solidFill>
                  <a:srgbClr val="FF0066"/>
                </a:solidFill>
                <a:latin typeface="Times New Roman" pitchFamily="18" charset="0"/>
                <a:cs typeface="Times New Roman" pitchFamily="18" charset="0"/>
              </a:rPr>
              <a:t>- </a:t>
            </a:r>
            <a:r>
              <a:rPr lang="vi-VN" sz="2800" b="1">
                <a:solidFill>
                  <a:srgbClr val="FF0066"/>
                </a:solidFill>
                <a:latin typeface="Times New Roman" pitchFamily="18" charset="0"/>
                <a:cs typeface="Times New Roman" pitchFamily="18" charset="0"/>
              </a:rPr>
              <a:t>Vì sườn núi dốc nên phải làm ruộng bậc thang là để giữ nước</a:t>
            </a:r>
            <a:r>
              <a:rPr lang="en-US" sz="2800" b="1">
                <a:solidFill>
                  <a:srgbClr val="FF0066"/>
                </a:solidFill>
                <a:latin typeface="Times New Roman" pitchFamily="18" charset="0"/>
                <a:cs typeface="Times New Roman" pitchFamily="18" charset="0"/>
              </a:rPr>
              <a:t>, chống xói mòn.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8"/>
                                        </p:tgtEl>
                                        <p:attrNameLst>
                                          <p:attrName>style.visibility</p:attrName>
                                        </p:attrNameLst>
                                      </p:cBhvr>
                                      <p:to>
                                        <p:strVal val="visible"/>
                                      </p:to>
                                    </p:set>
                                    <p:anim calcmode="discrete" valueType="clr">
                                      <p:cBhvr override="childStyle">
                                        <p:cTn id="7" dur="80"/>
                                        <p:tgtEl>
                                          <p:spTgt spid="1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8"/>
                                        </p:tgtEl>
                                        <p:attrNameLst>
                                          <p:attrName>fillcolor</p:attrName>
                                        </p:attrNameLst>
                                      </p:cBhvr>
                                      <p:tavLst>
                                        <p:tav tm="0">
                                          <p:val>
                                            <p:clrVal>
                                              <a:schemeClr val="accent2"/>
                                            </p:clrVal>
                                          </p:val>
                                        </p:tav>
                                        <p:tav tm="50000">
                                          <p:val>
                                            <p:clrVal>
                                              <a:schemeClr val="hlink"/>
                                            </p:clrVal>
                                          </p:val>
                                        </p:tav>
                                      </p:tavLst>
                                    </p:anim>
                                    <p:set>
                                      <p:cBhvr>
                                        <p:cTn id="9" dur="80"/>
                                        <p:tgtEl>
                                          <p:spTgt spid="18"/>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58370"/>
                                        </p:tgtEl>
                                        <p:attrNameLst>
                                          <p:attrName>style.visibility</p:attrName>
                                        </p:attrNameLst>
                                      </p:cBhvr>
                                      <p:to>
                                        <p:strVal val="visible"/>
                                      </p:to>
                                    </p:set>
                                    <p:anim calcmode="discrete" valueType="clr">
                                      <p:cBhvr override="childStyle">
                                        <p:cTn id="14" dur="80"/>
                                        <p:tgtEl>
                                          <p:spTgt spid="58370"/>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58370"/>
                                        </p:tgtEl>
                                        <p:attrNameLst>
                                          <p:attrName>fillcolor</p:attrName>
                                        </p:attrNameLst>
                                      </p:cBhvr>
                                      <p:tavLst>
                                        <p:tav tm="0">
                                          <p:val>
                                            <p:clrVal>
                                              <a:schemeClr val="accent2"/>
                                            </p:clrVal>
                                          </p:val>
                                        </p:tav>
                                        <p:tav tm="50000">
                                          <p:val>
                                            <p:clrVal>
                                              <a:schemeClr val="hlink"/>
                                            </p:clrVal>
                                          </p:val>
                                        </p:tav>
                                      </p:tavLst>
                                    </p:anim>
                                    <p:set>
                                      <p:cBhvr>
                                        <p:cTn id="16" dur="80"/>
                                        <p:tgtEl>
                                          <p:spTgt spid="58370"/>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xit" presetSubtype="4" fill="hold" grpId="1" nodeType="clickEffect">
                                  <p:stCondLst>
                                    <p:cond delay="0"/>
                                  </p:stCondLst>
                                  <p:iterate type="lt">
                                    <p:tmPct val="0"/>
                                  </p:iterate>
                                  <p:childTnLst>
                                    <p:anim calcmode="lin" valueType="num">
                                      <p:cBhvr additive="base">
                                        <p:cTn id="20" dur="500"/>
                                        <p:tgtEl>
                                          <p:spTgt spid="18"/>
                                        </p:tgtEl>
                                        <p:attrNameLst>
                                          <p:attrName>ppt_x</p:attrName>
                                        </p:attrNameLst>
                                      </p:cBhvr>
                                      <p:tavLst>
                                        <p:tav tm="0">
                                          <p:val>
                                            <p:strVal val="ppt_x"/>
                                          </p:val>
                                        </p:tav>
                                        <p:tav tm="100000">
                                          <p:val>
                                            <p:strVal val="ppt_x"/>
                                          </p:val>
                                        </p:tav>
                                      </p:tavLst>
                                    </p:anim>
                                    <p:anim calcmode="lin" valueType="num">
                                      <p:cBhvr additive="base">
                                        <p:cTn id="21" dur="500"/>
                                        <p:tgtEl>
                                          <p:spTgt spid="18"/>
                                        </p:tgtEl>
                                        <p:attrNameLst>
                                          <p:attrName>ppt_y</p:attrName>
                                        </p:attrNameLst>
                                      </p:cBhvr>
                                      <p:tavLst>
                                        <p:tav tm="0">
                                          <p:val>
                                            <p:strVal val="ppt_y"/>
                                          </p:val>
                                        </p:tav>
                                        <p:tav tm="100000">
                                          <p:val>
                                            <p:strVal val="1+ppt_h/2"/>
                                          </p:val>
                                        </p:tav>
                                      </p:tavLst>
                                    </p:anim>
                                    <p:set>
                                      <p:cBhvr>
                                        <p:cTn id="22" dur="1" fill="hold">
                                          <p:stCondLst>
                                            <p:cond delay="499"/>
                                          </p:stCondLst>
                                        </p:cTn>
                                        <p:tgtEl>
                                          <p:spTgt spid="18"/>
                                        </p:tgtEl>
                                        <p:attrNameLst>
                                          <p:attrName>style.visibility</p:attrName>
                                        </p:attrNameLst>
                                      </p:cBhvr>
                                      <p:to>
                                        <p:strVal val="hidden"/>
                                      </p:to>
                                    </p:set>
                                  </p:childTnLst>
                                </p:cTn>
                              </p:par>
                              <p:par>
                                <p:cTn id="23" presetID="2" presetClass="exit" presetSubtype="4" fill="hold" grpId="1" nodeType="withEffect">
                                  <p:stCondLst>
                                    <p:cond delay="0"/>
                                  </p:stCondLst>
                                  <p:iterate type="lt">
                                    <p:tmPct val="0"/>
                                  </p:iterate>
                                  <p:childTnLst>
                                    <p:anim calcmode="lin" valueType="num">
                                      <p:cBhvr additive="base">
                                        <p:cTn id="24" dur="500"/>
                                        <p:tgtEl>
                                          <p:spTgt spid="58370"/>
                                        </p:tgtEl>
                                        <p:attrNameLst>
                                          <p:attrName>ppt_x</p:attrName>
                                        </p:attrNameLst>
                                      </p:cBhvr>
                                      <p:tavLst>
                                        <p:tav tm="0">
                                          <p:val>
                                            <p:strVal val="ppt_x"/>
                                          </p:val>
                                        </p:tav>
                                        <p:tav tm="100000">
                                          <p:val>
                                            <p:strVal val="ppt_x"/>
                                          </p:val>
                                        </p:tav>
                                      </p:tavLst>
                                    </p:anim>
                                    <p:anim calcmode="lin" valueType="num">
                                      <p:cBhvr additive="base">
                                        <p:cTn id="25" dur="500"/>
                                        <p:tgtEl>
                                          <p:spTgt spid="58370"/>
                                        </p:tgtEl>
                                        <p:attrNameLst>
                                          <p:attrName>ppt_y</p:attrName>
                                        </p:attrNameLst>
                                      </p:cBhvr>
                                      <p:tavLst>
                                        <p:tav tm="0">
                                          <p:val>
                                            <p:strVal val="ppt_y"/>
                                          </p:val>
                                        </p:tav>
                                        <p:tav tm="100000">
                                          <p:val>
                                            <p:strVal val="1+ppt_h/2"/>
                                          </p:val>
                                        </p:tav>
                                      </p:tavLst>
                                    </p:anim>
                                    <p:set>
                                      <p:cBhvr>
                                        <p:cTn id="26" dur="1" fill="hold">
                                          <p:stCondLst>
                                            <p:cond delay="499"/>
                                          </p:stCondLst>
                                        </p:cTn>
                                        <p:tgtEl>
                                          <p:spTgt spid="58370"/>
                                        </p:tgtEl>
                                        <p:attrNameLst>
                                          <p:attrName>style.visibility</p:attrName>
                                        </p:attrNameLst>
                                      </p:cBhvr>
                                      <p:to>
                                        <p:strVal val="hidden"/>
                                      </p:to>
                                    </p:set>
                                  </p:childTnLst>
                                </p:cTn>
                              </p:par>
                            </p:childTnLst>
                          </p:cTn>
                        </p:par>
                        <p:par>
                          <p:cTn id="27" fill="hold" nodeType="afterGroup">
                            <p:stCondLst>
                              <p:cond delay="500"/>
                            </p:stCondLst>
                            <p:childTnLst>
                              <p:par>
                                <p:cTn id="28" presetID="27" presetClass="entr" presetSubtype="0" fill="hold" grpId="0" nodeType="afterEffect">
                                  <p:stCondLst>
                                    <p:cond delay="0"/>
                                  </p:stCondLst>
                                  <p:iterate type="lt">
                                    <p:tmPct val="50000"/>
                                  </p:iterate>
                                  <p:childTnLst>
                                    <p:set>
                                      <p:cBhvr>
                                        <p:cTn id="29" dur="1" fill="hold">
                                          <p:stCondLst>
                                            <p:cond delay="0"/>
                                          </p:stCondLst>
                                        </p:cTn>
                                        <p:tgtEl>
                                          <p:spTgt spid="8214"/>
                                        </p:tgtEl>
                                        <p:attrNameLst>
                                          <p:attrName>style.visibility</p:attrName>
                                        </p:attrNameLst>
                                      </p:cBhvr>
                                      <p:to>
                                        <p:strVal val="visible"/>
                                      </p:to>
                                    </p:set>
                                    <p:anim calcmode="discrete" valueType="clr">
                                      <p:cBhvr override="childStyle">
                                        <p:cTn id="30" dur="80"/>
                                        <p:tgtEl>
                                          <p:spTgt spid="8214"/>
                                        </p:tgtEl>
                                        <p:attrNameLst>
                                          <p:attrName>style.color</p:attrName>
                                        </p:attrNameLst>
                                      </p:cBhvr>
                                      <p:tavLst>
                                        <p:tav tm="0">
                                          <p:val>
                                            <p:clrVal>
                                              <a:schemeClr val="accent2"/>
                                            </p:clrVal>
                                          </p:val>
                                        </p:tav>
                                        <p:tav tm="50000">
                                          <p:val>
                                            <p:clrVal>
                                              <a:schemeClr val="hlink"/>
                                            </p:clrVal>
                                          </p:val>
                                        </p:tav>
                                      </p:tavLst>
                                    </p:anim>
                                    <p:anim calcmode="discrete" valueType="clr">
                                      <p:cBhvr>
                                        <p:cTn id="31" dur="80"/>
                                        <p:tgtEl>
                                          <p:spTgt spid="8214"/>
                                        </p:tgtEl>
                                        <p:attrNameLst>
                                          <p:attrName>fillcolor</p:attrName>
                                        </p:attrNameLst>
                                      </p:cBhvr>
                                      <p:tavLst>
                                        <p:tav tm="0">
                                          <p:val>
                                            <p:clrVal>
                                              <a:schemeClr val="accent2"/>
                                            </p:clrVal>
                                          </p:val>
                                        </p:tav>
                                        <p:tav tm="50000">
                                          <p:val>
                                            <p:clrVal>
                                              <a:schemeClr val="hlink"/>
                                            </p:clrVal>
                                          </p:val>
                                        </p:tav>
                                      </p:tavLst>
                                    </p:anim>
                                    <p:set>
                                      <p:cBhvr>
                                        <p:cTn id="32" dur="80"/>
                                        <p:tgtEl>
                                          <p:spTgt spid="8214"/>
                                        </p:tgtEl>
                                        <p:attrNameLst>
                                          <p:attrName>fill.type</p:attrName>
                                        </p:attrNameLst>
                                      </p:cBhvr>
                                      <p:to>
                                        <p:strVal val="solid"/>
                                      </p:to>
                                    </p:set>
                                  </p:childTnLst>
                                </p:cTn>
                              </p:par>
                            </p:childTnLst>
                          </p:cTn>
                        </p:par>
                        <p:par>
                          <p:cTn id="33" fill="hold" nodeType="afterGroup">
                            <p:stCondLst>
                              <p:cond delay="3580"/>
                            </p:stCondLst>
                            <p:childTnLst>
                              <p:par>
                                <p:cTn id="34" presetID="27" presetClass="entr" presetSubtype="0" fill="hold" grpId="0" nodeType="afterEffect">
                                  <p:stCondLst>
                                    <p:cond delay="0"/>
                                  </p:stCondLst>
                                  <p:iterate type="lt">
                                    <p:tmPct val="50000"/>
                                  </p:iterate>
                                  <p:childTnLst>
                                    <p:set>
                                      <p:cBhvr>
                                        <p:cTn id="35" dur="1" fill="hold">
                                          <p:stCondLst>
                                            <p:cond delay="0"/>
                                          </p:stCondLst>
                                        </p:cTn>
                                        <p:tgtEl>
                                          <p:spTgt spid="8215"/>
                                        </p:tgtEl>
                                        <p:attrNameLst>
                                          <p:attrName>style.visibility</p:attrName>
                                        </p:attrNameLst>
                                      </p:cBhvr>
                                      <p:to>
                                        <p:strVal val="visible"/>
                                      </p:to>
                                    </p:set>
                                    <p:anim calcmode="discrete" valueType="clr">
                                      <p:cBhvr override="childStyle">
                                        <p:cTn id="36" dur="80"/>
                                        <p:tgtEl>
                                          <p:spTgt spid="8215"/>
                                        </p:tgtEl>
                                        <p:attrNameLst>
                                          <p:attrName>style.color</p:attrName>
                                        </p:attrNameLst>
                                      </p:cBhvr>
                                      <p:tavLst>
                                        <p:tav tm="0">
                                          <p:val>
                                            <p:clrVal>
                                              <a:schemeClr val="accent2"/>
                                            </p:clrVal>
                                          </p:val>
                                        </p:tav>
                                        <p:tav tm="50000">
                                          <p:val>
                                            <p:clrVal>
                                              <a:schemeClr val="hlink"/>
                                            </p:clrVal>
                                          </p:val>
                                        </p:tav>
                                      </p:tavLst>
                                    </p:anim>
                                    <p:anim calcmode="discrete" valueType="clr">
                                      <p:cBhvr>
                                        <p:cTn id="37" dur="80"/>
                                        <p:tgtEl>
                                          <p:spTgt spid="8215"/>
                                        </p:tgtEl>
                                        <p:attrNameLst>
                                          <p:attrName>fillcolor</p:attrName>
                                        </p:attrNameLst>
                                      </p:cBhvr>
                                      <p:tavLst>
                                        <p:tav tm="0">
                                          <p:val>
                                            <p:clrVal>
                                              <a:schemeClr val="accent2"/>
                                            </p:clrVal>
                                          </p:val>
                                        </p:tav>
                                        <p:tav tm="50000">
                                          <p:val>
                                            <p:clrVal>
                                              <a:schemeClr val="hlink"/>
                                            </p:clrVal>
                                          </p:val>
                                        </p:tav>
                                      </p:tavLst>
                                    </p:anim>
                                    <p:set>
                                      <p:cBhvr>
                                        <p:cTn id="38" dur="80"/>
                                        <p:tgtEl>
                                          <p:spTgt spid="8215"/>
                                        </p:tgtEl>
                                        <p:attrNameLst>
                                          <p:attrName>fill.type</p:attrName>
                                        </p:attrNameLst>
                                      </p:cBhvr>
                                      <p:to>
                                        <p:strVal val="solid"/>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27" presetClass="entr" presetSubtype="0" fill="hold" grpId="0" nodeType="clickEffect">
                                  <p:stCondLst>
                                    <p:cond delay="0"/>
                                  </p:stCondLst>
                                  <p:iterate type="lt">
                                    <p:tmPct val="50000"/>
                                  </p:iterate>
                                  <p:childTnLst>
                                    <p:set>
                                      <p:cBhvr>
                                        <p:cTn id="42" dur="1" fill="hold">
                                          <p:stCondLst>
                                            <p:cond delay="0"/>
                                          </p:stCondLst>
                                        </p:cTn>
                                        <p:tgtEl>
                                          <p:spTgt spid="8216"/>
                                        </p:tgtEl>
                                        <p:attrNameLst>
                                          <p:attrName>style.visibility</p:attrName>
                                        </p:attrNameLst>
                                      </p:cBhvr>
                                      <p:to>
                                        <p:strVal val="visible"/>
                                      </p:to>
                                    </p:set>
                                    <p:anim calcmode="discrete" valueType="clr">
                                      <p:cBhvr override="childStyle">
                                        <p:cTn id="43" dur="80"/>
                                        <p:tgtEl>
                                          <p:spTgt spid="8216"/>
                                        </p:tgtEl>
                                        <p:attrNameLst>
                                          <p:attrName>style.color</p:attrName>
                                        </p:attrNameLst>
                                      </p:cBhvr>
                                      <p:tavLst>
                                        <p:tav tm="0">
                                          <p:val>
                                            <p:clrVal>
                                              <a:schemeClr val="accent2"/>
                                            </p:clrVal>
                                          </p:val>
                                        </p:tav>
                                        <p:tav tm="50000">
                                          <p:val>
                                            <p:clrVal>
                                              <a:schemeClr val="hlink"/>
                                            </p:clrVal>
                                          </p:val>
                                        </p:tav>
                                      </p:tavLst>
                                    </p:anim>
                                    <p:anim calcmode="discrete" valueType="clr">
                                      <p:cBhvr>
                                        <p:cTn id="44" dur="80"/>
                                        <p:tgtEl>
                                          <p:spTgt spid="8216"/>
                                        </p:tgtEl>
                                        <p:attrNameLst>
                                          <p:attrName>fillcolor</p:attrName>
                                        </p:attrNameLst>
                                      </p:cBhvr>
                                      <p:tavLst>
                                        <p:tav tm="0">
                                          <p:val>
                                            <p:clrVal>
                                              <a:schemeClr val="accent2"/>
                                            </p:clrVal>
                                          </p:val>
                                        </p:tav>
                                        <p:tav tm="50000">
                                          <p:val>
                                            <p:clrVal>
                                              <a:schemeClr val="hlink"/>
                                            </p:clrVal>
                                          </p:val>
                                        </p:tav>
                                      </p:tavLst>
                                    </p:anim>
                                    <p:set>
                                      <p:cBhvr>
                                        <p:cTn id="45" dur="80"/>
                                        <p:tgtEl>
                                          <p:spTgt spid="8216"/>
                                        </p:tgtEl>
                                        <p:attrNameLst>
                                          <p:attrName>fill.type</p:attrName>
                                        </p:attrNameLst>
                                      </p:cBhvr>
                                      <p:to>
                                        <p:strVal val="solid"/>
                                      </p:to>
                                    </p:set>
                                  </p:childTnLst>
                                </p:cTn>
                              </p:par>
                            </p:childTnLst>
                          </p:cTn>
                        </p:par>
                      </p:childTnLst>
                    </p:cTn>
                  </p:par>
                  <p:par>
                    <p:cTn id="46" fill="hold" nodeType="clickPar">
                      <p:stCondLst>
                        <p:cond delay="indefinite"/>
                      </p:stCondLst>
                      <p:childTnLst>
                        <p:par>
                          <p:cTn id="47" fill="hold" nodeType="withGroup">
                            <p:stCondLst>
                              <p:cond delay="0"/>
                            </p:stCondLst>
                            <p:childTnLst>
                              <p:par>
                                <p:cTn id="48" presetID="27" presetClass="entr" presetSubtype="0" fill="hold" grpId="0" nodeType="clickEffect">
                                  <p:stCondLst>
                                    <p:cond delay="0"/>
                                  </p:stCondLst>
                                  <p:iterate type="lt">
                                    <p:tmPct val="50000"/>
                                  </p:iterate>
                                  <p:childTnLst>
                                    <p:set>
                                      <p:cBhvr>
                                        <p:cTn id="49" dur="1" fill="hold">
                                          <p:stCondLst>
                                            <p:cond delay="0"/>
                                          </p:stCondLst>
                                        </p:cTn>
                                        <p:tgtEl>
                                          <p:spTgt spid="8217"/>
                                        </p:tgtEl>
                                        <p:attrNameLst>
                                          <p:attrName>style.visibility</p:attrName>
                                        </p:attrNameLst>
                                      </p:cBhvr>
                                      <p:to>
                                        <p:strVal val="visible"/>
                                      </p:to>
                                    </p:set>
                                    <p:anim calcmode="discrete" valueType="clr">
                                      <p:cBhvr override="childStyle">
                                        <p:cTn id="50" dur="80"/>
                                        <p:tgtEl>
                                          <p:spTgt spid="8217"/>
                                        </p:tgtEl>
                                        <p:attrNameLst>
                                          <p:attrName>style.color</p:attrName>
                                        </p:attrNameLst>
                                      </p:cBhvr>
                                      <p:tavLst>
                                        <p:tav tm="0">
                                          <p:val>
                                            <p:clrVal>
                                              <a:schemeClr val="accent2"/>
                                            </p:clrVal>
                                          </p:val>
                                        </p:tav>
                                        <p:tav tm="50000">
                                          <p:val>
                                            <p:clrVal>
                                              <a:schemeClr val="hlink"/>
                                            </p:clrVal>
                                          </p:val>
                                        </p:tav>
                                      </p:tavLst>
                                    </p:anim>
                                    <p:anim calcmode="discrete" valueType="clr">
                                      <p:cBhvr>
                                        <p:cTn id="51" dur="80"/>
                                        <p:tgtEl>
                                          <p:spTgt spid="8217"/>
                                        </p:tgtEl>
                                        <p:attrNameLst>
                                          <p:attrName>fillcolor</p:attrName>
                                        </p:attrNameLst>
                                      </p:cBhvr>
                                      <p:tavLst>
                                        <p:tav tm="0">
                                          <p:val>
                                            <p:clrVal>
                                              <a:schemeClr val="accent2"/>
                                            </p:clrVal>
                                          </p:val>
                                        </p:tav>
                                        <p:tav tm="50000">
                                          <p:val>
                                            <p:clrVal>
                                              <a:schemeClr val="hlink"/>
                                            </p:clrVal>
                                          </p:val>
                                        </p:tav>
                                      </p:tavLst>
                                    </p:anim>
                                    <p:set>
                                      <p:cBhvr>
                                        <p:cTn id="52" dur="80"/>
                                        <p:tgtEl>
                                          <p:spTgt spid="8217"/>
                                        </p:tgtEl>
                                        <p:attrNameLst>
                                          <p:attrName>fill.type</p:attrName>
                                        </p:attrNameLst>
                                      </p:cBhvr>
                                      <p:to>
                                        <p:strVal val="solid"/>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xit" presetSubtype="4" fill="hold" grpId="1" nodeType="clickEffect">
                                  <p:stCondLst>
                                    <p:cond delay="0"/>
                                  </p:stCondLst>
                                  <p:iterate type="lt">
                                    <p:tmPct val="0"/>
                                  </p:iterate>
                                  <p:childTnLst>
                                    <p:anim calcmode="lin" valueType="num">
                                      <p:cBhvr additive="base">
                                        <p:cTn id="56" dur="500"/>
                                        <p:tgtEl>
                                          <p:spTgt spid="8216"/>
                                        </p:tgtEl>
                                        <p:attrNameLst>
                                          <p:attrName>ppt_x</p:attrName>
                                        </p:attrNameLst>
                                      </p:cBhvr>
                                      <p:tavLst>
                                        <p:tav tm="0">
                                          <p:val>
                                            <p:strVal val="ppt_x"/>
                                          </p:val>
                                        </p:tav>
                                        <p:tav tm="100000">
                                          <p:val>
                                            <p:strVal val="ppt_x"/>
                                          </p:val>
                                        </p:tav>
                                      </p:tavLst>
                                    </p:anim>
                                    <p:anim calcmode="lin" valueType="num">
                                      <p:cBhvr additive="base">
                                        <p:cTn id="57" dur="500"/>
                                        <p:tgtEl>
                                          <p:spTgt spid="8216"/>
                                        </p:tgtEl>
                                        <p:attrNameLst>
                                          <p:attrName>ppt_y</p:attrName>
                                        </p:attrNameLst>
                                      </p:cBhvr>
                                      <p:tavLst>
                                        <p:tav tm="0">
                                          <p:val>
                                            <p:strVal val="ppt_y"/>
                                          </p:val>
                                        </p:tav>
                                        <p:tav tm="100000">
                                          <p:val>
                                            <p:strVal val="1+ppt_h/2"/>
                                          </p:val>
                                        </p:tav>
                                      </p:tavLst>
                                    </p:anim>
                                    <p:set>
                                      <p:cBhvr>
                                        <p:cTn id="58" dur="1" fill="hold">
                                          <p:stCondLst>
                                            <p:cond delay="499"/>
                                          </p:stCondLst>
                                        </p:cTn>
                                        <p:tgtEl>
                                          <p:spTgt spid="8216"/>
                                        </p:tgtEl>
                                        <p:attrNameLst>
                                          <p:attrName>style.visibility</p:attrName>
                                        </p:attrNameLst>
                                      </p:cBhvr>
                                      <p:to>
                                        <p:strVal val="hidden"/>
                                      </p:to>
                                    </p:set>
                                  </p:childTnLst>
                                </p:cTn>
                              </p:par>
                              <p:par>
                                <p:cTn id="59" presetID="2" presetClass="exit" presetSubtype="4" fill="hold" grpId="1" nodeType="withEffect">
                                  <p:stCondLst>
                                    <p:cond delay="0"/>
                                  </p:stCondLst>
                                  <p:iterate type="lt">
                                    <p:tmPct val="0"/>
                                  </p:iterate>
                                  <p:childTnLst>
                                    <p:anim calcmode="lin" valueType="num">
                                      <p:cBhvr additive="base">
                                        <p:cTn id="60" dur="500"/>
                                        <p:tgtEl>
                                          <p:spTgt spid="8217"/>
                                        </p:tgtEl>
                                        <p:attrNameLst>
                                          <p:attrName>ppt_x</p:attrName>
                                        </p:attrNameLst>
                                      </p:cBhvr>
                                      <p:tavLst>
                                        <p:tav tm="0">
                                          <p:val>
                                            <p:strVal val="ppt_x"/>
                                          </p:val>
                                        </p:tav>
                                        <p:tav tm="100000">
                                          <p:val>
                                            <p:strVal val="ppt_x"/>
                                          </p:val>
                                        </p:tav>
                                      </p:tavLst>
                                    </p:anim>
                                    <p:anim calcmode="lin" valueType="num">
                                      <p:cBhvr additive="base">
                                        <p:cTn id="61" dur="500"/>
                                        <p:tgtEl>
                                          <p:spTgt spid="8217"/>
                                        </p:tgtEl>
                                        <p:attrNameLst>
                                          <p:attrName>ppt_y</p:attrName>
                                        </p:attrNameLst>
                                      </p:cBhvr>
                                      <p:tavLst>
                                        <p:tav tm="0">
                                          <p:val>
                                            <p:strVal val="ppt_y"/>
                                          </p:val>
                                        </p:tav>
                                        <p:tav tm="100000">
                                          <p:val>
                                            <p:strVal val="1+ppt_h/2"/>
                                          </p:val>
                                        </p:tav>
                                      </p:tavLst>
                                    </p:anim>
                                    <p:set>
                                      <p:cBhvr>
                                        <p:cTn id="62" dur="1" fill="hold">
                                          <p:stCondLst>
                                            <p:cond delay="499"/>
                                          </p:stCondLst>
                                        </p:cTn>
                                        <p:tgtEl>
                                          <p:spTgt spid="8217"/>
                                        </p:tgtEl>
                                        <p:attrNameLst>
                                          <p:attrName>style.visibility</p:attrName>
                                        </p:attrNameLst>
                                      </p:cBhvr>
                                      <p:to>
                                        <p:strVal val="hidden"/>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27" presetClass="entr" presetSubtype="0" fill="hold" grpId="0" nodeType="clickEffect">
                                  <p:stCondLst>
                                    <p:cond delay="0"/>
                                  </p:stCondLst>
                                  <p:iterate type="lt">
                                    <p:tmPct val="50000"/>
                                  </p:iterate>
                                  <p:childTnLst>
                                    <p:set>
                                      <p:cBhvr>
                                        <p:cTn id="66" dur="1" fill="hold">
                                          <p:stCondLst>
                                            <p:cond delay="0"/>
                                          </p:stCondLst>
                                        </p:cTn>
                                        <p:tgtEl>
                                          <p:spTgt spid="8218"/>
                                        </p:tgtEl>
                                        <p:attrNameLst>
                                          <p:attrName>style.visibility</p:attrName>
                                        </p:attrNameLst>
                                      </p:cBhvr>
                                      <p:to>
                                        <p:strVal val="visible"/>
                                      </p:to>
                                    </p:set>
                                    <p:anim calcmode="discrete" valueType="clr">
                                      <p:cBhvr override="childStyle">
                                        <p:cTn id="67" dur="80"/>
                                        <p:tgtEl>
                                          <p:spTgt spid="8218"/>
                                        </p:tgtEl>
                                        <p:attrNameLst>
                                          <p:attrName>style.color</p:attrName>
                                        </p:attrNameLst>
                                      </p:cBhvr>
                                      <p:tavLst>
                                        <p:tav tm="0">
                                          <p:val>
                                            <p:clrVal>
                                              <a:schemeClr val="accent2"/>
                                            </p:clrVal>
                                          </p:val>
                                        </p:tav>
                                        <p:tav tm="50000">
                                          <p:val>
                                            <p:clrVal>
                                              <a:schemeClr val="hlink"/>
                                            </p:clrVal>
                                          </p:val>
                                        </p:tav>
                                      </p:tavLst>
                                    </p:anim>
                                    <p:anim calcmode="discrete" valueType="clr">
                                      <p:cBhvr>
                                        <p:cTn id="68" dur="80"/>
                                        <p:tgtEl>
                                          <p:spTgt spid="8218"/>
                                        </p:tgtEl>
                                        <p:attrNameLst>
                                          <p:attrName>fillcolor</p:attrName>
                                        </p:attrNameLst>
                                      </p:cBhvr>
                                      <p:tavLst>
                                        <p:tav tm="0">
                                          <p:val>
                                            <p:clrVal>
                                              <a:schemeClr val="accent2"/>
                                            </p:clrVal>
                                          </p:val>
                                        </p:tav>
                                        <p:tav tm="50000">
                                          <p:val>
                                            <p:clrVal>
                                              <a:schemeClr val="hlink"/>
                                            </p:clrVal>
                                          </p:val>
                                        </p:tav>
                                      </p:tavLst>
                                    </p:anim>
                                    <p:set>
                                      <p:cBhvr>
                                        <p:cTn id="69" dur="80"/>
                                        <p:tgtEl>
                                          <p:spTgt spid="8218"/>
                                        </p:tgtEl>
                                        <p:attrNameLst>
                                          <p:attrName>fill.type</p:attrName>
                                        </p:attrNameLst>
                                      </p:cBhvr>
                                      <p:to>
                                        <p:strVal val="solid"/>
                                      </p:to>
                                    </p:set>
                                  </p:childTnLst>
                                </p:cTn>
                              </p:par>
                            </p:childTnLst>
                          </p:cTn>
                        </p:par>
                      </p:childTnLst>
                    </p:cTn>
                  </p:par>
                  <p:par>
                    <p:cTn id="70" fill="hold" nodeType="clickPar">
                      <p:stCondLst>
                        <p:cond delay="indefinite"/>
                      </p:stCondLst>
                      <p:childTnLst>
                        <p:par>
                          <p:cTn id="71" fill="hold" nodeType="withGroup">
                            <p:stCondLst>
                              <p:cond delay="0"/>
                            </p:stCondLst>
                            <p:childTnLst>
                              <p:par>
                                <p:cTn id="72" presetID="27" presetClass="entr" presetSubtype="0" fill="hold" grpId="0" nodeType="clickEffect">
                                  <p:stCondLst>
                                    <p:cond delay="0"/>
                                  </p:stCondLst>
                                  <p:iterate type="lt">
                                    <p:tmPct val="50000"/>
                                  </p:iterate>
                                  <p:childTnLst>
                                    <p:set>
                                      <p:cBhvr>
                                        <p:cTn id="73" dur="1" fill="hold">
                                          <p:stCondLst>
                                            <p:cond delay="0"/>
                                          </p:stCondLst>
                                        </p:cTn>
                                        <p:tgtEl>
                                          <p:spTgt spid="8219"/>
                                        </p:tgtEl>
                                        <p:attrNameLst>
                                          <p:attrName>style.visibility</p:attrName>
                                        </p:attrNameLst>
                                      </p:cBhvr>
                                      <p:to>
                                        <p:strVal val="visible"/>
                                      </p:to>
                                    </p:set>
                                    <p:anim calcmode="discrete" valueType="clr">
                                      <p:cBhvr override="childStyle">
                                        <p:cTn id="74" dur="80"/>
                                        <p:tgtEl>
                                          <p:spTgt spid="8219"/>
                                        </p:tgtEl>
                                        <p:attrNameLst>
                                          <p:attrName>style.color</p:attrName>
                                        </p:attrNameLst>
                                      </p:cBhvr>
                                      <p:tavLst>
                                        <p:tav tm="0">
                                          <p:val>
                                            <p:clrVal>
                                              <a:schemeClr val="accent2"/>
                                            </p:clrVal>
                                          </p:val>
                                        </p:tav>
                                        <p:tav tm="50000">
                                          <p:val>
                                            <p:clrVal>
                                              <a:schemeClr val="hlink"/>
                                            </p:clrVal>
                                          </p:val>
                                        </p:tav>
                                      </p:tavLst>
                                    </p:anim>
                                    <p:anim calcmode="discrete" valueType="clr">
                                      <p:cBhvr>
                                        <p:cTn id="75" dur="80"/>
                                        <p:tgtEl>
                                          <p:spTgt spid="8219"/>
                                        </p:tgtEl>
                                        <p:attrNameLst>
                                          <p:attrName>fillcolor</p:attrName>
                                        </p:attrNameLst>
                                      </p:cBhvr>
                                      <p:tavLst>
                                        <p:tav tm="0">
                                          <p:val>
                                            <p:clrVal>
                                              <a:schemeClr val="accent2"/>
                                            </p:clrVal>
                                          </p:val>
                                        </p:tav>
                                        <p:tav tm="50000">
                                          <p:val>
                                            <p:clrVal>
                                              <a:schemeClr val="hlink"/>
                                            </p:clrVal>
                                          </p:val>
                                        </p:tav>
                                      </p:tavLst>
                                    </p:anim>
                                    <p:set>
                                      <p:cBhvr>
                                        <p:cTn id="76" dur="80"/>
                                        <p:tgtEl>
                                          <p:spTgt spid="821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0" grpId="0"/>
      <p:bldP spid="58370" grpId="1"/>
      <p:bldP spid="18" grpId="0"/>
      <p:bldP spid="18" grpId="1"/>
      <p:bldP spid="8214" grpId="0"/>
      <p:bldP spid="8215" grpId="0"/>
      <p:bldP spid="8216" grpId="0"/>
      <p:bldP spid="8216" grpId="1"/>
      <p:bldP spid="8217" grpId="0"/>
      <p:bldP spid="8217" grpId="1"/>
      <p:bldP spid="8218" grpId="0"/>
      <p:bldP spid="82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Box 10"/>
          <p:cNvSpPr txBox="1">
            <a:spLocks noChangeArrowheads="1"/>
          </p:cNvSpPr>
          <p:nvPr/>
        </p:nvSpPr>
        <p:spPr bwMode="auto">
          <a:xfrm>
            <a:off x="381000" y="457200"/>
            <a:ext cx="6705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b="1">
                <a:latin typeface="Times New Roman" pitchFamily="18" charset="0"/>
              </a:rPr>
              <a:t>1. Trồng trọt trên đất dốc.</a:t>
            </a:r>
          </a:p>
        </p:txBody>
      </p:sp>
      <p:sp>
        <p:nvSpPr>
          <p:cNvPr id="17" name="TextBox 16"/>
          <p:cNvSpPr txBox="1">
            <a:spLocks noChangeArrowheads="1"/>
          </p:cNvSpPr>
          <p:nvPr/>
        </p:nvSpPr>
        <p:spPr bwMode="auto">
          <a:xfrm>
            <a:off x="244475" y="1524000"/>
            <a:ext cx="8686800" cy="3970338"/>
          </a:xfrm>
          <a:prstGeom prst="rect">
            <a:avLst/>
          </a:prstGeom>
          <a:gradFill rotWithShape="1">
            <a:gsLst>
              <a:gs pos="0">
                <a:srgbClr val="80FF80"/>
              </a:gs>
              <a:gs pos="50000">
                <a:srgbClr val="B3FFB3"/>
              </a:gs>
              <a:gs pos="100000">
                <a:srgbClr val="DAFFDA"/>
              </a:gs>
            </a:gsLst>
            <a:lin ang="162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800" b="1">
                <a:solidFill>
                  <a:srgbClr val="000000"/>
                </a:solidFill>
              </a:rPr>
              <a:t>Kết luận:</a:t>
            </a:r>
            <a:r>
              <a:rPr lang="vi-VN" sz="2800" b="1">
                <a:solidFill>
                  <a:srgbClr val="000000"/>
                </a:solidFill>
              </a:rPr>
              <a:t> </a:t>
            </a:r>
            <a:endParaRPr lang="en-US" sz="2800" b="1">
              <a:solidFill>
                <a:srgbClr val="000000"/>
              </a:solidFill>
            </a:endParaRPr>
          </a:p>
          <a:p>
            <a:pPr eaLnBrk="1" hangingPunct="1"/>
            <a:r>
              <a:rPr lang="vi-VN" sz="2800" b="1">
                <a:solidFill>
                  <a:srgbClr val="000000"/>
                </a:solidFill>
              </a:rPr>
              <a:t>- Nghề nông là nghề chính của người dân ở Hoàng Liên Sơn. </a:t>
            </a:r>
          </a:p>
          <a:p>
            <a:pPr eaLnBrk="1" hangingPunct="1"/>
            <a:r>
              <a:rPr lang="vi-VN" sz="2800" b="1">
                <a:solidFill>
                  <a:srgbClr val="000000"/>
                </a:solidFill>
              </a:rPr>
              <a:t>- Họ trồng lúa, ngô, chè , trồng rau và cây ăn quả, trồng lanh để dệt vải,... trên nương rẫy, ruộng bậc thang.</a:t>
            </a:r>
          </a:p>
          <a:p>
            <a:pPr eaLnBrk="1" hangingPunct="1"/>
            <a:r>
              <a:rPr lang="vi-VN" sz="2800" b="1">
                <a:solidFill>
                  <a:srgbClr val="000000"/>
                </a:solidFill>
              </a:rPr>
              <a:t>- Do ở trên cao, các sườn đồi dốc nên họ phải làm ruộng bậc thang để giữ nước trồng lúa</a:t>
            </a:r>
            <a:endParaRPr lang="en-US" sz="2800" b="1">
              <a:solidFill>
                <a:srgbClr val="000000"/>
              </a:solidFill>
            </a:endParaRPr>
          </a:p>
          <a:p>
            <a:pPr eaLnBrk="1" hangingPunct="1"/>
            <a:endParaRPr lang="en-US" sz="2800" b="1">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ox(in)">
                                      <p:cBhvr>
                                        <p:cTn id="7" dur="500"/>
                                        <p:tgtEl>
                                          <p:spTgt spid="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slide(fromBottom)">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2" descr="http://edustore.vn/lectures/TH/Lop%204/Dia%20li/Tiet%2005.%20Hoat%20dong%20san%20xuat%20cua%20nguoi%20dan%20o%20Hoang%20Lien%20Son/Data/image_paste_130910141149.jpg"/>
          <p:cNvPicPr>
            <a:picLocks noChangeAspect="1" noChangeArrowheads="1"/>
          </p:cNvPicPr>
          <p:nvPr/>
        </p:nvPicPr>
        <p:blipFill>
          <a:blip r:embed="rId2"/>
          <a:srcRect/>
          <a:stretch>
            <a:fillRect/>
          </a:stretch>
        </p:blipFill>
        <p:spPr bwMode="auto">
          <a:xfrm>
            <a:off x="0" y="1219200"/>
            <a:ext cx="3733800" cy="2286000"/>
          </a:xfrm>
          <a:prstGeom prst="rect">
            <a:avLst/>
          </a:prstGeom>
          <a:ln>
            <a:noFill/>
          </a:ln>
          <a:effectLst>
            <a:outerShdw blurRad="292100" dist="139700" dir="2700000" algn="tl" rotWithShape="0">
              <a:srgbClr val="333333">
                <a:alpha val="65000"/>
              </a:srgbClr>
            </a:outerShdw>
          </a:effectLst>
        </p:spPr>
      </p:pic>
      <p:pic>
        <p:nvPicPr>
          <p:cNvPr id="21" name="Picture 6" descr="Kết quả hình ảnh cho trồng ngô trên lương rẫy"/>
          <p:cNvPicPr>
            <a:picLocks noChangeAspect="1" noChangeArrowheads="1"/>
          </p:cNvPicPr>
          <p:nvPr/>
        </p:nvPicPr>
        <p:blipFill>
          <a:blip r:embed="rId3"/>
          <a:srcRect/>
          <a:stretch>
            <a:fillRect/>
          </a:stretch>
        </p:blipFill>
        <p:spPr bwMode="auto">
          <a:xfrm>
            <a:off x="3886200" y="1228725"/>
            <a:ext cx="2514600" cy="2276475"/>
          </a:xfrm>
          <a:prstGeom prst="rect">
            <a:avLst/>
          </a:prstGeom>
          <a:ln>
            <a:noFill/>
          </a:ln>
          <a:effectLst>
            <a:outerShdw blurRad="292100" dist="139700" dir="2700000" algn="tl" rotWithShape="0">
              <a:srgbClr val="333333">
                <a:alpha val="65000"/>
              </a:srgbClr>
            </a:outerShdw>
          </a:effectLst>
        </p:spPr>
      </p:pic>
      <p:pic>
        <p:nvPicPr>
          <p:cNvPr id="22" name="Picture 8" descr="Kết quả hình ảnh cho trồng chè trên lương rẫy"/>
          <p:cNvPicPr>
            <a:picLocks noChangeAspect="1" noChangeArrowheads="1"/>
          </p:cNvPicPr>
          <p:nvPr/>
        </p:nvPicPr>
        <p:blipFill>
          <a:blip r:embed="rId4"/>
          <a:srcRect/>
          <a:stretch>
            <a:fillRect/>
          </a:stretch>
        </p:blipFill>
        <p:spPr bwMode="auto">
          <a:xfrm>
            <a:off x="6521450" y="1219200"/>
            <a:ext cx="2622550" cy="2209800"/>
          </a:xfrm>
          <a:prstGeom prst="rect">
            <a:avLst/>
          </a:prstGeom>
          <a:ln>
            <a:noFill/>
          </a:ln>
          <a:effectLst>
            <a:outerShdw blurRad="292100" dist="139700" dir="2700000" algn="tl" rotWithShape="0">
              <a:srgbClr val="333333">
                <a:alpha val="65000"/>
              </a:srgbClr>
            </a:outerShdw>
          </a:effectLst>
        </p:spPr>
      </p:pic>
      <p:sp>
        <p:nvSpPr>
          <p:cNvPr id="23" name="TextBox 22"/>
          <p:cNvSpPr txBox="1">
            <a:spLocks noChangeArrowheads="1"/>
          </p:cNvSpPr>
          <p:nvPr/>
        </p:nvSpPr>
        <p:spPr bwMode="auto">
          <a:xfrm>
            <a:off x="609600" y="3505200"/>
            <a:ext cx="2667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800" b="1">
                <a:solidFill>
                  <a:srgbClr val="FF0066"/>
                </a:solidFill>
              </a:rPr>
              <a:t>Trồng lúa</a:t>
            </a:r>
          </a:p>
        </p:txBody>
      </p:sp>
      <p:sp>
        <p:nvSpPr>
          <p:cNvPr id="25" name="Rectangle 24"/>
          <p:cNvSpPr/>
          <p:nvPr/>
        </p:nvSpPr>
        <p:spPr>
          <a:xfrm>
            <a:off x="0" y="381000"/>
            <a:ext cx="8695008" cy="553998"/>
          </a:xfrm>
          <a:prstGeom prst="rect">
            <a:avLst/>
          </a:prstGeom>
          <a:noFill/>
        </p:spPr>
        <p:txBody>
          <a:bodyPr wrap="none">
            <a:spAutoFit/>
          </a:bodyPr>
          <a:lstStyle/>
          <a:p>
            <a:pPr algn="ctr">
              <a:defRPr/>
            </a:pPr>
            <a:r>
              <a:rPr lang="en-US" sz="3000" b="1" dirty="0" err="1">
                <a:ln w="10541" cmpd="sng">
                  <a:solidFill>
                    <a:srgbClr val="000099"/>
                  </a:solidFill>
                  <a:prstDash val="solid"/>
                </a:ln>
                <a:solidFill>
                  <a:srgbClr val="000099"/>
                </a:solidFill>
              </a:rPr>
              <a:t>Một</a:t>
            </a:r>
            <a:r>
              <a:rPr lang="en-US" sz="3000" b="1" dirty="0">
                <a:ln w="10541" cmpd="sng">
                  <a:solidFill>
                    <a:srgbClr val="000099"/>
                  </a:solidFill>
                  <a:prstDash val="solid"/>
                </a:ln>
                <a:solidFill>
                  <a:srgbClr val="000099"/>
                </a:solidFill>
              </a:rPr>
              <a:t> </a:t>
            </a:r>
            <a:r>
              <a:rPr lang="en-US" sz="3000" b="1" dirty="0" err="1">
                <a:ln w="10541" cmpd="sng">
                  <a:solidFill>
                    <a:srgbClr val="000099"/>
                  </a:solidFill>
                  <a:prstDash val="solid"/>
                </a:ln>
                <a:solidFill>
                  <a:srgbClr val="000099"/>
                </a:solidFill>
              </a:rPr>
              <a:t>số</a:t>
            </a:r>
            <a:r>
              <a:rPr lang="en-US" sz="3000" b="1" dirty="0">
                <a:ln w="10541" cmpd="sng">
                  <a:solidFill>
                    <a:srgbClr val="000099"/>
                  </a:solidFill>
                  <a:prstDash val="solid"/>
                </a:ln>
                <a:solidFill>
                  <a:srgbClr val="000099"/>
                </a:solidFill>
              </a:rPr>
              <a:t> </a:t>
            </a:r>
            <a:r>
              <a:rPr lang="en-US" sz="3000" b="1" dirty="0" err="1">
                <a:ln w="10541" cmpd="sng">
                  <a:solidFill>
                    <a:srgbClr val="000099"/>
                  </a:solidFill>
                  <a:prstDash val="solid"/>
                </a:ln>
                <a:solidFill>
                  <a:srgbClr val="000099"/>
                </a:solidFill>
              </a:rPr>
              <a:t>hoạt</a:t>
            </a:r>
            <a:r>
              <a:rPr lang="en-US" sz="3000" b="1" dirty="0">
                <a:ln w="10541" cmpd="sng">
                  <a:solidFill>
                    <a:srgbClr val="000099"/>
                  </a:solidFill>
                  <a:prstDash val="solid"/>
                </a:ln>
                <a:solidFill>
                  <a:srgbClr val="000099"/>
                </a:solidFill>
              </a:rPr>
              <a:t> </a:t>
            </a:r>
            <a:r>
              <a:rPr lang="en-US" sz="3000" b="1" dirty="0" err="1">
                <a:ln w="10541" cmpd="sng">
                  <a:solidFill>
                    <a:srgbClr val="000099"/>
                  </a:solidFill>
                  <a:prstDash val="solid"/>
                </a:ln>
                <a:solidFill>
                  <a:srgbClr val="000099"/>
                </a:solidFill>
              </a:rPr>
              <a:t>động</a:t>
            </a:r>
            <a:r>
              <a:rPr lang="en-US" sz="3000" b="1" dirty="0">
                <a:ln w="10541" cmpd="sng">
                  <a:solidFill>
                    <a:srgbClr val="000099"/>
                  </a:solidFill>
                  <a:prstDash val="solid"/>
                </a:ln>
                <a:solidFill>
                  <a:srgbClr val="000099"/>
                </a:solidFill>
              </a:rPr>
              <a:t> </a:t>
            </a:r>
            <a:r>
              <a:rPr lang="en-US" sz="3000" b="1" dirty="0" err="1">
                <a:ln w="10541" cmpd="sng">
                  <a:solidFill>
                    <a:srgbClr val="000099"/>
                  </a:solidFill>
                  <a:prstDash val="solid"/>
                </a:ln>
                <a:solidFill>
                  <a:srgbClr val="000099"/>
                </a:solidFill>
              </a:rPr>
              <a:t>trồng</a:t>
            </a:r>
            <a:r>
              <a:rPr lang="en-US" sz="3000" b="1" dirty="0">
                <a:ln w="10541" cmpd="sng">
                  <a:solidFill>
                    <a:srgbClr val="000099"/>
                  </a:solidFill>
                  <a:prstDash val="solid"/>
                </a:ln>
                <a:solidFill>
                  <a:srgbClr val="000099"/>
                </a:solidFill>
              </a:rPr>
              <a:t> </a:t>
            </a:r>
            <a:r>
              <a:rPr lang="en-US" sz="3000" b="1" dirty="0" err="1">
                <a:ln w="10541" cmpd="sng">
                  <a:solidFill>
                    <a:srgbClr val="000099"/>
                  </a:solidFill>
                  <a:prstDash val="solid"/>
                </a:ln>
                <a:solidFill>
                  <a:srgbClr val="000099"/>
                </a:solidFill>
              </a:rPr>
              <a:t>trọt</a:t>
            </a:r>
            <a:r>
              <a:rPr lang="en-US" sz="3000" b="1" dirty="0">
                <a:ln w="10541" cmpd="sng">
                  <a:solidFill>
                    <a:srgbClr val="000099"/>
                  </a:solidFill>
                  <a:prstDash val="solid"/>
                </a:ln>
                <a:solidFill>
                  <a:srgbClr val="000099"/>
                </a:solidFill>
              </a:rPr>
              <a:t> ở </a:t>
            </a:r>
            <a:r>
              <a:rPr lang="en-US" sz="3000" b="1" dirty="0" err="1">
                <a:ln w="10541" cmpd="sng">
                  <a:solidFill>
                    <a:srgbClr val="000099"/>
                  </a:solidFill>
                  <a:prstDash val="solid"/>
                </a:ln>
                <a:solidFill>
                  <a:srgbClr val="000099"/>
                </a:solidFill>
              </a:rPr>
              <a:t>Hoàng</a:t>
            </a:r>
            <a:r>
              <a:rPr lang="en-US" sz="3000" b="1" dirty="0">
                <a:ln w="10541" cmpd="sng">
                  <a:solidFill>
                    <a:srgbClr val="000099"/>
                  </a:solidFill>
                  <a:prstDash val="solid"/>
                </a:ln>
                <a:solidFill>
                  <a:srgbClr val="000099"/>
                </a:solidFill>
              </a:rPr>
              <a:t> </a:t>
            </a:r>
            <a:r>
              <a:rPr lang="en-US" sz="3000" b="1" dirty="0" err="1">
                <a:ln w="10541" cmpd="sng">
                  <a:solidFill>
                    <a:srgbClr val="000099"/>
                  </a:solidFill>
                  <a:prstDash val="solid"/>
                </a:ln>
                <a:solidFill>
                  <a:srgbClr val="000099"/>
                </a:solidFill>
              </a:rPr>
              <a:t>Liên</a:t>
            </a:r>
            <a:r>
              <a:rPr lang="en-US" sz="3000" b="1" dirty="0">
                <a:ln w="10541" cmpd="sng">
                  <a:solidFill>
                    <a:srgbClr val="000099"/>
                  </a:solidFill>
                  <a:prstDash val="solid"/>
                </a:ln>
                <a:solidFill>
                  <a:srgbClr val="000099"/>
                </a:solidFill>
              </a:rPr>
              <a:t> </a:t>
            </a:r>
            <a:r>
              <a:rPr lang="en-US" sz="3000" b="1" dirty="0" err="1">
                <a:ln w="10541" cmpd="sng">
                  <a:solidFill>
                    <a:srgbClr val="000099"/>
                  </a:solidFill>
                  <a:prstDash val="solid"/>
                </a:ln>
                <a:solidFill>
                  <a:srgbClr val="000099"/>
                </a:solidFill>
              </a:rPr>
              <a:t>Sơn</a:t>
            </a:r>
            <a:endParaRPr lang="en-US" sz="3000" b="1" dirty="0">
              <a:ln w="10541" cmpd="sng">
                <a:solidFill>
                  <a:srgbClr val="000099"/>
                </a:solidFill>
                <a:prstDash val="solid"/>
              </a:ln>
              <a:solidFill>
                <a:srgbClr val="000099"/>
              </a:solidFill>
            </a:endParaRPr>
          </a:p>
        </p:txBody>
      </p:sp>
      <p:sp>
        <p:nvSpPr>
          <p:cNvPr id="27" name="TextBox 26"/>
          <p:cNvSpPr txBox="1">
            <a:spLocks noChangeArrowheads="1"/>
          </p:cNvSpPr>
          <p:nvPr/>
        </p:nvSpPr>
        <p:spPr bwMode="auto">
          <a:xfrm>
            <a:off x="3810000" y="3505200"/>
            <a:ext cx="2667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800" b="1">
                <a:solidFill>
                  <a:srgbClr val="FF0066"/>
                </a:solidFill>
              </a:rPr>
              <a:t>Trồng ngô</a:t>
            </a:r>
          </a:p>
        </p:txBody>
      </p:sp>
      <p:sp>
        <p:nvSpPr>
          <p:cNvPr id="28" name="TextBox 27"/>
          <p:cNvSpPr txBox="1">
            <a:spLocks noChangeArrowheads="1"/>
          </p:cNvSpPr>
          <p:nvPr/>
        </p:nvSpPr>
        <p:spPr bwMode="auto">
          <a:xfrm>
            <a:off x="6477000" y="3505200"/>
            <a:ext cx="2667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800" b="1">
                <a:solidFill>
                  <a:srgbClr val="FF0066"/>
                </a:solidFill>
              </a:rPr>
              <a:t>Đồi chè</a:t>
            </a:r>
          </a:p>
        </p:txBody>
      </p:sp>
      <p:pic>
        <p:nvPicPr>
          <p:cNvPr id="29" name="Picture 28"/>
          <p:cNvPicPr>
            <a:picLocks noChangeAspect="1" noChangeArrowheads="1"/>
          </p:cNvPicPr>
          <p:nvPr/>
        </p:nvPicPr>
        <p:blipFill>
          <a:blip r:embed="rId5"/>
          <a:srcRect/>
          <a:stretch>
            <a:fillRect/>
          </a:stretch>
        </p:blipFill>
        <p:spPr bwMode="auto">
          <a:xfrm>
            <a:off x="3276600" y="4191000"/>
            <a:ext cx="1905000" cy="1981200"/>
          </a:xfrm>
          <a:prstGeom prst="rect">
            <a:avLst/>
          </a:prstGeom>
          <a:ln>
            <a:noFill/>
          </a:ln>
          <a:effectLst>
            <a:outerShdw blurRad="292100" dist="139700" dir="2700000" algn="tl" rotWithShape="0">
              <a:srgbClr val="333333">
                <a:alpha val="65000"/>
              </a:srgbClr>
            </a:outerShdw>
          </a:effectLst>
        </p:spPr>
      </p:pic>
      <p:pic>
        <p:nvPicPr>
          <p:cNvPr id="30" name="Picture 4" descr="qua man"/>
          <p:cNvPicPr>
            <a:picLocks noChangeAspect="1" noChangeArrowheads="1"/>
          </p:cNvPicPr>
          <p:nvPr/>
        </p:nvPicPr>
        <p:blipFill>
          <a:blip r:embed="rId6"/>
          <a:srcRect/>
          <a:stretch>
            <a:fillRect/>
          </a:stretch>
        </p:blipFill>
        <p:spPr bwMode="auto">
          <a:xfrm>
            <a:off x="5181600" y="4191000"/>
            <a:ext cx="1905000" cy="1905000"/>
          </a:xfrm>
          <a:prstGeom prst="rect">
            <a:avLst/>
          </a:prstGeom>
          <a:ln>
            <a:noFill/>
          </a:ln>
          <a:effectLst>
            <a:outerShdw blurRad="292100" dist="139700" dir="2700000" algn="tl" rotWithShape="0">
              <a:srgbClr val="333333">
                <a:alpha val="65000"/>
              </a:srgbClr>
            </a:outerShdw>
          </a:effectLst>
        </p:spPr>
      </p:pic>
      <p:pic>
        <p:nvPicPr>
          <p:cNvPr id="31" name="il_fi" descr="134243o6e_883238533"/>
          <p:cNvPicPr>
            <a:picLocks noChangeAspect="1" noChangeArrowheads="1"/>
          </p:cNvPicPr>
          <p:nvPr/>
        </p:nvPicPr>
        <p:blipFill>
          <a:blip r:embed="rId7"/>
          <a:srcRect/>
          <a:stretch>
            <a:fillRect/>
          </a:stretch>
        </p:blipFill>
        <p:spPr bwMode="auto">
          <a:xfrm>
            <a:off x="7086600" y="4191000"/>
            <a:ext cx="2057400" cy="1905000"/>
          </a:xfrm>
          <a:prstGeom prst="rect">
            <a:avLst/>
          </a:prstGeom>
          <a:ln>
            <a:noFill/>
          </a:ln>
          <a:effectLst>
            <a:outerShdw blurRad="292100" dist="139700" dir="2700000" algn="tl" rotWithShape="0">
              <a:srgbClr val="333333">
                <a:alpha val="65000"/>
              </a:srgbClr>
            </a:outerShdw>
          </a:effectLst>
        </p:spPr>
      </p:pic>
      <p:pic>
        <p:nvPicPr>
          <p:cNvPr id="32" name="Picture 4" descr="Trồng rau"/>
          <p:cNvPicPr>
            <a:picLocks noChangeAspect="1" noChangeArrowheads="1"/>
          </p:cNvPicPr>
          <p:nvPr/>
        </p:nvPicPr>
        <p:blipFill>
          <a:blip r:embed="rId8"/>
          <a:srcRect/>
          <a:stretch>
            <a:fillRect/>
          </a:stretch>
        </p:blipFill>
        <p:spPr bwMode="auto">
          <a:xfrm>
            <a:off x="0" y="4191000"/>
            <a:ext cx="3276600" cy="1981200"/>
          </a:xfrm>
          <a:prstGeom prst="rect">
            <a:avLst/>
          </a:prstGeom>
          <a:ln>
            <a:noFill/>
          </a:ln>
          <a:effectLst>
            <a:outerShdw blurRad="292100" dist="139700" dir="2700000" algn="tl" rotWithShape="0">
              <a:srgbClr val="333333">
                <a:alpha val="65000"/>
              </a:srgbClr>
            </a:outerShdw>
          </a:effectLst>
        </p:spPr>
      </p:pic>
      <p:sp>
        <p:nvSpPr>
          <p:cNvPr id="34" name="TextBox 33"/>
          <p:cNvSpPr txBox="1">
            <a:spLocks noChangeArrowheads="1"/>
          </p:cNvSpPr>
          <p:nvPr/>
        </p:nvSpPr>
        <p:spPr bwMode="auto">
          <a:xfrm>
            <a:off x="228600" y="6172200"/>
            <a:ext cx="8915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800" b="1">
                <a:solidFill>
                  <a:srgbClr val="FF0066"/>
                </a:solidFill>
              </a:rPr>
              <a:t>Trồng rau , cây ăn quả xứ lạnh như:đào, mận, lê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slide(fromBottom)">
                                      <p:cBhvr>
                                        <p:cTn id="7" dur="500"/>
                                        <p:tgtEl>
                                          <p:spTgt spid="20"/>
                                        </p:tgtEl>
                                      </p:cBhvr>
                                    </p:animEffect>
                                  </p:childTnLst>
                                </p:cTn>
                              </p:par>
                              <p:par>
                                <p:cTn id="8" presetID="12" presetClass="entr" presetSubtype="4"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slide(fromBottom)">
                                      <p:cBhvr>
                                        <p:cTn id="10" dur="500"/>
                                        <p:tgtEl>
                                          <p:spTgt spid="21"/>
                                        </p:tgtEl>
                                      </p:cBhvr>
                                    </p:animEffect>
                                  </p:childTnLst>
                                </p:cTn>
                              </p:par>
                              <p:par>
                                <p:cTn id="11" presetID="12" presetClass="entr" presetSubtype="4"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slide(fromBottom)">
                                      <p:cBhvr>
                                        <p:cTn id="13" dur="500"/>
                                        <p:tgtEl>
                                          <p:spTgt spid="22"/>
                                        </p:tgtEl>
                                      </p:cBhvr>
                                    </p:animEffect>
                                  </p:childTnLst>
                                </p:cTn>
                              </p:par>
                              <p:par>
                                <p:cTn id="14" presetID="12" presetClass="entr" presetSubtype="4"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slide(fromBottom)">
                                      <p:cBhvr>
                                        <p:cTn id="16" dur="500"/>
                                        <p:tgtEl>
                                          <p:spTgt spid="23"/>
                                        </p:tgtEl>
                                      </p:cBhvr>
                                    </p:animEffect>
                                  </p:childTnLst>
                                </p:cTn>
                              </p:par>
                              <p:par>
                                <p:cTn id="17" presetID="12" presetClass="entr" presetSubtype="4"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slide(fromBottom)">
                                      <p:cBhvr>
                                        <p:cTn id="19" dur="500"/>
                                        <p:tgtEl>
                                          <p:spTgt spid="27"/>
                                        </p:tgtEl>
                                      </p:cBhvr>
                                    </p:animEffect>
                                  </p:childTnLst>
                                </p:cTn>
                              </p:par>
                              <p:par>
                                <p:cTn id="20" presetID="12" presetClass="entr" presetSubtype="4" fill="hold" grpId="0"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slide(fromBottom)">
                                      <p:cBhvr>
                                        <p:cTn id="22" dur="500"/>
                                        <p:tgtEl>
                                          <p:spTgt spid="2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4" fill="hold" nodeType="click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slide(fromBottom)">
                                      <p:cBhvr>
                                        <p:cTn id="27" dur="500"/>
                                        <p:tgtEl>
                                          <p:spTgt spid="32"/>
                                        </p:tgtEl>
                                      </p:cBhvr>
                                    </p:animEffect>
                                  </p:childTnLst>
                                </p:cTn>
                              </p:par>
                              <p:par>
                                <p:cTn id="28" presetID="12" presetClass="entr" presetSubtype="4" fill="hold" nodeType="with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slide(fromBottom)">
                                      <p:cBhvr>
                                        <p:cTn id="30" dur="500"/>
                                        <p:tgtEl>
                                          <p:spTgt spid="29"/>
                                        </p:tgtEl>
                                      </p:cBhvr>
                                    </p:animEffect>
                                  </p:childTnLst>
                                </p:cTn>
                              </p:par>
                              <p:par>
                                <p:cTn id="31" presetID="12" presetClass="entr" presetSubtype="4" fill="hold" nodeType="with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slide(fromBottom)">
                                      <p:cBhvr>
                                        <p:cTn id="33" dur="500"/>
                                        <p:tgtEl>
                                          <p:spTgt spid="30"/>
                                        </p:tgtEl>
                                      </p:cBhvr>
                                    </p:animEffect>
                                  </p:childTnLst>
                                </p:cTn>
                              </p:par>
                              <p:par>
                                <p:cTn id="34" presetID="12" presetClass="entr" presetSubtype="4" fill="hold" nodeType="with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slide(fromBottom)">
                                      <p:cBhvr>
                                        <p:cTn id="36" dur="500"/>
                                        <p:tgtEl>
                                          <p:spTgt spid="31"/>
                                        </p:tgtEl>
                                      </p:cBhvr>
                                    </p:animEffect>
                                  </p:childTnLst>
                                </p:cTn>
                              </p:par>
                              <p:par>
                                <p:cTn id="37" presetID="12" presetClass="entr" presetSubtype="4" fill="hold" grpId="0" nodeType="with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slide(fromBottom)">
                                      <p:cBhvr>
                                        <p:cTn id="3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7" grpId="0"/>
      <p:bldP spid="28" grpId="0"/>
      <p:bldP spid="3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Box 10"/>
          <p:cNvSpPr txBox="1">
            <a:spLocks noChangeArrowheads="1"/>
          </p:cNvSpPr>
          <p:nvPr/>
        </p:nvSpPr>
        <p:spPr bwMode="auto">
          <a:xfrm>
            <a:off x="0" y="2057400"/>
            <a:ext cx="6705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b="1">
                <a:latin typeface="Times New Roman" pitchFamily="18" charset="0"/>
              </a:rPr>
              <a:t>2. Nghề thủ công truyền thống</a:t>
            </a:r>
          </a:p>
        </p:txBody>
      </p:sp>
      <p:sp>
        <p:nvSpPr>
          <p:cNvPr id="66561" name="Rectangle 1"/>
          <p:cNvSpPr>
            <a:spLocks noChangeArrowheads="1"/>
          </p:cNvSpPr>
          <p:nvPr/>
        </p:nvSpPr>
        <p:spPr bwMode="auto">
          <a:xfrm>
            <a:off x="152400" y="4114800"/>
            <a:ext cx="8882063" cy="2062163"/>
          </a:xfrm>
          <a:prstGeom prst="rect">
            <a:avLst/>
          </a:prstGeom>
          <a:gradFill rotWithShape="1">
            <a:gsLst>
              <a:gs pos="0">
                <a:srgbClr val="80FF80"/>
              </a:gs>
              <a:gs pos="50000">
                <a:srgbClr val="B3FFB3"/>
              </a:gs>
              <a:gs pos="100000">
                <a:srgbClr val="DAFFDA"/>
              </a:gs>
            </a:gsLst>
            <a:lin ang="162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just"/>
            <a:r>
              <a:rPr lang="en-US" sz="3200">
                <a:ea typeface="Calibri" pitchFamily="34" charset="0"/>
                <a:cs typeface="Times New Roman" pitchFamily="18" charset="0"/>
              </a:rPr>
              <a:t>1/  Kể tên một số sản phẩm thủ công chính của </a:t>
            </a:r>
          </a:p>
          <a:p>
            <a:pPr algn="just"/>
            <a:r>
              <a:rPr lang="en-US" sz="3200">
                <a:ea typeface="Calibri" pitchFamily="34" charset="0"/>
                <a:cs typeface="Times New Roman" pitchFamily="18" charset="0"/>
              </a:rPr>
              <a:t>người dân ở Hoàng Liên Sơn?</a:t>
            </a:r>
          </a:p>
          <a:p>
            <a:pPr algn="just" eaLnBrk="0" hangingPunct="0"/>
            <a:r>
              <a:rPr lang="en-US" sz="3200">
                <a:ea typeface="Calibri" pitchFamily="34" charset="0"/>
                <a:cs typeface="Times New Roman" pitchFamily="18" charset="0"/>
              </a:rPr>
              <a:t>2/ Nhận xét về màu sắc của hàng thổ cẩm? </a:t>
            </a:r>
          </a:p>
          <a:p>
            <a:pPr algn="just" eaLnBrk="0" hangingPunct="0"/>
            <a:r>
              <a:rPr lang="en-US" sz="3200">
                <a:ea typeface="Calibri" pitchFamily="34" charset="0"/>
                <a:cs typeface="Times New Roman" pitchFamily="18" charset="0"/>
              </a:rPr>
              <a:t> Hàng thổ cẩm thường được dùng để làm gì?</a:t>
            </a:r>
          </a:p>
        </p:txBody>
      </p:sp>
      <p:sp>
        <p:nvSpPr>
          <p:cNvPr id="9" name="Rectangular Callout 8"/>
          <p:cNvSpPr/>
          <p:nvPr/>
        </p:nvSpPr>
        <p:spPr>
          <a:xfrm>
            <a:off x="5867400" y="2590800"/>
            <a:ext cx="3276600" cy="609600"/>
          </a:xfrm>
          <a:prstGeom prst="wedgeRectCallout">
            <a:avLst>
              <a:gd name="adj1" fmla="val -82394"/>
              <a:gd name="adj2" fmla="val 193115"/>
            </a:avLst>
          </a:prstGeom>
          <a:gradFill flip="none" rotWithShape="1">
            <a:gsLst>
              <a:gs pos="0">
                <a:srgbClr val="FF66CC">
                  <a:tint val="66000"/>
                  <a:satMod val="160000"/>
                </a:srgbClr>
              </a:gs>
              <a:gs pos="50000">
                <a:srgbClr val="FF66CC">
                  <a:tint val="44500"/>
                  <a:satMod val="160000"/>
                </a:srgbClr>
              </a:gs>
              <a:gs pos="100000">
                <a:srgbClr val="FF66CC">
                  <a:tint val="23500"/>
                  <a:satMod val="160000"/>
                </a:srgb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err="1">
                <a:solidFill>
                  <a:srgbClr val="000000"/>
                </a:solidFill>
              </a:rPr>
              <a:t>Thảo</a:t>
            </a:r>
            <a:r>
              <a:rPr lang="en-US" sz="2800" dirty="0">
                <a:solidFill>
                  <a:srgbClr val="000000"/>
                </a:solidFill>
              </a:rPr>
              <a:t> </a:t>
            </a:r>
            <a:r>
              <a:rPr lang="en-US" sz="2800" dirty="0" err="1">
                <a:solidFill>
                  <a:srgbClr val="000000"/>
                </a:solidFill>
              </a:rPr>
              <a:t>luận</a:t>
            </a:r>
            <a:r>
              <a:rPr lang="en-US" sz="2800" dirty="0">
                <a:solidFill>
                  <a:srgbClr val="000000"/>
                </a:solidFill>
              </a:rPr>
              <a:t> </a:t>
            </a:r>
            <a:r>
              <a:rPr lang="en-US" sz="2800" dirty="0" err="1">
                <a:solidFill>
                  <a:srgbClr val="000000"/>
                </a:solidFill>
              </a:rPr>
              <a:t>nhóm</a:t>
            </a:r>
            <a:endParaRPr lang="en-US" sz="2800" dirty="0">
              <a:solidFill>
                <a:srgbClr val="000000"/>
              </a:solidFill>
            </a:endParaRPr>
          </a:p>
        </p:txBody>
      </p:sp>
      <p:sp>
        <p:nvSpPr>
          <p:cNvPr id="10245" name="Text Box 8"/>
          <p:cNvSpPr txBox="1">
            <a:spLocks noChangeArrowheads="1"/>
          </p:cNvSpPr>
          <p:nvPr/>
        </p:nvSpPr>
        <p:spPr bwMode="auto">
          <a:xfrm>
            <a:off x="0" y="1143000"/>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800" b="1">
                <a:solidFill>
                  <a:srgbClr val="FF0000"/>
                </a:solidFill>
                <a:latin typeface="Times New Roman" pitchFamily="18" charset="0"/>
              </a:rPr>
              <a:t>Hoạt động sản xuất của người dân ở Hoàng Liên Sơn.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ox(in)">
                                      <p:cBhvr>
                                        <p:cTn id="7" dur="500"/>
                                        <p:tgtEl>
                                          <p:spTgt spid="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66561"/>
                                        </p:tgtEl>
                                        <p:attrNameLst>
                                          <p:attrName>style.visibility</p:attrName>
                                        </p:attrNameLst>
                                      </p:cBhvr>
                                      <p:to>
                                        <p:strVal val="visible"/>
                                      </p:to>
                                    </p:set>
                                    <p:animEffect transition="in" filter="slide(fromBottom)">
                                      <p:cBhvr>
                                        <p:cTn id="12" dur="500"/>
                                        <p:tgtEl>
                                          <p:spTgt spid="66561"/>
                                        </p:tgtEl>
                                      </p:cBhvr>
                                    </p:animEffect>
                                  </p:childTnLst>
                                </p:cTn>
                              </p:par>
                            </p:childTnLst>
                          </p:cTn>
                        </p:par>
                        <p:par>
                          <p:cTn id="13" fill="hold" nodeType="afterGroup">
                            <p:stCondLst>
                              <p:cond delay="500"/>
                            </p:stCondLst>
                            <p:childTnLst>
                              <p:par>
                                <p:cTn id="14" presetID="12" presetClass="entr" presetSubtype="4"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slide(fromBottom)">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66561" grpId="0" animBg="1"/>
      <p:bldP spid="9" grpId="0" animBg="1"/>
    </p:bldLst>
  </p:timing>
</p:sld>
</file>

<file path=ppt/theme/theme1.xml><?xml version="1.0" encoding="utf-8"?>
<a:theme xmlns:a="http://schemas.openxmlformats.org/drawingml/2006/main" name="Chủ đề của Office">
  <a:themeElements>
    <a:clrScheme name="Văn phòng">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ăn phòng">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740</TotalTime>
  <Words>952</Words>
  <Application>Microsoft Office PowerPoint</Application>
  <PresentationFormat>On-screen Show (4:3)</PresentationFormat>
  <Paragraphs>111</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Times New Roman</vt:lpstr>
      <vt:lpstr>Tahoma</vt:lpstr>
      <vt:lpstr>.VnTime</vt:lpstr>
      <vt:lpstr>Chủ đề của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KIM CHI</dc:creator>
  <cp:lastModifiedBy>Dang Le Phan Danh</cp:lastModifiedBy>
  <cp:revision>127</cp:revision>
  <dcterms:created xsi:type="dcterms:W3CDTF">2006-01-09T19:47:32Z</dcterms:created>
  <dcterms:modified xsi:type="dcterms:W3CDTF">2019-09-12T10:03:22Z</dcterms:modified>
</cp:coreProperties>
</file>