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17"/>
  </p:notesMasterIdLst>
  <p:sldIdLst>
    <p:sldId id="286" r:id="rId2"/>
    <p:sldId id="258" r:id="rId3"/>
    <p:sldId id="259" r:id="rId4"/>
    <p:sldId id="283" r:id="rId5"/>
    <p:sldId id="266" r:id="rId6"/>
    <p:sldId id="284" r:id="rId7"/>
    <p:sldId id="278" r:id="rId8"/>
    <p:sldId id="279" r:id="rId9"/>
    <p:sldId id="267" r:id="rId10"/>
    <p:sldId id="268" r:id="rId11"/>
    <p:sldId id="276" r:id="rId12"/>
    <p:sldId id="285" r:id="rId13"/>
    <p:sldId id="287" r:id="rId14"/>
    <p:sldId id="288" r:id="rId15"/>
    <p:sldId id="28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99"/>
    <a:srgbClr val="FF3300"/>
    <a:srgbClr val="FF0000"/>
    <a:srgbClr val="FFFF00"/>
    <a:srgbClr val="CCFFFF"/>
    <a:srgbClr val="FFFF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94660" autoAdjust="0"/>
  </p:normalViewPr>
  <p:slideViewPr>
    <p:cSldViewPr>
      <p:cViewPr>
        <p:scale>
          <a:sx n="64" d="100"/>
          <a:sy n="64" d="100"/>
        </p:scale>
        <p:origin x="-564" y="-13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50C1B68-82CF-4D42-8573-70434EFAEBBB}" type="datetimeFigureOut">
              <a:rPr lang="en-US"/>
              <a:pPr>
                <a:defRPr/>
              </a:pPr>
              <a:t>12/09/2019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F264E27-EF69-44CC-AFB8-C4B309F7DCDD}" type="slidenum">
              <a:rPr lang="en-US" altLang="zh-CN"/>
              <a:pPr/>
              <a:t>‹#›</a:t>
            </a:fld>
            <a:endParaRPr lang="en-US" altLang="zh-CN"/>
          </a:p>
        </p:txBody>
      </p:sp>
    </p:spTree>
    <p:extLst>
      <p:ext uri="{BB962C8B-B14F-4D97-AF65-F5344CB8AC3E}">
        <p14:creationId xmlns:p14="http://schemas.microsoft.com/office/powerpoint/2010/main" val="868832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8194" name="Notes Placeholder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2B0E05-9B4F-46F3-B98C-5727897F6F11}" type="slidenum">
              <a:rPr lang="en-US" altLang="zh-CN"/>
              <a:pPr/>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39054B-DD2B-4220-A220-8D9E999805D7}"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237985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D1501D-E413-4D31-9090-EA5826EB71BB}"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40200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4680D9-D0CF-4F67-8A09-92F0CDB8310F}"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1862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A54A1F-5024-4FBB-AF83-460716D06C65}"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174930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FAA32D-0B29-4300-9D89-B1A8F52D3B41}"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303067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7103F7-F384-43F6-86D0-840ED1965D91}"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168546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5F3BE0C-45C5-49B3-9E31-03F79D62DE0E}"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110509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826D196-AABD-49E7-B817-C6935F258637}"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211546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584C153-76A6-4AA7-A4DF-2EFE5D0E75C0}"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214207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07B4402-C4AA-4D5F-8C3B-58A07DE9AE00}"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38546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D3533C-79D5-4BD1-AE91-276A5D2C81B6}" type="datetimeFigureOut">
              <a:rPr lang="en-US"/>
              <a:pPr>
                <a:defRPr/>
              </a:pPr>
              <a:t>12/09/2019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F28C46-119F-4619-88E7-59CADC649A6C}" type="slidenum">
              <a:rPr lang="en-US" altLang="zh-CN"/>
              <a:pPr/>
              <a:t>‹#›</a:t>
            </a:fld>
            <a:endParaRPr lang="en-US" altLang="zh-CN">
              <a:latin typeface="Arial" pitchFamily="34" charset="0"/>
            </a:endParaRPr>
          </a:p>
        </p:txBody>
      </p:sp>
    </p:spTree>
    <p:extLst>
      <p:ext uri="{BB962C8B-B14F-4D97-AF65-F5344CB8AC3E}">
        <p14:creationId xmlns:p14="http://schemas.microsoft.com/office/powerpoint/2010/main" val="126560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D3533C-79D5-4BD1-AE91-276A5D2C81B6}" type="datetimeFigureOut">
              <a:rPr lang="en-US"/>
              <a:pPr>
                <a:defRPr/>
              </a:pPr>
              <a:t>12/09/2019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0B01256B-F16A-495C-AEF6-10856A6FFA35}" type="slidenum">
              <a:rPr lang="en-US" altLang="zh-CN"/>
              <a:pPr/>
              <a:t>‹#›</a:t>
            </a:fld>
            <a:endParaRPr lang="en-US" altLang="zh-CN">
              <a:latin typeface="Arial"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audio" Target="file:///D:\ca%20nhac\Nhac%20Do\Mua%20xuan%20tren%20thanh%20pho%20Ho%20Chi%20Minh.wma" TargetMode="External"/><Relationship Id="rId5" Type="http://schemas.openxmlformats.org/officeDocument/2006/relationships/image" Target="../media/image25.png"/><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pPr algn="ctr"/>
            <a:r>
              <a:rPr lang="vi-VN"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ÁI MỘ A</a:t>
            </a:r>
            <a:endParaRPr lang="en-US" sz="32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TextEdit="1"/>
          </p:cNvSpPr>
          <p:nvPr/>
        </p:nvSpPr>
        <p:spPr>
          <a:xfrm>
            <a:off x="685800" y="1381125"/>
            <a:ext cx="7924165" cy="1678305"/>
          </a:xfrm>
          <a:prstGeom prst="rect">
            <a:avLst/>
          </a:prstGeom>
        </p:spPr>
        <p:txBody>
          <a:bodyPr wrap="none" fromWordArt="1">
            <a:prstTxWarp prst="textPlain">
              <a:avLst>
                <a:gd name="adj" fmla="val 50000"/>
              </a:avLst>
            </a:prstTxWarp>
            <a:normAutofit/>
          </a:bodyPr>
          <a:lstStyle/>
          <a:p>
            <a:pPr algn="ctr" eaLnBrk="0" hangingPunct="0"/>
            <a:r>
              <a:rPr lang="en-US" sz="1600" noProof="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Môn: Khoa học </a:t>
            </a:r>
          </a:p>
          <a:p>
            <a:pPr algn="ctr" eaLnBrk="0" hangingPunct="0"/>
            <a:r>
              <a:rPr lang="en-US" sz="1600" noProof="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Lớp: 4</a:t>
            </a:r>
          </a:p>
        </p:txBody>
      </p:sp>
      <p:sp>
        <p:nvSpPr>
          <p:cNvPr id="2052" name="WordArt 21"/>
          <p:cNvSpPr>
            <a:spLocks noTextEdit="1"/>
          </p:cNvSpPr>
          <p:nvPr/>
        </p:nvSpPr>
        <p:spPr>
          <a:xfrm>
            <a:off x="457200" y="3581400"/>
            <a:ext cx="8153400" cy="3733800"/>
          </a:xfrm>
          <a:prstGeom prst="rect">
            <a:avLst/>
          </a:prstGeom>
        </p:spPr>
        <p:txBody>
          <a:bodyPr wrap="none" fromWordArt="1">
            <a:prstTxWarp prst="textPlain">
              <a:avLst>
                <a:gd name="adj" fmla="val 50000"/>
              </a:avLst>
            </a:prstTxWarp>
            <a:normAutofit/>
          </a:bodyPr>
          <a:lstStyle/>
          <a:p>
            <a:pPr algn="ctr" eaLnBrk="0" hangingPunct="0"/>
            <a:r>
              <a:rPr lang="en-US" sz="3600" b="1" noProof="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Trao đổi chất ở người.</a:t>
            </a:r>
          </a:p>
          <a:p>
            <a:pPr algn="ctr" eaLnBrk="0" hangingPunct="0"/>
            <a:r>
              <a:rPr lang="en-US" sz="3600" b="1" noProof="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trang 6 )</a:t>
            </a:r>
          </a:p>
          <a:p>
            <a:pPr algn="ctr" eaLnBrk="0" hangingPunct="0"/>
            <a:endParaRPr lang="en-US" sz="3600" b="1" noProof="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eaLnBrk="0" hangingPunct="0"/>
            <a:endParaRPr lang="en-US" sz="3600" b="1" noProof="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grpSp>
        <p:nvGrpSpPr>
          <p:cNvPr id="3076" name="Group 5"/>
          <p:cNvGrpSpPr>
            <a:grpSpLocks/>
          </p:cNvGrpSpPr>
          <p:nvPr/>
        </p:nvGrpSpPr>
        <p:grpSpPr bwMode="auto">
          <a:xfrm>
            <a:off x="0" y="0"/>
            <a:ext cx="9144000" cy="6858000"/>
            <a:chOff x="8" y="0"/>
            <a:chExt cx="5760" cy="4320"/>
          </a:xfrm>
        </p:grpSpPr>
        <p:pic>
          <p:nvPicPr>
            <p:cNvPr id="3077"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8"/>
            <p:cNvGrpSpPr>
              <a:grpSpLocks/>
            </p:cNvGrpSpPr>
            <p:nvPr/>
          </p:nvGrpSpPr>
          <p:grpSpPr bwMode="auto">
            <a:xfrm>
              <a:off x="8" y="0"/>
              <a:ext cx="5760" cy="4320"/>
              <a:chOff x="672" y="0"/>
              <a:chExt cx="5760" cy="4320"/>
            </a:xfrm>
          </p:grpSpPr>
          <p:pic>
            <p:nvPicPr>
              <p:cNvPr id="3080"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1"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2"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CCFFFF">
            <a:alpha val="0"/>
          </a:srgbClr>
        </a:solidFill>
        <a:effectLst/>
      </p:bgPr>
    </p:bg>
    <p:spTree>
      <p:nvGrpSpPr>
        <p:cNvPr id="1" name=""/>
        <p:cNvGrpSpPr/>
        <p:nvPr/>
      </p:nvGrpSpPr>
      <p:grpSpPr>
        <a:xfrm>
          <a:off x="0" y="0"/>
          <a:ext cx="0" cy="0"/>
          <a:chOff x="0" y="0"/>
          <a:chExt cx="0" cy="0"/>
        </a:xfrm>
      </p:grpSpPr>
      <p:grpSp>
        <p:nvGrpSpPr>
          <p:cNvPr id="2" name="Group 29"/>
          <p:cNvGrpSpPr>
            <a:grpSpLocks/>
          </p:cNvGrpSpPr>
          <p:nvPr/>
        </p:nvGrpSpPr>
        <p:grpSpPr bwMode="auto">
          <a:xfrm>
            <a:off x="838200" y="1536700"/>
            <a:ext cx="7467600" cy="5321300"/>
            <a:chOff x="1752600" y="2577152"/>
            <a:chExt cx="7315200" cy="4280848"/>
          </a:xfrm>
        </p:grpSpPr>
        <p:pic>
          <p:nvPicPr>
            <p:cNvPr id="1331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99623"/>
              <a:ext cx="1752600" cy="365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2400" noProof="1">
                  <a:solidFill>
                    <a:srgbClr val="0000CC"/>
                  </a:solidFill>
                  <a:latin typeface=".VnTime" panose="020B7200000000000000" pitchFamily="34" charset="0"/>
                </a:rPr>
                <a:t>Lấy vào </a:t>
              </a:r>
            </a:p>
          </p:txBody>
        </p:sp>
        <p:sp>
          <p:nvSpPr>
            <p:cNvPr id="20" name="Rectangle 19"/>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2400" noProof="1">
                  <a:solidFill>
                    <a:srgbClr val="0000CC"/>
                  </a:solidFill>
                  <a:latin typeface=".VnTime" panose="020B7200000000000000" pitchFamily="34" charset="0"/>
                </a:rPr>
                <a:t>Thải ra</a:t>
              </a:r>
            </a:p>
          </p:txBody>
        </p:sp>
        <p:sp>
          <p:nvSpPr>
            <p:cNvPr id="21" name="Rectangle 20"/>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VnTime" panose="020B7200000000000000" pitchFamily="34" charset="0"/>
                </a:rPr>
                <a:t>…………….</a:t>
              </a:r>
            </a:p>
          </p:txBody>
        </p:sp>
        <p:sp>
          <p:nvSpPr>
            <p:cNvPr id="22" name="Rectangle 21"/>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VnTime" panose="020B7200000000000000" pitchFamily="34" charset="0"/>
                </a:rPr>
                <a:t>………………</a:t>
              </a:r>
            </a:p>
          </p:txBody>
        </p:sp>
        <p:sp>
          <p:nvSpPr>
            <p:cNvPr id="23" name="Rectangle 22"/>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VnTime" panose="020B7200000000000000" pitchFamily="34" charset="0"/>
                </a:rPr>
                <a:t>………………</a:t>
              </a:r>
            </a:p>
          </p:txBody>
        </p:sp>
        <p:sp>
          <p:nvSpPr>
            <p:cNvPr id="24" name="Rectangle 23"/>
            <p:cNvSpPr/>
            <p:nvPr/>
          </p:nvSpPr>
          <p:spPr>
            <a:xfrm>
              <a:off x="7162800" y="3678014"/>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VnTime" panose="020B7200000000000000" pitchFamily="34" charset="0"/>
                </a:rPr>
                <a:t>……………….</a:t>
              </a:r>
            </a:p>
          </p:txBody>
        </p:sp>
        <p:sp>
          <p:nvSpPr>
            <p:cNvPr id="25" name="Rectangle 24"/>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VnTime" panose="020B7200000000000000" pitchFamily="34" charset="0"/>
                </a:rPr>
                <a:t>………………..</a:t>
              </a:r>
            </a:p>
          </p:txBody>
        </p:sp>
        <p:sp>
          <p:nvSpPr>
            <p:cNvPr id="26" name="Rectangle 25"/>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VnTime" panose="020B7200000000000000" pitchFamily="34" charset="0"/>
                </a:rPr>
                <a:t>………………..</a:t>
              </a:r>
            </a:p>
          </p:txBody>
        </p:sp>
      </p:grpSp>
      <p:sp>
        <p:nvSpPr>
          <p:cNvPr id="31" name="TextBox 30"/>
          <p:cNvSpPr txBox="1">
            <a:spLocks noChangeArrowheads="1"/>
          </p:cNvSpPr>
          <p:nvPr/>
        </p:nvSpPr>
        <p:spPr bwMode="auto">
          <a:xfrm>
            <a:off x="855663" y="76835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0099"/>
                </a:solidFill>
              </a:rPr>
              <a:t>S</a:t>
            </a:r>
            <a:r>
              <a:rPr lang="en-US" sz="2400">
                <a:solidFill>
                  <a:srgbClr val="000099"/>
                </a:solidFill>
                <a:latin typeface=".VnTime"/>
              </a:rPr>
              <a:t>¬</a:t>
            </a:r>
            <a:r>
              <a:rPr lang="en-US" sz="2400">
                <a:solidFill>
                  <a:srgbClr val="000099"/>
                </a:solidFill>
              </a:rPr>
              <a:t>Sơ đồ sự trao đổi chất giữa cơ thể người với môi trường</a:t>
            </a:r>
          </a:p>
        </p:txBody>
      </p:sp>
      <p:pic>
        <p:nvPicPr>
          <p:cNvPr id="13325" name="Picture 9" descr="sun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875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 dur="1000" fill="hold"/>
                                        <p:tgtEl>
                                          <p:spTgt spid="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2895600"/>
            <a:ext cx="1905000" cy="1066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latin typeface="+mj-lt"/>
              </a:rPr>
              <a:t>Khí</a:t>
            </a:r>
            <a:r>
              <a:rPr lang="en-US" sz="3600" dirty="0">
                <a:solidFill>
                  <a:schemeClr val="tx1"/>
                </a:solidFill>
                <a:latin typeface="+mj-lt"/>
              </a:rPr>
              <a:t> </a:t>
            </a:r>
            <a:r>
              <a:rPr lang="en-US" sz="3600" dirty="0" err="1">
                <a:solidFill>
                  <a:schemeClr val="tx1"/>
                </a:solidFill>
                <a:latin typeface="+mj-lt"/>
              </a:rPr>
              <a:t>oxi</a:t>
            </a:r>
            <a:endParaRPr lang="en-US" sz="3600" dirty="0">
              <a:solidFill>
                <a:schemeClr val="tx1"/>
              </a:solidFill>
              <a:latin typeface="+mj-lt"/>
            </a:endParaRPr>
          </a:p>
        </p:txBody>
      </p:sp>
      <p:sp>
        <p:nvSpPr>
          <p:cNvPr id="8" name="Rectangle 7"/>
          <p:cNvSpPr/>
          <p:nvPr/>
        </p:nvSpPr>
        <p:spPr>
          <a:xfrm>
            <a:off x="990600" y="4316413"/>
            <a:ext cx="1905000" cy="990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3600" noProof="1">
                <a:latin typeface=".VnTime" panose="020B7200000000000000" pitchFamily="34" charset="0"/>
              </a:rPr>
              <a:t>Thức ăn</a:t>
            </a:r>
          </a:p>
        </p:txBody>
      </p:sp>
      <p:sp>
        <p:nvSpPr>
          <p:cNvPr id="9" name="Rectangle 8"/>
          <p:cNvSpPr/>
          <p:nvPr/>
        </p:nvSpPr>
        <p:spPr>
          <a:xfrm>
            <a:off x="990600" y="5562600"/>
            <a:ext cx="1905000" cy="990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3600" noProof="1">
                <a:latin typeface=".VnTime" panose="020B7200000000000000" pitchFamily="34" charset="0"/>
              </a:rPr>
              <a:t>Nước</a:t>
            </a:r>
          </a:p>
        </p:txBody>
      </p:sp>
      <p:pic>
        <p:nvPicPr>
          <p:cNvPr id="1434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0"/>
            <a:ext cx="17526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990600" y="1905000"/>
            <a:ext cx="19050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3200" noProof="1">
                <a:solidFill>
                  <a:srgbClr val="0000CC"/>
                </a:solidFill>
                <a:latin typeface="Calibri" panose="020F0502020204030204" pitchFamily="34" charset="0"/>
              </a:rPr>
              <a:t>Lấy vào </a:t>
            </a:r>
          </a:p>
        </p:txBody>
      </p:sp>
      <p:sp>
        <p:nvSpPr>
          <p:cNvPr id="17" name="Rectangle 16"/>
          <p:cNvSpPr/>
          <p:nvPr/>
        </p:nvSpPr>
        <p:spPr>
          <a:xfrm>
            <a:off x="6096000" y="1905000"/>
            <a:ext cx="22098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3600" noProof="1">
                <a:solidFill>
                  <a:srgbClr val="0000CC"/>
                </a:solidFill>
                <a:latin typeface=".VnTime" panose="020B7200000000000000" pitchFamily="34" charset="0"/>
              </a:rPr>
              <a:t>Thải ra</a:t>
            </a:r>
          </a:p>
        </p:txBody>
      </p:sp>
      <p:sp>
        <p:nvSpPr>
          <p:cNvPr id="21" name="Rectangle 20"/>
          <p:cNvSpPr/>
          <p:nvPr/>
        </p:nvSpPr>
        <p:spPr>
          <a:xfrm>
            <a:off x="6096000" y="2895600"/>
            <a:ext cx="2667000" cy="1066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latin typeface="+mj-lt"/>
              </a:rPr>
              <a:t>Khí</a:t>
            </a:r>
            <a:r>
              <a:rPr lang="en-US" sz="3600" dirty="0">
                <a:solidFill>
                  <a:schemeClr val="tx1"/>
                </a:solidFill>
                <a:latin typeface="+mj-lt"/>
              </a:rPr>
              <a:t> </a:t>
            </a:r>
            <a:r>
              <a:rPr lang="en-US" sz="3600" dirty="0" err="1">
                <a:solidFill>
                  <a:schemeClr val="tx1"/>
                </a:solidFill>
                <a:latin typeface="+mj-lt"/>
              </a:rPr>
              <a:t>các</a:t>
            </a:r>
            <a:r>
              <a:rPr lang="en-US" sz="3600" dirty="0">
                <a:solidFill>
                  <a:schemeClr val="tx1"/>
                </a:solidFill>
                <a:latin typeface="+mj-lt"/>
              </a:rPr>
              <a:t>-   </a:t>
            </a:r>
            <a:r>
              <a:rPr lang="en-US" sz="3600" dirty="0" err="1">
                <a:solidFill>
                  <a:schemeClr val="tx1"/>
                </a:solidFill>
                <a:latin typeface="+mj-lt"/>
              </a:rPr>
              <a:t>bô-nic</a:t>
            </a:r>
            <a:endParaRPr lang="en-US" sz="3600" dirty="0">
              <a:solidFill>
                <a:schemeClr val="tx1"/>
              </a:solidFill>
              <a:latin typeface="+mj-lt"/>
            </a:endParaRPr>
          </a:p>
        </p:txBody>
      </p:sp>
      <p:sp>
        <p:nvSpPr>
          <p:cNvPr id="22" name="Rectangle 21"/>
          <p:cNvSpPr/>
          <p:nvPr/>
        </p:nvSpPr>
        <p:spPr>
          <a:xfrm>
            <a:off x="6089650" y="4248150"/>
            <a:ext cx="2673350" cy="990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rPr>
              <a:t>Phân</a:t>
            </a:r>
            <a:endParaRPr lang="en-US" sz="3600" dirty="0">
              <a:solidFill>
                <a:schemeClr val="tx1"/>
              </a:solidFill>
            </a:endParaRPr>
          </a:p>
        </p:txBody>
      </p:sp>
      <p:sp>
        <p:nvSpPr>
          <p:cNvPr id="23" name="Rectangle 22"/>
          <p:cNvSpPr/>
          <p:nvPr/>
        </p:nvSpPr>
        <p:spPr>
          <a:xfrm>
            <a:off x="6096000" y="5562600"/>
            <a:ext cx="2667000" cy="1066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3600" noProof="1">
                <a:latin typeface="Calibri" panose="020F0502020204030204" pitchFamily="34" charset="0"/>
              </a:rPr>
              <a:t>Nước tiểu, mồ hôi</a:t>
            </a:r>
          </a:p>
        </p:txBody>
      </p:sp>
      <p:cxnSp>
        <p:nvCxnSpPr>
          <p:cNvPr id="25" name="Straight Arrow Connector 24"/>
          <p:cNvCxnSpPr/>
          <p:nvPr/>
        </p:nvCxnSpPr>
        <p:spPr>
          <a:xfrm rot="16200000" flipH="1">
            <a:off x="2895600" y="3276600"/>
            <a:ext cx="7620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895600" y="4495800"/>
            <a:ext cx="762000" cy="5334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2781300" y="5295900"/>
            <a:ext cx="9906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410200" y="3276600"/>
            <a:ext cx="685800" cy="6096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3" idx="1"/>
          </p:cNvCxnSpPr>
          <p:nvPr/>
        </p:nvCxnSpPr>
        <p:spPr>
          <a:xfrm>
            <a:off x="5410200" y="5410200"/>
            <a:ext cx="685800" cy="6858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2" idx="1"/>
          </p:cNvCxnSpPr>
          <p:nvPr/>
        </p:nvCxnSpPr>
        <p:spPr>
          <a:xfrm>
            <a:off x="5410200" y="4495800"/>
            <a:ext cx="679450" cy="2476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pic>
        <p:nvPicPr>
          <p:cNvPr id="14352" name="Picture 8"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8"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Box 1"/>
          <p:cNvSpPr txBox="1">
            <a:spLocks noChangeArrowheads="1"/>
          </p:cNvSpPr>
          <p:nvPr/>
        </p:nvSpPr>
        <p:spPr bwMode="auto">
          <a:xfrm>
            <a:off x="0" y="831850"/>
            <a:ext cx="998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99"/>
                </a:solidFill>
                <a:latin typeface=".VnTime" pitchFamily="34" charset="0"/>
              </a:rPr>
              <a:t>Sơ đồ sự trao đổi chất giữa cơ thể người với </a:t>
            </a:r>
            <a:r>
              <a:rPr lang="en-US" sz="2800">
                <a:solidFill>
                  <a:srgbClr val="000099"/>
                </a:solidFill>
                <a:latin typeface="Calibri" pitchFamily="34" charset="0"/>
              </a:rPr>
              <a:t>môi</a:t>
            </a:r>
            <a:r>
              <a:rPr lang="en-US" sz="2800">
                <a:solidFill>
                  <a:srgbClr val="000099"/>
                </a:solidFill>
                <a:latin typeface=".VnTime" pitchFamily="34" charset="0"/>
              </a:rPr>
              <a:t>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par>
                          <p:cTn id="20" fill="hold" nodeType="afterGroup">
                            <p:stCondLst>
                              <p:cond delay="1000"/>
                            </p:stCondLst>
                            <p:childTnLst>
                              <p:par>
                                <p:cTn id="21" presetID="1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plus(in)">
                                      <p:cBhvr>
                                        <p:cTn id="23" dur="2000"/>
                                        <p:tgtEl>
                                          <p:spTgt spid="25"/>
                                        </p:tgtEl>
                                      </p:cBhvr>
                                    </p:animEffect>
                                  </p:childTnLst>
                                </p:cTn>
                              </p:par>
                            </p:childTnLst>
                          </p:cTn>
                        </p:par>
                        <p:par>
                          <p:cTn id="24" fill="hold" nodeType="afterGroup">
                            <p:stCondLst>
                              <p:cond delay="3000"/>
                            </p:stCondLst>
                            <p:childTnLst>
                              <p:par>
                                <p:cTn id="25" presetID="1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plus(in)">
                                      <p:cBhvr>
                                        <p:cTn id="27" dur="2000"/>
                                        <p:tgtEl>
                                          <p:spTgt spid="27"/>
                                        </p:tgtEl>
                                      </p:cBhvr>
                                    </p:animEffect>
                                  </p:childTnLst>
                                </p:cTn>
                              </p:par>
                            </p:childTnLst>
                          </p:cTn>
                        </p:par>
                        <p:par>
                          <p:cTn id="28" fill="hold" nodeType="afterGroup">
                            <p:stCondLst>
                              <p:cond delay="5000"/>
                            </p:stCondLst>
                            <p:childTnLst>
                              <p:par>
                                <p:cTn id="29" presetID="1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plus(in)">
                                      <p:cBhvr>
                                        <p:cTn id="31" dur="2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Horizontal)">
                                      <p:cBhvr>
                                        <p:cTn id="36" dur="500"/>
                                        <p:tgtEl>
                                          <p:spTgt spid="31"/>
                                        </p:tgtEl>
                                      </p:cBhvr>
                                    </p:animEffect>
                                  </p:childTnLst>
                                </p:cTn>
                              </p:par>
                              <p:par>
                                <p:cTn id="37" presetID="16" presetClass="entr" presetSubtype="26"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Horizontal)">
                                      <p:cBhvr>
                                        <p:cTn id="39" dur="500"/>
                                        <p:tgtEl>
                                          <p:spTgt spid="37"/>
                                        </p:tgtEl>
                                      </p:cBhvr>
                                    </p:animEffect>
                                  </p:childTnLst>
                                </p:cTn>
                              </p:par>
                              <p:par>
                                <p:cTn id="40" presetID="16" presetClass="entr" presetSubtype="26"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Horizontal)">
                                      <p:cBhvr>
                                        <p:cTn id="42" dur="500"/>
                                        <p:tgtEl>
                                          <p:spTgt spid="35"/>
                                        </p:tgtEl>
                                      </p:cBhvr>
                                    </p:animEffect>
                                  </p:childTnLst>
                                </p:cTn>
                              </p:par>
                            </p:childTnLst>
                          </p:cTn>
                        </p:par>
                        <p:par>
                          <p:cTn id="43" fill="hold" nodeType="afterGroup">
                            <p:stCondLst>
                              <p:cond delay="500"/>
                            </p:stCondLst>
                            <p:childTnLst>
                              <p:par>
                                <p:cTn id="44" presetID="29"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ppt_x</p:attrName>
                                        </p:attrNameLst>
                                      </p:cBhvr>
                                      <p:tavLst>
                                        <p:tav tm="0">
                                          <p:val>
                                            <p:strVal val="#ppt_x-.2"/>
                                          </p:val>
                                        </p:tav>
                                        <p:tav tm="100000">
                                          <p:val>
                                            <p:strVal val="#ppt_x"/>
                                          </p:val>
                                        </p:tav>
                                      </p:tavLst>
                                    </p:anim>
                                    <p:anim calcmode="lin" valueType="num">
                                      <p:cBhvr>
                                        <p:cTn id="4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1"/>
                                        </p:tgtEl>
                                      </p:cBhvr>
                                    </p:animEffect>
                                  </p:childTnLst>
                                </p:cTn>
                              </p:par>
                            </p:childTnLst>
                          </p:cTn>
                        </p:par>
                        <p:par>
                          <p:cTn id="49" fill="hold" nodeType="afterGroup">
                            <p:stCondLst>
                              <p:cond delay="1500"/>
                            </p:stCondLst>
                            <p:childTnLst>
                              <p:par>
                                <p:cTn id="50" presetID="29"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ppt_x</p:attrName>
                                        </p:attrNameLst>
                                      </p:cBhvr>
                                      <p:tavLst>
                                        <p:tav tm="0">
                                          <p:val>
                                            <p:strVal val="#ppt_x-.2"/>
                                          </p:val>
                                        </p:tav>
                                        <p:tav tm="100000">
                                          <p:val>
                                            <p:strVal val="#ppt_x"/>
                                          </p:val>
                                        </p:tav>
                                      </p:tavLst>
                                    </p:anim>
                                    <p:anim calcmode="lin" valueType="num">
                                      <p:cBhvr>
                                        <p:cTn id="5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2"/>
                                        </p:tgtEl>
                                      </p:cBhvr>
                                    </p:animEffect>
                                  </p:childTnLst>
                                </p:cTn>
                              </p:par>
                            </p:childTnLst>
                          </p:cTn>
                        </p:par>
                        <p:par>
                          <p:cTn id="55" fill="hold" nodeType="afterGroup">
                            <p:stCondLst>
                              <p:cond delay="2500"/>
                            </p:stCondLst>
                            <p:childTnLst>
                              <p:par>
                                <p:cTn id="56" presetID="29"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ppt_x</p:attrName>
                                        </p:attrNameLst>
                                      </p:cBhvr>
                                      <p:tavLst>
                                        <p:tav tm="0">
                                          <p:val>
                                            <p:strVal val="#ppt_x-.2"/>
                                          </p:val>
                                        </p:tav>
                                        <p:tav tm="100000">
                                          <p:val>
                                            <p:strVal val="#ppt_x"/>
                                          </p:val>
                                        </p:tav>
                                      </p:tavLst>
                                    </p:anim>
                                    <p:anim calcmode="lin" valueType="num">
                                      <p:cBhvr>
                                        <p:cTn id="5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399" y="2133600"/>
            <a:ext cx="6248400" cy="2819399"/>
          </a:xfrm>
          <a:prstGeom prst="rect">
            <a:avLst/>
          </a:prstGeom>
          <a:noFill/>
        </p:spPr>
        <p:txBody>
          <a:bodyPr wrap="none">
            <a:prstTxWarp prst="textChevron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85700" b="1" cap="all" dirty="0" err="1">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Củng</a:t>
            </a:r>
            <a:r>
              <a:rPr lang="en-US" sz="595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85700" b="1" cap="all" dirty="0" err="1">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cố</a:t>
            </a:r>
            <a:r>
              <a:rPr lang="en-US" sz="857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FF"/>
                </a:solidFill>
                <a:effectLst>
                  <a:outerShdw dist="35921" dir="2700000" algn="ctr" rotWithShape="0">
                    <a:srgbClr val="990000"/>
                  </a:outerShdw>
                </a:effectLst>
                <a:latin typeface="VNI-Cooper"/>
              </a:rPr>
              <a:t>Dặn dò</a:t>
            </a:r>
          </a:p>
        </p:txBody>
      </p:sp>
      <p:pic>
        <p:nvPicPr>
          <p:cNvPr id="16386" name="Picture 5" descr="boo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2614613"/>
            <a:ext cx="67595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2"/>
          <p:cNvGrpSpPr>
            <a:grpSpLocks/>
          </p:cNvGrpSpPr>
          <p:nvPr/>
        </p:nvGrpSpPr>
        <p:grpSpPr bwMode="auto">
          <a:xfrm>
            <a:off x="0" y="304800"/>
            <a:ext cx="9144000" cy="6553200"/>
            <a:chOff x="0" y="1392"/>
            <a:chExt cx="5760" cy="2928"/>
          </a:xfrm>
        </p:grpSpPr>
        <p:pic>
          <p:nvPicPr>
            <p:cNvPr id="17410" name="Picture 4" descr="8184-003-02-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k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5" descr="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3" descr="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4" descr="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7" name="Picture 15"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7150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6"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6388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7"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7150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8" descr="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6388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2" name="Group 19"/>
          <p:cNvGrpSpPr>
            <a:grpSpLocks/>
          </p:cNvGrpSpPr>
          <p:nvPr/>
        </p:nvGrpSpPr>
        <p:grpSpPr bwMode="auto">
          <a:xfrm>
            <a:off x="1143000" y="0"/>
            <a:ext cx="7467600" cy="5410200"/>
            <a:chOff x="576" y="0"/>
            <a:chExt cx="4704" cy="3408"/>
          </a:xfrm>
        </p:grpSpPr>
        <p:sp>
          <p:nvSpPr>
            <p:cNvPr id="166933" name="AutoShape 21"/>
            <p:cNvSpPr>
              <a:spLocks noChangeArrowheads="1"/>
            </p:cNvSpPr>
            <p:nvPr/>
          </p:nvSpPr>
          <p:spPr bwMode="auto">
            <a:xfrm>
              <a:off x="3888" y="1008"/>
              <a:ext cx="864" cy="768"/>
            </a:xfrm>
            <a:prstGeom prst="star5">
              <a:avLst/>
            </a:prstGeom>
            <a:solidFill>
              <a:srgbClr val="FF3300"/>
            </a:solidFill>
            <a:ln w="9525">
              <a:solidFill>
                <a:srgbClr val="FF3300"/>
              </a:solidFill>
              <a:miter lim="800000"/>
            </a:ln>
            <a:effectLst/>
          </p:spPr>
          <p:txBody>
            <a:bodyPr wrap="none" anchor="ctr"/>
            <a:lstStyle/>
            <a:p>
              <a:pPr eaLnBrk="0" hangingPunct="0">
                <a:defRPr/>
              </a:pPr>
              <a:endParaRPr lang="en-US" sz="4800">
                <a:latin typeface=".VnAristote" panose="020B7200000000000000" pitchFamily="34" charset="0"/>
                <a:cs typeface="Arial" panose="020B0604020202020204" pitchFamily="34" charset="0"/>
              </a:endParaRPr>
            </a:p>
          </p:txBody>
        </p:sp>
        <p:sp>
          <p:nvSpPr>
            <p:cNvPr id="166934" name="AutoShape 22"/>
            <p:cNvSpPr>
              <a:spLocks noChangeArrowheads="1"/>
            </p:cNvSpPr>
            <p:nvPr/>
          </p:nvSpPr>
          <p:spPr bwMode="auto">
            <a:xfrm>
              <a:off x="576" y="432"/>
              <a:ext cx="576" cy="528"/>
            </a:xfrm>
            <a:prstGeom prst="star5">
              <a:avLst/>
            </a:prstGeom>
            <a:solidFill>
              <a:srgbClr val="FFFF00"/>
            </a:solidFill>
            <a:ln w="38100">
              <a:solidFill>
                <a:srgbClr val="FF3300"/>
              </a:solidFill>
              <a:miter lim="800000"/>
            </a:ln>
            <a:effectLst/>
          </p:spPr>
          <p:txBody>
            <a:bodyPr wrap="none" anchor="ctr"/>
            <a:lstStyle/>
            <a:p>
              <a:pPr eaLnBrk="0" hangingPunct="0">
                <a:defRPr/>
              </a:pPr>
              <a:endParaRPr lang="en-US" sz="4800">
                <a:latin typeface=".VnAristote" panose="020B7200000000000000" pitchFamily="34" charset="0"/>
                <a:cs typeface="Arial" panose="020B0604020202020204" pitchFamily="34" charset="0"/>
              </a:endParaRPr>
            </a:p>
          </p:txBody>
        </p:sp>
        <p:sp>
          <p:nvSpPr>
            <p:cNvPr id="166935" name="AutoShape 23"/>
            <p:cNvSpPr>
              <a:spLocks noChangeArrowheads="1"/>
            </p:cNvSpPr>
            <p:nvPr/>
          </p:nvSpPr>
          <p:spPr bwMode="auto">
            <a:xfrm>
              <a:off x="4752" y="2352"/>
              <a:ext cx="528" cy="576"/>
            </a:xfrm>
            <a:prstGeom prst="star5">
              <a:avLst/>
            </a:prstGeom>
            <a:solidFill>
              <a:srgbClr val="FFFF00"/>
            </a:solidFill>
            <a:ln w="38100">
              <a:solidFill>
                <a:srgbClr val="FF3300"/>
              </a:solidFill>
              <a:miter lim="800000"/>
            </a:ln>
            <a:effectLst/>
          </p:spPr>
          <p:txBody>
            <a:bodyPr wrap="none" anchor="ctr"/>
            <a:lstStyle/>
            <a:p>
              <a:pPr eaLnBrk="0" hangingPunct="0">
                <a:defRPr/>
              </a:pPr>
              <a:endParaRPr lang="en-US" sz="4800">
                <a:latin typeface=".VnAristote" panose="020B7200000000000000" pitchFamily="34" charset="0"/>
                <a:cs typeface="Arial" panose="020B0604020202020204" pitchFamily="34" charset="0"/>
              </a:endParaRPr>
            </a:p>
          </p:txBody>
        </p:sp>
        <p:sp>
          <p:nvSpPr>
            <p:cNvPr id="166936" name="AutoShape 24"/>
            <p:cNvSpPr>
              <a:spLocks noChangeArrowheads="1"/>
            </p:cNvSpPr>
            <p:nvPr/>
          </p:nvSpPr>
          <p:spPr bwMode="auto">
            <a:xfrm>
              <a:off x="1968" y="2832"/>
              <a:ext cx="528" cy="576"/>
            </a:xfrm>
            <a:prstGeom prst="star5">
              <a:avLst/>
            </a:prstGeom>
            <a:solidFill>
              <a:srgbClr val="66FF33"/>
            </a:solidFill>
            <a:ln w="38100">
              <a:solidFill>
                <a:schemeClr val="accent2"/>
              </a:solidFill>
              <a:miter lim="800000"/>
            </a:ln>
            <a:effectLst/>
          </p:spPr>
          <p:txBody>
            <a:bodyPr wrap="none" anchor="ctr"/>
            <a:lstStyle/>
            <a:p>
              <a:pPr eaLnBrk="0" hangingPunct="0">
                <a:defRPr/>
              </a:pPr>
              <a:endParaRPr lang="en-US" sz="4800">
                <a:latin typeface=".VnAristote" panose="020B7200000000000000" pitchFamily="34" charset="0"/>
                <a:cs typeface="Arial" panose="020B0604020202020204" pitchFamily="34" charset="0"/>
              </a:endParaRPr>
            </a:p>
          </p:txBody>
        </p:sp>
        <p:sp>
          <p:nvSpPr>
            <p:cNvPr id="166937" name="AutoShape 25"/>
            <p:cNvSpPr>
              <a:spLocks noChangeArrowheads="1"/>
            </p:cNvSpPr>
            <p:nvPr/>
          </p:nvSpPr>
          <p:spPr bwMode="auto">
            <a:xfrm>
              <a:off x="4416" y="0"/>
              <a:ext cx="528" cy="576"/>
            </a:xfrm>
            <a:prstGeom prst="star5">
              <a:avLst/>
            </a:prstGeom>
            <a:solidFill>
              <a:schemeClr val="accent2"/>
            </a:solidFill>
            <a:ln w="57150">
              <a:solidFill>
                <a:srgbClr val="66FF33"/>
              </a:solidFill>
              <a:miter lim="800000"/>
            </a:ln>
            <a:effectLst/>
          </p:spPr>
          <p:txBody>
            <a:bodyPr wrap="none" anchor="ctr"/>
            <a:lstStyle/>
            <a:p>
              <a:pPr eaLnBrk="0" hangingPunct="0">
                <a:defRPr/>
              </a:pPr>
              <a:endParaRPr lang="en-US" sz="4800">
                <a:latin typeface=".VnAristote" panose="020B7200000000000000" pitchFamily="34" charset="0"/>
                <a:cs typeface="Arial" panose="020B0604020202020204" pitchFamily="34" charset="0"/>
              </a:endParaRPr>
            </a:p>
          </p:txBody>
        </p:sp>
      </p:grpSp>
      <p:pic>
        <p:nvPicPr>
          <p:cNvPr id="166941" name="Mua xuan tren thanh pho Ho Chi Minh.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WordArt 6"/>
          <p:cNvSpPr>
            <a:spLocks noChangeArrowheads="1" noChangeShapeType="1" noTextEdit="1"/>
          </p:cNvSpPr>
          <p:nvPr/>
        </p:nvSpPr>
        <p:spPr bwMode="auto">
          <a:xfrm>
            <a:off x="533400" y="1141413"/>
            <a:ext cx="8077200" cy="3346450"/>
          </a:xfrm>
          <a:prstGeom prst="rect">
            <a:avLst/>
          </a:prstGeom>
        </p:spPr>
        <p:txBody>
          <a:bodyPr wrap="none" fromWordArt="1">
            <a:prstTxWarp prst="textFadeUp">
              <a:avLst>
                <a:gd name="adj" fmla="val 0"/>
              </a:avLst>
            </a:prstTxWarp>
          </a:bodyPr>
          <a:lstStyle/>
          <a:p>
            <a:pPr algn="ctr"/>
            <a:r>
              <a:rPr lang="en-US" sz="3600" b="1" i="1" kern="1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Broadway"/>
              </a:rPr>
              <a:t>CHÀO CÁC EM!</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additive="base">
                                        <p:cTn id="7" dur="500" fill="hold"/>
                                        <p:tgtEl>
                                          <p:spTgt spid="166927"/>
                                        </p:tgtEl>
                                        <p:attrNameLst>
                                          <p:attrName>ppt_x</p:attrName>
                                        </p:attrNameLst>
                                      </p:cBhvr>
                                      <p:tavLst>
                                        <p:tav tm="0">
                                          <p:val>
                                            <p:strVal val="#ppt_x"/>
                                          </p:val>
                                        </p:tav>
                                        <p:tav tm="100000">
                                          <p:val>
                                            <p:strVal val="#ppt_x"/>
                                          </p:val>
                                        </p:tav>
                                      </p:tavLst>
                                    </p:anim>
                                    <p:anim calcmode="lin" valueType="num">
                                      <p:cBhvr additive="base">
                                        <p:cTn id="8" dur="500" fill="hold"/>
                                        <p:tgtEl>
                                          <p:spTgt spid="1669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33980" fill="hold"/>
                                        <p:tgtEl>
                                          <p:spTgt spid="166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6694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9"/>
          <p:cNvSpPr>
            <a:spLocks noChangeArrowheads="1"/>
          </p:cNvSpPr>
          <p:nvPr/>
        </p:nvSpPr>
        <p:spPr bwMode="auto">
          <a:xfrm>
            <a:off x="1676400" y="457200"/>
            <a:ext cx="6261100" cy="1524000"/>
          </a:xfrm>
          <a:prstGeom prst="wedgeEllipseCallout">
            <a:avLst>
              <a:gd name="adj1" fmla="val -12292"/>
              <a:gd name="adj2" fmla="val -47227"/>
            </a:avLst>
          </a:prstGeom>
          <a:solidFill>
            <a:srgbClr val="CCFF66"/>
          </a:solidFill>
          <a:ln w="9525">
            <a:solidFill>
              <a:schemeClr val="tx1"/>
            </a:solidFill>
            <a:miter lim="800000"/>
            <a:headEnd/>
            <a:tailEnd/>
          </a:ln>
        </p:spPr>
        <p:txBody>
          <a:bodyPr/>
          <a:lstStyle/>
          <a:p>
            <a:pPr algn="ctr"/>
            <a:endParaRPr lang="en-US" sz="2800" b="1">
              <a:solidFill>
                <a:srgbClr val="FF0000"/>
              </a:solidFill>
            </a:endParaRPr>
          </a:p>
          <a:p>
            <a:pPr algn="ctr"/>
            <a:r>
              <a:rPr lang="en-US" altLang="zh-CN" sz="2800" b="1">
                <a:solidFill>
                  <a:srgbClr val="FF0000"/>
                </a:solidFill>
              </a:rPr>
              <a:t>ÔN</a:t>
            </a:r>
            <a:r>
              <a:rPr lang="en-US" sz="2800" b="1">
                <a:solidFill>
                  <a:srgbClr val="FF0000"/>
                </a:solidFill>
              </a:rPr>
              <a:t> BÀI CŨ</a:t>
            </a:r>
          </a:p>
        </p:txBody>
      </p:sp>
      <p:sp>
        <p:nvSpPr>
          <p:cNvPr id="6" name="Rectangle 11"/>
          <p:cNvSpPr>
            <a:spLocks noChangeArrowheads="1"/>
          </p:cNvSpPr>
          <p:nvPr/>
        </p:nvSpPr>
        <p:spPr bwMode="auto">
          <a:xfrm>
            <a:off x="381000" y="3036888"/>
            <a:ext cx="8382000" cy="954087"/>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rPr>
              <a:t>Giống như động vật, thực vật, con người cần những gì để duy trì sự sống?</a:t>
            </a:r>
            <a:endParaRPr lang="en-US" sz="2800" b="1">
              <a:latin typeface="Times New Roman" pitchFamily="18" charset="0"/>
              <a:cs typeface="Times New Roman" pitchFamily="18" charset="0"/>
            </a:endParaRPr>
          </a:p>
        </p:txBody>
      </p:sp>
      <p:pic>
        <p:nvPicPr>
          <p:cNvPr id="4099" name="Picture 5" descr="56CEE190D2834983BE9B1882D8651F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67100" y="2019300"/>
            <a:ext cx="15240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381000" y="4267200"/>
            <a:ext cx="8382000" cy="14462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r>
              <a:rPr sz="3200" b="1" i="1" noProof="1">
                <a:solidFill>
                  <a:srgbClr val="0000FF"/>
                </a:solidFill>
                <a:effectLst>
                  <a:outerShdw blurRad="38100" dist="38100" dir="2700000">
                    <a:srgbClr val="C0C0C0"/>
                  </a:outerShdw>
                </a:effectLst>
                <a:latin typeface=".VnTime" panose="020B7200000000000000" pitchFamily="34" charset="0"/>
              </a:rPr>
              <a:t> </a:t>
            </a:r>
            <a:r>
              <a:rPr sz="2800" b="1" noProof="1">
                <a:solidFill>
                  <a:srgbClr val="0000FF"/>
                </a:solidFill>
                <a:latin typeface="Times New Roman" panose="02020603050405020304" pitchFamily="18" charset="0"/>
                <a:cs typeface="Times New Roman" panose="02020603050405020304" pitchFamily="18" charset="0"/>
              </a:rPr>
              <a:t>Con người cần thức ăn, nước uống, không khí, nhiệt độ thích hợp,</a:t>
            </a:r>
            <a:r>
              <a:rPr sz="2800" b="1" noProof="1">
                <a:solidFill>
                  <a:srgbClr val="0000FF"/>
                </a:solidFill>
                <a:latin typeface="Times New Roman" panose="02020603050405020304" pitchFamily="18" charset="0"/>
                <a:ea typeface="Times New Roman" panose="02020603050405020304" pitchFamily="18" charset="0"/>
              </a:rPr>
              <a:t>…</a:t>
            </a:r>
            <a:r>
              <a:rPr sz="2800" b="1" noProof="1">
                <a:solidFill>
                  <a:srgbClr val="0000FF"/>
                </a:solidFill>
                <a:latin typeface="Times New Roman" panose="02020603050405020304" pitchFamily="18" charset="0"/>
                <a:cs typeface="Times New Roman" panose="02020603050405020304" pitchFamily="18" charset="0"/>
              </a:rPr>
              <a:t>.</a:t>
            </a:r>
          </a:p>
          <a:p>
            <a:endParaRPr sz="2800" b="1" i="1" noProof="1">
              <a:solidFill>
                <a:srgbClr val="0000FF"/>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ChangeArrowheads="1"/>
          </p:cNvSpPr>
          <p:nvPr/>
        </p:nvSpPr>
        <p:spPr bwMode="auto">
          <a:xfrm>
            <a:off x="457200" y="1143000"/>
            <a:ext cx="8382000" cy="954088"/>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rPr>
              <a:t>  Hơn hẳn những sinh vật khác, cuộc sống của con người còn cần những gì?</a:t>
            </a:r>
            <a:endParaRPr lang="en-US" sz="2800" b="1">
              <a:latin typeface="Times New Roman" pitchFamily="18" charset="0"/>
              <a:cs typeface="Times New Roman" pitchFamily="18" charset="0"/>
            </a:endParaRPr>
          </a:p>
        </p:txBody>
      </p:sp>
      <p:sp>
        <p:nvSpPr>
          <p:cNvPr id="8" name="Rectangle 16"/>
          <p:cNvSpPr>
            <a:spLocks noChangeArrowheads="1"/>
          </p:cNvSpPr>
          <p:nvPr/>
        </p:nvSpPr>
        <p:spPr bwMode="auto">
          <a:xfrm>
            <a:off x="457200" y="2743200"/>
            <a:ext cx="8382000" cy="224631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solidFill>
                  <a:srgbClr val="0000FF"/>
                </a:solidFill>
                <a:latin typeface="Times New Roman" pitchFamily="18" charset="0"/>
              </a:rPr>
              <a:t>   Hơn hẳn những sinh vật khác, cuộc sống của con người còn cần nh</a:t>
            </a:r>
            <a:r>
              <a:rPr lang="en-US" sz="2800" b="1">
                <a:solidFill>
                  <a:srgbClr val="0000FF"/>
                </a:solidFill>
                <a:latin typeface="Times New Roman" pitchFamily="18" charset="0"/>
                <a:cs typeface="Times New Roman" pitchFamily="18" charset="0"/>
              </a:rPr>
              <a:t>à</a:t>
            </a:r>
            <a:r>
              <a:rPr lang="en-US" sz="2800" b="1">
                <a:solidFill>
                  <a:srgbClr val="0000FF"/>
                </a:solidFill>
                <a:latin typeface="Times New Roman" pitchFamily="18" charset="0"/>
              </a:rPr>
              <a:t> ở, quần áo, phương tiện giao thông v</a:t>
            </a:r>
            <a:r>
              <a:rPr lang="en-US" sz="2800" b="1">
                <a:solidFill>
                  <a:srgbClr val="0000FF"/>
                </a:solidFill>
                <a:latin typeface="Times New Roman" pitchFamily="18" charset="0"/>
                <a:cs typeface="Times New Roman" pitchFamily="18" charset="0"/>
              </a:rPr>
              <a:t>à</a:t>
            </a:r>
            <a:r>
              <a:rPr lang="en-US" sz="2800" b="1">
                <a:solidFill>
                  <a:srgbClr val="0000FF"/>
                </a:solidFill>
                <a:latin typeface="Times New Roman" pitchFamily="18" charset="0"/>
              </a:rPr>
              <a:t> những tiện nghi khác. Ngo</a:t>
            </a:r>
            <a:r>
              <a:rPr lang="en-US" sz="2800" b="1">
                <a:solidFill>
                  <a:srgbClr val="0000FF"/>
                </a:solidFill>
                <a:latin typeface="Times New Roman" pitchFamily="18" charset="0"/>
                <a:cs typeface="Times New Roman" pitchFamily="18" charset="0"/>
              </a:rPr>
              <a:t>à</a:t>
            </a:r>
            <a:r>
              <a:rPr lang="en-US" sz="2800" b="1">
                <a:solidFill>
                  <a:srgbClr val="0000FF"/>
                </a:solidFill>
                <a:latin typeface="Times New Roman" pitchFamily="18" charset="0"/>
              </a:rPr>
              <a:t>i những điều kiện về vât chất, con người còn cần những điều kiện văn hóa xã hội.</a:t>
            </a:r>
            <a:endParaRPr lang="en-US" sz="2800" b="1">
              <a:solidFill>
                <a:srgbClr val="0000FF"/>
              </a:solidFill>
              <a:latin typeface=".VnTime" pitchFamily="34" charset="0"/>
            </a:endParaRPr>
          </a:p>
        </p:txBody>
      </p:sp>
      <p:grpSp>
        <p:nvGrpSpPr>
          <p:cNvPr id="5123" name="Group 12"/>
          <p:cNvGrpSpPr>
            <a:grpSpLocks/>
          </p:cNvGrpSpPr>
          <p:nvPr/>
        </p:nvGrpSpPr>
        <p:grpSpPr bwMode="auto">
          <a:xfrm>
            <a:off x="179388" y="5589588"/>
            <a:ext cx="1065212" cy="1079500"/>
            <a:chOff x="113" y="3521"/>
            <a:chExt cx="671" cy="680"/>
          </a:xfrm>
        </p:grpSpPr>
        <p:pic>
          <p:nvPicPr>
            <p:cNvPr id="5124" name="Rectangle 39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7313">
              <a:off x="113" y="3521"/>
              <a:ext cx="4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Rectangle 39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0558">
              <a:off x="340" y="3566"/>
              <a:ext cx="4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6" name="Group 12"/>
          <p:cNvGrpSpPr>
            <a:grpSpLocks/>
          </p:cNvGrpSpPr>
          <p:nvPr/>
        </p:nvGrpSpPr>
        <p:grpSpPr bwMode="auto">
          <a:xfrm>
            <a:off x="4038600" y="5778500"/>
            <a:ext cx="1065213" cy="1079500"/>
            <a:chOff x="113" y="3521"/>
            <a:chExt cx="671" cy="680"/>
          </a:xfrm>
        </p:grpSpPr>
        <p:pic>
          <p:nvPicPr>
            <p:cNvPr id="5127" name="Rectangle 39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7313">
              <a:off x="113" y="3521"/>
              <a:ext cx="4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Rectangle 39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0558">
              <a:off x="340" y="3566"/>
              <a:ext cx="4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9" name="Group 12"/>
          <p:cNvGrpSpPr>
            <a:grpSpLocks/>
          </p:cNvGrpSpPr>
          <p:nvPr/>
        </p:nvGrpSpPr>
        <p:grpSpPr bwMode="auto">
          <a:xfrm>
            <a:off x="7924800" y="5562600"/>
            <a:ext cx="1065213" cy="1079500"/>
            <a:chOff x="113" y="3521"/>
            <a:chExt cx="671" cy="680"/>
          </a:xfrm>
        </p:grpSpPr>
        <p:pic>
          <p:nvPicPr>
            <p:cNvPr id="5130" name="Rectangle 39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7313">
              <a:off x="113" y="3521"/>
              <a:ext cx="4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Rectangle 399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50558">
              <a:off x="340" y="3566"/>
              <a:ext cx="4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0" y="381000"/>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7200">
                <a:latin typeface=".VnTime" pitchFamily="34" charset="0"/>
              </a:rPr>
              <a:t>  </a:t>
            </a:r>
            <a:r>
              <a:rPr lang="en-US" sz="8000" b="1" u="sng">
                <a:latin typeface="Times New Roman" pitchFamily="18" charset="0"/>
              </a:rPr>
              <a:t>Khoa học</a:t>
            </a:r>
            <a:endParaRPr lang="en-US" sz="8000" b="1" u="sng">
              <a:latin typeface="Times New Roman" pitchFamily="18" charset="0"/>
              <a:cs typeface="Times New Roman" pitchFamily="18" charset="0"/>
            </a:endParaRPr>
          </a:p>
        </p:txBody>
      </p:sp>
      <p:sp>
        <p:nvSpPr>
          <p:cNvPr id="4" name="Rectangle 3"/>
          <p:cNvSpPr/>
          <p:nvPr/>
        </p:nvSpPr>
        <p:spPr>
          <a:xfrm>
            <a:off x="-51435" y="2967355"/>
            <a:ext cx="9288780" cy="119888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Trao</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đổi</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chất</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 ở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người</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685800"/>
            <a:ext cx="9144000"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57200" y="3048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FF0000"/>
                </a:solidFill>
              </a:rPr>
              <a:t>1. Tìm hiểu quá trình trao đổi chất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7178"/>
                                        </p:tgtEl>
                                        <p:attrNameLst>
                                          <p:attrName>style.visibility</p:attrName>
                                        </p:attrNameLst>
                                      </p:cBhvr>
                                      <p:to>
                                        <p:strVal val="visible"/>
                                      </p:to>
                                    </p:set>
                                    <p:animEffect transition="in" filter="wheel(1)">
                                      <p:cBhvr>
                                        <p:cTn id="14"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57200" y="274638"/>
            <a:ext cx="8305800" cy="3916362"/>
          </a:xfrm>
        </p:spPr>
        <p:txBody>
          <a:bodyPr/>
          <a:lstStyle/>
          <a:p>
            <a:pPr algn="just" eaLnBrk="1" hangingPunct="1"/>
            <a:r>
              <a:rPr lang="en-US" sz="4000" smtClean="0">
                <a:latin typeface="Times New Roman" pitchFamily="18" charset="0"/>
              </a:rPr>
              <a:t>Trong quá trình sống, con người lấy thức ăn, nước, không khí từ môi trường v</a:t>
            </a:r>
            <a:r>
              <a:rPr lang="en-US" sz="4000" smtClean="0">
                <a:latin typeface="Times New Roman" pitchFamily="18" charset="0"/>
                <a:cs typeface="Times New Roman" pitchFamily="18" charset="0"/>
              </a:rPr>
              <a:t>à</a:t>
            </a:r>
            <a:r>
              <a:rPr lang="en-US" sz="4000" smtClean="0">
                <a:latin typeface="Times New Roman" pitchFamily="18" charset="0"/>
              </a:rPr>
              <a:t> thải ra môi trường những chất thừa, cặn bã. Quá trình đó được gọi l</a:t>
            </a:r>
            <a:r>
              <a:rPr lang="en-US" sz="4000" smtClean="0">
                <a:latin typeface="Times New Roman" pitchFamily="18" charset="0"/>
                <a:cs typeface="Times New Roman" pitchFamily="18" charset="0"/>
              </a:rPr>
              <a:t>à</a:t>
            </a:r>
            <a:r>
              <a:rPr lang="en-US" sz="4000" smtClean="0">
                <a:latin typeface="Times New Roman" pitchFamily="18" charset="0"/>
              </a:rPr>
              <a:t> quá trình </a:t>
            </a:r>
            <a:r>
              <a:rPr lang="en-US" sz="4000" b="1" smtClean="0">
                <a:solidFill>
                  <a:srgbClr val="FF0000"/>
                </a:solidFill>
                <a:latin typeface="Times New Roman" pitchFamily="18" charset="0"/>
              </a:rPr>
              <a:t>trao đổi chất</a:t>
            </a:r>
            <a:r>
              <a:rPr lang="en-US" sz="4000" b="1" smtClean="0">
                <a:latin typeface="Times New Roman" pitchFamily="18" charset="0"/>
              </a:rPr>
              <a:t>.</a:t>
            </a:r>
            <a:endParaRPr lang="en-US" sz="4000" b="1" smtClean="0">
              <a:latin typeface="Times New Roman" pitchFamily="18" charset="0"/>
              <a:cs typeface="Times New Roman" pitchFamily="18" charset="0"/>
            </a:endParaRPr>
          </a:p>
        </p:txBody>
      </p:sp>
      <p:sp>
        <p:nvSpPr>
          <p:cNvPr id="4" name="TextBox 3"/>
          <p:cNvSpPr txBox="1">
            <a:spLocks noChangeArrowheads="1"/>
          </p:cNvSpPr>
          <p:nvPr/>
        </p:nvSpPr>
        <p:spPr bwMode="auto">
          <a:xfrm>
            <a:off x="304800" y="46482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a:latin typeface="Times New Roman" pitchFamily="18" charset="0"/>
              </a:rPr>
              <a:t>Con người, thực vật v</a:t>
            </a:r>
            <a:r>
              <a:rPr lang="en-US" sz="4000">
                <a:latin typeface="Times New Roman" pitchFamily="18" charset="0"/>
                <a:cs typeface="Times New Roman" pitchFamily="18" charset="0"/>
              </a:rPr>
              <a:t>à</a:t>
            </a:r>
            <a:r>
              <a:rPr lang="en-US" sz="4000">
                <a:latin typeface="Times New Roman" pitchFamily="18" charset="0"/>
              </a:rPr>
              <a:t> động vật có trao đổi chất với môi trường thì mới sống được</a:t>
            </a:r>
            <a:endParaRPr 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457200"/>
            <a:ext cx="4419601"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457200"/>
            <a:ext cx="4541837"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V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3200400"/>
            <a:ext cx="533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200400"/>
            <a:ext cx="381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xplosion 1 13"/>
          <p:cNvSpPr/>
          <p:nvPr/>
        </p:nvSpPr>
        <p:spPr>
          <a:xfrm>
            <a:off x="3581400" y="2286000"/>
            <a:ext cx="2438400" cy="18288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i="1" dirty="0" err="1">
                <a:solidFill>
                  <a:srgbClr val="FF0000"/>
                </a:solidFill>
              </a:rPr>
              <a:t>NÊN</a:t>
            </a:r>
            <a:endParaRPr lang="en-US" sz="48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5603"/>
                                        </p:tgtEl>
                                        <p:attrNameLst>
                                          <p:attrName>style.visibility</p:attrName>
                                        </p:attrNameLst>
                                      </p:cBhvr>
                                      <p:to>
                                        <p:strVal val="visible"/>
                                      </p:to>
                                    </p:set>
                                    <p:anim calcmode="lin" valueType="num">
                                      <p:cBhvr>
                                        <p:cTn id="7" dur="1000" fill="hold"/>
                                        <p:tgtEl>
                                          <p:spTgt spid="25603"/>
                                        </p:tgtEl>
                                        <p:attrNameLst>
                                          <p:attrName>ppt_w</p:attrName>
                                        </p:attrNameLst>
                                      </p:cBhvr>
                                      <p:tavLst>
                                        <p:tav tm="0">
                                          <p:val>
                                            <p:fltVal val="0"/>
                                          </p:val>
                                        </p:tav>
                                        <p:tav tm="100000">
                                          <p:val>
                                            <p:strVal val="#ppt_w"/>
                                          </p:val>
                                        </p:tav>
                                      </p:tavLst>
                                    </p:anim>
                                    <p:anim calcmode="lin" valueType="num">
                                      <p:cBhvr>
                                        <p:cTn id="8" dur="1000" fill="hold"/>
                                        <p:tgtEl>
                                          <p:spTgt spid="25603"/>
                                        </p:tgtEl>
                                        <p:attrNameLst>
                                          <p:attrName>ppt_h</p:attrName>
                                        </p:attrNameLst>
                                      </p:cBhvr>
                                      <p:tavLst>
                                        <p:tav tm="0">
                                          <p:val>
                                            <p:fltVal val="0"/>
                                          </p:val>
                                        </p:tav>
                                        <p:tav tm="100000">
                                          <p:val>
                                            <p:strVal val="#ppt_h"/>
                                          </p:val>
                                        </p:tav>
                                      </p:tavLst>
                                    </p:anim>
                                    <p:anim calcmode="lin" valueType="num">
                                      <p:cBhvr>
                                        <p:cTn id="9" dur="1000" fill="hold"/>
                                        <p:tgtEl>
                                          <p:spTgt spid="25603"/>
                                        </p:tgtEl>
                                        <p:attrNameLst>
                                          <p:attrName>style.rotation</p:attrName>
                                        </p:attrNameLst>
                                      </p:cBhvr>
                                      <p:tavLst>
                                        <p:tav tm="0">
                                          <p:val>
                                            <p:fltVal val="90"/>
                                          </p:val>
                                        </p:tav>
                                        <p:tav tm="100000">
                                          <p:val>
                                            <p:fltVal val="0"/>
                                          </p:val>
                                        </p:tav>
                                      </p:tavLst>
                                    </p:anim>
                                    <p:animEffect transition="in" filter="fade">
                                      <p:cBhvr>
                                        <p:cTn id="10" dur="1000"/>
                                        <p:tgtEl>
                                          <p:spTgt spid="256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2000"/>
                                        <p:tgtEl>
                                          <p:spTgt spid="2049"/>
                                        </p:tgtEl>
                                      </p:cBhvr>
                                    </p:animEffect>
                                    <p:anim calcmode="lin" valueType="num">
                                      <p:cBhvr>
                                        <p:cTn id="16" dur="2000" fill="hold"/>
                                        <p:tgtEl>
                                          <p:spTgt spid="2049"/>
                                        </p:tgtEl>
                                        <p:attrNameLst>
                                          <p:attrName>ppt_w</p:attrName>
                                        </p:attrNameLst>
                                      </p:cBhvr>
                                      <p:tavLst>
                                        <p:tav tm="0" fmla="#ppt_w*sin(2.5*pi*$)">
                                          <p:val>
                                            <p:fltVal val="0"/>
                                          </p:val>
                                        </p:tav>
                                        <p:tav tm="100000">
                                          <p:val>
                                            <p:fltVal val="1"/>
                                          </p:val>
                                        </p:tav>
                                      </p:tavLst>
                                    </p:anim>
                                    <p:anim calcmode="lin" valueType="num">
                                      <p:cBhvr>
                                        <p:cTn id="17" dur="2000" fill="hold"/>
                                        <p:tgtEl>
                                          <p:spTgt spid="2049"/>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50" presetClass="entr" presetSubtype="0" decel="100000"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par>
                          <p:cTn id="24" fill="hold" nodeType="afterGroup">
                            <p:stCondLst>
                              <p:cond delay="4000"/>
                            </p:stCondLst>
                            <p:childTnLst>
                              <p:par>
                                <p:cTn id="25" presetID="31" presetClass="entr" presetSubtype="0" fill="hold" nodeType="afterEffect">
                                  <p:stCondLst>
                                    <p:cond delay="1000"/>
                                  </p:stCondLst>
                                  <p:iterate type="lt">
                                    <p:tmPct val="5000"/>
                                  </p:iterate>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fltVal val="0"/>
                                          </p:val>
                                        </p:tav>
                                        <p:tav tm="100000">
                                          <p:val>
                                            <p:strVal val="#ppt_w"/>
                                          </p:val>
                                        </p:tav>
                                      </p:tavLst>
                                    </p:anim>
                                    <p:anim calcmode="lin" valueType="num">
                                      <p:cBhvr>
                                        <p:cTn id="28" dur="1000" fill="hold"/>
                                        <p:tgtEl>
                                          <p:spTgt spid="2050"/>
                                        </p:tgtEl>
                                        <p:attrNameLst>
                                          <p:attrName>ppt_h</p:attrName>
                                        </p:attrNameLst>
                                      </p:cBhvr>
                                      <p:tavLst>
                                        <p:tav tm="0">
                                          <p:val>
                                            <p:fltVal val="0"/>
                                          </p:val>
                                        </p:tav>
                                        <p:tav tm="100000">
                                          <p:val>
                                            <p:strVal val="#ppt_h"/>
                                          </p:val>
                                        </p:tav>
                                      </p:tavLst>
                                    </p:anim>
                                    <p:anim calcmode="lin" valueType="num">
                                      <p:cBhvr>
                                        <p:cTn id="29" dur="1000" fill="hold"/>
                                        <p:tgtEl>
                                          <p:spTgt spid="2050"/>
                                        </p:tgtEl>
                                        <p:attrNameLst>
                                          <p:attrName>style.rotation</p:attrName>
                                        </p:attrNameLst>
                                      </p:cBhvr>
                                      <p:tavLst>
                                        <p:tav tm="0">
                                          <p:val>
                                            <p:fltVal val="90"/>
                                          </p:val>
                                        </p:tav>
                                        <p:tav tm="100000">
                                          <p:val>
                                            <p:fltVal val="0"/>
                                          </p:val>
                                        </p:tav>
                                      </p:tavLst>
                                    </p:anim>
                                    <p:animEffect transition="in" filter="fade">
                                      <p:cBhvr>
                                        <p:cTn id="30" dur="1000"/>
                                        <p:tgtEl>
                                          <p:spTgt spid="20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377825"/>
            <a:ext cx="40386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V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958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an0004"/>
          <p:cNvPicPr>
            <a:picLocks noChangeAspect="1" noChangeArrowheads="1"/>
          </p:cNvPicPr>
          <p:nvPr/>
        </p:nvPicPr>
        <p:blipFill>
          <a:blip r:embed="rId4">
            <a:extLst>
              <a:ext uri="{28A0092B-C50C-407E-A947-70E740481C1C}">
                <a14:useLocalDpi xmlns:a14="http://schemas.microsoft.com/office/drawing/2010/main" val="0"/>
              </a:ext>
            </a:extLst>
          </a:blip>
          <a:srcRect l="29355" b="66327"/>
          <a:stretch>
            <a:fillRect/>
          </a:stretch>
        </p:blipFill>
        <p:spPr bwMode="auto">
          <a:xfrm>
            <a:off x="44958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C:\Users\DV6\Pictures\f_1532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25438"/>
            <a:ext cx="49530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xplosion 1 9"/>
          <p:cNvSpPr/>
          <p:nvPr/>
        </p:nvSpPr>
        <p:spPr>
          <a:xfrm>
            <a:off x="2895600" y="2667000"/>
            <a:ext cx="2895600" cy="1676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err="1">
                <a:solidFill>
                  <a:srgbClr val="FF0000"/>
                </a:solidFill>
              </a:rPr>
              <a:t>Không</a:t>
            </a:r>
            <a:r>
              <a:rPr lang="en-US" sz="2800" b="1" i="1" dirty="0">
                <a:solidFill>
                  <a:srgbClr val="FF0000"/>
                </a:solidFill>
              </a:rPr>
              <a:t> </a:t>
            </a:r>
            <a:r>
              <a:rPr lang="en-US" sz="2800" b="1" i="1" dirty="0" err="1">
                <a:solidFill>
                  <a:srgbClr val="FF0000"/>
                </a:solidFill>
              </a:rPr>
              <a:t>nên</a:t>
            </a:r>
            <a:endParaRPr lang="en-US" sz="2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6" presetClass="entr" presetSubtype="16" fill="hold" nodeType="afterEffect">
                                  <p:stCondLst>
                                    <p:cond delay="1000"/>
                                  </p:stCondLst>
                                  <p:childTnLst>
                                    <p:set>
                                      <p:cBhvr>
                                        <p:cTn id="12" dur="1" fill="hold">
                                          <p:stCondLst>
                                            <p:cond delay="0"/>
                                          </p:stCondLst>
                                        </p:cTn>
                                        <p:tgtEl>
                                          <p:spTgt spid="27650"/>
                                        </p:tgtEl>
                                        <p:attrNameLst>
                                          <p:attrName>style.visibility</p:attrName>
                                        </p:attrNameLst>
                                      </p:cBhvr>
                                      <p:to>
                                        <p:strVal val="visible"/>
                                      </p:to>
                                    </p:set>
                                    <p:animEffect transition="in" filter="circle(in)">
                                      <p:cBhvr>
                                        <p:cTn id="13" dur="2000"/>
                                        <p:tgtEl>
                                          <p:spTgt spid="27650"/>
                                        </p:tgtEl>
                                      </p:cBhvr>
                                    </p:animEffect>
                                  </p:childTnLst>
                                </p:cTn>
                              </p:par>
                            </p:childTnLst>
                          </p:cTn>
                        </p:par>
                        <p:par>
                          <p:cTn id="14" fill="hold" nodeType="afterGroup">
                            <p:stCondLst>
                              <p:cond delay="4000"/>
                            </p:stCondLst>
                            <p:childTnLst>
                              <p:par>
                                <p:cTn id="15" presetID="13" presetClass="entr" presetSubtype="16" fill="hold"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par>
                          <p:cTn id="18" fill="hold" nodeType="afterGroup">
                            <p:stCondLst>
                              <p:cond delay="7000"/>
                            </p:stCondLst>
                            <p:childTnLst>
                              <p:par>
                                <p:cTn id="19" presetID="20" presetClass="entr" presetSubtype="0"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childTnLst>
                          </p:cTn>
                        </p:par>
                        <p:par>
                          <p:cTn id="22" fill="hold" nodeType="afterGroup">
                            <p:stCondLst>
                              <p:cond delay="10000"/>
                            </p:stCondLst>
                            <p:childTnLst>
                              <p:par>
                                <p:cTn id="23" presetID="50" presetClass="entr" presetSubtype="0" decel="10000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3"/>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447800"/>
            <a:ext cx="4267200" cy="22098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3200" b="1" noProof="1">
                <a:solidFill>
                  <a:srgbClr val="0000CC"/>
                </a:solidFill>
                <a:cs typeface="Arial" panose="020B0604020202020204" pitchFamily="34" charset="0"/>
              </a:rPr>
              <a:t>TR</a:t>
            </a:r>
            <a:r>
              <a:rPr lang="en-US" sz="3200" b="1" noProof="1">
                <a:solidFill>
                  <a:srgbClr val="0000CC"/>
                </a:solidFill>
                <a:cs typeface="Arial" panose="020B0604020202020204" pitchFamily="34" charset="0"/>
              </a:rPr>
              <a:t>Ò</a:t>
            </a:r>
            <a:r>
              <a:rPr sz="3200" b="1" noProof="1">
                <a:solidFill>
                  <a:srgbClr val="0000CC"/>
                </a:solidFill>
                <a:cs typeface="Arial" panose="020B0604020202020204" pitchFamily="34" charset="0"/>
              </a:rPr>
              <a:t> CHƠI</a:t>
            </a:r>
            <a:r>
              <a:rPr lang="en-US" sz="3200" b="1" noProof="1">
                <a:solidFill>
                  <a:srgbClr val="0000CC"/>
                </a:solidFill>
                <a:cs typeface="Arial" panose="020B0604020202020204" pitchFamily="34" charset="0"/>
              </a:rPr>
              <a:t>:</a:t>
            </a:r>
            <a:endParaRPr sz="3200" b="1" noProof="1">
              <a:solidFill>
                <a:srgbClr val="0000CC"/>
              </a:solidFill>
              <a:cs typeface="Arial" panose="020B0604020202020204" pitchFamily="34" charset="0"/>
            </a:endParaRPr>
          </a:p>
          <a:p>
            <a:pPr algn="ctr" eaLnBrk="1" hangingPunct="1"/>
            <a:r>
              <a:rPr sz="3200" b="1" noProof="1">
                <a:solidFill>
                  <a:srgbClr val="FF0000"/>
                </a:solidFill>
                <a:cs typeface="Arial" panose="020B0604020202020204" pitchFamily="34" charset="0"/>
              </a:rPr>
              <a:t>Tìm nhanh, viết đúng</a:t>
            </a:r>
          </a:p>
        </p:txBody>
      </p:sp>
      <p:pic>
        <p:nvPicPr>
          <p:cNvPr id="14" name="Picture 17" descr="36_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26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p:cNvSpPr txBox="1">
            <a:spLocks noChangeArrowheads="1"/>
          </p:cNvSpPr>
          <p:nvPr/>
        </p:nvSpPr>
        <p:spPr bwMode="auto">
          <a:xfrm>
            <a:off x="152400" y="381000"/>
            <a:ext cx="952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FF0000"/>
                </a:solidFill>
              </a:rPr>
              <a:t>2. Vẽ sơ đồ sự trao đổi chất giữa cơ thể người với môi trường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800" decel="100000"/>
                                        <p:tgtEl>
                                          <p:spTgt spid="14"/>
                                        </p:tgtEl>
                                      </p:cBhvr>
                                    </p:animEffect>
                                    <p:anim calcmode="lin" valueType="num">
                                      <p:cBhvr>
                                        <p:cTn id="16" dur="800" decel="100000" fill="hold"/>
                                        <p:tgtEl>
                                          <p:spTgt spid="14"/>
                                        </p:tgtEl>
                                        <p:attrNameLst>
                                          <p:attrName>style.rotation</p:attrName>
                                        </p:attrNameLst>
                                      </p:cBhvr>
                                      <p:tavLst>
                                        <p:tav tm="0">
                                          <p:val>
                                            <p:fltVal val="-90"/>
                                          </p:val>
                                        </p:tav>
                                        <p:tav tm="100000">
                                          <p:val>
                                            <p:fltVal val="0"/>
                                          </p:val>
                                        </p:tav>
                                      </p:tavLst>
                                    </p:anim>
                                    <p:anim calcmode="lin" valueType="num">
                                      <p:cBhvr>
                                        <p:cTn id="17" dur="800" decel="100000" fill="hold"/>
                                        <p:tgtEl>
                                          <p:spTgt spid="14"/>
                                        </p:tgtEl>
                                        <p:attrNameLst>
                                          <p:attrName>ppt_x</p:attrName>
                                        </p:attrNameLst>
                                      </p:cBhvr>
                                      <p:tavLst>
                                        <p:tav tm="0">
                                          <p:val>
                                            <p:strVal val="#ppt_x+0.4"/>
                                          </p:val>
                                        </p:tav>
                                        <p:tav tm="100000">
                                          <p:val>
                                            <p:strVal val="#ppt_x-0.05"/>
                                          </p:val>
                                        </p:tav>
                                      </p:tavLst>
                                    </p:anim>
                                    <p:anim calcmode="lin" valueType="num">
                                      <p:cBhvr>
                                        <p:cTn id="18" dur="800" decel="100000" fill="hold"/>
                                        <p:tgtEl>
                                          <p:spTgt spid="1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1000"/>
                            </p:stCondLst>
                            <p:childTnLst>
                              <p:par>
                                <p:cTn id="22" presetID="38" presetClass="path" presetSubtype="0" accel="50000" decel="50000" fill="hold" nodeType="afterEffect">
                                  <p:stCondLst>
                                    <p:cond delay="0"/>
                                  </p:stCondLst>
                                  <p:childTnLst>
                                    <p:animMotion origin="layout" path="M -0.0349 0.10335 L -0.06094 0.27399 L 0.01927 0.13688 L -0.00694 0.30729 L 0.07413 0.1711 L 0.04722 0.3415 L 0.12795 0.20439 L 0.10139 0.37387 L 0.18229 0.23861 L 0.15625 0.40902 L 0.23628 0.27168 L 0.21128 0.44208 L 0.29063 0.3052 L 0.26406 0.47515 L 0.34583 0.33942 L 0.31875 0.50844 L 0.40017 0.37364 " pathEditMode="relative" rAng="1496515" ptsTypes="FFFFFFFFFFFFFFFFF">
                                      <p:cBhvr>
                                        <p:cTn id="23" dur="2000" fill="hold"/>
                                        <p:tgtEl>
                                          <p:spTgt spid="14"/>
                                        </p:tgtEl>
                                        <p:attrNameLst>
                                          <p:attrName>ppt_x,ppt_y</p:attrName>
                                        </p:attrNameLst>
                                      </p:cBhvr>
                                      <p:rCtr x="19100" y="21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302</Words>
  <Application>Microsoft Office PowerPoint</Application>
  <PresentationFormat>On-screen Show (4:3)</PresentationFormat>
  <Paragraphs>43</Paragraphs>
  <Slides>15</Slides>
  <Notes>1</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Arial</vt:lpstr>
      <vt:lpstr>SimSun</vt:lpstr>
      <vt:lpstr>Wingdings</vt:lpstr>
      <vt:lpstr>Calibri</vt:lpstr>
      <vt:lpstr>Times New Roman</vt:lpstr>
      <vt:lpstr>.VnTime</vt:lpstr>
      <vt:lpstr>.VnTimeH</vt:lpstr>
      <vt:lpstr>.VnAristote</vt:lpstr>
      <vt:lpstr>Broadway</vt:lpstr>
      <vt:lpstr>VNI-Cooper</vt:lpstr>
      <vt:lpstr>Microsoft YaHei</vt:lpstr>
      <vt:lpstr>Arial Unicode MS</vt:lpstr>
      <vt:lpstr>Segoe Print</vt:lpstr>
      <vt:lpstr>Meiryo</vt:lpstr>
      <vt:lpstr>Office Theme</vt:lpstr>
      <vt:lpstr>PowerPoint Presentation</vt:lpstr>
      <vt:lpstr>PowerPoint Presentation</vt:lpstr>
      <vt:lpstr>PowerPoint Presentation</vt:lpstr>
      <vt:lpstr>PowerPoint Presentation</vt:lpstr>
      <vt:lpstr>PowerPoint Presentation</vt:lpstr>
      <vt:lpstr>Trong quá trình sống, con người lấy thức ăn, nước, không khí từ môi trường và thải ra môi trường những chất thừa, cặn bã. Quá trình đó được gọi là quá trình trao đổi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c:creator>
  <cp:lastModifiedBy>Dang Le Phan Danh</cp:lastModifiedBy>
  <cp:revision>177</cp:revision>
  <dcterms:created xsi:type="dcterms:W3CDTF">2010-08-10T13:52:54Z</dcterms:created>
  <dcterms:modified xsi:type="dcterms:W3CDTF">2019-09-12T10:48:26Z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