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>
        <p:scale>
          <a:sx n="64" d="100"/>
          <a:sy n="64" d="100"/>
        </p:scale>
        <p:origin x="-1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F2843-6417-40E9-953C-F14C13C83AA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9D79-DC93-4E8E-BEBB-B455C797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CC7929-AC3C-49A8-A4F0-FADBC443B26E}" type="slidenum">
              <a:rPr lang="vi-VN" sz="1200" smtClean="0"/>
              <a:pPr eaLnBrk="1" hangingPunct="1"/>
              <a:t>1</a:t>
            </a:fld>
            <a:endParaRPr lang="vi-V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052C-A5C9-4D0E-B9DE-F4E4457B378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45F5-CB1D-4DCE-878C-63F454473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0"/>
            <a:ext cx="12177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7152" y="1553294"/>
            <a:ext cx="95472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0518" y="10673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9885" y="3216276"/>
            <a:ext cx="84709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</a:t>
            </a: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22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4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SỐ TRUNG BÌNH CỘNG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Thu </a:t>
            </a:r>
            <a:r>
              <a:rPr lang="en-US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vi-VN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2" descr="photo_manipulation_photo_art_fascinatio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530976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454776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1" y="63785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10"/>
          <p:cNvGrpSpPr>
            <a:grpSpLocks/>
          </p:cNvGrpSpPr>
          <p:nvPr/>
        </p:nvGrpSpPr>
        <p:grpSpPr bwMode="auto">
          <a:xfrm>
            <a:off x="1530350" y="6226175"/>
            <a:ext cx="1028700" cy="598488"/>
            <a:chOff x="-216" y="3820"/>
            <a:chExt cx="648" cy="281"/>
          </a:xfrm>
        </p:grpSpPr>
        <p:pic>
          <p:nvPicPr>
            <p:cNvPr id="14361" name="Picture 11" descr="9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12" descr="9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3" descr="9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4" name="j02127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809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1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9" y="6080126"/>
            <a:ext cx="701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2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34100"/>
            <a:ext cx="60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3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9" y="6172200"/>
            <a:ext cx="611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4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4" y="5807075"/>
            <a:ext cx="744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6561139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9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473">
            <a:off x="9777414" y="64643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6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9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6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6" y="6454776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5989638"/>
            <a:ext cx="7445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6172200"/>
            <a:ext cx="903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WordArt 29"/>
          <p:cNvSpPr>
            <a:spLocks noChangeArrowheads="1" noChangeShapeType="1" noTextEdit="1"/>
          </p:cNvSpPr>
          <p:nvPr/>
        </p:nvSpPr>
        <p:spPr bwMode="auto">
          <a:xfrm>
            <a:off x="2216150" y="762000"/>
            <a:ext cx="7183438" cy="480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BiỆT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 CÁC EM !</a:t>
            </a:r>
          </a:p>
        </p:txBody>
      </p:sp>
    </p:spTree>
    <p:extLst>
      <p:ext uri="{BB962C8B-B14F-4D97-AF65-F5344CB8AC3E}">
        <p14:creationId xmlns:p14="http://schemas.microsoft.com/office/powerpoint/2010/main" val="38259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7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843713" y="3149600"/>
            <a:ext cx="28368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 ngày =          giờ</a:t>
            </a:r>
          </a:p>
        </p:txBody>
      </p:sp>
      <p:pic>
        <p:nvPicPr>
          <p:cNvPr id="86021" name="Picture 5" descr="toan TG t5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63"/>
          <a:stretch>
            <a:fillRect/>
          </a:stretch>
        </p:blipFill>
        <p:spPr bwMode="auto">
          <a:xfrm>
            <a:off x="3227388" y="4648200"/>
            <a:ext cx="17526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toan TG t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2"/>
          <a:stretch>
            <a:fillRect/>
          </a:stretch>
        </p:blipFill>
        <p:spPr bwMode="auto">
          <a:xfrm>
            <a:off x="7142163" y="46482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471863" y="6183313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7239000" y="6183313"/>
            <a:ext cx="2705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giờ </a:t>
            </a:r>
            <a:r>
              <a:rPr lang="en-US" altLang="en-US" sz="2800" b="1">
                <a:solidFill>
                  <a:srgbClr val="D60093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phút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462463" y="310197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99"/>
                </a:solidFill>
                <a:latin typeface="Times New Roman" panose="02020603050405020304" pitchFamily="18" charset="0"/>
              </a:rPr>
              <a:t>190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8305800" y="3101976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99"/>
                </a:solidFill>
                <a:latin typeface="Times New Roman" panose="02020603050405020304" pitchFamily="18" charset="0"/>
              </a:rPr>
              <a:t>72 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1524000" y="2405063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Viết số thích hợp vào chỗ chấm: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981200" y="3149600"/>
            <a:ext cx="5257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10 phút =            phút;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3124200" y="3810001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*  Đồng hồ chỉ mấy giờ ?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81915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ÔN BÀI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CŨ</a:t>
            </a:r>
          </a:p>
        </p:txBody>
      </p:sp>
    </p:spTree>
    <p:extLst>
      <p:ext uri="{BB962C8B-B14F-4D97-AF65-F5344CB8AC3E}">
        <p14:creationId xmlns:p14="http://schemas.microsoft.com/office/powerpoint/2010/main" val="3901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3" grpId="0"/>
      <p:bldP spid="86024" grpId="0"/>
      <p:bldP spid="86025" grpId="0"/>
      <p:bldP spid="86026" grpId="0"/>
      <p:bldP spid="86030" grpId="0"/>
      <p:bldP spid="86031" grpId="0"/>
      <p:bldP spid="86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54164" y="533400"/>
            <a:ext cx="91138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Bài toán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Rót vào can thứ nhất 6l dầu, rót vào can thứ hai 4l dầu. Hỏi nếu số lít dầu đó được rót đều vào 2 can thì mỗi can có bao nhiêu lít dầu?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8" name="Text Box 216"/>
          <p:cNvSpPr txBox="1">
            <a:spLocks noChangeArrowheads="1"/>
          </p:cNvSpPr>
          <p:nvPr/>
        </p:nvSpPr>
        <p:spPr bwMode="auto">
          <a:xfrm>
            <a:off x="2349500" y="2887663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 lít</a:t>
            </a:r>
          </a:p>
        </p:txBody>
      </p:sp>
      <p:sp>
        <p:nvSpPr>
          <p:cNvPr id="3289" name="Text Box 217"/>
          <p:cNvSpPr txBox="1">
            <a:spLocks noChangeArrowheads="1"/>
          </p:cNvSpPr>
          <p:nvPr/>
        </p:nvSpPr>
        <p:spPr bwMode="auto">
          <a:xfrm>
            <a:off x="4737100" y="2892425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 lít</a:t>
            </a:r>
          </a:p>
        </p:txBody>
      </p:sp>
      <p:sp>
        <p:nvSpPr>
          <p:cNvPr id="3290" name="Text Box 218"/>
          <p:cNvSpPr txBox="1">
            <a:spLocks noChangeArrowheads="1"/>
          </p:cNvSpPr>
          <p:nvPr/>
        </p:nvSpPr>
        <p:spPr bwMode="auto">
          <a:xfrm>
            <a:off x="2565400" y="3827463"/>
            <a:ext cx="87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 lít</a:t>
            </a:r>
          </a:p>
        </p:txBody>
      </p:sp>
      <p:sp>
        <p:nvSpPr>
          <p:cNvPr id="3291" name="Text Box 219"/>
          <p:cNvSpPr txBox="1">
            <a:spLocks noChangeArrowheads="1"/>
          </p:cNvSpPr>
          <p:nvPr/>
        </p:nvSpPr>
        <p:spPr bwMode="auto">
          <a:xfrm>
            <a:off x="4103689" y="3787776"/>
            <a:ext cx="94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? lít</a:t>
            </a:r>
          </a:p>
        </p:txBody>
      </p:sp>
      <p:sp>
        <p:nvSpPr>
          <p:cNvPr id="7175" name="Line 87"/>
          <p:cNvSpPr>
            <a:spLocks noChangeShapeType="1"/>
          </p:cNvSpPr>
          <p:nvPr/>
        </p:nvSpPr>
        <p:spPr bwMode="auto">
          <a:xfrm>
            <a:off x="2470150" y="2660650"/>
            <a:ext cx="45402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0" name="Line 88"/>
          <p:cNvSpPr>
            <a:spLocks noChangeShapeType="1"/>
          </p:cNvSpPr>
          <p:nvPr/>
        </p:nvSpPr>
        <p:spPr bwMode="auto">
          <a:xfrm>
            <a:off x="1554163" y="2590800"/>
            <a:ext cx="454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2" name="Line 90"/>
          <p:cNvSpPr>
            <a:spLocks noChangeShapeType="1"/>
          </p:cNvSpPr>
          <p:nvPr/>
        </p:nvSpPr>
        <p:spPr bwMode="auto">
          <a:xfrm>
            <a:off x="1554163" y="2443164"/>
            <a:ext cx="0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3" name="Line 91"/>
          <p:cNvSpPr>
            <a:spLocks noChangeShapeType="1"/>
          </p:cNvSpPr>
          <p:nvPr/>
        </p:nvSpPr>
        <p:spPr bwMode="auto">
          <a:xfrm>
            <a:off x="2312988" y="2447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4" name="Line 92"/>
          <p:cNvSpPr>
            <a:spLocks noChangeShapeType="1"/>
          </p:cNvSpPr>
          <p:nvPr/>
        </p:nvSpPr>
        <p:spPr bwMode="auto">
          <a:xfrm>
            <a:off x="3284538" y="2447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5" name="Line 93"/>
          <p:cNvSpPr>
            <a:spLocks noChangeShapeType="1"/>
          </p:cNvSpPr>
          <p:nvPr/>
        </p:nvSpPr>
        <p:spPr bwMode="auto">
          <a:xfrm>
            <a:off x="4141788" y="2447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6" name="Line 94"/>
          <p:cNvSpPr>
            <a:spLocks noChangeShapeType="1"/>
          </p:cNvSpPr>
          <p:nvPr/>
        </p:nvSpPr>
        <p:spPr bwMode="auto">
          <a:xfrm>
            <a:off x="5053013" y="2447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7" name="Line 95"/>
          <p:cNvSpPr>
            <a:spLocks noChangeShapeType="1"/>
          </p:cNvSpPr>
          <p:nvPr/>
        </p:nvSpPr>
        <p:spPr bwMode="auto">
          <a:xfrm>
            <a:off x="6094413" y="2447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8" name="Line 96"/>
          <p:cNvSpPr>
            <a:spLocks noChangeShapeType="1"/>
          </p:cNvSpPr>
          <p:nvPr/>
        </p:nvSpPr>
        <p:spPr bwMode="auto">
          <a:xfrm>
            <a:off x="1554163" y="3479800"/>
            <a:ext cx="454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49" name="Line 97"/>
          <p:cNvSpPr>
            <a:spLocks noChangeShapeType="1"/>
          </p:cNvSpPr>
          <p:nvPr/>
        </p:nvSpPr>
        <p:spPr bwMode="auto">
          <a:xfrm>
            <a:off x="1554163" y="3332164"/>
            <a:ext cx="0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0" name="Line 98"/>
          <p:cNvSpPr>
            <a:spLocks noChangeShapeType="1"/>
          </p:cNvSpPr>
          <p:nvPr/>
        </p:nvSpPr>
        <p:spPr bwMode="auto">
          <a:xfrm>
            <a:off x="2312988" y="3336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1" name="Line 99"/>
          <p:cNvSpPr>
            <a:spLocks noChangeShapeType="1"/>
          </p:cNvSpPr>
          <p:nvPr/>
        </p:nvSpPr>
        <p:spPr bwMode="auto">
          <a:xfrm>
            <a:off x="3284538" y="3336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2" name="Line 100"/>
          <p:cNvSpPr>
            <a:spLocks noChangeShapeType="1"/>
          </p:cNvSpPr>
          <p:nvPr/>
        </p:nvSpPr>
        <p:spPr bwMode="auto">
          <a:xfrm>
            <a:off x="4141788" y="3336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3" name="Line 101"/>
          <p:cNvSpPr>
            <a:spLocks noChangeShapeType="1"/>
          </p:cNvSpPr>
          <p:nvPr/>
        </p:nvSpPr>
        <p:spPr bwMode="auto">
          <a:xfrm>
            <a:off x="5053013" y="3336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4" name="Line 102"/>
          <p:cNvSpPr>
            <a:spLocks noChangeShapeType="1"/>
          </p:cNvSpPr>
          <p:nvPr/>
        </p:nvSpPr>
        <p:spPr bwMode="auto">
          <a:xfrm>
            <a:off x="6094413" y="3336925"/>
            <a:ext cx="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0" name="AutoShape 104"/>
          <p:cNvSpPr>
            <a:spLocks/>
          </p:cNvSpPr>
          <p:nvPr/>
        </p:nvSpPr>
        <p:spPr bwMode="auto">
          <a:xfrm>
            <a:off x="7391400" y="2916894"/>
            <a:ext cx="518818" cy="613053"/>
          </a:xfrm>
          <a:prstGeom prst="rightBrace">
            <a:avLst>
              <a:gd name="adj1" fmla="val 1024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57" name="AutoShape 105"/>
          <p:cNvSpPr>
            <a:spLocks/>
          </p:cNvSpPr>
          <p:nvPr/>
        </p:nvSpPr>
        <p:spPr bwMode="auto">
          <a:xfrm rot="5400000">
            <a:off x="5049600" y="1873807"/>
            <a:ext cx="208438" cy="1881187"/>
          </a:xfrm>
          <a:prstGeom prst="rightBrace">
            <a:avLst>
              <a:gd name="adj1" fmla="val 1565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58" name="AutoShape 106"/>
          <p:cNvSpPr>
            <a:spLocks/>
          </p:cNvSpPr>
          <p:nvPr/>
        </p:nvSpPr>
        <p:spPr bwMode="auto">
          <a:xfrm rot="5400000">
            <a:off x="2693194" y="1647031"/>
            <a:ext cx="354012" cy="2543175"/>
          </a:xfrm>
          <a:prstGeom prst="rightBrace">
            <a:avLst>
              <a:gd name="adj1" fmla="val 222883"/>
              <a:gd name="adj2" fmla="val 488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59" name="Line 107"/>
          <p:cNvSpPr>
            <a:spLocks noChangeShapeType="1"/>
          </p:cNvSpPr>
          <p:nvPr/>
        </p:nvSpPr>
        <p:spPr bwMode="auto">
          <a:xfrm>
            <a:off x="3743325" y="3341689"/>
            <a:ext cx="0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60" name="AutoShape 108"/>
          <p:cNvSpPr>
            <a:spLocks/>
          </p:cNvSpPr>
          <p:nvPr/>
        </p:nvSpPr>
        <p:spPr bwMode="auto">
          <a:xfrm rot="5400000">
            <a:off x="4713686" y="2508648"/>
            <a:ext cx="410365" cy="2351088"/>
          </a:xfrm>
          <a:prstGeom prst="rightBrace">
            <a:avLst>
              <a:gd name="adj1" fmla="val 853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1" name="AutoShape 109"/>
          <p:cNvSpPr>
            <a:spLocks/>
          </p:cNvSpPr>
          <p:nvPr/>
        </p:nvSpPr>
        <p:spPr bwMode="auto">
          <a:xfrm rot="5400000">
            <a:off x="2444031" y="2720110"/>
            <a:ext cx="409427" cy="2189161"/>
          </a:xfrm>
          <a:prstGeom prst="rightBrace">
            <a:avLst>
              <a:gd name="adj1" fmla="val 100818"/>
              <a:gd name="adj2" fmla="val 4931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2846388" y="2005013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66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9264" name="AutoShape 80"/>
          <p:cNvSpPr>
            <a:spLocks noChangeArrowheads="1"/>
          </p:cNvSpPr>
          <p:nvPr/>
        </p:nvSpPr>
        <p:spPr bwMode="auto">
          <a:xfrm flipH="1">
            <a:off x="2378652" y="4995864"/>
            <a:ext cx="1120772" cy="507765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5" name="Text Box 81"/>
          <p:cNvSpPr txBox="1">
            <a:spLocks noChangeArrowheads="1"/>
          </p:cNvSpPr>
          <p:nvPr/>
        </p:nvSpPr>
        <p:spPr bwMode="auto">
          <a:xfrm flipH="1">
            <a:off x="2445269" y="4925567"/>
            <a:ext cx="1559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l</a:t>
            </a:r>
          </a:p>
        </p:txBody>
      </p:sp>
      <p:sp>
        <p:nvSpPr>
          <p:cNvPr id="49266" name="AutoShape 82"/>
          <p:cNvSpPr>
            <a:spLocks noChangeArrowheads="1"/>
          </p:cNvSpPr>
          <p:nvPr/>
        </p:nvSpPr>
        <p:spPr bwMode="auto">
          <a:xfrm flipH="1">
            <a:off x="2378652" y="4279231"/>
            <a:ext cx="1120772" cy="1306266"/>
          </a:xfrm>
          <a:prstGeom prst="can">
            <a:avLst>
              <a:gd name="adj" fmla="val 44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8" name="AutoShape 77"/>
          <p:cNvSpPr>
            <a:spLocks noChangeArrowheads="1"/>
          </p:cNvSpPr>
          <p:nvPr/>
        </p:nvSpPr>
        <p:spPr bwMode="auto">
          <a:xfrm flipH="1">
            <a:off x="1252377" y="4275238"/>
            <a:ext cx="1021504" cy="1339652"/>
          </a:xfrm>
          <a:prstGeom prst="can">
            <a:avLst>
              <a:gd name="adj" fmla="val 503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69" name="AutoShape 78"/>
          <p:cNvSpPr>
            <a:spLocks noChangeArrowheads="1"/>
          </p:cNvSpPr>
          <p:nvPr/>
        </p:nvSpPr>
        <p:spPr bwMode="auto">
          <a:xfrm flipH="1">
            <a:off x="1252377" y="4556314"/>
            <a:ext cx="1021504" cy="1020388"/>
          </a:xfrm>
          <a:prstGeom prst="can">
            <a:avLst>
              <a:gd name="adj" fmla="val 383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0" name="Text Box 83"/>
          <p:cNvSpPr txBox="1">
            <a:spLocks noChangeArrowheads="1"/>
          </p:cNvSpPr>
          <p:nvPr/>
        </p:nvSpPr>
        <p:spPr bwMode="auto">
          <a:xfrm flipH="1">
            <a:off x="1176177" y="4906517"/>
            <a:ext cx="102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 l</a:t>
            </a:r>
          </a:p>
        </p:txBody>
      </p:sp>
      <p:sp>
        <p:nvSpPr>
          <p:cNvPr id="49274" name="AutoShape 88"/>
          <p:cNvSpPr>
            <a:spLocks noChangeArrowheads="1"/>
          </p:cNvSpPr>
          <p:nvPr/>
        </p:nvSpPr>
        <p:spPr bwMode="auto">
          <a:xfrm>
            <a:off x="4972307" y="4765258"/>
            <a:ext cx="1120774" cy="911880"/>
          </a:xfrm>
          <a:prstGeom prst="can">
            <a:avLst>
              <a:gd name="adj" fmla="val 312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5" name="Text Box 89"/>
          <p:cNvSpPr txBox="1">
            <a:spLocks noChangeArrowheads="1"/>
          </p:cNvSpPr>
          <p:nvPr/>
        </p:nvSpPr>
        <p:spPr bwMode="auto">
          <a:xfrm>
            <a:off x="5014794" y="4962080"/>
            <a:ext cx="1043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49276" name="AutoShape 90"/>
          <p:cNvSpPr>
            <a:spLocks noChangeArrowheads="1"/>
          </p:cNvSpPr>
          <p:nvPr/>
        </p:nvSpPr>
        <p:spPr bwMode="auto">
          <a:xfrm>
            <a:off x="4957317" y="4259264"/>
            <a:ext cx="1120774" cy="1473200"/>
          </a:xfrm>
          <a:prstGeom prst="can">
            <a:avLst>
              <a:gd name="adj" fmla="val 50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8" name="AutoShape 92"/>
          <p:cNvSpPr>
            <a:spLocks noChangeArrowheads="1"/>
          </p:cNvSpPr>
          <p:nvPr/>
        </p:nvSpPr>
        <p:spPr bwMode="auto">
          <a:xfrm>
            <a:off x="3652840" y="4753443"/>
            <a:ext cx="1120774" cy="911880"/>
          </a:xfrm>
          <a:prstGeom prst="can">
            <a:avLst>
              <a:gd name="adj" fmla="val 312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279" name="Text Box 93"/>
          <p:cNvSpPr txBox="1">
            <a:spLocks noChangeArrowheads="1"/>
          </p:cNvSpPr>
          <p:nvPr/>
        </p:nvSpPr>
        <p:spPr bwMode="auto">
          <a:xfrm>
            <a:off x="3655416" y="4962080"/>
            <a:ext cx="1261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l</a:t>
            </a:r>
          </a:p>
        </p:txBody>
      </p:sp>
      <p:sp>
        <p:nvSpPr>
          <p:cNvPr id="49280" name="AutoShape 94"/>
          <p:cNvSpPr>
            <a:spLocks noChangeArrowheads="1"/>
          </p:cNvSpPr>
          <p:nvPr/>
        </p:nvSpPr>
        <p:spPr bwMode="auto">
          <a:xfrm>
            <a:off x="3652840" y="4259264"/>
            <a:ext cx="1120774" cy="1473200"/>
          </a:xfrm>
          <a:prstGeom prst="can">
            <a:avLst>
              <a:gd name="adj" fmla="val 504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8382000" y="20050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giải</a:t>
            </a:r>
            <a:endParaRPr lang="en-US" altLang="en-US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6324601" y="2606675"/>
            <a:ext cx="4702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Tổng số lít dầu của hai can là:</a:t>
            </a:r>
            <a:endParaRPr lang="en-US" altLang="en-US" sz="2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6570663" y="330835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6 + 4 = 10 ( </a:t>
            </a:r>
            <a:r>
              <a:rPr lang="en-US" altLang="en-US" sz="2600" b="1" i="1">
                <a:solidFill>
                  <a:srgbClr val="0000FF"/>
                </a:solidFill>
                <a:latin typeface="Times New Roman" panose="02020603050405020304" pitchFamily="18" charset="0"/>
              </a:rPr>
              <a:t>l dầu )</a:t>
            </a:r>
            <a:endParaRPr lang="en-US" altLang="en-US" sz="26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5907089" y="3889375"/>
            <a:ext cx="494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Số lít dầu rót đều vào mỗi can là:</a:t>
            </a:r>
            <a:endParaRPr lang="en-US" altLang="en-US" sz="2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6372225" y="4492625"/>
            <a:ext cx="4019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10 : 2 = 5 ( </a:t>
            </a:r>
            <a:r>
              <a:rPr lang="en-US" altLang="en-US" sz="2600" b="1" i="1">
                <a:solidFill>
                  <a:srgbClr val="0000FF"/>
                </a:solidFill>
                <a:latin typeface="Times New Roman" panose="02020603050405020304" pitchFamily="18" charset="0"/>
              </a:rPr>
              <a:t>l dầu </a:t>
            </a: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2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7696201" y="5121275"/>
            <a:ext cx="2695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Đáp số: 5 </a:t>
            </a:r>
            <a:r>
              <a:rPr lang="en-US" altLang="en-US" sz="2600" b="1" i="1">
                <a:solidFill>
                  <a:srgbClr val="0000FF"/>
                </a:solidFill>
                <a:latin typeface="Times New Roman" panose="02020603050405020304" pitchFamily="18" charset="0"/>
              </a:rPr>
              <a:t>l dầu</a:t>
            </a:r>
            <a:endParaRPr lang="en-US" altLang="en-US" sz="26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80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80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80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3288" grpId="0"/>
      <p:bldP spid="3289" grpId="0"/>
      <p:bldP spid="3290" grpId="0"/>
      <p:bldP spid="3291" grpId="0"/>
      <p:bldP spid="49257" grpId="0" animBg="1"/>
      <p:bldP spid="49258" grpId="0" animBg="1"/>
      <p:bldP spid="49260" grpId="0" animBg="1"/>
      <p:bldP spid="49261" grpId="0" animBg="1"/>
      <p:bldP spid="49262" grpId="0"/>
      <p:bldP spid="49264" grpId="0" animBg="1"/>
      <p:bldP spid="49265" grpId="0"/>
      <p:bldP spid="49266" grpId="0" animBg="1"/>
      <p:bldP spid="49268" grpId="0" animBg="1"/>
      <p:bldP spid="49269" grpId="0" animBg="1"/>
      <p:bldP spid="49270" grpId="0"/>
      <p:bldP spid="49274" grpId="0" animBg="1"/>
      <p:bldP spid="49275" grpId="0"/>
      <p:bldP spid="49276" grpId="0" animBg="1"/>
      <p:bldP spid="49278" grpId="0" animBg="1"/>
      <p:bldP spid="49279" grpId="0"/>
      <p:bldP spid="49280" grpId="0" animBg="1"/>
      <p:bldP spid="3175" grpId="0"/>
      <p:bldP spid="3167" grpId="0"/>
      <p:bldP spid="3168" grpId="0"/>
      <p:bldP spid="3169" grpId="0"/>
      <p:bldP spid="3170" grpId="0"/>
      <p:bldP spid="3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803401" y="457201"/>
            <a:ext cx="192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*Nhận xét: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93851" y="4432300"/>
            <a:ext cx="899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Ta nói: Can thứ nhất có 6 lít, can thứ hai có 4 lít, trung bình mỗi can có 5 lít.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803400" y="1143000"/>
            <a:ext cx="909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6600"/>
                </a:solidFill>
                <a:latin typeface="Times New Roman" panose="02020603050405020304" pitchFamily="18" charset="0"/>
              </a:rPr>
              <a:t>- Muốn biết khi chia đều mỗi can có bao nhiêu lít dầu ta làm thế nào?</a:t>
            </a:r>
            <a:endParaRPr lang="en-US" altLang="vi-VN" sz="280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730626" y="2819401"/>
            <a:ext cx="533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( 6 + 4) : 2 = 5 ( </a:t>
            </a:r>
            <a:r>
              <a:rPr lang="en-US" altLang="vi-VN" sz="2800" b="1" i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vi-VN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93851" y="2097089"/>
            <a:ext cx="9070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Lấy tổng số lít dầu chia cho 2 được số lít dầu rót đều vào mỗi can: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593851" y="3581401"/>
            <a:ext cx="877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+ Ta gọi số 5 là số trung bình cộng của hai số 6 và 4.</a:t>
            </a:r>
            <a:endParaRPr lang="en-US" altLang="vi-VN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803400" y="4695825"/>
            <a:ext cx="533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522413" y="5392738"/>
            <a:ext cx="9142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- Vậy muốn tìm trung bình cộng của  2 số ta làm thế nào?</a:t>
            </a:r>
            <a:endParaRPr lang="en-US" altLang="vi-VN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593851" y="5911850"/>
            <a:ext cx="899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** Muốn tìm trung bình cộng của 2 số ta tính tổng của hai số đó rồi chia tổng đó cho 2.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5125" grpId="0"/>
      <p:bldP spid="8205" grpId="0"/>
      <p:bldP spid="8206" grpId="0"/>
      <p:bldP spid="8207" grpId="0"/>
      <p:bldP spid="8208" grpId="0"/>
      <p:bldP spid="8210" grpId="0"/>
      <p:bldP spid="82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09800" y="16764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74"/>
          <p:cNvSpPr txBox="1">
            <a:spLocks noChangeArrowheads="1"/>
          </p:cNvSpPr>
          <p:nvPr/>
        </p:nvSpPr>
        <p:spPr bwMode="auto">
          <a:xfrm>
            <a:off x="7543800" y="32004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9220" name="Text Box 85"/>
          <p:cNvSpPr txBox="1">
            <a:spLocks noChangeArrowheads="1"/>
          </p:cNvSpPr>
          <p:nvPr/>
        </p:nvSpPr>
        <p:spPr bwMode="auto">
          <a:xfrm>
            <a:off x="7391400" y="52578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60513" y="1765301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Tóm tắt: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598738" y="3768725"/>
            <a:ext cx="8001000" cy="0"/>
            <a:chOff x="480" y="2688"/>
            <a:chExt cx="5040" cy="0"/>
          </a:xfrm>
        </p:grpSpPr>
        <p:sp>
          <p:nvSpPr>
            <p:cNvPr id="9245" name="Line 51"/>
            <p:cNvSpPr>
              <a:spLocks noChangeShapeType="1"/>
            </p:cNvSpPr>
            <p:nvPr/>
          </p:nvSpPr>
          <p:spPr bwMode="auto">
            <a:xfrm>
              <a:off x="48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6" name="Line 52"/>
            <p:cNvSpPr>
              <a:spLocks noChangeShapeType="1"/>
            </p:cNvSpPr>
            <p:nvPr/>
          </p:nvSpPr>
          <p:spPr bwMode="auto">
            <a:xfrm>
              <a:off x="216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7" name="Line 53"/>
            <p:cNvSpPr>
              <a:spLocks noChangeShapeType="1"/>
            </p:cNvSpPr>
            <p:nvPr/>
          </p:nvSpPr>
          <p:spPr bwMode="auto">
            <a:xfrm>
              <a:off x="384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95" name="Text Box 54"/>
          <p:cNvSpPr txBox="1">
            <a:spLocks noChangeArrowheads="1"/>
          </p:cNvSpPr>
          <p:nvPr/>
        </p:nvSpPr>
        <p:spPr bwMode="auto">
          <a:xfrm>
            <a:off x="3051175" y="3900488"/>
            <a:ext cx="213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6" name="Text Box 55"/>
          <p:cNvSpPr txBox="1">
            <a:spLocks noChangeArrowheads="1"/>
          </p:cNvSpPr>
          <p:nvPr/>
        </p:nvSpPr>
        <p:spPr bwMode="auto">
          <a:xfrm>
            <a:off x="5781675" y="3938588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7" name="Text Box 56"/>
          <p:cNvSpPr txBox="1">
            <a:spLocks noChangeArrowheads="1"/>
          </p:cNvSpPr>
          <p:nvPr/>
        </p:nvSpPr>
        <p:spPr bwMode="auto">
          <a:xfrm>
            <a:off x="8461375" y="3913188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? học sinh</a:t>
            </a:r>
          </a:p>
        </p:txBody>
      </p:sp>
      <p:sp>
        <p:nvSpPr>
          <p:cNvPr id="7298" name="AutoShape 57"/>
          <p:cNvSpPr>
            <a:spLocks/>
          </p:cNvSpPr>
          <p:nvPr/>
        </p:nvSpPr>
        <p:spPr bwMode="auto">
          <a:xfrm rot="16200000">
            <a:off x="3792538" y="2581275"/>
            <a:ext cx="241300" cy="2628900"/>
          </a:xfrm>
          <a:prstGeom prst="leftBrace">
            <a:avLst>
              <a:gd name="adj1" fmla="val 907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99" name="AutoShape 58"/>
          <p:cNvSpPr>
            <a:spLocks/>
          </p:cNvSpPr>
          <p:nvPr/>
        </p:nvSpPr>
        <p:spPr bwMode="auto">
          <a:xfrm rot="16200000">
            <a:off x="6510338" y="2598738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0" name="AutoShape 59"/>
          <p:cNvSpPr>
            <a:spLocks/>
          </p:cNvSpPr>
          <p:nvPr/>
        </p:nvSpPr>
        <p:spPr bwMode="auto">
          <a:xfrm rot="16200000">
            <a:off x="9175751" y="2598738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02" name="Text Box 43"/>
          <p:cNvSpPr txBox="1">
            <a:spLocks noChangeArrowheads="1"/>
          </p:cNvSpPr>
          <p:nvPr/>
        </p:nvSpPr>
        <p:spPr bwMode="auto">
          <a:xfrm>
            <a:off x="3019426" y="2660650"/>
            <a:ext cx="1971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25 học sinh</a:t>
            </a:r>
          </a:p>
        </p:txBody>
      </p:sp>
      <p:sp>
        <p:nvSpPr>
          <p:cNvPr id="7304" name="Line 45"/>
          <p:cNvSpPr>
            <a:spLocks noChangeShapeType="1"/>
          </p:cNvSpPr>
          <p:nvPr/>
        </p:nvSpPr>
        <p:spPr bwMode="auto">
          <a:xfrm>
            <a:off x="2636838" y="3419475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5" name="Line 46"/>
          <p:cNvSpPr>
            <a:spLocks noChangeShapeType="1"/>
          </p:cNvSpPr>
          <p:nvPr/>
        </p:nvSpPr>
        <p:spPr bwMode="auto">
          <a:xfrm>
            <a:off x="7208838" y="3400425"/>
            <a:ext cx="34290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6" name="Line 47"/>
          <p:cNvSpPr>
            <a:spLocks noChangeShapeType="1"/>
          </p:cNvSpPr>
          <p:nvPr/>
        </p:nvSpPr>
        <p:spPr bwMode="auto">
          <a:xfrm>
            <a:off x="4694238" y="3400425"/>
            <a:ext cx="25146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7" name="Text Box 48"/>
          <p:cNvSpPr txBox="1">
            <a:spLocks noChangeArrowheads="1"/>
          </p:cNvSpPr>
          <p:nvPr/>
        </p:nvSpPr>
        <p:spPr bwMode="auto">
          <a:xfrm>
            <a:off x="5186364" y="2632075"/>
            <a:ext cx="2281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  27 học sinh </a:t>
            </a:r>
          </a:p>
        </p:txBody>
      </p:sp>
      <p:sp>
        <p:nvSpPr>
          <p:cNvPr id="7308" name="Text Box 49"/>
          <p:cNvSpPr txBox="1">
            <a:spLocks noChangeArrowheads="1"/>
          </p:cNvSpPr>
          <p:nvPr/>
        </p:nvSpPr>
        <p:spPr bwMode="auto">
          <a:xfrm>
            <a:off x="7613650" y="2632075"/>
            <a:ext cx="2979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00"/>
                </a:solidFill>
                <a:latin typeface="Times New Roman" panose="02020603050405020304" pitchFamily="18" charset="0"/>
              </a:rPr>
              <a:t>       32 học sinh</a:t>
            </a:r>
          </a:p>
        </p:txBody>
      </p:sp>
      <p:sp>
        <p:nvSpPr>
          <p:cNvPr id="7309" name="AutoShape 60"/>
          <p:cNvSpPr>
            <a:spLocks/>
          </p:cNvSpPr>
          <p:nvPr/>
        </p:nvSpPr>
        <p:spPr bwMode="auto">
          <a:xfrm rot="5400000" flipV="1">
            <a:off x="3592513" y="2232026"/>
            <a:ext cx="144463" cy="1979612"/>
          </a:xfrm>
          <a:prstGeom prst="leftBrace">
            <a:avLst>
              <a:gd name="adj1" fmla="val 11419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0" name="AutoShape 61"/>
          <p:cNvSpPr>
            <a:spLocks/>
          </p:cNvSpPr>
          <p:nvPr/>
        </p:nvSpPr>
        <p:spPr bwMode="auto">
          <a:xfrm rot="5400000" flipV="1">
            <a:off x="5842795" y="2034382"/>
            <a:ext cx="180975" cy="2411413"/>
          </a:xfrm>
          <a:prstGeom prst="leftBrace">
            <a:avLst>
              <a:gd name="adj1" fmla="val 11103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1" name="AutoShape 62"/>
          <p:cNvSpPr>
            <a:spLocks/>
          </p:cNvSpPr>
          <p:nvPr/>
        </p:nvSpPr>
        <p:spPr bwMode="auto">
          <a:xfrm rot="5400000" flipV="1">
            <a:off x="8830470" y="1566070"/>
            <a:ext cx="180975" cy="3348037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12" name="Text Box 144"/>
          <p:cNvSpPr txBox="1">
            <a:spLocks noChangeArrowheads="1"/>
          </p:cNvSpPr>
          <p:nvPr/>
        </p:nvSpPr>
        <p:spPr bwMode="auto">
          <a:xfrm>
            <a:off x="1524001" y="381000"/>
            <a:ext cx="9142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toán 2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Số học sinh của 3 lớp lần lượt là 25 học sinh, 27 học sinh, 32 học sinh. Hỏi trung bình mỗi lớp có bao nhiêu học sinh?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2598739" y="4738688"/>
            <a:ext cx="1685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giải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4141788" y="4594226"/>
            <a:ext cx="64198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Tổng số́ học sinh của 3 lớp  là: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4171951" y="4941888"/>
            <a:ext cx="6494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25 + 27 +32 = 84 ( học sinh)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4022726" y="5364163"/>
            <a:ext cx="6494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Trung bình mỗi lớp có số học sinh là: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4294188" y="5883276"/>
            <a:ext cx="5751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84 : 3 =28 ( học sinh 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6134100" y="633888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Đáp số : 28 học sinh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7295" grpId="0"/>
      <p:bldP spid="7296" grpId="0"/>
      <p:bldP spid="7297" grpId="0"/>
      <p:bldP spid="7298" grpId="0" animBg="1"/>
      <p:bldP spid="7299" grpId="0" animBg="1"/>
      <p:bldP spid="7300" grpId="0" animBg="1"/>
      <p:bldP spid="7302" grpId="0"/>
      <p:bldP spid="7307" grpId="0"/>
      <p:bldP spid="7308" grpId="0"/>
      <p:bldP spid="7309" grpId="0" animBg="1"/>
      <p:bldP spid="7310" grpId="0" animBg="1"/>
      <p:bldP spid="7311" grpId="0" animBg="1"/>
      <p:bldP spid="7312" grpId="0"/>
      <p:bldP spid="6180" grpId="0"/>
      <p:bldP spid="6210" grpId="0"/>
      <p:bldP spid="6211" grpId="0"/>
      <p:bldP spid="6213" grpId="0"/>
      <p:bldP spid="6214" grpId="0"/>
      <p:bldP spid="6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09800" y="16764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74"/>
          <p:cNvSpPr txBox="1">
            <a:spLocks noChangeArrowheads="1"/>
          </p:cNvSpPr>
          <p:nvPr/>
        </p:nvSpPr>
        <p:spPr bwMode="auto">
          <a:xfrm>
            <a:off x="7543800" y="32004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244" name="Text Box 85"/>
          <p:cNvSpPr txBox="1">
            <a:spLocks noChangeArrowheads="1"/>
          </p:cNvSpPr>
          <p:nvPr/>
        </p:nvSpPr>
        <p:spPr bwMode="auto">
          <a:xfrm>
            <a:off x="7391400" y="52578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245" name="Text Box 36"/>
          <p:cNvSpPr txBox="1">
            <a:spLocks noChangeArrowheads="1"/>
          </p:cNvSpPr>
          <p:nvPr/>
        </p:nvSpPr>
        <p:spPr bwMode="auto">
          <a:xfrm>
            <a:off x="3589338" y="533401"/>
            <a:ext cx="3954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u="sng">
                <a:solidFill>
                  <a:srgbClr val="800000"/>
                </a:solidFill>
                <a:latin typeface="Times New Roman" panose="02020603050405020304" pitchFamily="18" charset="0"/>
              </a:rPr>
              <a:t>Bài giải</a:t>
            </a:r>
          </a:p>
        </p:txBody>
      </p:sp>
      <p:sp>
        <p:nvSpPr>
          <p:cNvPr id="10246" name="Text Box 66"/>
          <p:cNvSpPr txBox="1">
            <a:spLocks noChangeArrowheads="1"/>
          </p:cNvSpPr>
          <p:nvPr/>
        </p:nvSpPr>
        <p:spPr bwMode="auto">
          <a:xfrm>
            <a:off x="1981200" y="1025526"/>
            <a:ext cx="8147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Tổng số học sinh của 3 lớp  là:</a:t>
            </a:r>
            <a:endParaRPr lang="en-US" altLang="en-US" sz="2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/>
        </p:nvSpPr>
        <p:spPr bwMode="auto">
          <a:xfrm>
            <a:off x="2667001" y="1358901"/>
            <a:ext cx="7566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25 + 27 +32 = 84 ( học sinh)</a:t>
            </a:r>
          </a:p>
        </p:txBody>
      </p:sp>
      <p:sp>
        <p:nvSpPr>
          <p:cNvPr id="10248" name="Text Box 69"/>
          <p:cNvSpPr txBox="1">
            <a:spLocks noChangeArrowheads="1"/>
          </p:cNvSpPr>
          <p:nvPr/>
        </p:nvSpPr>
        <p:spPr bwMode="auto">
          <a:xfrm>
            <a:off x="2667000" y="1981201"/>
            <a:ext cx="741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Trung bình mỗi lớp có số học sinh là:</a:t>
            </a:r>
            <a:endParaRPr lang="en-US" altLang="en-US" sz="2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Text Box 70"/>
          <p:cNvSpPr txBox="1">
            <a:spLocks noChangeArrowheads="1"/>
          </p:cNvSpPr>
          <p:nvPr/>
        </p:nvSpPr>
        <p:spPr bwMode="auto">
          <a:xfrm>
            <a:off x="3589339" y="2473326"/>
            <a:ext cx="6022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84 : 3 =28 ( học sinh )</a:t>
            </a:r>
          </a:p>
        </p:txBody>
      </p:sp>
      <p:sp>
        <p:nvSpPr>
          <p:cNvPr id="10250" name="Text Box 73"/>
          <p:cNvSpPr txBox="1">
            <a:spLocks noChangeArrowheads="1"/>
          </p:cNvSpPr>
          <p:nvPr/>
        </p:nvSpPr>
        <p:spPr bwMode="auto">
          <a:xfrm>
            <a:off x="3860801" y="2965451"/>
            <a:ext cx="61833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Đáp số : 28 học sinh</a:t>
            </a:r>
            <a:endParaRPr lang="en-US" altLang="en-US" sz="26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1676400" y="34591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vi-VN" sz="2600" b="1" u="sng">
                <a:solidFill>
                  <a:srgbClr val="800000"/>
                </a:solidFill>
                <a:latin typeface="Times New Roman" panose="02020603050405020304" pitchFamily="18" charset="0"/>
              </a:rPr>
              <a:t>*Nhận xét: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981200" y="3719514"/>
            <a:ext cx="7850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6600"/>
                </a:solidFill>
                <a:latin typeface="Times New Roman" panose="02020603050405020304" pitchFamily="18" charset="0"/>
              </a:rPr>
              <a:t>- 28 là số trung bình cộng của những số nào?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81200" y="4343401"/>
            <a:ext cx="8915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600" b="1" dirty="0">
                <a:solidFill>
                  <a:srgbClr val="0000FF"/>
                </a:solidFill>
              </a:rPr>
              <a:t>- </a:t>
            </a:r>
            <a:r>
              <a:rPr lang="en-US" altLang="vi-VN" sz="2600" b="1" dirty="0" err="1">
                <a:solidFill>
                  <a:srgbClr val="0000FF"/>
                </a:solidFill>
              </a:rPr>
              <a:t>Số</a:t>
            </a:r>
            <a:r>
              <a:rPr lang="en-US" altLang="vi-VN" sz="2600" b="1" dirty="0">
                <a:solidFill>
                  <a:srgbClr val="0000FF"/>
                </a:solidFill>
              </a:rPr>
              <a:t> 28 </a:t>
            </a:r>
            <a:r>
              <a:rPr lang="en-US" altLang="vi-VN" sz="2600" b="1" dirty="0" err="1">
                <a:solidFill>
                  <a:srgbClr val="0000FF"/>
                </a:solidFill>
              </a:rPr>
              <a:t>là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số</a:t>
            </a:r>
            <a:r>
              <a:rPr lang="en-US" altLang="vi-V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trung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bình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cộng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của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ba</a:t>
            </a:r>
            <a:r>
              <a:rPr lang="en-US" altLang="vi-VN" sz="2600" b="1" dirty="0">
                <a:solidFill>
                  <a:srgbClr val="0000FF"/>
                </a:solidFill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</a:rPr>
              <a:t>số</a:t>
            </a:r>
            <a:r>
              <a:rPr lang="en-US" altLang="vi-VN" sz="2600" b="1" dirty="0">
                <a:solidFill>
                  <a:srgbClr val="0000FF"/>
                </a:solidFill>
              </a:rPr>
              <a:t> 25; 27 </a:t>
            </a:r>
            <a:r>
              <a:rPr lang="en-US" altLang="vi-VN" sz="2600" b="1" dirty="0" err="1">
                <a:solidFill>
                  <a:srgbClr val="0000FF"/>
                </a:solidFill>
              </a:rPr>
              <a:t>và</a:t>
            </a:r>
            <a:r>
              <a:rPr lang="en-US" altLang="vi-VN" sz="2600" b="1" dirty="0">
                <a:solidFill>
                  <a:srgbClr val="0000FF"/>
                </a:solidFill>
              </a:rPr>
              <a:t> 32.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89076" y="5008564"/>
            <a:ext cx="2371725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600" b="1">
                <a:solidFill>
                  <a:srgbClr val="006600"/>
                </a:solidFill>
                <a:latin typeface="Times New Roman" panose="02020603050405020304" pitchFamily="18" charset="0"/>
              </a:rPr>
              <a:t>Ta viết:</a:t>
            </a:r>
            <a:endParaRPr lang="en-US" altLang="en-US" sz="2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3589339" y="5008563"/>
            <a:ext cx="4943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66"/>
                </a:solidFill>
                <a:latin typeface="Times New Roman" panose="02020603050405020304" pitchFamily="18" charset="0"/>
              </a:rPr>
              <a:t>( 25 + 27 + 32 ) : 3 = 28</a:t>
            </a:r>
            <a:endParaRPr lang="en-US" altLang="vi-VN" sz="2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0" y="5507039"/>
            <a:ext cx="91440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** Muốn tìm số trung bình cộng của nhiều số́, ta tính tổng của các số đó, rồi chia tổng đó cho số các số́ hạng.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1489075" y="550703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6600"/>
                </a:solidFill>
                <a:latin typeface="Times New Roman" panose="02020603050405020304" pitchFamily="18" charset="0"/>
              </a:rPr>
              <a:t>- Muốn tìm số trung bình cộng của nhiều số ta làm thế nào?</a:t>
            </a:r>
            <a:endParaRPr lang="en-US" altLang="vi-VN" sz="2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25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0" grpId="1"/>
      <p:bldP spid="7173" grpId="0"/>
      <p:bldP spid="7174" grpId="0" animBg="1"/>
      <p:bldP spid="51239" grpId="0"/>
      <p:bldP spid="2" grpId="0"/>
      <p:bldP spid="51241" grpId="0"/>
      <p:bldP spid="512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72320" y="1498583"/>
            <a:ext cx="362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( 42 + 52 ) : 2 = </a:t>
            </a:r>
            <a:r>
              <a:rPr lang="en-US" altLang="en-US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397250" y="2968745"/>
            <a:ext cx="360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( 36+ 42+ 57 ) : 3 = 45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844801" y="4390188"/>
            <a:ext cx="518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( 34+ 43+ 52+ 39 ) : 4 = 42</a:t>
            </a:r>
          </a:p>
        </p:txBody>
      </p:sp>
      <p:sp>
        <p:nvSpPr>
          <p:cNvPr id="50187" name="Text Box 20"/>
          <p:cNvSpPr txBox="1">
            <a:spLocks noChangeArrowheads="1"/>
          </p:cNvSpPr>
          <p:nvPr/>
        </p:nvSpPr>
        <p:spPr bwMode="auto">
          <a:xfrm>
            <a:off x="1619251" y="15001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* Bài 1: Tìm số trung bình cộng của các số sau: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828801" y="538876"/>
            <a:ext cx="2862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42 và 52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520826" y="1960683"/>
            <a:ext cx="391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36; 42; và 57.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558925" y="3457695"/>
            <a:ext cx="30267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34; 43; 52 </a:t>
            </a:r>
            <a:r>
              <a:rPr lang="en-US" altLang="en-US" sz="2600" b="1" dirty="0" err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altLang="en-US" sz="2600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91" name="Text Box 26"/>
          <p:cNvSpPr txBox="1">
            <a:spLocks noChangeArrowheads="1"/>
          </p:cNvSpPr>
          <p:nvPr/>
        </p:nvSpPr>
        <p:spPr bwMode="auto">
          <a:xfrm>
            <a:off x="1828800" y="-670799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62100" y="3911410"/>
            <a:ext cx="910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34; 43; 52 </a:t>
            </a: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 </a:t>
            </a: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</a:t>
            </a:r>
            <a:r>
              <a:rPr lang="en-US" alt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619251" y="916373"/>
            <a:ext cx="543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42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52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: 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520826" y="2479795"/>
            <a:ext cx="56419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6600"/>
                </a:solidFill>
                <a:latin typeface="Times New Roman" panose="02020603050405020304" pitchFamily="18" charset="0"/>
              </a:rPr>
              <a:t>Trung bình cộng của 36; 42; và 57 là : 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0826" y="5072167"/>
            <a:ext cx="35269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20; 35; 37;65 </a:t>
            </a:r>
            <a:r>
              <a:rPr lang="en-US" altLang="en-US" sz="2600" b="1" dirty="0" err="1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altLang="en-US" sz="2600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44801" y="5557896"/>
            <a:ext cx="5181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2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20+ 35+ 37+ 65 + 73) </a:t>
            </a:r>
            <a:r>
              <a:rPr lang="en-US" altLang="en-US" sz="2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	</a:t>
            </a:r>
            <a:endParaRPr lang="en-US" altLang="en-US" sz="2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50187" grpId="0"/>
      <p:bldP spid="10263" grpId="0"/>
      <p:bldP spid="10264" grpId="0"/>
      <p:bldP spid="10265" grpId="0"/>
      <p:bldP spid="50191" grpId="0"/>
      <p:bldP spid="2" grpId="0"/>
      <p:bldP spid="50195" grpId="0"/>
      <p:bldP spid="5019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1524000" y="1884363"/>
            <a:ext cx="9144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676400" y="228600"/>
            <a:ext cx="899160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* Bài 2: Bốn em Mai, Hoa, Hưng, Thịnh, lần lượt cân nặng là 36kg, 38kg, 40kg, 34kg. Hỏi trung bình mỗi em cân nặng bao nhiêu ki- lô- gam?</a:t>
            </a:r>
            <a:endParaRPr lang="en-US" altLang="vi-VN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1" y="4583113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Bài giải:</a:t>
            </a:r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6015038" y="2328864"/>
            <a:ext cx="146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Hoa</a:t>
            </a:r>
          </a:p>
        </p:txBody>
      </p:sp>
      <p:sp>
        <p:nvSpPr>
          <p:cNvPr id="9231" name="Text Box 35"/>
          <p:cNvSpPr txBox="1">
            <a:spLocks noChangeArrowheads="1"/>
          </p:cNvSpPr>
          <p:nvPr/>
        </p:nvSpPr>
        <p:spPr bwMode="auto">
          <a:xfrm>
            <a:off x="7219951" y="2328864"/>
            <a:ext cx="1914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       Hưng</a:t>
            </a:r>
          </a:p>
        </p:txBody>
      </p:sp>
      <p:sp>
        <p:nvSpPr>
          <p:cNvPr id="9233" name="Line 31"/>
          <p:cNvSpPr>
            <a:spLocks noChangeShapeType="1"/>
          </p:cNvSpPr>
          <p:nvPr/>
        </p:nvSpPr>
        <p:spPr bwMode="auto">
          <a:xfrm>
            <a:off x="4089401" y="3030538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>
            <a:off x="7027863" y="3030538"/>
            <a:ext cx="191135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>
            <a:off x="5457825" y="3030538"/>
            <a:ext cx="1570038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4305300" y="2320926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  Mai </a:t>
            </a:r>
          </a:p>
        </p:txBody>
      </p:sp>
      <p:sp>
        <p:nvSpPr>
          <p:cNvPr id="9237" name="AutoShape 36"/>
          <p:cNvSpPr>
            <a:spLocks/>
          </p:cNvSpPr>
          <p:nvPr/>
        </p:nvSpPr>
        <p:spPr bwMode="auto">
          <a:xfrm rot="5400000" flipV="1">
            <a:off x="4701382" y="2129632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8" name="AutoShape 37"/>
          <p:cNvSpPr>
            <a:spLocks/>
          </p:cNvSpPr>
          <p:nvPr/>
        </p:nvSpPr>
        <p:spPr bwMode="auto">
          <a:xfrm rot="5400000" flipV="1">
            <a:off x="6170613" y="2028825"/>
            <a:ext cx="144462" cy="1570038"/>
          </a:xfrm>
          <a:prstGeom prst="leftBrace">
            <a:avLst>
              <a:gd name="adj1" fmla="val 905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9" name="AutoShape 38"/>
          <p:cNvSpPr>
            <a:spLocks/>
          </p:cNvSpPr>
          <p:nvPr/>
        </p:nvSpPr>
        <p:spPr bwMode="auto">
          <a:xfrm rot="5400000" flipV="1">
            <a:off x="7911307" y="1859757"/>
            <a:ext cx="144463" cy="1911350"/>
          </a:xfrm>
          <a:prstGeom prst="leftBrace">
            <a:avLst>
              <a:gd name="adj1" fmla="val 1102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0" name="Line 61"/>
          <p:cNvSpPr>
            <a:spLocks noChangeShapeType="1"/>
          </p:cNvSpPr>
          <p:nvPr/>
        </p:nvSpPr>
        <p:spPr bwMode="auto">
          <a:xfrm>
            <a:off x="8939213" y="3030538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1" name="AutoShape 63"/>
          <p:cNvSpPr>
            <a:spLocks/>
          </p:cNvSpPr>
          <p:nvPr/>
        </p:nvSpPr>
        <p:spPr bwMode="auto">
          <a:xfrm rot="5400000" flipV="1">
            <a:off x="9495632" y="2185194"/>
            <a:ext cx="144462" cy="1257300"/>
          </a:xfrm>
          <a:prstGeom prst="leftBrace">
            <a:avLst>
              <a:gd name="adj1" fmla="val 7252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2" name="Text Box 64"/>
          <p:cNvSpPr txBox="1">
            <a:spLocks noChangeArrowheads="1"/>
          </p:cNvSpPr>
          <p:nvPr/>
        </p:nvSpPr>
        <p:spPr bwMode="auto">
          <a:xfrm>
            <a:off x="9013826" y="2328864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Thịnh</a:t>
            </a:r>
          </a:p>
        </p:txBody>
      </p:sp>
      <p:sp>
        <p:nvSpPr>
          <p:cNvPr id="9243" name="Text Box 65"/>
          <p:cNvSpPr txBox="1">
            <a:spLocks noChangeArrowheads="1"/>
          </p:cNvSpPr>
          <p:nvPr/>
        </p:nvSpPr>
        <p:spPr bwMode="auto">
          <a:xfrm>
            <a:off x="5816601" y="3052764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38 kg</a:t>
            </a:r>
          </a:p>
        </p:txBody>
      </p:sp>
      <p:sp>
        <p:nvSpPr>
          <p:cNvPr id="9244" name="Text Box 66"/>
          <p:cNvSpPr txBox="1">
            <a:spLocks noChangeArrowheads="1"/>
          </p:cNvSpPr>
          <p:nvPr/>
        </p:nvSpPr>
        <p:spPr bwMode="auto">
          <a:xfrm>
            <a:off x="4403726" y="3030539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36 kg</a:t>
            </a:r>
          </a:p>
        </p:txBody>
      </p:sp>
      <p:sp>
        <p:nvSpPr>
          <p:cNvPr id="9245" name="Text Box 67"/>
          <p:cNvSpPr txBox="1">
            <a:spLocks noChangeArrowheads="1"/>
          </p:cNvSpPr>
          <p:nvPr/>
        </p:nvSpPr>
        <p:spPr bwMode="auto">
          <a:xfrm>
            <a:off x="7486650" y="3074989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40 kg</a:t>
            </a:r>
          </a:p>
        </p:txBody>
      </p:sp>
      <p:sp>
        <p:nvSpPr>
          <p:cNvPr id="9246" name="Text Box 68"/>
          <p:cNvSpPr txBox="1">
            <a:spLocks noChangeArrowheads="1"/>
          </p:cNvSpPr>
          <p:nvPr/>
        </p:nvSpPr>
        <p:spPr bwMode="auto">
          <a:xfrm>
            <a:off x="9134476" y="3030539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34 kg</a:t>
            </a:r>
          </a:p>
        </p:txBody>
      </p:sp>
      <p:sp>
        <p:nvSpPr>
          <p:cNvPr id="9248" name="Line 41"/>
          <p:cNvSpPr>
            <a:spLocks noChangeShapeType="1"/>
          </p:cNvSpPr>
          <p:nvPr/>
        </p:nvSpPr>
        <p:spPr bwMode="auto">
          <a:xfrm>
            <a:off x="4051300" y="3582988"/>
            <a:ext cx="1538288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9" name="Line 69"/>
          <p:cNvSpPr>
            <a:spLocks noChangeShapeType="1"/>
          </p:cNvSpPr>
          <p:nvPr/>
        </p:nvSpPr>
        <p:spPr bwMode="auto">
          <a:xfrm>
            <a:off x="5589589" y="3582988"/>
            <a:ext cx="1538287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0" name="Line 70"/>
          <p:cNvSpPr>
            <a:spLocks noChangeShapeType="1"/>
          </p:cNvSpPr>
          <p:nvPr/>
        </p:nvSpPr>
        <p:spPr bwMode="auto">
          <a:xfrm>
            <a:off x="7127875" y="3582988"/>
            <a:ext cx="1538288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1" name="Line 71"/>
          <p:cNvSpPr>
            <a:spLocks noChangeShapeType="1"/>
          </p:cNvSpPr>
          <p:nvPr/>
        </p:nvSpPr>
        <p:spPr bwMode="auto">
          <a:xfrm>
            <a:off x="8662989" y="3582988"/>
            <a:ext cx="1538287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3" name="AutoShape 47"/>
          <p:cNvSpPr>
            <a:spLocks/>
          </p:cNvSpPr>
          <p:nvPr/>
        </p:nvSpPr>
        <p:spPr bwMode="auto">
          <a:xfrm rot="16200000">
            <a:off x="4737894" y="3024981"/>
            <a:ext cx="165100" cy="1538288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4" name="Text Box 73"/>
          <p:cNvSpPr txBox="1">
            <a:spLocks noChangeArrowheads="1"/>
          </p:cNvSpPr>
          <p:nvPr/>
        </p:nvSpPr>
        <p:spPr bwMode="auto">
          <a:xfrm>
            <a:off x="4367213" y="3794125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kg</a:t>
            </a:r>
          </a:p>
        </p:txBody>
      </p:sp>
      <p:sp>
        <p:nvSpPr>
          <p:cNvPr id="9256" name="AutoShape 76"/>
          <p:cNvSpPr>
            <a:spLocks/>
          </p:cNvSpPr>
          <p:nvPr/>
        </p:nvSpPr>
        <p:spPr bwMode="auto">
          <a:xfrm rot="16200000">
            <a:off x="6276182" y="3024982"/>
            <a:ext cx="165100" cy="1538287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57" name="Text Box 77"/>
          <p:cNvSpPr txBox="1">
            <a:spLocks noChangeArrowheads="1"/>
          </p:cNvSpPr>
          <p:nvPr/>
        </p:nvSpPr>
        <p:spPr bwMode="auto">
          <a:xfrm>
            <a:off x="5905501" y="3794125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kg</a:t>
            </a:r>
          </a:p>
        </p:txBody>
      </p:sp>
      <p:sp>
        <p:nvSpPr>
          <p:cNvPr id="9259" name="AutoShape 79"/>
          <p:cNvSpPr>
            <a:spLocks/>
          </p:cNvSpPr>
          <p:nvPr/>
        </p:nvSpPr>
        <p:spPr bwMode="auto">
          <a:xfrm rot="16200000">
            <a:off x="7814469" y="3015456"/>
            <a:ext cx="165100" cy="1538288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60" name="Text Box 80"/>
          <p:cNvSpPr txBox="1">
            <a:spLocks noChangeArrowheads="1"/>
          </p:cNvSpPr>
          <p:nvPr/>
        </p:nvSpPr>
        <p:spPr bwMode="auto">
          <a:xfrm>
            <a:off x="7443788" y="3784600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kg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662989" y="3711575"/>
            <a:ext cx="1538287" cy="539750"/>
            <a:chOff x="4497" y="2338"/>
            <a:chExt cx="969" cy="340"/>
          </a:xfrm>
        </p:grpSpPr>
        <p:sp>
          <p:nvSpPr>
            <p:cNvPr id="12326" name="AutoShape 82"/>
            <p:cNvSpPr>
              <a:spLocks/>
            </p:cNvSpPr>
            <p:nvPr/>
          </p:nvSpPr>
          <p:spPr bwMode="auto">
            <a:xfrm rot="-5400000">
              <a:off x="4930" y="1905"/>
              <a:ext cx="104" cy="969"/>
            </a:xfrm>
            <a:prstGeom prst="leftBrace">
              <a:avLst>
                <a:gd name="adj1" fmla="val 7764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7" name="Text Box 83"/>
            <p:cNvSpPr txBox="1">
              <a:spLocks noChangeArrowheads="1"/>
            </p:cNvSpPr>
            <p:nvPr/>
          </p:nvSpPr>
          <p:spPr bwMode="auto">
            <a:xfrm>
              <a:off x="4696" y="2390"/>
              <a:ext cx="5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1524001" y="2887663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6600"/>
                </a:solidFill>
                <a:latin typeface="Times New Roman" panose="02020603050405020304" pitchFamily="18" charset="0"/>
              </a:rPr>
              <a:t>Tóm tắt: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719513" y="4479925"/>
            <a:ext cx="548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Bốn em cân nặng số ki- lô- gam là: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559301" y="4913313"/>
            <a:ext cx="4454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36+ 38 + 40 + 34 = 148 ( kg)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162301" y="5432425"/>
            <a:ext cx="7223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Trung bình mỗi em cân nặng số ki- lô- gam là: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326064" y="5865813"/>
            <a:ext cx="4427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148 : 4 = 37 ( kg)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596189" y="6384925"/>
            <a:ext cx="2251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Đáp số: 37 kg</a:t>
            </a:r>
          </a:p>
        </p:txBody>
      </p:sp>
    </p:spTree>
    <p:extLst>
      <p:ext uri="{BB962C8B-B14F-4D97-AF65-F5344CB8AC3E}">
        <p14:creationId xmlns:p14="http://schemas.microsoft.com/office/powerpoint/2010/main" val="20486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8198" grpId="0"/>
      <p:bldP spid="9230" grpId="0"/>
      <p:bldP spid="9231" grpId="0"/>
      <p:bldP spid="9236" grpId="0"/>
      <p:bldP spid="9237" grpId="0" animBg="1"/>
      <p:bldP spid="9238" grpId="0" animBg="1"/>
      <p:bldP spid="9239" grpId="0" animBg="1"/>
      <p:bldP spid="9241" grpId="0" animBg="1"/>
      <p:bldP spid="9242" grpId="0"/>
      <p:bldP spid="9243" grpId="0"/>
      <p:bldP spid="9244" grpId="0"/>
      <p:bldP spid="9245" grpId="0"/>
      <p:bldP spid="9246" grpId="0"/>
      <p:bldP spid="9253" grpId="0" animBg="1"/>
      <p:bldP spid="9254" grpId="0"/>
      <p:bldP spid="9256" grpId="0" animBg="1"/>
      <p:bldP spid="9257" grpId="0"/>
      <p:bldP spid="9259" grpId="0" animBg="1"/>
      <p:bldP spid="9260" grpId="0"/>
      <p:bldP spid="8279" grpId="0"/>
      <p:bldP spid="8213" grpId="0"/>
      <p:bldP spid="8214" grpId="0"/>
      <p:bldP spid="8216" grpId="0"/>
      <p:bldP spid="8217" grpId="0"/>
      <p:bldP spid="8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12193702" imgH="6857143"/>
        </mc:Choice>
        <mc:Fallback>
          <p:control name="ShockwaveFlash1" r:id="rId2" imgW="12193702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192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26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790</Words>
  <Application>Microsoft Office PowerPoint</Application>
  <PresentationFormat>Custom</PresentationFormat>
  <Paragraphs>106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2020-09-25T02:36:22Z</dcterms:created>
  <dcterms:modified xsi:type="dcterms:W3CDTF">2020-10-09T06:13:43Z</dcterms:modified>
</cp:coreProperties>
</file>