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304" r:id="rId4"/>
    <p:sldId id="303" r:id="rId5"/>
    <p:sldId id="305" r:id="rId6"/>
    <p:sldId id="306" r:id="rId7"/>
    <p:sldId id="307" r:id="rId8"/>
    <p:sldId id="308" r:id="rId9"/>
    <p:sldId id="310" r:id="rId10"/>
    <p:sldId id="311" r:id="rId11"/>
    <p:sldId id="313" r:id="rId12"/>
    <p:sldId id="312" r:id="rId13"/>
    <p:sldId id="314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F3300"/>
    <a:srgbClr val="CC3300"/>
    <a:srgbClr val="006600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36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9D9A5F-BAA1-4F66-AC28-63CC5891BE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536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7426E-C2EE-4B02-9E35-B9021F4DA2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220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E0427-6446-419F-B306-4A00E8860D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608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448E3-82F0-433E-8DB6-740D5BC98A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673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8E0F2-18FE-4D1B-AE24-12B9BA7A96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553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56CAC-F112-458B-9D37-411FE9B9B6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921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47900A-1C90-4819-BCDE-53FDAED145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995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B553ED-9E93-4E55-A8D5-03DE19CEE4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822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0CD3C9-228A-4671-B214-3A86DDD0FD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824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66FA87-2B7B-4D38-98CB-0F2348AC91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766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ADEB27-F663-4CAF-AAE3-4FF90A17BA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204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24FEBD43-5A4B-4779-A234-4EC957B6E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GI&#193;O%20&#193;N%20&#272;I&#7878;N%20T&#7916;\Em%20yeu%20truong%20em%20-%20Cao%20Thuy%20Duong.mp3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ú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Box 10"/>
          <p:cNvSpPr txBox="1">
            <a:spLocks noChangeArrowheads="1"/>
          </p:cNvSpPr>
          <p:nvPr/>
        </p:nvSpPr>
        <p:spPr bwMode="auto">
          <a:xfrm>
            <a:off x="1066800" y="1220788"/>
            <a:ext cx="7239000" cy="427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400" b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LUYỆN TỪ VÀ CÂU</a:t>
            </a:r>
          </a:p>
          <a:p>
            <a:pPr algn="ctr" eaLnBrk="1" hangingPunct="1"/>
            <a:endParaRPr lang="en-US" sz="4400" b="1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  <a:p>
            <a:pPr algn="ctr" eaLnBrk="1" hangingPunct="1"/>
            <a:r>
              <a:rPr lang="en-US" sz="6000" b="1">
                <a:solidFill>
                  <a:srgbClr val="FF3300"/>
                </a:solidFill>
                <a:latin typeface="Times New Roman" pitchFamily="18" charset="0"/>
                <a:cs typeface="Arial" charset="0"/>
              </a:rPr>
              <a:t>TỪ GHÉP </a:t>
            </a:r>
          </a:p>
          <a:p>
            <a:pPr algn="ctr" eaLnBrk="1" hangingPunct="1"/>
            <a:r>
              <a:rPr lang="en-US" sz="6000" b="1">
                <a:solidFill>
                  <a:srgbClr val="FF3300"/>
                </a:solidFill>
                <a:latin typeface="Times New Roman" pitchFamily="18" charset="0"/>
                <a:cs typeface="Arial" charset="0"/>
              </a:rPr>
              <a:t>VÀ TỪ LÁY</a:t>
            </a:r>
          </a:p>
          <a:p>
            <a:pPr algn="ctr" eaLnBrk="1" hangingPunct="1"/>
            <a:endParaRPr lang="en-US" sz="3200" b="1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  <a:p>
            <a:pPr algn="ctr" eaLnBrk="1" hangingPunct="1"/>
            <a:r>
              <a:rPr lang="en-US" sz="3200" b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Lớp 4</a:t>
            </a:r>
          </a:p>
        </p:txBody>
      </p:sp>
      <p:pic>
        <p:nvPicPr>
          <p:cNvPr id="2052" name="Picture 65" descr="Firewrk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21463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65" descr="Firewrk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7700" y="838200"/>
            <a:ext cx="21463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Em yeu truong em - Cao Thuy Duong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553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65" descr="Firewrk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7700" y="5410200"/>
            <a:ext cx="21463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65" descr="Firewrk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57200"/>
            <a:ext cx="21463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65" descr="Firewrk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181600"/>
            <a:ext cx="21463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627188" y="788988"/>
            <a:ext cx="62484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CC3300"/>
                </a:solidFill>
                <a:latin typeface="Times New Roman" pitchFamily="18" charset="0"/>
              </a:rPr>
              <a:t>TRƯỜNG TIỂU HỌC ÁI MỘ 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199" fill="hold"/>
                                        <p:tgtEl>
                                          <p:spTgt spid="307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78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0" y="1295400"/>
            <a:ext cx="2743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6600"/>
                </a:solidFill>
              </a:rPr>
              <a:t>III- Luyện tập</a:t>
            </a: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2362200" y="914400"/>
            <a:ext cx="472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>
                <a:solidFill>
                  <a:srgbClr val="CC3300"/>
                </a:solidFill>
                <a:latin typeface="Times New Roman" pitchFamily="18" charset="0"/>
              </a:rPr>
              <a:t>Từ ghép và từ láy</a:t>
            </a:r>
          </a:p>
        </p:txBody>
      </p:sp>
      <p:grpSp>
        <p:nvGrpSpPr>
          <p:cNvPr id="75792" name="Group 16"/>
          <p:cNvGrpSpPr>
            <a:grpSpLocks/>
          </p:cNvGrpSpPr>
          <p:nvPr/>
        </p:nvGrpSpPr>
        <p:grpSpPr bwMode="auto">
          <a:xfrm>
            <a:off x="0" y="2514600"/>
            <a:ext cx="9144000" cy="4343400"/>
            <a:chOff x="0" y="1584"/>
            <a:chExt cx="5760" cy="2736"/>
          </a:xfrm>
        </p:grpSpPr>
        <p:sp>
          <p:nvSpPr>
            <p:cNvPr id="11277" name="Rectangle 11"/>
            <p:cNvSpPr>
              <a:spLocks noChangeArrowheads="1"/>
            </p:cNvSpPr>
            <p:nvPr/>
          </p:nvSpPr>
          <p:spPr bwMode="auto">
            <a:xfrm>
              <a:off x="0" y="1584"/>
              <a:ext cx="5760" cy="2736"/>
            </a:xfrm>
            <a:prstGeom prst="rect">
              <a:avLst/>
            </a:prstGeom>
            <a:noFill/>
            <a:ln w="28575">
              <a:solidFill>
                <a:srgbClr val="CC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8" name="Line 12"/>
            <p:cNvSpPr>
              <a:spLocks noChangeShapeType="1"/>
            </p:cNvSpPr>
            <p:nvPr/>
          </p:nvSpPr>
          <p:spPr bwMode="auto">
            <a:xfrm>
              <a:off x="0" y="2016"/>
              <a:ext cx="57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9" name="Line 13"/>
            <p:cNvSpPr>
              <a:spLocks noChangeShapeType="1"/>
            </p:cNvSpPr>
            <p:nvPr/>
          </p:nvSpPr>
          <p:spPr bwMode="auto">
            <a:xfrm>
              <a:off x="0" y="3120"/>
              <a:ext cx="57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0" name="Line 14"/>
            <p:cNvSpPr>
              <a:spLocks noChangeShapeType="1"/>
            </p:cNvSpPr>
            <p:nvPr/>
          </p:nvSpPr>
          <p:spPr bwMode="auto">
            <a:xfrm>
              <a:off x="1248" y="1584"/>
              <a:ext cx="0" cy="27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1" name="Line 15"/>
            <p:cNvSpPr>
              <a:spLocks noChangeShapeType="1"/>
            </p:cNvSpPr>
            <p:nvPr/>
          </p:nvSpPr>
          <p:spPr bwMode="auto">
            <a:xfrm>
              <a:off x="3792" y="1584"/>
              <a:ext cx="0" cy="27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5793" name="Text Box 17"/>
          <p:cNvSpPr txBox="1">
            <a:spLocks noChangeArrowheads="1"/>
          </p:cNvSpPr>
          <p:nvPr/>
        </p:nvSpPr>
        <p:spPr bwMode="auto">
          <a:xfrm>
            <a:off x="304800" y="38862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CC3300"/>
                </a:solidFill>
                <a:latin typeface="Times New Roman" pitchFamily="18" charset="0"/>
              </a:rPr>
              <a:t>Câu a</a:t>
            </a:r>
          </a:p>
        </p:txBody>
      </p:sp>
      <p:sp>
        <p:nvSpPr>
          <p:cNvPr id="75794" name="Text Box 18"/>
          <p:cNvSpPr txBox="1">
            <a:spLocks noChangeArrowheads="1"/>
          </p:cNvSpPr>
          <p:nvPr/>
        </p:nvSpPr>
        <p:spPr bwMode="auto">
          <a:xfrm>
            <a:off x="304800" y="54102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CC3300"/>
                </a:solidFill>
                <a:latin typeface="Times New Roman" pitchFamily="18" charset="0"/>
              </a:rPr>
              <a:t>Câu b</a:t>
            </a:r>
          </a:p>
        </p:txBody>
      </p:sp>
      <p:sp>
        <p:nvSpPr>
          <p:cNvPr id="75795" name="Text Box 19"/>
          <p:cNvSpPr txBox="1">
            <a:spLocks noChangeArrowheads="1"/>
          </p:cNvSpPr>
          <p:nvPr/>
        </p:nvSpPr>
        <p:spPr bwMode="auto">
          <a:xfrm>
            <a:off x="3352800" y="2590800"/>
            <a:ext cx="1828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CC3300"/>
                </a:solidFill>
                <a:latin typeface="Times New Roman" pitchFamily="18" charset="0"/>
              </a:rPr>
              <a:t>Từ ghép</a:t>
            </a:r>
          </a:p>
        </p:txBody>
      </p:sp>
      <p:sp>
        <p:nvSpPr>
          <p:cNvPr id="75796" name="Text Box 20"/>
          <p:cNvSpPr txBox="1">
            <a:spLocks noChangeArrowheads="1"/>
          </p:cNvSpPr>
          <p:nvPr/>
        </p:nvSpPr>
        <p:spPr bwMode="auto">
          <a:xfrm>
            <a:off x="6858000" y="2590800"/>
            <a:ext cx="1828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CC3300"/>
                </a:solidFill>
                <a:latin typeface="Times New Roman" pitchFamily="18" charset="0"/>
              </a:rPr>
              <a:t>Từ láy</a:t>
            </a:r>
          </a:p>
        </p:txBody>
      </p:sp>
      <p:sp>
        <p:nvSpPr>
          <p:cNvPr id="75797" name="Text Box 21"/>
          <p:cNvSpPr txBox="1">
            <a:spLocks noChangeArrowheads="1"/>
          </p:cNvSpPr>
          <p:nvPr/>
        </p:nvSpPr>
        <p:spPr bwMode="auto">
          <a:xfrm>
            <a:off x="1981200" y="3505200"/>
            <a:ext cx="3962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 ghi nhớ, đền thờ, bãi bờ, tưởng nhớ</a:t>
            </a:r>
          </a:p>
        </p:txBody>
      </p:sp>
      <p:sp>
        <p:nvSpPr>
          <p:cNvPr id="75798" name="Text Box 22"/>
          <p:cNvSpPr txBox="1">
            <a:spLocks noChangeArrowheads="1"/>
          </p:cNvSpPr>
          <p:nvPr/>
        </p:nvSpPr>
        <p:spPr bwMode="auto">
          <a:xfrm>
            <a:off x="6553200" y="3535363"/>
            <a:ext cx="2514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 nô nức</a:t>
            </a:r>
          </a:p>
        </p:txBody>
      </p:sp>
      <p:sp>
        <p:nvSpPr>
          <p:cNvPr id="75799" name="Text Box 23"/>
          <p:cNvSpPr txBox="1">
            <a:spLocks noChangeArrowheads="1"/>
          </p:cNvSpPr>
          <p:nvPr/>
        </p:nvSpPr>
        <p:spPr bwMode="auto">
          <a:xfrm>
            <a:off x="2057400" y="5181600"/>
            <a:ext cx="3962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 dẻo dai vững chắc, thanh cao</a:t>
            </a:r>
          </a:p>
        </p:txBody>
      </p:sp>
      <p:sp>
        <p:nvSpPr>
          <p:cNvPr id="75800" name="Text Box 24"/>
          <p:cNvSpPr txBox="1">
            <a:spLocks noChangeArrowheads="1"/>
          </p:cNvSpPr>
          <p:nvPr/>
        </p:nvSpPr>
        <p:spPr bwMode="auto">
          <a:xfrm>
            <a:off x="6172200" y="5303838"/>
            <a:ext cx="2971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 mộc mạc, nhũn nhặn, cứng cáp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5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57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57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5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5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5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5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5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5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5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5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5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5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57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57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58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58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Text Box 3"/>
          <p:cNvSpPr txBox="1">
            <a:spLocks noChangeArrowheads="1"/>
          </p:cNvSpPr>
          <p:nvPr/>
        </p:nvSpPr>
        <p:spPr bwMode="auto">
          <a:xfrm>
            <a:off x="0" y="1295400"/>
            <a:ext cx="2743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6600"/>
                </a:solidFill>
              </a:rPr>
              <a:t>III- Luyện tập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2362200" y="914400"/>
            <a:ext cx="472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>
                <a:solidFill>
                  <a:srgbClr val="CC3300"/>
                </a:solidFill>
                <a:latin typeface="Times New Roman" pitchFamily="18" charset="0"/>
              </a:rPr>
              <a:t>Từ ghép và từ láy</a:t>
            </a:r>
          </a:p>
        </p:txBody>
      </p:sp>
      <p:sp>
        <p:nvSpPr>
          <p:cNvPr id="77839" name="Text Box 15"/>
          <p:cNvSpPr txBox="1">
            <a:spLocks noChangeArrowheads="1"/>
          </p:cNvSpPr>
          <p:nvPr/>
        </p:nvSpPr>
        <p:spPr bwMode="auto">
          <a:xfrm>
            <a:off x="304800" y="1981200"/>
            <a:ext cx="8229600" cy="277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 2. Tìm từ ghép, từ láy chứa từng tiếng sau đây: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sz="3200">
                <a:latin typeface="Times New Roman" pitchFamily="18" charset="0"/>
              </a:rPr>
              <a:t>Ngay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sz="3200">
                <a:latin typeface="Times New Roman" pitchFamily="18" charset="0"/>
              </a:rPr>
              <a:t>Thẳng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sz="3200">
                <a:latin typeface="Times New Roman" pitchFamily="18" charset="0"/>
              </a:rPr>
              <a:t>Thật</a:t>
            </a:r>
          </a:p>
        </p:txBody>
      </p:sp>
      <p:sp>
        <p:nvSpPr>
          <p:cNvPr id="77843" name="Line 19"/>
          <p:cNvSpPr>
            <a:spLocks noChangeShapeType="1"/>
          </p:cNvSpPr>
          <p:nvPr/>
        </p:nvSpPr>
        <p:spPr bwMode="auto">
          <a:xfrm>
            <a:off x="1752600" y="2514600"/>
            <a:ext cx="213360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45" name="Text Box 21"/>
          <p:cNvSpPr txBox="1">
            <a:spLocks noChangeArrowheads="1"/>
          </p:cNvSpPr>
          <p:nvPr/>
        </p:nvSpPr>
        <p:spPr bwMode="auto">
          <a:xfrm>
            <a:off x="8153400" y="381000"/>
            <a:ext cx="609600" cy="588963"/>
          </a:xfrm>
          <a:prstGeom prst="rect">
            <a:avLst/>
          </a:prstGeom>
          <a:noFill/>
          <a:ln w="9525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CC3300"/>
                </a:solidFill>
              </a:rPr>
              <a:t>V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78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78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7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7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7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7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/>
      <p:bldP spid="77843" grpId="0" animBg="1"/>
      <p:bldP spid="7784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Text Box 3"/>
          <p:cNvSpPr txBox="1">
            <a:spLocks noChangeArrowheads="1"/>
          </p:cNvSpPr>
          <p:nvPr/>
        </p:nvSpPr>
        <p:spPr bwMode="auto">
          <a:xfrm>
            <a:off x="0" y="1295400"/>
            <a:ext cx="2743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6600"/>
                </a:solidFill>
              </a:rPr>
              <a:t>III- Luyện tập</a:t>
            </a: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2362200" y="914400"/>
            <a:ext cx="472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>
                <a:solidFill>
                  <a:srgbClr val="CC3300"/>
                </a:solidFill>
                <a:latin typeface="Times New Roman" pitchFamily="18" charset="0"/>
              </a:rPr>
              <a:t>Từ ghép và từ láy</a:t>
            </a:r>
          </a:p>
        </p:txBody>
      </p:sp>
      <p:sp>
        <p:nvSpPr>
          <p:cNvPr id="76814" name="Text Box 14"/>
          <p:cNvSpPr txBox="1">
            <a:spLocks noChangeArrowheads="1"/>
          </p:cNvSpPr>
          <p:nvPr/>
        </p:nvSpPr>
        <p:spPr bwMode="auto">
          <a:xfrm>
            <a:off x="6858000" y="1782763"/>
            <a:ext cx="1828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CC3300"/>
                </a:solidFill>
                <a:latin typeface="Times New Roman" pitchFamily="18" charset="0"/>
              </a:rPr>
              <a:t>Từ láy</a:t>
            </a:r>
          </a:p>
        </p:txBody>
      </p:sp>
      <p:sp>
        <p:nvSpPr>
          <p:cNvPr id="76815" name="Text Box 15"/>
          <p:cNvSpPr txBox="1">
            <a:spLocks noChangeArrowheads="1"/>
          </p:cNvSpPr>
          <p:nvPr/>
        </p:nvSpPr>
        <p:spPr bwMode="auto">
          <a:xfrm>
            <a:off x="1905000" y="2362200"/>
            <a:ext cx="3962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 ngay thẳng, ngay thật, ngay lưng, ngay đơ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6819" name="Text Box 19"/>
          <p:cNvSpPr txBox="1">
            <a:spLocks noChangeArrowheads="1"/>
          </p:cNvSpPr>
          <p:nvPr/>
        </p:nvSpPr>
        <p:spPr bwMode="auto">
          <a:xfrm>
            <a:off x="1981200" y="4038600"/>
            <a:ext cx="3962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 </a:t>
            </a:r>
            <a:endParaRPr lang="en-US" sz="2400">
              <a:latin typeface="Times New Roman" pitchFamily="18" charset="0"/>
            </a:endParaRPr>
          </a:p>
        </p:txBody>
      </p:sp>
      <p:grpSp>
        <p:nvGrpSpPr>
          <p:cNvPr id="13319" name="Group 23"/>
          <p:cNvGrpSpPr>
            <a:grpSpLocks/>
          </p:cNvGrpSpPr>
          <p:nvPr/>
        </p:nvGrpSpPr>
        <p:grpSpPr bwMode="auto">
          <a:xfrm>
            <a:off x="0" y="1828800"/>
            <a:ext cx="9144000" cy="5029200"/>
            <a:chOff x="0" y="1152"/>
            <a:chExt cx="5760" cy="3168"/>
          </a:xfrm>
        </p:grpSpPr>
        <p:sp>
          <p:nvSpPr>
            <p:cNvPr id="13325" name="Rectangle 6"/>
            <p:cNvSpPr>
              <a:spLocks noChangeArrowheads="1"/>
            </p:cNvSpPr>
            <p:nvPr/>
          </p:nvSpPr>
          <p:spPr bwMode="auto">
            <a:xfrm>
              <a:off x="0" y="1152"/>
              <a:ext cx="5760" cy="3168"/>
            </a:xfrm>
            <a:prstGeom prst="rect">
              <a:avLst/>
            </a:prstGeom>
            <a:noFill/>
            <a:ln w="28575">
              <a:solidFill>
                <a:srgbClr val="CC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6" name="Line 7"/>
            <p:cNvSpPr>
              <a:spLocks noChangeShapeType="1"/>
            </p:cNvSpPr>
            <p:nvPr/>
          </p:nvSpPr>
          <p:spPr bwMode="auto">
            <a:xfrm>
              <a:off x="0" y="1584"/>
              <a:ext cx="57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7" name="Line 8"/>
            <p:cNvSpPr>
              <a:spLocks noChangeShapeType="1"/>
            </p:cNvSpPr>
            <p:nvPr/>
          </p:nvSpPr>
          <p:spPr bwMode="auto">
            <a:xfrm>
              <a:off x="0" y="2160"/>
              <a:ext cx="57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8" name="Line 9"/>
            <p:cNvSpPr>
              <a:spLocks noChangeShapeType="1"/>
            </p:cNvSpPr>
            <p:nvPr/>
          </p:nvSpPr>
          <p:spPr bwMode="auto">
            <a:xfrm>
              <a:off x="960" y="1152"/>
              <a:ext cx="0" cy="31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9" name="Line 10"/>
            <p:cNvSpPr>
              <a:spLocks noChangeShapeType="1"/>
            </p:cNvSpPr>
            <p:nvPr/>
          </p:nvSpPr>
          <p:spPr bwMode="auto">
            <a:xfrm>
              <a:off x="3792" y="1152"/>
              <a:ext cx="0" cy="31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0" name="Text Box 11"/>
            <p:cNvSpPr txBox="1">
              <a:spLocks noChangeArrowheads="1"/>
            </p:cNvSpPr>
            <p:nvPr/>
          </p:nvSpPr>
          <p:spPr bwMode="auto">
            <a:xfrm>
              <a:off x="192" y="1728"/>
              <a:ext cx="76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>
                  <a:solidFill>
                    <a:srgbClr val="CC3300"/>
                  </a:solidFill>
                  <a:latin typeface="Times New Roman" pitchFamily="18" charset="0"/>
                </a:rPr>
                <a:t>Ngay </a:t>
              </a:r>
            </a:p>
          </p:txBody>
        </p:sp>
        <p:sp>
          <p:nvSpPr>
            <p:cNvPr id="13331" name="Text Box 13"/>
            <p:cNvSpPr txBox="1">
              <a:spLocks noChangeArrowheads="1"/>
            </p:cNvSpPr>
            <p:nvPr/>
          </p:nvSpPr>
          <p:spPr bwMode="auto">
            <a:xfrm>
              <a:off x="2112" y="1152"/>
              <a:ext cx="11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>
                  <a:solidFill>
                    <a:srgbClr val="CC3300"/>
                  </a:solidFill>
                  <a:latin typeface="Times New Roman" pitchFamily="18" charset="0"/>
                </a:rPr>
                <a:t>Từ ghép</a:t>
              </a:r>
            </a:p>
          </p:txBody>
        </p:sp>
        <p:sp>
          <p:nvSpPr>
            <p:cNvPr id="13332" name="Line 20"/>
            <p:cNvSpPr>
              <a:spLocks noChangeShapeType="1"/>
            </p:cNvSpPr>
            <p:nvPr/>
          </p:nvSpPr>
          <p:spPr bwMode="auto">
            <a:xfrm>
              <a:off x="0" y="3456"/>
              <a:ext cx="57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3" name="Text Box 21"/>
            <p:cNvSpPr txBox="1">
              <a:spLocks noChangeArrowheads="1"/>
            </p:cNvSpPr>
            <p:nvPr/>
          </p:nvSpPr>
          <p:spPr bwMode="auto">
            <a:xfrm>
              <a:off x="0" y="2544"/>
              <a:ext cx="110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>
                  <a:solidFill>
                    <a:srgbClr val="CC3300"/>
                  </a:solidFill>
                  <a:latin typeface="Times New Roman" pitchFamily="18" charset="0"/>
                </a:rPr>
                <a:t>Thẳng</a:t>
              </a:r>
            </a:p>
          </p:txBody>
        </p:sp>
        <p:sp>
          <p:nvSpPr>
            <p:cNvPr id="13334" name="Text Box 22"/>
            <p:cNvSpPr txBox="1">
              <a:spLocks noChangeArrowheads="1"/>
            </p:cNvSpPr>
            <p:nvPr/>
          </p:nvSpPr>
          <p:spPr bwMode="auto">
            <a:xfrm>
              <a:off x="0" y="3696"/>
              <a:ext cx="110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>
                  <a:solidFill>
                    <a:srgbClr val="CC3300"/>
                  </a:solidFill>
                  <a:latin typeface="Times New Roman" pitchFamily="18" charset="0"/>
                </a:rPr>
                <a:t>Thật</a:t>
              </a:r>
            </a:p>
          </p:txBody>
        </p:sp>
      </p:grpSp>
      <p:sp>
        <p:nvSpPr>
          <p:cNvPr id="76824" name="Text Box 24"/>
          <p:cNvSpPr txBox="1">
            <a:spLocks noChangeArrowheads="1"/>
          </p:cNvSpPr>
          <p:nvPr/>
        </p:nvSpPr>
        <p:spPr bwMode="auto">
          <a:xfrm>
            <a:off x="6248400" y="2667000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 ngay ngắn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6825" name="Text Box 25"/>
          <p:cNvSpPr txBox="1">
            <a:spLocks noChangeArrowheads="1"/>
          </p:cNvSpPr>
          <p:nvPr/>
        </p:nvSpPr>
        <p:spPr bwMode="auto">
          <a:xfrm>
            <a:off x="1524000" y="3505200"/>
            <a:ext cx="4800600" cy="186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en-US" sz="2800">
                <a:solidFill>
                  <a:srgbClr val="006600"/>
                </a:solidFill>
                <a:latin typeface="Times New Roman" pitchFamily="18" charset="0"/>
              </a:rPr>
              <a:t>thẳng băng, thẳng cánh, thẳng cẳng, thẳng đuột, thẳng đứng, thẳng góc, thẳng tay, thẳng tắp, thẳng tuột, thẳng tính</a:t>
            </a:r>
            <a:endParaRPr lang="en-US" sz="200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76826" name="Text Box 26"/>
          <p:cNvSpPr txBox="1">
            <a:spLocks noChangeArrowheads="1"/>
          </p:cNvSpPr>
          <p:nvPr/>
        </p:nvSpPr>
        <p:spPr bwMode="auto">
          <a:xfrm>
            <a:off x="6324600" y="3962400"/>
            <a:ext cx="2667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6600"/>
                </a:solidFill>
                <a:latin typeface="Times New Roman" pitchFamily="18" charset="0"/>
              </a:rPr>
              <a:t> thẳng thắn, thẳng thớm</a:t>
            </a:r>
            <a:endParaRPr lang="en-US" sz="200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76827" name="Text Box 27"/>
          <p:cNvSpPr txBox="1">
            <a:spLocks noChangeArrowheads="1"/>
          </p:cNvSpPr>
          <p:nvPr/>
        </p:nvSpPr>
        <p:spPr bwMode="auto">
          <a:xfrm>
            <a:off x="1600200" y="5334000"/>
            <a:ext cx="449580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en-US" sz="3200">
                <a:latin typeface="Times New Roman" pitchFamily="18" charset="0"/>
              </a:rPr>
              <a:t>chân thật, thành thật, thật lòng, thật lực, thật tình, thật tâm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76828" name="Text Box 28"/>
          <p:cNvSpPr txBox="1">
            <a:spLocks noChangeArrowheads="1"/>
          </p:cNvSpPr>
          <p:nvPr/>
        </p:nvSpPr>
        <p:spPr bwMode="auto">
          <a:xfrm>
            <a:off x="6400800" y="5791200"/>
            <a:ext cx="2743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6600"/>
                </a:solidFill>
                <a:latin typeface="Times New Roman" pitchFamily="18" charset="0"/>
              </a:rPr>
              <a:t> </a:t>
            </a:r>
            <a:r>
              <a:rPr lang="en-US" sz="3200">
                <a:latin typeface="Times New Roman" pitchFamily="18" charset="0"/>
              </a:rPr>
              <a:t>thật thà</a:t>
            </a:r>
            <a:endParaRPr lang="en-US" sz="20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68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68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68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68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6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6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68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68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68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68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6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6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6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6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6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6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2362200" y="914400"/>
            <a:ext cx="472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>
                <a:solidFill>
                  <a:srgbClr val="CC3300"/>
                </a:solidFill>
                <a:latin typeface="Times New Roman" pitchFamily="18" charset="0"/>
              </a:rPr>
              <a:t>Từ ghép và từ láy</a:t>
            </a:r>
          </a:p>
        </p:txBody>
      </p:sp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381000" y="2209800"/>
            <a:ext cx="7772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CC3300"/>
                </a:solidFill>
              </a:rPr>
              <a:t>Có mấy cách để tạo từ phức?</a:t>
            </a:r>
          </a:p>
        </p:txBody>
      </p:sp>
      <p:sp>
        <p:nvSpPr>
          <p:cNvPr id="78855" name="Text Box 7"/>
          <p:cNvSpPr txBox="1">
            <a:spLocks noChangeArrowheads="1"/>
          </p:cNvSpPr>
          <p:nvPr/>
        </p:nvSpPr>
        <p:spPr bwMode="auto">
          <a:xfrm>
            <a:off x="381000" y="2743200"/>
            <a:ext cx="7772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CC3300"/>
                </a:solidFill>
              </a:rPr>
              <a:t>Những từ như thế nào được gọi là từ ghép?</a:t>
            </a:r>
          </a:p>
        </p:txBody>
      </p:sp>
      <p:sp>
        <p:nvSpPr>
          <p:cNvPr id="78857" name="Text Box 9"/>
          <p:cNvSpPr txBox="1">
            <a:spLocks noChangeArrowheads="1"/>
          </p:cNvSpPr>
          <p:nvPr/>
        </p:nvSpPr>
        <p:spPr bwMode="auto">
          <a:xfrm>
            <a:off x="481013" y="3352800"/>
            <a:ext cx="7772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009900"/>
                </a:solidFill>
              </a:rPr>
              <a:t>Những từ như thế nào được gọi là từ láy?</a:t>
            </a:r>
          </a:p>
        </p:txBody>
      </p:sp>
      <p:sp>
        <p:nvSpPr>
          <p:cNvPr id="11" name="WordArt 8"/>
          <p:cNvSpPr>
            <a:spLocks noChangeArrowheads="1" noChangeShapeType="1" noTextEdit="1"/>
          </p:cNvSpPr>
          <p:nvPr/>
        </p:nvSpPr>
        <p:spPr bwMode="auto">
          <a:xfrm>
            <a:off x="381000" y="533400"/>
            <a:ext cx="22098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Củng cố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788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788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8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8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" dur="500"/>
                                        <p:tgtEl>
                                          <p:spTgt spid="788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3" grpId="0"/>
      <p:bldP spid="78853" grpId="1"/>
      <p:bldP spid="78855" grpId="0"/>
      <p:bldP spid="78855" grpId="1"/>
      <p:bldP spid="78857" grpId="0"/>
      <p:bldP spid="78857" grpId="1"/>
      <p:bldP spid="11" grpId="0" animBg="1"/>
      <p:bldP spid="11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WordArt 5"/>
          <p:cNvSpPr>
            <a:spLocks noChangeArrowheads="1" noChangeShapeType="1" noTextEdit="1"/>
          </p:cNvSpPr>
          <p:nvPr/>
        </p:nvSpPr>
        <p:spPr bwMode="auto">
          <a:xfrm>
            <a:off x="304800" y="1143000"/>
            <a:ext cx="2333625" cy="4286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C9C9C"/>
                </a:solidFill>
                <a:latin typeface="Tahoma"/>
                <a:ea typeface="Tahoma"/>
                <a:cs typeface="Tahoma"/>
              </a:rPr>
              <a:t>Ôn tập bài cũ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457200" y="2209800"/>
            <a:ext cx="822960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Char char="-"/>
            </a:pPr>
            <a:r>
              <a:rPr lang="en-US" sz="3600">
                <a:solidFill>
                  <a:srgbClr val="993300"/>
                </a:solidFill>
              </a:rPr>
              <a:t>Thế nào là từ phức? Tìm 3 từ phức.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600">
                <a:solidFill>
                  <a:srgbClr val="993300"/>
                </a:solidFill>
              </a:rPr>
              <a:t>Đặt câu với 1 từ phức em vừa tìm được.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animBg="1"/>
      <p:bldP spid="51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152400" y="1143000"/>
            <a:ext cx="2133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6600"/>
                </a:solidFill>
              </a:rPr>
              <a:t>I- Nhận xét</a:t>
            </a: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2362200" y="914400"/>
            <a:ext cx="472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>
                <a:solidFill>
                  <a:srgbClr val="CC3300"/>
                </a:solidFill>
                <a:latin typeface="Times New Roman" pitchFamily="18" charset="0"/>
              </a:rPr>
              <a:t>Từ ghép và từ láy</a:t>
            </a: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228600" y="2743200"/>
            <a:ext cx="89154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6600"/>
                </a:solidFill>
              </a:rPr>
              <a:t>Tôi nghe </a:t>
            </a:r>
            <a:r>
              <a:rPr lang="en-US" sz="2400" b="1">
                <a:solidFill>
                  <a:srgbClr val="006600"/>
                </a:solidFill>
              </a:rPr>
              <a:t>truyện cổ thầm thì</a:t>
            </a:r>
          </a:p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6600"/>
                </a:solidFill>
              </a:rPr>
              <a:t>Lời </a:t>
            </a:r>
            <a:r>
              <a:rPr lang="en-US" sz="2400" b="1">
                <a:solidFill>
                  <a:srgbClr val="006600"/>
                </a:solidFill>
              </a:rPr>
              <a:t>ông cha</a:t>
            </a:r>
            <a:r>
              <a:rPr lang="en-US" sz="2400">
                <a:solidFill>
                  <a:srgbClr val="006600"/>
                </a:solidFill>
              </a:rPr>
              <a:t> dạy cũng vì đời sau</a:t>
            </a:r>
          </a:p>
          <a:p>
            <a:pPr algn="ctr">
              <a:spcBef>
                <a:spcPct val="50000"/>
              </a:spcBef>
            </a:pPr>
            <a:r>
              <a:rPr lang="en-US" sz="1600"/>
              <a:t>                                                 </a:t>
            </a:r>
            <a:r>
              <a:rPr lang="en-US" sz="1400" b="1">
                <a:solidFill>
                  <a:srgbClr val="006600"/>
                </a:solidFill>
              </a:rPr>
              <a:t>LÂM THỊ MỸ DẠ</a:t>
            </a:r>
          </a:p>
        </p:txBody>
      </p:sp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0" y="1752600"/>
            <a:ext cx="891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/>
              <a:t>Tìm các từ phức có trong các câu thơ sau: </a:t>
            </a:r>
            <a:endParaRPr lang="en-US" sz="2800">
              <a:solidFill>
                <a:srgbClr val="CC3300"/>
              </a:solidFill>
            </a:endParaRPr>
          </a:p>
        </p:txBody>
      </p:sp>
      <p:sp>
        <p:nvSpPr>
          <p:cNvPr id="68615" name="Text Box 7"/>
          <p:cNvSpPr txBox="1">
            <a:spLocks noChangeArrowheads="1"/>
          </p:cNvSpPr>
          <p:nvPr/>
        </p:nvSpPr>
        <p:spPr bwMode="auto">
          <a:xfrm>
            <a:off x="2362200" y="4238625"/>
            <a:ext cx="6019800" cy="246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006600"/>
                </a:solidFill>
              </a:rPr>
              <a:t>Thuyền ta </a:t>
            </a:r>
            <a:r>
              <a:rPr lang="en-US" sz="2400" b="1">
                <a:solidFill>
                  <a:srgbClr val="006600"/>
                </a:solidFill>
              </a:rPr>
              <a:t>chầm chậm</a:t>
            </a:r>
            <a:r>
              <a:rPr lang="en-US" sz="2400">
                <a:solidFill>
                  <a:srgbClr val="006600"/>
                </a:solidFill>
              </a:rPr>
              <a:t> vào Ba Bể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6600"/>
                </a:solidFill>
              </a:rPr>
              <a:t>Núi dựng </a:t>
            </a:r>
            <a:r>
              <a:rPr lang="en-US" sz="2400" b="1">
                <a:solidFill>
                  <a:srgbClr val="006600"/>
                </a:solidFill>
              </a:rPr>
              <a:t>cheo leo</a:t>
            </a:r>
            <a:r>
              <a:rPr lang="en-US" sz="2400">
                <a:solidFill>
                  <a:srgbClr val="006600"/>
                </a:solidFill>
              </a:rPr>
              <a:t>, hồ </a:t>
            </a:r>
            <a:r>
              <a:rPr lang="en-US" sz="2400" b="1">
                <a:solidFill>
                  <a:srgbClr val="006600"/>
                </a:solidFill>
              </a:rPr>
              <a:t>lặng im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6600"/>
                </a:solidFill>
              </a:rPr>
              <a:t>Lá rừng với gió ngân </a:t>
            </a:r>
            <a:r>
              <a:rPr lang="en-US" sz="2400" b="1">
                <a:solidFill>
                  <a:srgbClr val="006600"/>
                </a:solidFill>
              </a:rPr>
              <a:t>se sẽ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6600"/>
                </a:solidFill>
              </a:rPr>
              <a:t>Họa tiếng lòng ta với tiếng chim</a:t>
            </a:r>
          </a:p>
          <a:p>
            <a:pPr algn="ctr">
              <a:spcBef>
                <a:spcPct val="50000"/>
              </a:spcBef>
            </a:pPr>
            <a:r>
              <a:rPr lang="en-US" sz="1600"/>
              <a:t>                                                 </a:t>
            </a:r>
            <a:r>
              <a:rPr lang="en-US" sz="1200" b="1">
                <a:solidFill>
                  <a:srgbClr val="006600"/>
                </a:solidFill>
              </a:rPr>
              <a:t>HOÀNG TRUNG THÔNG</a:t>
            </a:r>
            <a:endParaRPr lang="en-US" sz="1000" b="1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/>
      <p:bldP spid="68613" grpId="0"/>
      <p:bldP spid="68614" grpId="0"/>
      <p:bldP spid="686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Text Box 3"/>
          <p:cNvSpPr txBox="1">
            <a:spLocks noChangeArrowheads="1"/>
          </p:cNvSpPr>
          <p:nvPr/>
        </p:nvSpPr>
        <p:spPr bwMode="auto">
          <a:xfrm>
            <a:off x="152400" y="1143000"/>
            <a:ext cx="2133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6600"/>
                </a:solidFill>
              </a:rPr>
              <a:t>I- Nhận xét</a:t>
            </a:r>
          </a:p>
        </p:txBody>
      </p:sp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2362200" y="914400"/>
            <a:ext cx="472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>
                <a:solidFill>
                  <a:srgbClr val="CC3300"/>
                </a:solidFill>
                <a:latin typeface="Times New Roman" pitchFamily="18" charset="0"/>
              </a:rPr>
              <a:t>Từ ghép và từ láy</a:t>
            </a:r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228600" y="1676400"/>
            <a:ext cx="89154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6600"/>
                </a:solidFill>
              </a:rPr>
              <a:t>Tôi nghe </a:t>
            </a:r>
            <a:r>
              <a:rPr lang="en-US" sz="2400" b="1">
                <a:solidFill>
                  <a:srgbClr val="006600"/>
                </a:solidFill>
              </a:rPr>
              <a:t>truyện cổ thầm thì</a:t>
            </a:r>
          </a:p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6600"/>
                </a:solidFill>
              </a:rPr>
              <a:t>Lời </a:t>
            </a:r>
            <a:r>
              <a:rPr lang="en-US" sz="2400" b="1">
                <a:solidFill>
                  <a:srgbClr val="006600"/>
                </a:solidFill>
              </a:rPr>
              <a:t>ông cha</a:t>
            </a:r>
            <a:r>
              <a:rPr lang="en-US" sz="2400">
                <a:solidFill>
                  <a:srgbClr val="006600"/>
                </a:solidFill>
              </a:rPr>
              <a:t> dạy cũng vì đời sau</a:t>
            </a:r>
          </a:p>
          <a:p>
            <a:pPr algn="ctr">
              <a:spcBef>
                <a:spcPct val="50000"/>
              </a:spcBef>
            </a:pPr>
            <a:r>
              <a:rPr lang="en-US" sz="1600"/>
              <a:t>                                                 </a:t>
            </a:r>
            <a:r>
              <a:rPr lang="en-US" sz="1400" b="1">
                <a:solidFill>
                  <a:srgbClr val="006600"/>
                </a:solidFill>
              </a:rPr>
              <a:t>LÂM THỊ MỸ DẠ</a:t>
            </a:r>
          </a:p>
        </p:txBody>
      </p:sp>
      <p:sp>
        <p:nvSpPr>
          <p:cNvPr id="5125" name="Text Box 6"/>
          <p:cNvSpPr txBox="1">
            <a:spLocks noChangeArrowheads="1"/>
          </p:cNvSpPr>
          <p:nvPr/>
        </p:nvSpPr>
        <p:spPr bwMode="auto">
          <a:xfrm>
            <a:off x="0" y="5638800"/>
            <a:ext cx="8915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/>
              <a:t>Các từ phức có trong các câu thơ sau: </a:t>
            </a:r>
            <a:r>
              <a:rPr lang="en-US" sz="2800">
                <a:solidFill>
                  <a:srgbClr val="CC3300"/>
                </a:solidFill>
              </a:rPr>
              <a:t>truyện cổ, thầm thì, ông cha, chầm chậm, cheo leo, lặng im, se sẽ</a:t>
            </a:r>
          </a:p>
        </p:txBody>
      </p:sp>
      <p:sp>
        <p:nvSpPr>
          <p:cNvPr id="67591" name="Text Box 7"/>
          <p:cNvSpPr txBox="1">
            <a:spLocks noChangeArrowheads="1"/>
          </p:cNvSpPr>
          <p:nvPr/>
        </p:nvSpPr>
        <p:spPr bwMode="auto">
          <a:xfrm>
            <a:off x="2362200" y="3124200"/>
            <a:ext cx="6019800" cy="246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006600"/>
                </a:solidFill>
              </a:rPr>
              <a:t>Thuyền ta chầm chậm vào Ba Bể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6600"/>
                </a:solidFill>
              </a:rPr>
              <a:t>Núi dựng cheo leo, hồ lặng im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6600"/>
                </a:solidFill>
              </a:rPr>
              <a:t>Lá rừng với gió ngân se sẽ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6600"/>
                </a:solidFill>
              </a:rPr>
              <a:t>Họa tiếng lòng ta với tiếng chim</a:t>
            </a:r>
          </a:p>
          <a:p>
            <a:pPr algn="ctr">
              <a:spcBef>
                <a:spcPct val="50000"/>
              </a:spcBef>
            </a:pPr>
            <a:r>
              <a:rPr lang="en-US" sz="1600"/>
              <a:t>                                                 </a:t>
            </a:r>
            <a:r>
              <a:rPr lang="en-US" sz="1200" b="1">
                <a:solidFill>
                  <a:srgbClr val="006600"/>
                </a:solidFill>
              </a:rPr>
              <a:t>HOÀNG TRUNG THÔNG</a:t>
            </a:r>
            <a:endParaRPr lang="en-US" sz="1000" b="1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8" grpId="0"/>
      <p:bldP spid="67589" grpId="0"/>
      <p:bldP spid="6759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152400" y="1447800"/>
            <a:ext cx="2133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6600"/>
                </a:solidFill>
              </a:rPr>
              <a:t>I- Nhận xét</a:t>
            </a: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2362200" y="914400"/>
            <a:ext cx="472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>
                <a:solidFill>
                  <a:srgbClr val="CC3300"/>
                </a:solidFill>
                <a:latin typeface="Times New Roman" pitchFamily="18" charset="0"/>
              </a:rPr>
              <a:t>Từ ghép và từ láy</a:t>
            </a:r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228600" y="3200400"/>
            <a:ext cx="891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/>
              <a:t>Cấu tạo của các từ phức trên có gì khác nhau?</a:t>
            </a:r>
          </a:p>
        </p:txBody>
      </p:sp>
      <p:sp>
        <p:nvSpPr>
          <p:cNvPr id="6149" name="Text Box 8"/>
          <p:cNvSpPr txBox="1">
            <a:spLocks noChangeArrowheads="1"/>
          </p:cNvSpPr>
          <p:nvPr/>
        </p:nvSpPr>
        <p:spPr bwMode="auto">
          <a:xfrm>
            <a:off x="228600" y="2057400"/>
            <a:ext cx="8915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/>
              <a:t>Các từ phức có trong các câu thơ sau: </a:t>
            </a:r>
            <a:r>
              <a:rPr lang="en-US" sz="2800">
                <a:solidFill>
                  <a:srgbClr val="CC3300"/>
                </a:solidFill>
              </a:rPr>
              <a:t>truyện cổ, thầm thì, ông cha, chầm chậm, cheo leo, lặng im, se sẽ</a:t>
            </a:r>
          </a:p>
        </p:txBody>
      </p:sp>
      <p:sp>
        <p:nvSpPr>
          <p:cNvPr id="69641" name="Text Box 9"/>
          <p:cNvSpPr txBox="1">
            <a:spLocks noChangeArrowheads="1"/>
          </p:cNvSpPr>
          <p:nvPr/>
        </p:nvSpPr>
        <p:spPr bwMode="auto">
          <a:xfrm>
            <a:off x="228600" y="4038600"/>
            <a:ext cx="8915400" cy="222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/>
              <a:t>Gợi ý: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800"/>
              <a:t>Từ phức nào do những tiếng có nghĩa tạo thành?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800"/>
              <a:t>Từ phức nào do những tiếng có âm đầu hoặc vần lặp lại nhau tạo thành?</a:t>
            </a:r>
          </a:p>
        </p:txBody>
      </p:sp>
      <p:sp>
        <p:nvSpPr>
          <p:cNvPr id="69642" name="Text Box 10"/>
          <p:cNvSpPr txBox="1">
            <a:spLocks noChangeArrowheads="1"/>
          </p:cNvSpPr>
          <p:nvPr/>
        </p:nvSpPr>
        <p:spPr bwMode="auto">
          <a:xfrm>
            <a:off x="8001000" y="457200"/>
            <a:ext cx="838200" cy="376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CC3300"/>
                </a:solidFill>
              </a:rPr>
              <a:t>N2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6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6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96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96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96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96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1" dur="2000"/>
                                        <p:tgtEl>
                                          <p:spTgt spid="69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4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152400" y="1447800"/>
            <a:ext cx="2133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6600"/>
                </a:solidFill>
              </a:rPr>
              <a:t>I- Nhận xét</a:t>
            </a: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2362200" y="914400"/>
            <a:ext cx="472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>
                <a:solidFill>
                  <a:srgbClr val="CC3300"/>
                </a:solidFill>
                <a:latin typeface="Times New Roman" pitchFamily="18" charset="0"/>
              </a:rPr>
              <a:t>Từ ghép và từ láy</a:t>
            </a:r>
          </a:p>
        </p:txBody>
      </p:sp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228600" y="1905000"/>
            <a:ext cx="8915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/>
              <a:t>Các từ phức có trong các câu thơ sau: </a:t>
            </a:r>
            <a:r>
              <a:rPr lang="en-US" sz="2800">
                <a:solidFill>
                  <a:srgbClr val="CC3300"/>
                </a:solidFill>
              </a:rPr>
              <a:t>truyện cổ, thầm thì, ông cha, chầm chậm, cheo leo, lặng im, se sẽ</a:t>
            </a:r>
          </a:p>
        </p:txBody>
      </p:sp>
      <p:sp>
        <p:nvSpPr>
          <p:cNvPr id="7173" name="Text Box 7"/>
          <p:cNvSpPr txBox="1">
            <a:spLocks noChangeArrowheads="1"/>
          </p:cNvSpPr>
          <p:nvPr/>
        </p:nvSpPr>
        <p:spPr bwMode="auto">
          <a:xfrm>
            <a:off x="228600" y="2895600"/>
            <a:ext cx="8915400" cy="3938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Char char="-"/>
            </a:pPr>
            <a:r>
              <a:rPr lang="en-US" sz="2800"/>
              <a:t>Từ phức do các tiếng có nghĩa tạo thành: truyện cổ, ông cha ( truyện + cổ, ông + cha), lặng im (lặng +  im) 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800"/>
              <a:t>Từ phức những tiếng có âm đầu hoặc vần lặp lại nhau tạo thành:thầm thì, chầm chậm, cheo leo, se sẽ</a:t>
            </a:r>
          </a:p>
          <a:p>
            <a:pPr>
              <a:spcBef>
                <a:spcPct val="50000"/>
              </a:spcBef>
            </a:pPr>
            <a:r>
              <a:rPr lang="en-US" sz="2800"/>
              <a:t>       Chầm chậm, se sẽ: </a:t>
            </a:r>
            <a:r>
              <a:rPr lang="en-US" sz="2800">
                <a:solidFill>
                  <a:srgbClr val="CC3300"/>
                </a:solidFill>
              </a:rPr>
              <a:t>lặp lại cả âm đầu và vần</a:t>
            </a:r>
            <a:r>
              <a:rPr lang="en-US" sz="2800"/>
              <a:t>.</a:t>
            </a:r>
          </a:p>
          <a:p>
            <a:pPr>
              <a:spcBef>
                <a:spcPct val="50000"/>
              </a:spcBef>
            </a:pPr>
            <a:r>
              <a:rPr lang="en-US" sz="2800"/>
              <a:t>       cheo leo: </a:t>
            </a:r>
            <a:r>
              <a:rPr lang="en-US" sz="2800">
                <a:solidFill>
                  <a:srgbClr val="CC3300"/>
                </a:solidFill>
              </a:rPr>
              <a:t>vần eo được lặp lại(đều có vần eo).</a:t>
            </a:r>
          </a:p>
          <a:p>
            <a:pPr>
              <a:spcBef>
                <a:spcPct val="50000"/>
              </a:spcBef>
            </a:pPr>
            <a:r>
              <a:rPr lang="en-US" sz="2800"/>
              <a:t>       thầm thì: </a:t>
            </a:r>
            <a:r>
              <a:rPr lang="en-US" sz="2800">
                <a:solidFill>
                  <a:srgbClr val="CC3300"/>
                </a:solidFill>
              </a:rPr>
              <a:t>âm đầu được lặp lại ( đều có âm th).</a:t>
            </a:r>
          </a:p>
        </p:txBody>
      </p:sp>
      <p:sp>
        <p:nvSpPr>
          <p:cNvPr id="7174" name="Text Box 8"/>
          <p:cNvSpPr txBox="1">
            <a:spLocks noChangeArrowheads="1"/>
          </p:cNvSpPr>
          <p:nvPr/>
        </p:nvSpPr>
        <p:spPr bwMode="auto">
          <a:xfrm>
            <a:off x="8001000" y="457200"/>
            <a:ext cx="838200" cy="376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CC3300"/>
                </a:solidFill>
              </a:rPr>
              <a:t>N2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chemeClr val="tx2"/>
                </a:solidFill>
                <a:latin typeface="Times New Roman" pitchFamily="18" charset="0"/>
              </a:rPr>
              <a:t>Thứ ba, ngày 10 tháng 9 năm 2014</a:t>
            </a:r>
            <a:br>
              <a:rPr lang="en-US" sz="3200" b="1">
                <a:solidFill>
                  <a:schemeClr val="tx2"/>
                </a:solidFill>
                <a:latin typeface="Times New Roman" pitchFamily="18" charset="0"/>
              </a:rPr>
            </a:br>
            <a:r>
              <a:rPr lang="en-US" sz="3200" b="1">
                <a:solidFill>
                  <a:schemeClr val="tx2"/>
                </a:solidFill>
                <a:latin typeface="Times New Roman" pitchFamily="18" charset="0"/>
              </a:rPr>
              <a:t>Luyện từ và câu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52400" y="1447800"/>
            <a:ext cx="2133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6600"/>
                </a:solidFill>
              </a:rPr>
              <a:t>I- Nhận xét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362200" y="914400"/>
            <a:ext cx="472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>
                <a:solidFill>
                  <a:srgbClr val="CC3300"/>
                </a:solidFill>
                <a:latin typeface="Times New Roman" pitchFamily="18" charset="0"/>
              </a:rPr>
              <a:t>Từ ghép và từ láy</a:t>
            </a:r>
          </a:p>
        </p:txBody>
      </p:sp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228600" y="2162175"/>
            <a:ext cx="4572000" cy="1838325"/>
          </a:xfrm>
          <a:prstGeom prst="rect">
            <a:avLst/>
          </a:prstGeom>
          <a:noFill/>
          <a:ln w="38100">
            <a:solidFill>
              <a:srgbClr val="00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Char char="-"/>
            </a:pPr>
            <a:r>
              <a:rPr lang="en-US" sz="2800">
                <a:solidFill>
                  <a:srgbClr val="CC3300"/>
                </a:solidFill>
              </a:rPr>
              <a:t>Từ phức do các tiếng có nghĩa tạo thành</a:t>
            </a:r>
            <a:r>
              <a:rPr lang="en-US" sz="2800"/>
              <a:t>: truyện cổ, ông cha ( truyện + cổ, ông + cha), lặng im (lặng +  im) </a:t>
            </a:r>
          </a:p>
        </p:txBody>
      </p:sp>
      <p:sp>
        <p:nvSpPr>
          <p:cNvPr id="8198" name="Text Box 7"/>
          <p:cNvSpPr txBox="1">
            <a:spLocks noChangeArrowheads="1"/>
          </p:cNvSpPr>
          <p:nvPr/>
        </p:nvSpPr>
        <p:spPr bwMode="auto">
          <a:xfrm>
            <a:off x="8001000" y="457200"/>
            <a:ext cx="838200" cy="376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CC3300"/>
                </a:solidFill>
              </a:rPr>
              <a:t>N2 </a:t>
            </a:r>
          </a:p>
        </p:txBody>
      </p:sp>
      <p:sp>
        <p:nvSpPr>
          <p:cNvPr id="71689" name="Text Box 9"/>
          <p:cNvSpPr txBox="1">
            <a:spLocks noChangeArrowheads="1"/>
          </p:cNvSpPr>
          <p:nvPr/>
        </p:nvSpPr>
        <p:spPr bwMode="auto">
          <a:xfrm>
            <a:off x="228600" y="4371975"/>
            <a:ext cx="5029200" cy="1838325"/>
          </a:xfrm>
          <a:prstGeom prst="rect">
            <a:avLst/>
          </a:prstGeom>
          <a:noFill/>
          <a:ln w="38100">
            <a:solidFill>
              <a:srgbClr val="00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Char char="-"/>
            </a:pPr>
            <a:r>
              <a:rPr lang="en-US" sz="2800">
                <a:solidFill>
                  <a:srgbClr val="CC3300"/>
                </a:solidFill>
              </a:rPr>
              <a:t>Từ phức những tiếng có âm đầu hoặc vần lặp lại nhau tạo thành: </a:t>
            </a:r>
            <a:r>
              <a:rPr lang="en-US" sz="2800"/>
              <a:t>thầm thì, chầm chậm, cheo leo, se sẽ.</a:t>
            </a:r>
            <a:endParaRPr lang="en-US" sz="2800">
              <a:solidFill>
                <a:srgbClr val="CC3300"/>
              </a:solidFill>
            </a:endParaRPr>
          </a:p>
        </p:txBody>
      </p:sp>
      <p:sp>
        <p:nvSpPr>
          <p:cNvPr id="71690" name="AutoShape 10"/>
          <p:cNvSpPr>
            <a:spLocks noChangeArrowheads="1"/>
          </p:cNvSpPr>
          <p:nvPr/>
        </p:nvSpPr>
        <p:spPr bwMode="auto">
          <a:xfrm>
            <a:off x="5867400" y="1981200"/>
            <a:ext cx="3048000" cy="1219200"/>
          </a:xfrm>
          <a:prstGeom prst="wedgeRectCallout">
            <a:avLst>
              <a:gd name="adj1" fmla="val -83074"/>
              <a:gd name="adj2" fmla="val 7122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4000">
                <a:solidFill>
                  <a:srgbClr val="CC3300"/>
                </a:solidFill>
              </a:rPr>
              <a:t>Đó là các từ ghép</a:t>
            </a:r>
          </a:p>
        </p:txBody>
      </p:sp>
      <p:sp>
        <p:nvSpPr>
          <p:cNvPr id="71691" name="AutoShape 11"/>
          <p:cNvSpPr>
            <a:spLocks noChangeArrowheads="1"/>
          </p:cNvSpPr>
          <p:nvPr/>
        </p:nvSpPr>
        <p:spPr bwMode="auto">
          <a:xfrm>
            <a:off x="5867400" y="4038600"/>
            <a:ext cx="3048000" cy="1219200"/>
          </a:xfrm>
          <a:prstGeom prst="wedgeRectCallout">
            <a:avLst>
              <a:gd name="adj1" fmla="val -83074"/>
              <a:gd name="adj2" fmla="val 7122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4000">
                <a:solidFill>
                  <a:srgbClr val="CC3300"/>
                </a:solidFill>
              </a:rPr>
              <a:t>Đó là các từ láy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6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6" grpId="0" animBg="1"/>
      <p:bldP spid="71689" grpId="0" animBg="1"/>
      <p:bldP spid="71690" grpId="0" animBg="1"/>
      <p:bldP spid="7169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Text Box 3"/>
          <p:cNvSpPr txBox="1">
            <a:spLocks noChangeArrowheads="1"/>
          </p:cNvSpPr>
          <p:nvPr/>
        </p:nvSpPr>
        <p:spPr bwMode="auto">
          <a:xfrm>
            <a:off x="152400" y="1447800"/>
            <a:ext cx="2133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6600"/>
                </a:solidFill>
              </a:rPr>
              <a:t>II- Ghi nhớ</a:t>
            </a: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2362200" y="914400"/>
            <a:ext cx="472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>
                <a:solidFill>
                  <a:srgbClr val="CC3300"/>
                </a:solidFill>
                <a:latin typeface="Times New Roman" pitchFamily="18" charset="0"/>
              </a:rPr>
              <a:t>Từ ghép và từ láy</a:t>
            </a:r>
          </a:p>
        </p:txBody>
      </p:sp>
      <p:sp>
        <p:nvSpPr>
          <p:cNvPr id="72711" name="Text Box 7"/>
          <p:cNvSpPr txBox="1">
            <a:spLocks noChangeArrowheads="1"/>
          </p:cNvSpPr>
          <p:nvPr/>
        </p:nvSpPr>
        <p:spPr bwMode="auto">
          <a:xfrm>
            <a:off x="381000" y="2209800"/>
            <a:ext cx="7772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CC3300"/>
                </a:solidFill>
              </a:rPr>
              <a:t>Có mấy cách để tạo từ phức?</a:t>
            </a:r>
          </a:p>
        </p:txBody>
      </p:sp>
      <p:sp>
        <p:nvSpPr>
          <p:cNvPr id="72714" name="Text Box 10"/>
          <p:cNvSpPr txBox="1">
            <a:spLocks noChangeArrowheads="1"/>
          </p:cNvSpPr>
          <p:nvPr/>
        </p:nvSpPr>
        <p:spPr bwMode="auto">
          <a:xfrm>
            <a:off x="381000" y="2209800"/>
            <a:ext cx="7772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CC3300"/>
                </a:solidFill>
              </a:rPr>
              <a:t>Có hai cách chính để tạo từ phức.</a:t>
            </a:r>
          </a:p>
        </p:txBody>
      </p:sp>
      <p:sp>
        <p:nvSpPr>
          <p:cNvPr id="72715" name="Text Box 11"/>
          <p:cNvSpPr txBox="1">
            <a:spLocks noChangeArrowheads="1"/>
          </p:cNvSpPr>
          <p:nvPr/>
        </p:nvSpPr>
        <p:spPr bwMode="auto">
          <a:xfrm>
            <a:off x="381000" y="2743200"/>
            <a:ext cx="7772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CC3300"/>
                </a:solidFill>
              </a:rPr>
              <a:t>Những từ như thế nào được gọi là từ ghép?</a:t>
            </a:r>
          </a:p>
        </p:txBody>
      </p:sp>
      <p:sp>
        <p:nvSpPr>
          <p:cNvPr id="72716" name="Text Box 12"/>
          <p:cNvSpPr txBox="1">
            <a:spLocks noChangeArrowheads="1"/>
          </p:cNvSpPr>
          <p:nvPr/>
        </p:nvSpPr>
        <p:spPr bwMode="auto">
          <a:xfrm>
            <a:off x="304800" y="2667000"/>
            <a:ext cx="7772400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2800">
                <a:solidFill>
                  <a:srgbClr val="CC3300"/>
                </a:solidFill>
              </a:rPr>
              <a:t>Ghép những tiếng có nghĩa lại với nhau. Đó là các từ ghép.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009900"/>
                </a:solidFill>
              </a:rPr>
              <a:t>M</a:t>
            </a:r>
            <a:r>
              <a:rPr lang="en-US" sz="2800">
                <a:solidFill>
                  <a:srgbClr val="CC3300"/>
                </a:solidFill>
              </a:rPr>
              <a:t>: tình thương, thương mến,….</a:t>
            </a:r>
          </a:p>
        </p:txBody>
      </p:sp>
      <p:sp>
        <p:nvSpPr>
          <p:cNvPr id="72717" name="Text Box 13"/>
          <p:cNvSpPr txBox="1">
            <a:spLocks noChangeArrowheads="1"/>
          </p:cNvSpPr>
          <p:nvPr/>
        </p:nvSpPr>
        <p:spPr bwMode="auto">
          <a:xfrm>
            <a:off x="457200" y="4343400"/>
            <a:ext cx="7772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009900"/>
                </a:solidFill>
              </a:rPr>
              <a:t>Những từ như thế nào được gọi là từ láy?</a:t>
            </a:r>
          </a:p>
        </p:txBody>
      </p:sp>
      <p:sp>
        <p:nvSpPr>
          <p:cNvPr id="72718" name="Text Box 14"/>
          <p:cNvSpPr txBox="1">
            <a:spLocks noChangeArrowheads="1"/>
          </p:cNvSpPr>
          <p:nvPr/>
        </p:nvSpPr>
        <p:spPr bwMode="auto">
          <a:xfrm>
            <a:off x="304800" y="4267200"/>
            <a:ext cx="777240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009900"/>
                </a:solidFill>
              </a:rPr>
              <a:t>2. Phối hợp những tiếng có âm đầu hay vần ( hoặc cả âm đầu và vần) giống nhau. Đó là các từ láy.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</a:rPr>
              <a:t>M:</a:t>
            </a:r>
            <a:r>
              <a:rPr lang="en-US" sz="2800">
                <a:solidFill>
                  <a:srgbClr val="009900"/>
                </a:solidFill>
              </a:rPr>
              <a:t> săn sóc, khéo léo, luôn luôn,…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727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2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2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727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2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2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2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2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2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2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500"/>
                                        <p:tgtEl>
                                          <p:spTgt spid="727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2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2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/>
      <p:bldP spid="72711" grpId="0"/>
      <p:bldP spid="72711" grpId="1"/>
      <p:bldP spid="72714" grpId="0"/>
      <p:bldP spid="72715" grpId="0"/>
      <p:bldP spid="72715" grpId="1"/>
      <p:bldP spid="72716" grpId="0"/>
      <p:bldP spid="72717" grpId="0"/>
      <p:bldP spid="72717" grpId="1"/>
      <p:bldP spid="727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Text Box 3"/>
          <p:cNvSpPr txBox="1">
            <a:spLocks noChangeArrowheads="1"/>
          </p:cNvSpPr>
          <p:nvPr/>
        </p:nvSpPr>
        <p:spPr bwMode="auto">
          <a:xfrm>
            <a:off x="152400" y="1447800"/>
            <a:ext cx="2743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6600"/>
                </a:solidFill>
              </a:rPr>
              <a:t>III- Luyện tập</a:t>
            </a: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2362200" y="914400"/>
            <a:ext cx="472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>
                <a:solidFill>
                  <a:srgbClr val="CC3300"/>
                </a:solidFill>
                <a:latin typeface="Times New Roman" pitchFamily="18" charset="0"/>
              </a:rPr>
              <a:t>Từ ghép và từ láy</a:t>
            </a:r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0" y="2057400"/>
            <a:ext cx="9144000" cy="483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CC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2400">
                <a:latin typeface="Times New Roman" pitchFamily="18" charset="0"/>
              </a:rPr>
              <a:t>Hãy xếp những từ phức được in nghiêng trong các câu dưới đây thành hai loại: từ ghép và từ láy. Biết rằng những tiếng in đậm là tiếng có nghĩa:</a:t>
            </a:r>
          </a:p>
          <a:p>
            <a:pPr>
              <a:spcBef>
                <a:spcPct val="50000"/>
              </a:spcBef>
              <a:buFontTx/>
              <a:buAutoNum type="alphaLcParenR"/>
            </a:pPr>
            <a:r>
              <a:rPr lang="en-US" sz="2400">
                <a:latin typeface="Times New Roman" pitchFamily="18" charset="0"/>
              </a:rPr>
              <a:t>Nhân dân </a:t>
            </a:r>
            <a:r>
              <a:rPr lang="en-US" sz="2400" b="1" i="1">
                <a:solidFill>
                  <a:srgbClr val="CC3300"/>
                </a:solidFill>
                <a:latin typeface="Times New Roman" pitchFamily="18" charset="0"/>
              </a:rPr>
              <a:t>ghi nhớ</a:t>
            </a:r>
            <a:r>
              <a:rPr lang="en-US" sz="2400">
                <a:latin typeface="Times New Roman" pitchFamily="18" charset="0"/>
              </a:rPr>
              <a:t> công ơn Chử Đồng Tử, lập </a:t>
            </a:r>
            <a:r>
              <a:rPr lang="en-US" sz="2400" b="1" i="1">
                <a:latin typeface="Times New Roman" pitchFamily="18" charset="0"/>
              </a:rPr>
              <a:t>đền thờ</a:t>
            </a:r>
            <a:r>
              <a:rPr lang="en-US" sz="2400">
                <a:latin typeface="Times New Roman" pitchFamily="18" charset="0"/>
              </a:rPr>
              <a:t> ở nhiều nơi bên sông Hồng. Cũng từ đó hằng năm, suốt mấy tháng mùa xuân, cả một vùng </a:t>
            </a:r>
            <a:r>
              <a:rPr lang="en-US" sz="2400" b="1" i="1">
                <a:latin typeface="Times New Roman" pitchFamily="18" charset="0"/>
              </a:rPr>
              <a:t>bờ bãi</a:t>
            </a:r>
            <a:r>
              <a:rPr lang="en-US" sz="2400">
                <a:latin typeface="Times New Roman" pitchFamily="18" charset="0"/>
              </a:rPr>
              <a:t> sông Hồng lại </a:t>
            </a:r>
            <a:r>
              <a:rPr lang="en-US" sz="2400" b="1" i="1">
                <a:latin typeface="Times New Roman" pitchFamily="18" charset="0"/>
              </a:rPr>
              <a:t>nô nức</a:t>
            </a:r>
            <a:r>
              <a:rPr lang="en-US" sz="2400">
                <a:latin typeface="Times New Roman" pitchFamily="18" charset="0"/>
              </a:rPr>
              <a:t> làm lễ, mở hội để </a:t>
            </a:r>
            <a:r>
              <a:rPr lang="en-US" sz="2400" b="1" i="1">
                <a:solidFill>
                  <a:srgbClr val="CC3300"/>
                </a:solidFill>
                <a:latin typeface="Times New Roman" pitchFamily="18" charset="0"/>
              </a:rPr>
              <a:t>tưởng nhớ</a:t>
            </a:r>
            <a:r>
              <a:rPr lang="en-US" sz="2400">
                <a:latin typeface="Times New Roman" pitchFamily="18" charset="0"/>
              </a:rPr>
              <a:t> ông.</a:t>
            </a:r>
          </a:p>
          <a:p>
            <a:pPr>
              <a:spcBef>
                <a:spcPct val="50000"/>
              </a:spcBef>
            </a:pPr>
            <a:endParaRPr lang="en-US" sz="2400">
              <a:latin typeface="Times New Roman" pitchFamily="18" charset="0"/>
            </a:endParaRPr>
          </a:p>
          <a:p>
            <a:pPr>
              <a:spcBef>
                <a:spcPct val="50000"/>
              </a:spcBef>
              <a:buFontTx/>
              <a:buAutoNum type="alphaLcParenR"/>
            </a:pPr>
            <a:r>
              <a:rPr lang="en-US" sz="2400">
                <a:latin typeface="Times New Roman" pitchFamily="18" charset="0"/>
              </a:rPr>
              <a:t>Dáng tre vươn </a:t>
            </a:r>
            <a:r>
              <a:rPr lang="en-US" sz="2400" b="1" i="1">
                <a:solidFill>
                  <a:srgbClr val="CC3300"/>
                </a:solidFill>
                <a:latin typeface="Times New Roman" pitchFamily="18" charset="0"/>
              </a:rPr>
              <a:t>mộc mạc</a:t>
            </a:r>
            <a:r>
              <a:rPr lang="en-US" sz="2400">
                <a:latin typeface="Times New Roman" pitchFamily="18" charset="0"/>
              </a:rPr>
              <a:t>, màu tre tươi </a:t>
            </a:r>
            <a:r>
              <a:rPr lang="en-US" sz="2400" b="1" i="1">
                <a:solidFill>
                  <a:srgbClr val="CC3300"/>
                </a:solidFill>
                <a:latin typeface="Times New Roman" pitchFamily="18" charset="0"/>
              </a:rPr>
              <a:t>nhũn nhặn</a:t>
            </a:r>
            <a:r>
              <a:rPr lang="en-US" sz="2400">
                <a:latin typeface="Times New Roman" pitchFamily="18" charset="0"/>
              </a:rPr>
              <a:t>. Rồi tre lớn lên, </a:t>
            </a:r>
            <a:r>
              <a:rPr lang="en-US" sz="2400" b="1" i="1">
                <a:solidFill>
                  <a:srgbClr val="CC3300"/>
                </a:solidFill>
                <a:latin typeface="Times New Roman" pitchFamily="18" charset="0"/>
              </a:rPr>
              <a:t>cứng cáp, dẻo dai, vững chắc</a:t>
            </a:r>
            <a:r>
              <a:rPr lang="en-US" sz="2400">
                <a:latin typeface="Times New Roman" pitchFamily="18" charset="0"/>
              </a:rPr>
              <a:t>. Tre trông </a:t>
            </a:r>
            <a:r>
              <a:rPr lang="en-US" sz="2400" b="1" i="1">
                <a:solidFill>
                  <a:srgbClr val="CC3300"/>
                </a:solidFill>
                <a:latin typeface="Times New Roman" pitchFamily="18" charset="0"/>
              </a:rPr>
              <a:t>thanh cao</a:t>
            </a:r>
            <a:r>
              <a:rPr lang="en-US" sz="2400">
                <a:latin typeface="Times New Roman" pitchFamily="18" charset="0"/>
              </a:rPr>
              <a:t>, giản dị, chí khí như người.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                                                                                    </a:t>
            </a:r>
            <a:r>
              <a:rPr lang="en-US" b="1">
                <a:latin typeface="Times New Roman" pitchFamily="18" charset="0"/>
              </a:rPr>
              <a:t>THÉP MỚI</a:t>
            </a:r>
          </a:p>
        </p:txBody>
      </p:sp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7848600" y="304800"/>
            <a:ext cx="990600" cy="557213"/>
          </a:xfrm>
          <a:prstGeom prst="rect">
            <a:avLst/>
          </a:prstGeom>
          <a:noFill/>
          <a:ln w="3810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</a:rPr>
              <a:t>S/39</a:t>
            </a:r>
          </a:p>
        </p:txBody>
      </p:sp>
      <p:sp>
        <p:nvSpPr>
          <p:cNvPr id="74759" name="Line 7"/>
          <p:cNvSpPr>
            <a:spLocks noChangeShapeType="1"/>
          </p:cNvSpPr>
          <p:nvPr/>
        </p:nvSpPr>
        <p:spPr bwMode="auto">
          <a:xfrm>
            <a:off x="2590800" y="2438400"/>
            <a:ext cx="3276600" cy="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60" name="Line 8"/>
          <p:cNvSpPr>
            <a:spLocks noChangeShapeType="1"/>
          </p:cNvSpPr>
          <p:nvPr/>
        </p:nvSpPr>
        <p:spPr bwMode="auto">
          <a:xfrm>
            <a:off x="381000" y="2819400"/>
            <a:ext cx="3200400" cy="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4761" name="Text Box 9"/>
          <p:cNvSpPr txBox="1">
            <a:spLocks noChangeArrowheads="1"/>
          </p:cNvSpPr>
          <p:nvPr/>
        </p:nvSpPr>
        <p:spPr bwMode="auto">
          <a:xfrm>
            <a:off x="6705600" y="4540250"/>
            <a:ext cx="1828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/>
              <a:t>Theo HOÀNG LÊ</a:t>
            </a:r>
          </a:p>
        </p:txBody>
      </p:sp>
      <p:sp>
        <p:nvSpPr>
          <p:cNvPr id="74762" name="Text Box 10"/>
          <p:cNvSpPr txBox="1">
            <a:spLocks noChangeArrowheads="1"/>
          </p:cNvSpPr>
          <p:nvPr/>
        </p:nvSpPr>
        <p:spPr bwMode="auto">
          <a:xfrm>
            <a:off x="7924800" y="3048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/>
              <a:t>N4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47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47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4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4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47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47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/>
      <p:bldP spid="74757" grpId="0"/>
      <p:bldP spid="74759" grpId="0" animBg="1"/>
      <p:bldP spid="74760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959</Words>
  <Application>Microsoft Office PowerPoint</Application>
  <PresentationFormat>On-screen Show (4:3)</PresentationFormat>
  <Paragraphs>113</Paragraphs>
  <Slides>13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Dang Le Phan Danh</cp:lastModifiedBy>
  <cp:revision>122</cp:revision>
  <dcterms:created xsi:type="dcterms:W3CDTF">2014-08-25T14:59:45Z</dcterms:created>
  <dcterms:modified xsi:type="dcterms:W3CDTF">2019-09-12T10:07:52Z</dcterms:modified>
</cp:coreProperties>
</file>