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6" r:id="rId1"/>
  </p:sldMasterIdLst>
  <p:notesMasterIdLst>
    <p:notesMasterId r:id="rId25"/>
  </p:notesMasterIdLst>
  <p:sldIdLst>
    <p:sldId id="307" r:id="rId2"/>
    <p:sldId id="305" r:id="rId3"/>
    <p:sldId id="273" r:id="rId4"/>
    <p:sldId id="295" r:id="rId5"/>
    <p:sldId id="296" r:id="rId6"/>
    <p:sldId id="298" r:id="rId7"/>
    <p:sldId id="299" r:id="rId8"/>
    <p:sldId id="281" r:id="rId9"/>
    <p:sldId id="284" r:id="rId10"/>
    <p:sldId id="276" r:id="rId11"/>
    <p:sldId id="257" r:id="rId12"/>
    <p:sldId id="300" r:id="rId13"/>
    <p:sldId id="301" r:id="rId14"/>
    <p:sldId id="283" r:id="rId15"/>
    <p:sldId id="285" r:id="rId16"/>
    <p:sldId id="286" r:id="rId17"/>
    <p:sldId id="287" r:id="rId18"/>
    <p:sldId id="292" r:id="rId19"/>
    <p:sldId id="289" r:id="rId20"/>
    <p:sldId id="290" r:id="rId21"/>
    <p:sldId id="291" r:id="rId22"/>
    <p:sldId id="309" r:id="rId23"/>
    <p:sldId id="293" r:id="rId2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FF0000"/>
    <a:srgbClr val="FF0066"/>
    <a:srgbClr val="FFFFFF"/>
    <a:srgbClr val="00CC00"/>
    <a:srgbClr val="FFFF00"/>
    <a:srgbClr val="FFFF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81" autoAdjust="0"/>
  </p:normalViewPr>
  <p:slideViewPr>
    <p:cSldViewPr>
      <p:cViewPr varScale="1">
        <p:scale>
          <a:sx n="66" d="100"/>
          <a:sy n="66" d="100"/>
        </p:scale>
        <p:origin x="-54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D6F0735-C40C-4AB5-A797-5A475BAC1615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DE76888-DEF2-4FF9-A3D2-34F34A6100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29786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1939F2-CACB-492E-B9F3-F4E4D0ECDBC2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C9FACC-E6CD-4ED7-9B6E-D033ADC8C1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57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B9970A-1681-482C-AC4A-7832E1C2C7E8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97576F-D76D-43A6-A0D9-7C71EFE24C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70980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72ED2D-1B58-4FE6-BEEB-427FCC139245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3DEE9F-5BB5-4163-B3F9-69EA1FB982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262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1AC377-55D8-4D45-A67F-EBF6127DC57D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B8AAFC-2C79-46C6-B049-F7D45F5859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5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5F7056-888C-464F-9C96-45DEBE1091E7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9598AC-D7B7-4577-AA99-D116235C6E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045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6B1B17-CEAF-4C03-BFDB-8D7CACD001F0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AA916-CB66-4B34-AA75-D4B4603C13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09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Nơi giữ chỗ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5" name="Nơi giữ chỗ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Nơi giữ chỗ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7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4C13F5-6A97-4C6C-9CE9-4C83E997BDF3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8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4C868B-B39F-4C8A-9AD0-931E4A0007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598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04CB4B-784C-453F-A36A-7BFD929A945C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4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6F5F1B-6400-452F-833C-3F97CC5577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14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F1334-DFA0-471B-B225-C6AFC0059D5A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3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F34923-8425-4BDB-8F1E-92200A1041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45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7C16EC-01C2-4433-A0A3-21ED26487FB9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291B2-2B01-4215-8EF2-B8F3700DF9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83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en-US"/>
          </a:p>
        </p:txBody>
      </p:sp>
      <p:sp>
        <p:nvSpPr>
          <p:cNvPr id="3" name="Nơi giữ chỗ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Nơi giữ chỗ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Nơi giữ chỗ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755CE4-BF34-4637-8AFC-E6665D46560E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6" name="Nơi giữ chỗ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Nơi giữ chỗ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F43FC-CAE3-4B91-89DA-298F2D30B0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02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Nơi giữ chỗ cho Tiêu đề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  <a:endParaRPr lang="en-US" smtClean="0"/>
          </a:p>
        </p:txBody>
      </p:sp>
      <p:sp>
        <p:nvSpPr>
          <p:cNvPr id="1027" name="Nơi giữ chỗ cho Văn bản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en-US" smtClean="0"/>
          </a:p>
        </p:txBody>
      </p:sp>
      <p:sp>
        <p:nvSpPr>
          <p:cNvPr id="4" name="Nơi giữ chỗ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275609C-C1C2-44CD-9342-76E467393832}" type="datetimeFigureOut">
              <a:rPr lang="en-US"/>
              <a:pPr>
                <a:defRPr/>
              </a:pPr>
              <a:t>13/09/2019</a:t>
            </a:fld>
            <a:endParaRPr lang="en-US"/>
          </a:p>
        </p:txBody>
      </p:sp>
      <p:sp>
        <p:nvSpPr>
          <p:cNvPr id="5" name="Nơi giữ chỗ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Nơi giữ chỗ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68020B9-387D-4E32-83AB-A4721DC9461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ransition spd="med">
    <p:random/>
  </p:transition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image" Target="../media/image19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4.xml"/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6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13" Type="http://schemas.openxmlformats.org/officeDocument/2006/relationships/image" Target="../media/image16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12" Type="http://schemas.openxmlformats.org/officeDocument/2006/relationships/image" Target="../media/image15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4.jpe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eg"/><Relationship Id="rId9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17.jpeg"/><Relationship Id="rId7" Type="http://schemas.openxmlformats.org/officeDocument/2006/relationships/image" Target="../media/image8.jpeg"/><Relationship Id="rId12" Type="http://schemas.openxmlformats.org/officeDocument/2006/relationships/image" Target="../media/image14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6.jpeg"/><Relationship Id="rId5" Type="http://schemas.openxmlformats.org/officeDocument/2006/relationships/image" Target="../media/image6.jpeg"/><Relationship Id="rId10" Type="http://schemas.openxmlformats.org/officeDocument/2006/relationships/image" Target="../media/image13.jpeg"/><Relationship Id="rId4" Type="http://schemas.openxmlformats.org/officeDocument/2006/relationships/image" Target="../media/image15.jpeg"/><Relationship Id="rId9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g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457200" y="381000"/>
            <a:ext cx="83058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vi-VN" sz="32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000000">
                    <a:alpha val="98822"/>
                  </a:srgbClr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TRƯỜNG TIỂU HỌC ĐỨC XUÂN</a:t>
            </a:r>
            <a:endParaRPr lang="en-US" sz="32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000000">
                  <a:alpha val="98822"/>
                </a:srgbClr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051" name="WordArt 20"/>
          <p:cNvSpPr>
            <a:spLocks noChangeArrowheads="1" noChangeShapeType="1" noTextEdit="1"/>
          </p:cNvSpPr>
          <p:nvPr/>
        </p:nvSpPr>
        <p:spPr bwMode="auto">
          <a:xfrm>
            <a:off x="685800" y="1676400"/>
            <a:ext cx="78105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US" sz="3600" kern="1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Khoa học  – Lớp 4B</a:t>
            </a:r>
          </a:p>
        </p:txBody>
      </p:sp>
      <p:sp>
        <p:nvSpPr>
          <p:cNvPr id="2052" name="WordArt 21"/>
          <p:cNvSpPr>
            <a:spLocks noChangeArrowheads="1" noChangeShapeType="1" noTextEdit="1"/>
          </p:cNvSpPr>
          <p:nvPr/>
        </p:nvSpPr>
        <p:spPr bwMode="auto">
          <a:xfrm>
            <a:off x="609600" y="2971800"/>
            <a:ext cx="8077200" cy="480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Vai trò của chất đạm và </a:t>
            </a:r>
          </a:p>
          <a:p>
            <a:pPr algn="ctr"/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chất béo.</a:t>
            </a:r>
          </a:p>
          <a:p>
            <a:pPr algn="ctr"/>
            <a:r>
              <a:rPr lang="vi-VN" sz="3600" b="1" kern="1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endParaRPr lang="en-US" sz="3600" b="1" kern="1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grpSp>
        <p:nvGrpSpPr>
          <p:cNvPr id="2053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054" name="Picture 6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55" name="Picture 7" descr="GRANS024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056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057" name="Picture 9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8" name="Picture 10" descr="BD21325_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59" name="Picture 11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060" name="Picture 12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extBox 8"/>
          <p:cNvSpPr txBox="1">
            <a:spLocks noChangeArrowheads="1"/>
          </p:cNvSpPr>
          <p:nvPr/>
        </p:nvSpPr>
        <p:spPr bwMode="auto">
          <a:xfrm>
            <a:off x="1828800" y="1066800"/>
            <a:ext cx="73152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H" pitchFamily="34" charset="0"/>
              </a:rPr>
              <a:t>ë</a:t>
            </a:r>
            <a:r>
              <a:rPr lang="en-US" sz="3600">
                <a:latin typeface=".VnTime" pitchFamily="34" charset="0"/>
              </a:rPr>
              <a:t> nhµ em ¨n c¸c lo¹i thøc ¨n nµo chøa nhiÒu chÊt ®¹m?</a:t>
            </a:r>
          </a:p>
        </p:txBody>
      </p:sp>
      <p:sp>
        <p:nvSpPr>
          <p:cNvPr id="10" name="Action Button: Help 9">
            <a:hlinkClick r:id="" action="ppaction://noaction" highlightClick="1"/>
          </p:cNvPr>
          <p:cNvSpPr/>
          <p:nvPr/>
        </p:nvSpPr>
        <p:spPr>
          <a:xfrm>
            <a:off x="0" y="762000"/>
            <a:ext cx="1524000" cy="1524000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1828800" y="2438400"/>
            <a:ext cx="6781800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.VnTime" pitchFamily="34" charset="0"/>
              </a:rPr>
              <a:t> Em ¨n nh÷ng thøc ¨n nµo cã chøa chÊt bÐo?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/>
      <p:bldP spid="10" grpId="0" animBg="1"/>
      <p:bldP spid="922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362200"/>
            <a:ext cx="9144000" cy="1676400"/>
          </a:xfrm>
        </p:spPr>
        <p:txBody>
          <a:bodyPr/>
          <a:lstStyle/>
          <a:p>
            <a:pPr algn="l" eaLnBrk="1" hangingPunct="1"/>
            <a:r>
              <a:rPr lang="en-US" sz="4000" i="1" smtClean="0">
                <a:latin typeface=".VnTime" pitchFamily="34" charset="0"/>
              </a:rPr>
              <a:t>Trong b÷a ¨n cã ®ñ thÞt, c¸, rau em c¶m thÊy nh­ thÕ nµo?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3276600"/>
            <a:ext cx="9144000" cy="173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-"/>
            </a:pPr>
            <a:endParaRPr lang="en-US" sz="3600">
              <a:latin typeface=".VnTime" pitchFamily="34" charset="0"/>
            </a:endParaRPr>
          </a:p>
          <a:p>
            <a:pPr eaLnBrk="1" hangingPunct="1"/>
            <a:r>
              <a:rPr lang="en-US" sz="3600" i="1">
                <a:latin typeface=".VnTime" pitchFamily="34" charset="0"/>
              </a:rPr>
              <a:t>Trong b÷a ¨n kh«ng cã thÞt, c¸, rau em thÊy nh­ thÕ nµo?</a:t>
            </a:r>
          </a:p>
        </p:txBody>
      </p:sp>
      <p:pic>
        <p:nvPicPr>
          <p:cNvPr id="12292" name="Picture 6" descr="Bunny3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7620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AutoShape 2"/>
          <p:cNvSpPr>
            <a:spLocks noChangeArrowheads="1"/>
          </p:cNvSpPr>
          <p:nvPr/>
        </p:nvSpPr>
        <p:spPr bwMode="auto">
          <a:xfrm>
            <a:off x="2133600" y="533400"/>
            <a:ext cx="2819400" cy="914400"/>
          </a:xfrm>
          <a:prstGeom prst="cloudCallout">
            <a:avLst>
              <a:gd name="adj1" fmla="val 44255"/>
              <a:gd name="adj2" fmla="val 295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rgbClr val="FFFF00"/>
                </a:solidFill>
                <a:latin typeface=".VnTime" pitchFamily="34" charset="0"/>
              </a:rPr>
              <a:t>C¸ nh©n</a:t>
            </a:r>
          </a:p>
        </p:txBody>
      </p:sp>
      <p:sp>
        <p:nvSpPr>
          <p:cNvPr id="34" name="Action Button: Beginning 33">
            <a:hlinkClick r:id="rId3" action="ppaction://hlinksldjump" highlightClick="1"/>
          </p:cNvPr>
          <p:cNvSpPr/>
          <p:nvPr/>
        </p:nvSpPr>
        <p:spPr>
          <a:xfrm>
            <a:off x="7239000" y="6019800"/>
            <a:ext cx="838200" cy="4572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>
            <a:spLocks noChangeArrowheads="1"/>
          </p:cNvSpPr>
          <p:nvPr/>
        </p:nvSpPr>
        <p:spPr bwMode="auto">
          <a:xfrm>
            <a:off x="0" y="2057400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2. Vai trß cña chÊt ®¹m vµ chÊt bÐo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228600" y="3124200"/>
            <a:ext cx="75438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.VnTime" pitchFamily="34" charset="0"/>
              </a:rPr>
              <a:t>Nªu vai trß cña: - ChÊt ®¹m?</a:t>
            </a:r>
          </a:p>
          <a:p>
            <a:pPr eaLnBrk="1" hangingPunct="1">
              <a:spcBef>
                <a:spcPct val="50000"/>
              </a:spcBef>
            </a:pPr>
            <a:r>
              <a:rPr lang="en-US" sz="3600">
                <a:latin typeface=".VnTime" pitchFamily="34" charset="0"/>
              </a:rPr>
              <a:t>                           - ChÊt bÐo?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2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685800" y="609600"/>
            <a:ext cx="8458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solidFill>
                  <a:srgbClr val="FF0000"/>
                </a:solidFill>
                <a:latin typeface=".VnTime" pitchFamily="34" charset="0"/>
              </a:rPr>
              <a:t>2. Vai trß cña chÊt ®¹m vµ chÊt bÐo</a:t>
            </a:r>
          </a:p>
        </p:txBody>
      </p:sp>
      <p:sp>
        <p:nvSpPr>
          <p:cNvPr id="4" name="TextBox 4"/>
          <p:cNvSpPr txBox="1">
            <a:spLocks noChangeArrowheads="1"/>
          </p:cNvSpPr>
          <p:nvPr/>
        </p:nvSpPr>
        <p:spPr bwMode="auto">
          <a:xfrm>
            <a:off x="228600" y="1600200"/>
            <a:ext cx="8610600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Char char="-"/>
            </a:pPr>
            <a:r>
              <a:rPr lang="en-US" sz="3600">
                <a:latin typeface=".VnTime" pitchFamily="34" charset="0"/>
              </a:rPr>
              <a:t> ChÊt ®¹m gióp x©y dùng vµ ®æi míi c¬ thÓ: t¹o ra nh÷ng tÕ bµo míi lµm cho c¬ thÓ lín lªn, thay thÕ nh÷ng tÕ bµo giµ bÞ hñy ho¹i trong ho¹t ®éng sèng cña con ng­êi</a:t>
            </a:r>
          </a:p>
          <a:p>
            <a:pPr eaLnBrk="1" hangingPunct="1"/>
            <a:r>
              <a:rPr lang="en-US" sz="3600">
                <a:latin typeface=".VnTime" pitchFamily="34" charset="0"/>
              </a:rPr>
              <a:t>- ChÊt bÐo rÊt giµu n¨ng l­îng vµ gióp c¬ thÓ hÊp thô c¸c vi-ta-min: A,D,E,K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miley Face 3"/>
          <p:cNvSpPr/>
          <p:nvPr/>
        </p:nvSpPr>
        <p:spPr>
          <a:xfrm>
            <a:off x="914400" y="1600200"/>
            <a:ext cx="2667000" cy="2971800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3600" dirty="0">
              <a:latin typeface=".VnTime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381000"/>
            <a:ext cx="3466375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600" b="1" i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FF00"/>
                </a:solidFill>
                <a:effectLst>
                  <a:reflection blurRad="12700" stA="28000" endPos="45000" dist="1000" dir="5400000" sy="-100000" algn="bl" rotWithShape="0"/>
                </a:effectLst>
                <a:latin typeface=".VnTimeH" pitchFamily="34" charset="0"/>
              </a:rPr>
              <a:t>Trß ch¬I 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3886200" y="0"/>
            <a:ext cx="5257800" cy="2895600"/>
          </a:xfrm>
          <a:prstGeom prst="cloudCallout">
            <a:avLst>
              <a:gd name="adj1" fmla="val 35801"/>
              <a:gd name="adj2" fmla="val 7292"/>
            </a:avLst>
          </a:prstGeom>
          <a:gradFill rotWithShape="1">
            <a:gsLst>
              <a:gs pos="0">
                <a:srgbClr val="004700"/>
              </a:gs>
              <a:gs pos="100000">
                <a:srgbClr val="0099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5400">
                <a:solidFill>
                  <a:srgbClr val="F89F1C"/>
                </a:solidFill>
                <a:latin typeface=".VnAristote" pitchFamily="34" charset="0"/>
              </a:rPr>
              <a:t>Ai nhanh, Ai ®óng</a:t>
            </a:r>
          </a:p>
        </p:txBody>
      </p:sp>
      <p:grpSp>
        <p:nvGrpSpPr>
          <p:cNvPr id="15365" name="Group 7"/>
          <p:cNvGrpSpPr>
            <a:grpSpLocks/>
          </p:cNvGrpSpPr>
          <p:nvPr/>
        </p:nvGrpSpPr>
        <p:grpSpPr bwMode="auto">
          <a:xfrm>
            <a:off x="0" y="6172200"/>
            <a:ext cx="9144000" cy="685800"/>
            <a:chOff x="-48" y="3888"/>
            <a:chExt cx="5808" cy="621"/>
          </a:xfrm>
        </p:grpSpPr>
        <p:pic>
          <p:nvPicPr>
            <p:cNvPr id="15366" name="Picture 8" descr="FLOWRBOX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5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7" name="Picture 9" descr="FLOWRBOX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2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8" name="Picture 10" descr="FLOWRBOX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40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69" name="Picture 11" descr="FLOWRBOX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2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0" name="Picture 12" descr="FLOWRBOX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4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1" name="Picture 13" descr="FLOWRBOX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48" y="3888"/>
              <a:ext cx="1008" cy="6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/>
          <p:cNvSpPr>
            <a:spLocks noChangeArrowheads="1"/>
          </p:cNvSpPr>
          <p:nvPr/>
        </p:nvSpPr>
        <p:spPr bwMode="auto">
          <a:xfrm>
            <a:off x="304800" y="152400"/>
            <a:ext cx="8077200" cy="1524000"/>
          </a:xfrm>
          <a:prstGeom prst="cloudCallout">
            <a:avLst>
              <a:gd name="adj1" fmla="val -32449"/>
              <a:gd name="adj2" fmla="val 40106"/>
            </a:avLst>
          </a:prstGeom>
          <a:gradFill rotWithShape="1">
            <a:gsLst>
              <a:gs pos="0">
                <a:srgbClr val="181876"/>
              </a:gs>
              <a:gs pos="100000">
                <a:srgbClr val="3333FF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600">
                <a:solidFill>
                  <a:srgbClr val="FFFF00"/>
                </a:solidFill>
                <a:latin typeface=".VnTime" pitchFamily="34" charset="0"/>
              </a:rPr>
              <a:t>ChÊt ®¹m cã vai trß g×?</a:t>
            </a: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1371600" y="1752600"/>
            <a:ext cx="5334000" cy="1203325"/>
          </a:xfrm>
          <a:prstGeom prst="rect">
            <a:avLst/>
          </a:prstGeom>
          <a:solidFill>
            <a:srgbClr val="0066FF"/>
          </a:solidFill>
          <a:ln w="12700" cap="sq">
            <a:solidFill>
              <a:srgbClr val="FF66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.VnTime" pitchFamily="34" charset="0"/>
              </a:rPr>
              <a:t>a. X©y dùng vµ ®æi míi c¬ thÓ</a:t>
            </a:r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71600" y="3124200"/>
            <a:ext cx="5410200" cy="1203325"/>
          </a:xfrm>
          <a:prstGeom prst="rect">
            <a:avLst/>
          </a:prstGeom>
          <a:solidFill>
            <a:srgbClr val="0066FF"/>
          </a:solidFill>
          <a:ln w="12700" cap="sq">
            <a:solidFill>
              <a:srgbClr val="FF66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.VnTime" pitchFamily="34" charset="0"/>
              </a:rPr>
              <a:t>b. T¹o tÕ bµo míi, thay thÕ tÕ bµo giµ bÞ hñy ho¹i</a:t>
            </a: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371600" y="4572000"/>
            <a:ext cx="5410200" cy="654050"/>
          </a:xfrm>
          <a:prstGeom prst="rect">
            <a:avLst/>
          </a:prstGeom>
          <a:solidFill>
            <a:srgbClr val="0066FF"/>
          </a:solidFill>
          <a:ln w="12700" cap="sq">
            <a:solidFill>
              <a:srgbClr val="FF66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.VnTime" pitchFamily="34" charset="0"/>
              </a:rPr>
              <a:t>c. C¶ hai ®¸p ¸n trªn</a:t>
            </a:r>
          </a:p>
        </p:txBody>
      </p:sp>
      <p:sp>
        <p:nvSpPr>
          <p:cNvPr id="6" name="AutoShape 10"/>
          <p:cNvSpPr>
            <a:spLocks noChangeArrowheads="1"/>
          </p:cNvSpPr>
          <p:nvPr/>
        </p:nvSpPr>
        <p:spPr bwMode="auto">
          <a:xfrm>
            <a:off x="7010400" y="1676400"/>
            <a:ext cx="2133600" cy="1373188"/>
          </a:xfrm>
          <a:prstGeom prst="cloudCallout">
            <a:avLst>
              <a:gd name="adj1" fmla="val 44088"/>
              <a:gd name="adj2" fmla="val 48843"/>
            </a:avLst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Đúng rồi </a:t>
            </a:r>
          </a:p>
        </p:txBody>
      </p:sp>
      <p:pic>
        <p:nvPicPr>
          <p:cNvPr id="7" name="Picture 8" descr="hinh cu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5050" y="2895600"/>
            <a:ext cx="175895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ction Button: Beginning 7">
            <a:hlinkClick r:id="rId3" action="ppaction://hlinksldjump" highlightClick="1"/>
          </p:cNvPr>
          <p:cNvSpPr/>
          <p:nvPr/>
        </p:nvSpPr>
        <p:spPr>
          <a:xfrm>
            <a:off x="7239000" y="5867400"/>
            <a:ext cx="1371600" cy="6858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nimBg="1"/>
      <p:bldP spid="3" grpId="0" animBg="1"/>
      <p:bldP spid="3" grpId="1" animBg="1"/>
      <p:bldP spid="4" grpId="0" animBg="1"/>
      <p:bldP spid="4" grpId="1" animBg="1"/>
      <p:bldP spid="5" grpId="0" animBg="1"/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AutoShape 2"/>
          <p:cNvSpPr>
            <a:spLocks noChangeArrowheads="1"/>
          </p:cNvSpPr>
          <p:nvPr/>
        </p:nvSpPr>
        <p:spPr bwMode="auto">
          <a:xfrm>
            <a:off x="0" y="0"/>
            <a:ext cx="9144000" cy="1905000"/>
          </a:xfrm>
          <a:prstGeom prst="cloudCallout">
            <a:avLst>
              <a:gd name="adj1" fmla="val 41338"/>
              <a:gd name="adj2" fmla="val 72083"/>
            </a:avLst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.VnTime" pitchFamily="34" charset="0"/>
              </a:rPr>
              <a:t>ChÊt bÐo cã vai trß nh­ thÕ nµo?</a:t>
            </a:r>
          </a:p>
        </p:txBody>
      </p:sp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152400" y="2362200"/>
            <a:ext cx="7239000" cy="1203325"/>
          </a:xfrm>
          <a:prstGeom prst="rect">
            <a:avLst/>
          </a:prstGeom>
          <a:solidFill>
            <a:srgbClr val="0066FF"/>
          </a:solidFill>
          <a:ln w="12700" cap="sq">
            <a:solidFill>
              <a:srgbClr val="FF66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.VnTime" pitchFamily="34" charset="0"/>
              </a:rPr>
              <a:t>a. Giµu n¨ng l­îng vµ gióp c¬ thÓ hÊp thô c¸c vi-ta-min: A,D,E,K</a:t>
            </a: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152400" y="4648200"/>
            <a:ext cx="7239000" cy="654050"/>
          </a:xfrm>
          <a:prstGeom prst="rect">
            <a:avLst/>
          </a:prstGeom>
          <a:solidFill>
            <a:srgbClr val="0066FF"/>
          </a:solidFill>
          <a:ln w="12700" cap="sq">
            <a:solidFill>
              <a:srgbClr val="FF66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.VnTime" pitchFamily="34" charset="0"/>
              </a:rPr>
              <a:t>c. </a:t>
            </a:r>
            <a:r>
              <a:rPr lang="en-US" sz="3600" b="1">
                <a:solidFill>
                  <a:srgbClr val="FFFF00"/>
                </a:solidFill>
                <a:latin typeface=".VnTime" pitchFamily="34" charset="0"/>
              </a:rPr>
              <a:t>X©y dùng vµ ®æi míi c¬ thÓ</a:t>
            </a: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52400" y="3886200"/>
            <a:ext cx="7239000" cy="654050"/>
          </a:xfrm>
          <a:prstGeom prst="rect">
            <a:avLst/>
          </a:prstGeom>
          <a:solidFill>
            <a:srgbClr val="0066FF"/>
          </a:solidFill>
          <a:ln w="12700" cap="sq">
            <a:solidFill>
              <a:srgbClr val="FF66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solidFill>
                  <a:srgbClr val="FFFF00"/>
                </a:solidFill>
                <a:latin typeface=".VnTime" pitchFamily="34" charset="0"/>
              </a:rPr>
              <a:t>b. </a:t>
            </a:r>
            <a:r>
              <a:rPr lang="en-US" sz="3600" b="1">
                <a:solidFill>
                  <a:srgbClr val="FFFF00"/>
                </a:solidFill>
                <a:latin typeface=".VnTime" pitchFamily="34" charset="0"/>
              </a:rPr>
              <a:t>Cung cÊp chÊt bÐo cho c¬ thÓ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7391400" y="2438400"/>
            <a:ext cx="1752600" cy="1143000"/>
          </a:xfrm>
          <a:prstGeom prst="cloudCallout">
            <a:avLst>
              <a:gd name="adj1" fmla="val -46648"/>
              <a:gd name="adj2" fmla="val 168194"/>
            </a:avLst>
          </a:prstGeom>
          <a:gradFill rotWithShape="1">
            <a:gsLst>
              <a:gs pos="0">
                <a:srgbClr val="66FF33"/>
              </a:gs>
              <a:gs pos="100000">
                <a:srgbClr val="2F7618"/>
              </a:gs>
            </a:gsLst>
            <a:path path="rect">
              <a:fillToRect l="50000" t="50000" r="50000" b="50000"/>
            </a:path>
          </a:gradFill>
          <a:ln w="2857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en-US" sz="2800" b="1">
                <a:solidFill>
                  <a:schemeClr val="bg1"/>
                </a:solidFill>
              </a:rPr>
              <a:t>Hoan hô </a:t>
            </a:r>
          </a:p>
        </p:txBody>
      </p:sp>
      <p:pic>
        <p:nvPicPr>
          <p:cNvPr id="12" name="Picture 7" descr="hinh cuoi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5105400"/>
            <a:ext cx="1295400" cy="1101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Action Button: Beginning 7">
            <a:hlinkClick r:id="rId3" action="ppaction://hlinksldjump" highlightClick="1"/>
          </p:cNvPr>
          <p:cNvSpPr/>
          <p:nvPr/>
        </p:nvSpPr>
        <p:spPr>
          <a:xfrm>
            <a:off x="8077200" y="6248400"/>
            <a:ext cx="838200" cy="609600"/>
          </a:xfrm>
          <a:prstGeom prst="actionButtonBeginning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nimBg="1"/>
      <p:bldP spid="3" grpId="0" animBg="1"/>
      <p:bldP spid="4" grpId="0" animBg="1"/>
      <p:bldP spid="4" grpId="1" animBg="1"/>
      <p:bldP spid="5" grpId="0" animBg="1"/>
      <p:bldP spid="5" grpId="1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AutoShape 13"/>
          <p:cNvSpPr>
            <a:spLocks noChangeArrowheads="1"/>
          </p:cNvSpPr>
          <p:nvPr/>
        </p:nvSpPr>
        <p:spPr bwMode="auto">
          <a:xfrm>
            <a:off x="381000" y="76200"/>
            <a:ext cx="7924800" cy="1828800"/>
          </a:xfrm>
          <a:prstGeom prst="horizontalScroll">
            <a:avLst>
              <a:gd name="adj" fmla="val 12500"/>
            </a:avLst>
          </a:prstGeom>
          <a:solidFill>
            <a:schemeClr val="accent1"/>
          </a:solidFill>
          <a:ln w="12700" cap="sq">
            <a:solidFill>
              <a:srgbClr val="FF3300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rgbClr val="FFFF00"/>
                </a:solidFill>
                <a:latin typeface=".VnTime" pitchFamily="34" charset="0"/>
              </a:rPr>
              <a:t>C¸c lo¹i thøc ¨n nµo sau ®©y </a:t>
            </a:r>
          </a:p>
          <a:p>
            <a:pPr algn="ctr"/>
            <a:r>
              <a:rPr lang="en-US" sz="3600" b="1">
                <a:solidFill>
                  <a:srgbClr val="FFFF00"/>
                </a:solidFill>
                <a:latin typeface=".VnTime" pitchFamily="34" charset="0"/>
              </a:rPr>
              <a:t>cã chøa nhiÒu vi-ta-min ?</a:t>
            </a: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2362200"/>
            <a:ext cx="6858000" cy="654050"/>
          </a:xfrm>
          <a:prstGeom prst="rect">
            <a:avLst/>
          </a:prstGeom>
          <a:solidFill>
            <a:schemeClr val="accent1"/>
          </a:solidFill>
          <a:ln w="12700" cap="sq">
            <a:solidFill>
              <a:srgbClr val="FF66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.VnTime" pitchFamily="34" charset="0"/>
              </a:rPr>
              <a:t>a. ThÞt lîn, thÞt bß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0" y="3321050"/>
            <a:ext cx="6858000" cy="654050"/>
          </a:xfrm>
          <a:prstGeom prst="rect">
            <a:avLst/>
          </a:prstGeom>
          <a:solidFill>
            <a:schemeClr val="accent1"/>
          </a:solidFill>
          <a:ln w="12700" cap="sq">
            <a:solidFill>
              <a:srgbClr val="FF66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.VnTime" pitchFamily="34" charset="0"/>
              </a:rPr>
              <a:t>b. Cµ chua, d­a hÊu, cµ rèt, ®u ®ñ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0" y="4495800"/>
            <a:ext cx="6858000" cy="654050"/>
          </a:xfrm>
          <a:prstGeom prst="rect">
            <a:avLst/>
          </a:prstGeom>
          <a:solidFill>
            <a:schemeClr val="accent1"/>
          </a:solidFill>
          <a:ln w="12700" cap="sq">
            <a:solidFill>
              <a:srgbClr val="FF66FF"/>
            </a:solidFill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>
            <a:lvl1pPr marL="400050" indent="-400050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>
                <a:solidFill>
                  <a:srgbClr val="FFFF00"/>
                </a:solidFill>
                <a:latin typeface=".VnTime" pitchFamily="34" charset="0"/>
              </a:rPr>
              <a:t>c. TÊt c¶ c¸c lo¹i thøc ¨n trªn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9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3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53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 animBg="1"/>
      <p:bldP spid="3" grpId="0" animBg="1"/>
      <p:bldP spid="3" grpId="1" animBg="1"/>
      <p:bldP spid="4" grpId="0" animBg="1"/>
      <p:bldP spid="4" grpId="1" animBg="1"/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ChangeArrowheads="1"/>
          </p:cNvSpPr>
          <p:nvPr/>
        </p:nvSpPr>
        <p:spPr bwMode="auto">
          <a:xfrm>
            <a:off x="304800" y="838200"/>
            <a:ext cx="8839200" cy="550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u="sng">
                <a:latin typeface=".VnTime" pitchFamily="34" charset="0"/>
              </a:rPr>
              <a:t>1, Nh÷ng thøc ¨n cã chøa nhiÒu chÊt ®¹m vµ chÊt bÐo</a:t>
            </a:r>
          </a:p>
          <a:p>
            <a:pPr>
              <a:buFontTx/>
              <a:buChar char="-"/>
            </a:pPr>
            <a:r>
              <a:rPr lang="en-US" sz="3200">
                <a:latin typeface=".VnTime" pitchFamily="34" charset="0"/>
              </a:rPr>
              <a:t>Thøc ¨n nhiÒu chÊt ®¹m vµ chÊt bÐo nh­: thÞt lîn, cua, èc, ®Ëu phô, l¹c, dÇu thùc vËt, dõa…</a:t>
            </a:r>
          </a:p>
          <a:p>
            <a:r>
              <a:rPr lang="en-US" sz="3200" u="sng">
                <a:latin typeface=".VnTime" pitchFamily="34" charset="0"/>
              </a:rPr>
              <a:t>2, Vai trß cña chÊt ®¹m vµ chÊt bÐo</a:t>
            </a:r>
          </a:p>
          <a:p>
            <a:pPr>
              <a:buFontTx/>
              <a:buChar char="-"/>
            </a:pPr>
            <a:r>
              <a:rPr lang="en-US" sz="3200">
                <a:latin typeface=".VnTime" pitchFamily="34" charset="0"/>
              </a:rPr>
              <a:t>ChÊt ®¹m gióp x©y dùng vµ ®æi míi c¬ thÓ</a:t>
            </a:r>
          </a:p>
          <a:p>
            <a:pPr>
              <a:buFontTx/>
              <a:buChar char="-"/>
            </a:pPr>
            <a:r>
              <a:rPr lang="en-US" sz="3200">
                <a:latin typeface=".VnTime" pitchFamily="34" charset="0"/>
              </a:rPr>
              <a:t>ChÊt bÐo rÊt giµu n¨ng l­îng gióp c¬ thÓ hÊp thô c¸c vi-ta-min:A,D,E,K</a:t>
            </a:r>
          </a:p>
          <a:p>
            <a:r>
              <a:rPr lang="en-US" sz="3200" u="sng">
                <a:latin typeface=".VnTime" pitchFamily="34" charset="0"/>
              </a:rPr>
              <a:t>3, Nguån gèc thøc ¨n chøa chÊt ®¹m vµ chÊt bÐo:</a:t>
            </a:r>
            <a:r>
              <a:rPr lang="en-US" sz="3200">
                <a:latin typeface=".VnTime" pitchFamily="34" charset="0"/>
              </a:rPr>
              <a:t>tõ ®éng vËt vµ thùc vËt</a:t>
            </a:r>
          </a:p>
          <a:p>
            <a:endParaRPr lang="en-US" sz="3200">
              <a:latin typeface=".VnTime" pitchFamily="34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5" descr="cakho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83820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Box 2"/>
          <p:cNvSpPr txBox="1">
            <a:spLocks noChangeArrowheads="1"/>
          </p:cNvSpPr>
          <p:nvPr/>
        </p:nvSpPr>
        <p:spPr bwMode="auto">
          <a:xfrm>
            <a:off x="1524000" y="5410200"/>
            <a:ext cx="5943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6600">
                <a:solidFill>
                  <a:srgbClr val="FF0000"/>
                </a:solidFill>
                <a:latin typeface=".VnTime" pitchFamily="34" charset="0"/>
              </a:rPr>
              <a:t>C¸ kho té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k00-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6019800"/>
            <a:ext cx="2743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9" descr="k00-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359525"/>
            <a:ext cx="36957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8" name="WordArt 12"/>
          <p:cNvSpPr>
            <a:spLocks noChangeArrowheads="1" noChangeShapeType="1" noTextEdit="1"/>
          </p:cNvSpPr>
          <p:nvPr/>
        </p:nvSpPr>
        <p:spPr bwMode="auto">
          <a:xfrm>
            <a:off x="1219200" y="457200"/>
            <a:ext cx="6324600" cy="990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KIỂM TRA BÀI CŨ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2438400"/>
            <a:ext cx="9144000" cy="28384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 b="1">
                <a:latin typeface=".VnTime" pitchFamily="34" charset="0"/>
              </a:rPr>
              <a:t>      * Cã mÊy c¸ch ph©n lo¹i thøc ¨n ? Lµ nh÷ng c¸ch nµo? </a:t>
            </a:r>
          </a:p>
          <a:p>
            <a:pPr eaLnBrk="1" hangingPunct="1"/>
            <a:r>
              <a:rPr lang="en-US" sz="3600" b="1">
                <a:latin typeface=".VnTime" pitchFamily="34" charset="0"/>
              </a:rPr>
              <a:t>- Cã hai c¸ch ph©n lo¹i thøc ¨n: Dùa vµo nguån gèc thøc ¨n vµ dùa vµo l­îng dinh d­ìng cã trong thøc ¨n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9" descr="monan-VX-02.jpg image by ntp-albu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Box 2"/>
          <p:cNvSpPr txBox="1">
            <a:spLocks noChangeArrowheads="1"/>
          </p:cNvSpPr>
          <p:nvPr/>
        </p:nvSpPr>
        <p:spPr bwMode="auto">
          <a:xfrm>
            <a:off x="1524000" y="5638800"/>
            <a:ext cx="48006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6600">
                <a:solidFill>
                  <a:srgbClr val="FF0000"/>
                </a:solidFill>
                <a:latin typeface=".VnTime" pitchFamily="34" charset="0"/>
              </a:rPr>
              <a:t>ThÞt lîn xµo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1" descr="da%20dieu%20xao%20bong%20ca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5825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extBox 2"/>
          <p:cNvSpPr txBox="1">
            <a:spLocks noChangeArrowheads="1"/>
          </p:cNvSpPr>
          <p:nvPr/>
        </p:nvSpPr>
        <p:spPr bwMode="auto">
          <a:xfrm>
            <a:off x="0" y="4876800"/>
            <a:ext cx="8305800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6600">
                <a:solidFill>
                  <a:srgbClr val="FF0000"/>
                </a:solidFill>
                <a:latin typeface=".VnTime" pitchFamily="34" charset="0"/>
              </a:rPr>
              <a:t>ThÞt bß xµo sóp l¬ xanh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WordArt 2"/>
          <p:cNvSpPr>
            <a:spLocks noChangeArrowheads="1" noChangeShapeType="1" noTextEdit="1"/>
          </p:cNvSpPr>
          <p:nvPr/>
        </p:nvSpPr>
        <p:spPr bwMode="auto">
          <a:xfrm>
            <a:off x="1905000" y="533400"/>
            <a:ext cx="51816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VNI-Cooper"/>
              </a:rPr>
              <a:t>DAËN DOØ</a:t>
            </a:r>
          </a:p>
        </p:txBody>
      </p:sp>
      <p:pic>
        <p:nvPicPr>
          <p:cNvPr id="23555" name="Picture 5" descr="book2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1828800"/>
            <a:ext cx="7148513" cy="3849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3556" name="Group 5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8" y="0"/>
            <a:chExt cx="5760" cy="4320"/>
          </a:xfrm>
        </p:grpSpPr>
        <p:pic>
          <p:nvPicPr>
            <p:cNvPr id="23557" name="Picture 6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31882" flipH="1">
              <a:off x="4848" y="3394"/>
              <a:ext cx="912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3558" name="Picture 7" descr="GRANS02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465066">
              <a:off x="96" y="3394"/>
              <a:ext cx="961" cy="9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23559" name="Group 8"/>
            <p:cNvGrpSpPr>
              <a:grpSpLocks/>
            </p:cNvGrpSpPr>
            <p:nvPr/>
          </p:nvGrpSpPr>
          <p:grpSpPr bwMode="auto">
            <a:xfrm>
              <a:off x="8" y="0"/>
              <a:ext cx="5760" cy="4320"/>
              <a:chOff x="672" y="0"/>
              <a:chExt cx="5760" cy="4320"/>
            </a:xfrm>
          </p:grpSpPr>
          <p:pic>
            <p:nvPicPr>
              <p:cNvPr id="23560" name="Picture 9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4176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561" name="Picture 10" descr="BD21325_"/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5760" cy="14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562" name="Picture 11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288" y="192"/>
                <a:ext cx="144" cy="398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23563" name="Picture 12" descr="BD21325_"/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0"/>
                <a:ext cx="153" cy="4224"/>
              </a:xfrm>
              <a:prstGeom prst="rect">
                <a:avLst/>
              </a:prstGeom>
              <a:gradFill rotWithShape="1">
                <a:gsLst>
                  <a:gs pos="0">
                    <a:srgbClr val="FF00FF"/>
                  </a:gs>
                  <a:gs pos="50000">
                    <a:srgbClr val="FFFFFF"/>
                  </a:gs>
                  <a:gs pos="100000">
                    <a:srgbClr val="FF00F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</p:grp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WordArt 3"/>
          <p:cNvSpPr>
            <a:spLocks noChangeArrowheads="1" noChangeShapeType="1" noTextEdit="1"/>
          </p:cNvSpPr>
          <p:nvPr/>
        </p:nvSpPr>
        <p:spPr bwMode="auto">
          <a:xfrm>
            <a:off x="609600" y="1219200"/>
            <a:ext cx="8534400" cy="2705100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TopLeft">
                <a:rot lat="0" lon="20519994" rev="0"/>
              </a:camera>
              <a:lightRig rig="legacyHarsh3" dir="r"/>
            </a:scene3d>
            <a:sp3d extrusionH="430200" prstMaterial="legacyMatte">
              <a:extrusionClr>
                <a:srgbClr val="00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CHÀO CÁC EM!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0" y="1676400"/>
            <a:ext cx="9144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800" b="1">
                <a:solidFill>
                  <a:srgbClr val="0000FF"/>
                </a:solidFill>
                <a:latin typeface=".VnTime" pitchFamily="34" charset="0"/>
              </a:rPr>
              <a:t>1. Nh÷ng thøc ¨n cã chøa nhiÒu chÊt ®¹m vµ chÊt bÐo?</a:t>
            </a:r>
          </a:p>
        </p:txBody>
      </p:sp>
      <p:sp>
        <p:nvSpPr>
          <p:cNvPr id="9" name="Cloud Callout 8"/>
          <p:cNvSpPr/>
          <p:nvPr/>
        </p:nvSpPr>
        <p:spPr>
          <a:xfrm>
            <a:off x="838200" y="3657600"/>
            <a:ext cx="5867400" cy="243840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5400" dirty="0">
                <a:solidFill>
                  <a:srgbClr val="FFFF00"/>
                </a:solidFill>
                <a:latin typeface=".VnAristote" pitchFamily="34" charset="0"/>
              </a:rPr>
              <a:t>Th¶o luËn nhãm ®«i</a:t>
            </a:r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0" y="457200"/>
            <a:ext cx="9144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Khoa học</a:t>
            </a: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0" y="914400"/>
            <a:ext cx="9144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Vai trò của chất đạm và chất béo.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 animBg="1"/>
      <p:bldP spid="615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9"/>
          <p:cNvGrpSpPr>
            <a:grpSpLocks/>
          </p:cNvGrpSpPr>
          <p:nvPr/>
        </p:nvGrpSpPr>
        <p:grpSpPr bwMode="auto">
          <a:xfrm>
            <a:off x="3657600" y="1447800"/>
            <a:ext cx="5129213" cy="4721225"/>
            <a:chOff x="2256" y="960"/>
            <a:chExt cx="3266" cy="2974"/>
          </a:xfrm>
        </p:grpSpPr>
        <p:pic>
          <p:nvPicPr>
            <p:cNvPr id="5139" name="Picture 8" descr="C:\Documents and Settings\ComputerPC\My Documents\My Pictures\lac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56" y="960"/>
              <a:ext cx="871" cy="87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0" name="Picture 9" descr="C:\Documents and Settings\ComputerPC\My Documents\My Pictures\thit ga.jp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960"/>
              <a:ext cx="914" cy="8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1" name="Picture 12" descr="C:\Documents and Settings\ComputerPC\My Documents\My Pictures\ca.jp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" y="2256"/>
              <a:ext cx="965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2" name="Picture 14" descr="C:\Documents and Settings\ComputerPC\My Documents\My Pictures\thit lon'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08" y="2304"/>
              <a:ext cx="835" cy="8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143" name="Picture 15" descr="C:\Documents and Settings\ComputerPC\My Documents\My Pictures\tom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3264"/>
              <a:ext cx="893" cy="6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44" name="Text Box 19"/>
            <p:cNvSpPr txBox="1">
              <a:spLocks noChangeArrowheads="1"/>
            </p:cNvSpPr>
            <p:nvPr/>
          </p:nvSpPr>
          <p:spPr bwMode="auto">
            <a:xfrm>
              <a:off x="3552" y="1872"/>
              <a:ext cx="57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   L¹c</a:t>
              </a:r>
            </a:p>
          </p:txBody>
        </p:sp>
        <p:sp>
          <p:nvSpPr>
            <p:cNvPr id="5145" name="Text Box 20"/>
            <p:cNvSpPr txBox="1">
              <a:spLocks noChangeArrowheads="1"/>
            </p:cNvSpPr>
            <p:nvPr/>
          </p:nvSpPr>
          <p:spPr bwMode="auto">
            <a:xfrm>
              <a:off x="4752" y="1872"/>
              <a:ext cx="672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 VÞt quay</a:t>
              </a:r>
            </a:p>
          </p:txBody>
        </p:sp>
        <p:sp>
          <p:nvSpPr>
            <p:cNvPr id="5146" name="Text Box 23"/>
            <p:cNvSpPr txBox="1">
              <a:spLocks noChangeArrowheads="1"/>
            </p:cNvSpPr>
            <p:nvPr/>
          </p:nvSpPr>
          <p:spPr bwMode="auto">
            <a:xfrm>
              <a:off x="2352" y="2832"/>
              <a:ext cx="72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      C¸</a:t>
              </a:r>
            </a:p>
          </p:txBody>
        </p:sp>
        <p:sp>
          <p:nvSpPr>
            <p:cNvPr id="5147" name="Text Box 25"/>
            <p:cNvSpPr txBox="1">
              <a:spLocks noChangeArrowheads="1"/>
            </p:cNvSpPr>
            <p:nvPr/>
          </p:nvSpPr>
          <p:spPr bwMode="auto">
            <a:xfrm>
              <a:off x="4656" y="3216"/>
              <a:ext cx="8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>
                  <a:latin typeface=".VnTime" pitchFamily="34" charset="0"/>
                </a:rPr>
                <a:t>   ThÞt lîn</a:t>
              </a:r>
            </a:p>
          </p:txBody>
        </p:sp>
      </p:grpSp>
      <p:pic>
        <p:nvPicPr>
          <p:cNvPr id="5123" name="Picture 22" descr="G:\Hình ảnh0474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76400"/>
            <a:ext cx="129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3" descr="G:\Hình ảnh0475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810000"/>
            <a:ext cx="1143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24" descr="G:\Hình ảnh0473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1524000"/>
            <a:ext cx="1371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6" name="Picture 25" descr="G:\Hình ảnh0479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505200"/>
            <a:ext cx="1371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26" descr="G:\Hình ảnh0463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86200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27" descr="G:\Hình ảnh0487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600200"/>
            <a:ext cx="15240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28" descr="G:\Hình ảnh0483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5410200"/>
            <a:ext cx="1447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0" name="TextBox 37"/>
          <p:cNvSpPr txBox="1">
            <a:spLocks noChangeArrowheads="1"/>
          </p:cNvSpPr>
          <p:nvPr/>
        </p:nvSpPr>
        <p:spPr bwMode="auto">
          <a:xfrm>
            <a:off x="304800" y="3048000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.VnTime" pitchFamily="34" charset="0"/>
              </a:rPr>
              <a:t>Cua</a:t>
            </a:r>
          </a:p>
        </p:txBody>
      </p:sp>
      <p:sp>
        <p:nvSpPr>
          <p:cNvPr id="5131" name="TextBox 38"/>
          <p:cNvSpPr txBox="1">
            <a:spLocks noChangeArrowheads="1"/>
          </p:cNvSpPr>
          <p:nvPr/>
        </p:nvSpPr>
        <p:spPr bwMode="auto">
          <a:xfrm>
            <a:off x="1676400" y="3124200"/>
            <a:ext cx="160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§Ëu Hµ Lan</a:t>
            </a:r>
          </a:p>
        </p:txBody>
      </p:sp>
      <p:sp>
        <p:nvSpPr>
          <p:cNvPr id="5132" name="TextBox 39"/>
          <p:cNvSpPr txBox="1">
            <a:spLocks noChangeArrowheads="1"/>
          </p:cNvSpPr>
          <p:nvPr/>
        </p:nvSpPr>
        <p:spPr bwMode="auto">
          <a:xfrm>
            <a:off x="3886200" y="2971800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Dõa</a:t>
            </a:r>
          </a:p>
        </p:txBody>
      </p:sp>
      <p:sp>
        <p:nvSpPr>
          <p:cNvPr id="5133" name="TextBox 40"/>
          <p:cNvSpPr txBox="1">
            <a:spLocks noChangeArrowheads="1"/>
          </p:cNvSpPr>
          <p:nvPr/>
        </p:nvSpPr>
        <p:spPr bwMode="auto">
          <a:xfrm>
            <a:off x="0" y="56388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DÇu thùc vËt</a:t>
            </a:r>
          </a:p>
        </p:txBody>
      </p:sp>
      <p:sp>
        <p:nvSpPr>
          <p:cNvPr id="5134" name="TextBox 41"/>
          <p:cNvSpPr txBox="1">
            <a:spLocks noChangeArrowheads="1"/>
          </p:cNvSpPr>
          <p:nvPr/>
        </p:nvSpPr>
        <p:spPr bwMode="auto">
          <a:xfrm>
            <a:off x="2133600" y="571500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H" pitchFamily="34" charset="0"/>
              </a:rPr>
              <a:t>è</a:t>
            </a:r>
            <a:r>
              <a:rPr lang="en-US" sz="2000">
                <a:latin typeface=".VnTime" pitchFamily="34" charset="0"/>
              </a:rPr>
              <a:t>c</a:t>
            </a:r>
          </a:p>
        </p:txBody>
      </p:sp>
      <p:sp>
        <p:nvSpPr>
          <p:cNvPr id="5135" name="TextBox 42"/>
          <p:cNvSpPr txBox="1">
            <a:spLocks noChangeArrowheads="1"/>
          </p:cNvSpPr>
          <p:nvPr/>
        </p:nvSpPr>
        <p:spPr bwMode="auto">
          <a:xfrm>
            <a:off x="3962400" y="624840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T«m</a:t>
            </a:r>
          </a:p>
        </p:txBody>
      </p:sp>
      <p:sp>
        <p:nvSpPr>
          <p:cNvPr id="5136" name="TextBox 43"/>
          <p:cNvSpPr txBox="1">
            <a:spLocks noChangeArrowheads="1"/>
          </p:cNvSpPr>
          <p:nvPr/>
        </p:nvSpPr>
        <p:spPr bwMode="auto">
          <a:xfrm>
            <a:off x="7239000" y="617220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Mì lîn</a:t>
            </a:r>
          </a:p>
        </p:txBody>
      </p:sp>
      <p:sp>
        <p:nvSpPr>
          <p:cNvPr id="5137" name="TextBox 44"/>
          <p:cNvSpPr txBox="1">
            <a:spLocks noChangeArrowheads="1"/>
          </p:cNvSpPr>
          <p:nvPr/>
        </p:nvSpPr>
        <p:spPr bwMode="auto">
          <a:xfrm>
            <a:off x="5715000" y="502920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Võng</a:t>
            </a:r>
          </a:p>
        </p:txBody>
      </p:sp>
      <p:sp>
        <p:nvSpPr>
          <p:cNvPr id="5138" name="TextBox 46"/>
          <p:cNvSpPr txBox="1">
            <a:spLocks noChangeArrowheads="1"/>
          </p:cNvSpPr>
          <p:nvPr/>
        </p:nvSpPr>
        <p:spPr bwMode="auto">
          <a:xfrm>
            <a:off x="0" y="304800"/>
            <a:ext cx="9144000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Nh÷ng thøc ¨n nµo chøa nhiÒu chÊt ®¹m?</a:t>
            </a:r>
          </a:p>
          <a:p>
            <a:pPr eaLnBrk="1" hangingPunct="1"/>
            <a:r>
              <a:rPr lang="en-US" sz="3600">
                <a:latin typeface=".VnTime" pitchFamily="34" charset="0"/>
              </a:rPr>
              <a:t>Nh÷ng thøc ¨n nµo chøa nhiÒu chÊt bÐo?</a:t>
            </a:r>
          </a:p>
          <a:p>
            <a:pPr eaLnBrk="1" hangingPunct="1"/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0" y="304800"/>
            <a:ext cx="3962400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>
                <a:latin typeface=".VnTime" pitchFamily="34" charset="0"/>
              </a:rPr>
              <a:t>Thøc ¨n chøa chÊt ®¹m</a:t>
            </a:r>
          </a:p>
          <a:p>
            <a:pPr eaLnBrk="1" hangingPunct="1"/>
            <a:endParaRPr lang="en-US">
              <a:latin typeface=".VnTime" pitchFamily="34" charset="0"/>
            </a:endParaRPr>
          </a:p>
          <a:p>
            <a:pPr eaLnBrk="1" hangingPunct="1"/>
            <a:endParaRPr lang="en-US">
              <a:latin typeface=".VnTime" pitchFamily="34" charset="0"/>
            </a:endParaRPr>
          </a:p>
        </p:txBody>
      </p:sp>
      <p:pic>
        <p:nvPicPr>
          <p:cNvPr id="8195" name="Picture 2" descr="G:\Hình ảnh047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066800"/>
            <a:ext cx="129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3" descr="G:\Hình ảnh047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432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Picture 4" descr="G:\Hình ảnh048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990600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8" name="Picture 9" descr="C:\Documents and Settings\ComputerPC\My Documents\My Pictures\thit ga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2895600"/>
            <a:ext cx="14351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9" name="Picture 12" descr="C:\Documents and Settings\ComputerPC\My Documents\My Pictures\ca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0138"/>
            <a:ext cx="1516063" cy="677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0" name="Picture 14" descr="C:\Documents and Settings\ComputerPC\My Documents\My Pictures\thit lon'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4495800"/>
            <a:ext cx="1311275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1" name="Picture 15" descr="C:\Documents and Settings\ComputerPC\My Documents\My Pictures\tom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343400"/>
            <a:ext cx="1401763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2" name="TextBox 11"/>
          <p:cNvSpPr txBox="1">
            <a:spLocks noChangeArrowheads="1"/>
          </p:cNvSpPr>
          <p:nvPr/>
        </p:nvSpPr>
        <p:spPr bwMode="auto">
          <a:xfrm>
            <a:off x="304800" y="2362200"/>
            <a:ext cx="914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>
                <a:latin typeface=".VnTime" pitchFamily="34" charset="0"/>
              </a:rPr>
              <a:t>Cua</a:t>
            </a:r>
          </a:p>
        </p:txBody>
      </p:sp>
      <p:sp>
        <p:nvSpPr>
          <p:cNvPr id="8203" name="TextBox 12"/>
          <p:cNvSpPr txBox="1">
            <a:spLocks noChangeArrowheads="1"/>
          </p:cNvSpPr>
          <p:nvPr/>
        </p:nvSpPr>
        <p:spPr bwMode="auto">
          <a:xfrm>
            <a:off x="1752600" y="2362200"/>
            <a:ext cx="1600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§Ëu Hµ Lan</a:t>
            </a:r>
          </a:p>
        </p:txBody>
      </p:sp>
      <p:sp>
        <p:nvSpPr>
          <p:cNvPr id="8204" name="TextBox 13"/>
          <p:cNvSpPr txBox="1">
            <a:spLocks noChangeArrowheads="1"/>
          </p:cNvSpPr>
          <p:nvPr/>
        </p:nvSpPr>
        <p:spPr bwMode="auto">
          <a:xfrm>
            <a:off x="304800" y="3962400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H" pitchFamily="34" charset="0"/>
              </a:rPr>
              <a:t>è</a:t>
            </a:r>
            <a:r>
              <a:rPr lang="en-US" sz="2000">
                <a:latin typeface=".VnTime" pitchFamily="34" charset="0"/>
              </a:rPr>
              <a:t>c</a:t>
            </a:r>
          </a:p>
        </p:txBody>
      </p:sp>
      <p:pic>
        <p:nvPicPr>
          <p:cNvPr id="8205" name="Picture 14" descr="G:\Hình ảnh0473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990600"/>
            <a:ext cx="1371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6" name="TextBox 15"/>
          <p:cNvSpPr txBox="1">
            <a:spLocks noChangeArrowheads="1"/>
          </p:cNvSpPr>
          <p:nvPr/>
        </p:nvSpPr>
        <p:spPr bwMode="auto">
          <a:xfrm>
            <a:off x="5334000" y="2362200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Dõa</a:t>
            </a:r>
          </a:p>
        </p:txBody>
      </p:sp>
      <p:pic>
        <p:nvPicPr>
          <p:cNvPr id="8207" name="Picture 16" descr="G:\Hình ảnh0479.jp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1066800"/>
            <a:ext cx="1371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208" name="Picture 17" descr="G:\Hình ảnh0483.jpg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2971800"/>
            <a:ext cx="1447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09" name="TextBox 18"/>
          <p:cNvSpPr txBox="1">
            <a:spLocks noChangeArrowheads="1"/>
          </p:cNvSpPr>
          <p:nvPr/>
        </p:nvSpPr>
        <p:spPr bwMode="auto">
          <a:xfrm>
            <a:off x="7391400" y="2438400"/>
            <a:ext cx="1219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Võng</a:t>
            </a:r>
          </a:p>
        </p:txBody>
      </p:sp>
      <p:sp>
        <p:nvSpPr>
          <p:cNvPr id="8210" name="TextBox 19"/>
          <p:cNvSpPr txBox="1">
            <a:spLocks noChangeArrowheads="1"/>
          </p:cNvSpPr>
          <p:nvPr/>
        </p:nvSpPr>
        <p:spPr bwMode="auto">
          <a:xfrm>
            <a:off x="7467600" y="4343400"/>
            <a:ext cx="1066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Mì lîn</a:t>
            </a:r>
          </a:p>
        </p:txBody>
      </p:sp>
      <p:pic>
        <p:nvPicPr>
          <p:cNvPr id="8211" name="Picture 20" descr="G:\Hình ảnh0463.jpg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971800"/>
            <a:ext cx="15240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212" name="TextBox 21"/>
          <p:cNvSpPr txBox="1">
            <a:spLocks noChangeArrowheads="1"/>
          </p:cNvSpPr>
          <p:nvPr/>
        </p:nvSpPr>
        <p:spPr bwMode="auto">
          <a:xfrm>
            <a:off x="5257800" y="4724400"/>
            <a:ext cx="1676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DÇu thùc vËt</a:t>
            </a:r>
          </a:p>
        </p:txBody>
      </p:sp>
      <p:sp>
        <p:nvSpPr>
          <p:cNvPr id="8213" name="TextBox 22"/>
          <p:cNvSpPr txBox="1">
            <a:spLocks noChangeArrowheads="1"/>
          </p:cNvSpPr>
          <p:nvPr/>
        </p:nvSpPr>
        <p:spPr bwMode="auto">
          <a:xfrm>
            <a:off x="4800600" y="304800"/>
            <a:ext cx="4038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200">
                <a:latin typeface=".VnTime" pitchFamily="34" charset="0"/>
              </a:rPr>
              <a:t>Thøc ¨n chøa chÊt bÐo</a:t>
            </a:r>
          </a:p>
        </p:txBody>
      </p:sp>
      <p:sp>
        <p:nvSpPr>
          <p:cNvPr id="8214" name="Text Box 25"/>
          <p:cNvSpPr txBox="1">
            <a:spLocks noChangeArrowheads="1"/>
          </p:cNvSpPr>
          <p:nvPr/>
        </p:nvSpPr>
        <p:spPr bwMode="auto">
          <a:xfrm>
            <a:off x="1905000" y="5562600"/>
            <a:ext cx="12811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   ThÞt lîn</a:t>
            </a:r>
          </a:p>
        </p:txBody>
      </p:sp>
      <p:sp>
        <p:nvSpPr>
          <p:cNvPr id="8215" name="TextBox 24"/>
          <p:cNvSpPr txBox="1">
            <a:spLocks noChangeArrowheads="1"/>
          </p:cNvSpPr>
          <p:nvPr/>
        </p:nvSpPr>
        <p:spPr bwMode="auto">
          <a:xfrm>
            <a:off x="0" y="5638800"/>
            <a:ext cx="990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T«m</a:t>
            </a:r>
          </a:p>
        </p:txBody>
      </p:sp>
      <p:sp>
        <p:nvSpPr>
          <p:cNvPr id="8216" name="Text Box 20"/>
          <p:cNvSpPr txBox="1">
            <a:spLocks noChangeArrowheads="1"/>
          </p:cNvSpPr>
          <p:nvPr/>
        </p:nvSpPr>
        <p:spPr bwMode="auto">
          <a:xfrm>
            <a:off x="1905000" y="3962400"/>
            <a:ext cx="10556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>
                <a:latin typeface=".VnTime" pitchFamily="34" charset="0"/>
              </a:rPr>
              <a:t> VÞt quay</a:t>
            </a:r>
          </a:p>
        </p:txBody>
      </p:sp>
      <p:sp>
        <p:nvSpPr>
          <p:cNvPr id="8217" name="TextBox 27"/>
          <p:cNvSpPr txBox="1">
            <a:spLocks noChangeArrowheads="1"/>
          </p:cNvSpPr>
          <p:nvPr/>
        </p:nvSpPr>
        <p:spPr bwMode="auto">
          <a:xfrm>
            <a:off x="1752600" y="6477000"/>
            <a:ext cx="11430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2000">
                <a:latin typeface=".VnTime" pitchFamily="34" charset="0"/>
              </a:rPr>
              <a:t>C¸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4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9" dur="10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4" dur="10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9" dur="1000"/>
                                        <p:tgtEl>
                                          <p:spTgt spid="8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2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8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82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2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9" dur="1000"/>
                                        <p:tgtEl>
                                          <p:spTgt spid="8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4" dur="10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2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9" dur="1000"/>
                                        <p:tgtEl>
                                          <p:spTgt spid="8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8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9" dur="1000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6" dur="1000"/>
                                        <p:tgtEl>
                                          <p:spTgt spid="8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82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1" dur="1000"/>
                                        <p:tgtEl>
                                          <p:spTgt spid="8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8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6" dur="1000"/>
                                        <p:tgtEl>
                                          <p:spTgt spid="8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8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1" dur="1000"/>
                                        <p:tgtEl>
                                          <p:spTgt spid="8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8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06" dur="1000"/>
                                        <p:tgtEl>
                                          <p:spTgt spid="8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1" dur="1000"/>
                                        <p:tgtEl>
                                          <p:spTgt spid="8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82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16" dur="1000"/>
                                        <p:tgtEl>
                                          <p:spTgt spid="8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82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1" dur="1000"/>
                                        <p:tgtEl>
                                          <p:spTgt spid="8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6" dur="1000"/>
                                        <p:tgtEl>
                                          <p:spTgt spid="8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202" grpId="0"/>
      <p:bldP spid="8203" grpId="0"/>
      <p:bldP spid="8204" grpId="0"/>
      <p:bldP spid="8206" grpId="0"/>
      <p:bldP spid="8209" grpId="0"/>
      <p:bldP spid="8210" grpId="0"/>
      <p:bldP spid="8212" grpId="0"/>
      <p:bldP spid="8213" grpId="0"/>
      <p:bldP spid="8214" grpId="0"/>
      <p:bldP spid="8215" grpId="0"/>
      <p:bldP spid="8216" grpId="0"/>
      <p:bldP spid="82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55" name="Group 43"/>
          <p:cNvGraphicFramePr>
            <a:graphicFrameLocks noGrp="1"/>
          </p:cNvGraphicFramePr>
          <p:nvPr/>
        </p:nvGraphicFramePr>
        <p:xfrm>
          <a:off x="228600" y="1600200"/>
          <a:ext cx="6858000" cy="5046662"/>
        </p:xfrm>
        <a:graphic>
          <a:graphicData uri="http://schemas.openxmlformats.org/drawingml/2006/table">
            <a:tbl>
              <a:tblPr/>
              <a:tblGrid>
                <a:gridCol w="914400"/>
                <a:gridCol w="2743200"/>
                <a:gridCol w="1524000"/>
                <a:gridCol w="1676400"/>
              </a:tblGrid>
              <a:tr h="165811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Thø tù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Tªn thøc ¨n chøa nhiÒu chÊt bÐo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thùc vËt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®éng vËt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677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Mì lîn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677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L¹c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677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DÇu ¨n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677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Võng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6777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Dõa</a:t>
                      </a: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2156" marB="42156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</a:tbl>
          </a:graphicData>
        </a:graphic>
      </p:graphicFrame>
      <p:sp>
        <p:nvSpPr>
          <p:cNvPr id="3" name="Horizontal Scroll 2"/>
          <p:cNvSpPr/>
          <p:nvPr/>
        </p:nvSpPr>
        <p:spPr>
          <a:xfrm>
            <a:off x="0" y="0"/>
            <a:ext cx="8763000" cy="838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>
                <a:solidFill>
                  <a:srgbClr val="FFFF00"/>
                </a:solidFill>
                <a:latin typeface=".VnAristote" pitchFamily="34" charset="0"/>
              </a:rPr>
              <a:t>§i t×m nguån gèc cña c¸c lo¹i thøc ¨n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934200" y="2133600"/>
            <a:ext cx="22098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6000">
                <a:solidFill>
                  <a:srgbClr val="FF0000"/>
                </a:solidFill>
                <a:latin typeface=".VnAristote" pitchFamily="34" charset="0"/>
              </a:rPr>
              <a:t>Lµm </a:t>
            </a:r>
          </a:p>
          <a:p>
            <a:pPr algn="ctr" eaLnBrk="1" hangingPunct="1"/>
            <a:r>
              <a:rPr lang="en-US" sz="6000">
                <a:solidFill>
                  <a:srgbClr val="FF0000"/>
                </a:solidFill>
                <a:latin typeface=".VnAristote" pitchFamily="34" charset="0"/>
              </a:rPr>
              <a:t>viÖc</a:t>
            </a:r>
          </a:p>
          <a:p>
            <a:pPr algn="ctr" eaLnBrk="1" hangingPunct="1"/>
            <a:r>
              <a:rPr lang="en-US" sz="6000">
                <a:solidFill>
                  <a:srgbClr val="FF0000"/>
                </a:solidFill>
                <a:latin typeface=".VnAristote" pitchFamily="34" charset="0"/>
              </a:rPr>
              <a:t> nhãm 4</a:t>
            </a:r>
          </a:p>
        </p:txBody>
      </p:sp>
      <p:pic>
        <p:nvPicPr>
          <p:cNvPr id="5" name="Picture 8" descr="xmascandles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8525" y="990600"/>
            <a:ext cx="1895475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56" name="Text Box 44"/>
          <p:cNvSpPr txBox="1">
            <a:spLocks noChangeArrowheads="1"/>
          </p:cNvSpPr>
          <p:nvPr/>
        </p:nvSpPr>
        <p:spPr bwMode="auto">
          <a:xfrm>
            <a:off x="152400" y="838200"/>
            <a:ext cx="7620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.VnTime" pitchFamily="34" charset="0"/>
              </a:rPr>
              <a:t>Hoµn thµnh b¶ng thøc ¨n chøa chÊt bÐo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3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6" dur="1000"/>
                                        <p:tgtEl>
                                          <p:spTgt spid="13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3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/>
      <p:bldP spid="133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409" name="Group 73"/>
          <p:cNvGraphicFramePr>
            <a:graphicFrameLocks noGrp="1"/>
          </p:cNvGraphicFramePr>
          <p:nvPr/>
        </p:nvGraphicFramePr>
        <p:xfrm>
          <a:off x="228600" y="685800"/>
          <a:ext cx="8763000" cy="6196010"/>
        </p:xfrm>
        <a:graphic>
          <a:graphicData uri="http://schemas.openxmlformats.org/drawingml/2006/table">
            <a:tbl>
              <a:tblPr/>
              <a:tblGrid>
                <a:gridCol w="990600"/>
                <a:gridCol w="3886200"/>
                <a:gridCol w="1905000"/>
                <a:gridCol w="1981200"/>
              </a:tblGrid>
              <a:tr h="12968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Thø</a:t>
                      </a:r>
                      <a:r>
                        <a:rPr kumimoji="0" lang="en-US" sz="2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tù</a:t>
                      </a:r>
                      <a:endParaRPr kumimoji="0" lang="en-US" sz="2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Tªn thøc ¨n chøa  nhiÒu chÊt ®¹m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thùc vËt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®éng vËt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89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§</a:t>
                      </a:r>
                      <a:r>
                        <a:rPr kumimoji="0" 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Ëu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nµnh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( §</a:t>
                      </a:r>
                      <a:r>
                        <a:rPr kumimoji="0" 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ậu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 </a:t>
                      </a:r>
                      <a:r>
                        <a:rPr kumimoji="0" lang="en-US" sz="26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t­¬ng</a:t>
                      </a:r>
                      <a:r>
                        <a:rPr kumimoji="0" lang="en-US" sz="2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)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489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ThÞt lîn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489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Trøng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489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ThÞt vÞt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489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C¸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489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6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§Ëu phô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489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7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T«m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489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8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ThÞt bß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489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9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§Ëu Hµ Lan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489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10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Cua, èc</a:t>
                      </a: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marT="43228" marB="43228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</a:tbl>
          </a:graphicData>
        </a:graphic>
      </p:graphicFrame>
      <p:sp>
        <p:nvSpPr>
          <p:cNvPr id="8256" name="Text Box 72"/>
          <p:cNvSpPr txBox="1">
            <a:spLocks noChangeArrowheads="1"/>
          </p:cNvSpPr>
          <p:nvPr/>
        </p:nvSpPr>
        <p:spPr bwMode="auto">
          <a:xfrm>
            <a:off x="609600" y="0"/>
            <a:ext cx="8534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>
                <a:latin typeface=".VnTime" pitchFamily="34" charset="0"/>
              </a:rPr>
              <a:t>Hoµn thµnh b¶ng thøc ¨n chøa chÊt ®¹m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orizontal Scroll 7"/>
          <p:cNvSpPr/>
          <p:nvPr/>
        </p:nvSpPr>
        <p:spPr>
          <a:xfrm>
            <a:off x="0" y="228600"/>
            <a:ext cx="8763000" cy="8382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>
                <a:solidFill>
                  <a:srgbClr val="FFFF00"/>
                </a:solidFill>
                <a:latin typeface=".VnAristote" pitchFamily="34" charset="0"/>
              </a:rPr>
              <a:t>Hoµn thµnh b¶ng thøc ¨n chøa chÊt bÐo</a:t>
            </a:r>
          </a:p>
        </p:txBody>
      </p:sp>
      <p:graphicFrame>
        <p:nvGraphicFramePr>
          <p:cNvPr id="15408" name="Group 48"/>
          <p:cNvGraphicFramePr>
            <a:graphicFrameLocks noGrp="1"/>
          </p:cNvGraphicFramePr>
          <p:nvPr/>
        </p:nvGraphicFramePr>
        <p:xfrm>
          <a:off x="0" y="1143000"/>
          <a:ext cx="9144000" cy="5715001"/>
        </p:xfrm>
        <a:graphic>
          <a:graphicData uri="http://schemas.openxmlformats.org/drawingml/2006/table">
            <a:tbl>
              <a:tblPr/>
              <a:tblGrid>
                <a:gridCol w="971550"/>
                <a:gridCol w="3371850"/>
                <a:gridCol w="2438400"/>
                <a:gridCol w="2362200"/>
              </a:tblGrid>
              <a:tr h="17764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Thø tù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Tªn thøc ¨n chøa nhiÒu chÊt bÐo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thùc vËt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.VnTime" pitchFamily="34" charset="0"/>
                        </a:rPr>
                        <a:t>Nguån gèc ®éng vËt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Mì lîn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788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L¹c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DÇu ¨n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Võng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787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.VnTime" pitchFamily="34" charset="0"/>
                        </a:rPr>
                        <a:t>Dõa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.VnTime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</a:tbl>
          </a:graphicData>
        </a:graphic>
      </p:graphicFrame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391400" y="3048000"/>
            <a:ext cx="457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5257800" y="3886200"/>
            <a:ext cx="6858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257800" y="4648200"/>
            <a:ext cx="609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5181600" y="5486400"/>
            <a:ext cx="609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 x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5257800" y="6216650"/>
            <a:ext cx="8382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utoUpdateAnimBg="0"/>
      <p:bldP spid="11" grpId="0" autoUpdateAnimBg="0"/>
      <p:bldP spid="12" grpId="0" autoUpdateAnimBg="0"/>
      <p:bldP spid="13" grpId="0" autoUpdateAnimBg="0"/>
      <p:bldP spid="1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0" y="301625"/>
          <a:ext cx="8686800" cy="65563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5200"/>
                <a:gridCol w="4053840"/>
                <a:gridCol w="1833880"/>
                <a:gridCol w="1833880"/>
              </a:tblGrid>
              <a:tr h="1287745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Thø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tù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Tªn thøc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¨n chøa  nhiÒu chÊt ®¹m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Nguån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gèc thùc vËt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Nguån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gèc ®éng vËt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  <a:tr h="529891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1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§Ëu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nµnh( §©u t­¬ng)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  <a:tr h="529891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2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ThÞt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lîn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  <a:tr h="529891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3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Trøng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  <a:tr h="529891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4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ThÞt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vÞt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  <a:tr h="499612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5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C¸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  <a:tr h="529891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6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§Ëu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phô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  <a:tr h="529891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7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T«m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  <a:tr h="529891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8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ThÞt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bß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  <a:tr h="529891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9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§Ëu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Hµ Lan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  <a:tr h="529891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10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latin typeface=".VnTime" pitchFamily="34" charset="0"/>
                        </a:rPr>
                        <a:t>Cua,</a:t>
                      </a:r>
                      <a:r>
                        <a:rPr lang="en-US" sz="2600" baseline="0" dirty="0" smtClean="0">
                          <a:latin typeface=".VnTime" pitchFamily="34" charset="0"/>
                        </a:rPr>
                        <a:t> èc</a:t>
                      </a:r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  <a:tc>
                  <a:txBody>
                    <a:bodyPr/>
                    <a:lstStyle/>
                    <a:p>
                      <a:endParaRPr lang="en-US" sz="2600" dirty="0">
                        <a:latin typeface=".VnTime" pitchFamily="34" charset="0"/>
                      </a:endParaRPr>
                    </a:p>
                  </a:txBody>
                  <a:tcPr marT="42925" marB="42925"/>
                </a:tc>
              </a:tr>
            </a:tbl>
          </a:graphicData>
        </a:graphic>
      </p:graphicFrame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5867400" y="1066800"/>
            <a:ext cx="609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467600" y="1752600"/>
            <a:ext cx="685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467600" y="2362200"/>
            <a:ext cx="76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467600" y="2895600"/>
            <a:ext cx="7620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467600" y="35052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791200" y="4038600"/>
            <a:ext cx="914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467600" y="4572000"/>
            <a:ext cx="99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467600" y="5181600"/>
            <a:ext cx="5334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5867400" y="5791200"/>
            <a:ext cx="10668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7467600" y="6211888"/>
            <a:ext cx="838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sz="3600">
                <a:latin typeface=".VnTime" pitchFamily="34" charset="0"/>
              </a:rPr>
              <a:t>x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1190</TotalTime>
  <Words>872</Words>
  <Application>Microsoft Office PowerPoint</Application>
  <PresentationFormat>On-screen Show (4:3)</PresentationFormat>
  <Paragraphs>177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Arial</vt:lpstr>
      <vt:lpstr>Calibri</vt:lpstr>
      <vt:lpstr>.VnTime</vt:lpstr>
      <vt:lpstr>.VnAristote</vt:lpstr>
      <vt:lpstr>Times New Roman</vt:lpstr>
      <vt:lpstr>.VnTimeH</vt:lpstr>
      <vt:lpstr>Chủ đề của 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Trong b÷a ¨n cã ®ñ thÞt, c¸, rau em c¶m thÊy nh­ thÕ nµo?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Bach Dang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Thø hai ngµy 21 th¸ng 4 n¨m 2008 LuyÖn tõ vµ c©u</dc:title>
  <dc:creator>MrDung</dc:creator>
  <cp:lastModifiedBy>Dang Le Phan Danh</cp:lastModifiedBy>
  <cp:revision>113</cp:revision>
  <dcterms:created xsi:type="dcterms:W3CDTF">2008-04-23T13:02:15Z</dcterms:created>
  <dcterms:modified xsi:type="dcterms:W3CDTF">2019-09-13T08:01:23Z</dcterms:modified>
</cp:coreProperties>
</file>