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59" r:id="rId3"/>
    <p:sldId id="260" r:id="rId4"/>
    <p:sldId id="262" r:id="rId5"/>
    <p:sldId id="265" r:id="rId6"/>
    <p:sldId id="267" r:id="rId7"/>
    <p:sldId id="269" r:id="rId8"/>
    <p:sldId id="272" r:id="rId9"/>
    <p:sldId id="275" r:id="rId10"/>
    <p:sldId id="276" r:id="rId11"/>
    <p:sldId id="277" r:id="rId12"/>
    <p:sldId id="278" r:id="rId13"/>
    <p:sldId id="279" r:id="rId14"/>
    <p:sldId id="289" r:id="rId15"/>
    <p:sldId id="29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0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90" autoAdjust="0"/>
    <p:restoredTop sz="94660"/>
  </p:normalViewPr>
  <p:slideViewPr>
    <p:cSldViewPr>
      <p:cViewPr>
        <p:scale>
          <a:sx n="72" d="100"/>
          <a:sy n="72" d="100"/>
        </p:scale>
        <p:origin x="-318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E232-569B-44FC-818E-7C6C65251491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33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E232-569B-44FC-818E-7C6C65251491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360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E232-569B-44FC-818E-7C6C65251491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949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E232-569B-44FC-818E-7C6C65251491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73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E232-569B-44FC-818E-7C6C65251491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10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E232-569B-44FC-818E-7C6C65251491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49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E232-569B-44FC-818E-7C6C65251491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218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E232-569B-44FC-818E-7C6C65251491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11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E232-569B-44FC-818E-7C6C65251491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418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E232-569B-44FC-818E-7C6C65251491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2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E232-569B-44FC-818E-7C6C65251491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064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AE232-569B-44FC-818E-7C6C65251491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96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gif"/><Relationship Id="rId3" Type="http://schemas.openxmlformats.org/officeDocument/2006/relationships/image" Target="../media/image8.gif"/><Relationship Id="rId7" Type="http://schemas.openxmlformats.org/officeDocument/2006/relationships/image" Target="../media/image11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dministrator\Desktop\dong%20mau%20lac%20hong%20ppt.MP3" TargetMode="External"/><Relationship Id="rId6" Type="http://schemas.openxmlformats.org/officeDocument/2006/relationships/slide" Target="slide13.xml"/><Relationship Id="rId5" Type="http://schemas.openxmlformats.org/officeDocument/2006/relationships/image" Target="../media/image10.gif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457200" y="381000"/>
            <a:ext cx="8305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2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32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ÁI MỘ A</a:t>
            </a:r>
            <a:endParaRPr lang="en-US" sz="32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75" name="WordArt 20"/>
          <p:cNvSpPr>
            <a:spLocks noChangeArrowheads="1" noChangeShapeType="1" noTextEdit="1"/>
          </p:cNvSpPr>
          <p:nvPr/>
        </p:nvSpPr>
        <p:spPr bwMode="auto">
          <a:xfrm>
            <a:off x="2777987" y="1676400"/>
            <a:ext cx="41910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Đạo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đức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76" name="WordArt 21"/>
          <p:cNvSpPr>
            <a:spLocks noChangeArrowheads="1" noChangeShapeType="1" noTextEdit="1"/>
          </p:cNvSpPr>
          <p:nvPr/>
        </p:nvSpPr>
        <p:spPr bwMode="auto">
          <a:xfrm>
            <a:off x="381000" y="3429000"/>
            <a:ext cx="8305800" cy="434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3: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Biết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bày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tỏ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ý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kiến</a:t>
            </a:r>
            <a:r>
              <a:rPr lang="en-US" sz="3600" b="1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. </a:t>
            </a:r>
            <a:endParaRPr lang="en-US" sz="3600" b="1" kern="10" dirty="0" smtClean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(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1 )</a:t>
            </a:r>
            <a:endParaRPr lang="vi-VN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/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3078" name="Picture 6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9" name="Picture 7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3081" name="Picture 9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82" name="Picture 10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83" name="Picture 11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84" name="Picture 12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432355" y="1295400"/>
            <a:ext cx="8610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Em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hãy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nhận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xét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về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hành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vi,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việc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làm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từng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bạn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trong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mỗi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trường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hợp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dưới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đây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:</a:t>
            </a:r>
            <a:endParaRPr lang="vi-VN" sz="2800" b="1" dirty="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28613" y="2621804"/>
            <a:ext cx="8686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</a:rPr>
              <a:t>a.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Bạn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Dung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rất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thích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múa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hát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Vì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vậy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bạn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đã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ghi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tên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tham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gia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vào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đội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văn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nghệ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lớp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.</a:t>
            </a:r>
            <a:endParaRPr lang="vi-VN" sz="28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28613" y="3657600"/>
            <a:ext cx="8610600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</a:rPr>
              <a:t>b.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Để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chuẩn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bị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buổi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liên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hoan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lớp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bạn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phân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công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Hồng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mang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khăn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trải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bàn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Hồng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rất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lo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lắng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vì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nhà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mình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không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có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khăn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nhưng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lại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ngại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không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dám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nói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.</a:t>
            </a:r>
            <a:endParaRPr lang="vi-VN" sz="28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28613" y="5410200"/>
            <a:ext cx="8610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Times New Roman" pitchFamily="18" charset="0"/>
              </a:rPr>
              <a:t>c. </a:t>
            </a:r>
            <a:r>
              <a:rPr lang="en-US" sz="2800" b="1">
                <a:solidFill>
                  <a:srgbClr val="000000"/>
                </a:solidFill>
                <a:latin typeface="Times New Roman" pitchFamily="18" charset="0"/>
              </a:rPr>
              <a:t>Khánh đòi bố mẹ mua cho một chiếc cặp mới và nói sẽ không đi học nếu không có cặp mới.</a:t>
            </a:r>
            <a:endParaRPr lang="vi-VN" sz="28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28613" y="533400"/>
            <a:ext cx="9144000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>
              <a:spcBef>
                <a:spcPct val="30000"/>
              </a:spcBef>
            </a:pPr>
            <a:r>
              <a:rPr lang="fr-LU" sz="3200" dirty="0" err="1">
                <a:solidFill>
                  <a:srgbClr val="FF00FF"/>
                </a:solidFill>
              </a:rPr>
              <a:t>Hoaït</a:t>
            </a:r>
            <a:r>
              <a:rPr lang="fr-LU" sz="3200" dirty="0">
                <a:solidFill>
                  <a:srgbClr val="FF00FF"/>
                </a:solidFill>
              </a:rPr>
              <a:t> </a:t>
            </a:r>
            <a:r>
              <a:rPr lang="fr-LU" sz="3200" dirty="0" err="1">
                <a:solidFill>
                  <a:srgbClr val="FF00FF"/>
                </a:solidFill>
              </a:rPr>
              <a:t>ñoäng</a:t>
            </a:r>
            <a:r>
              <a:rPr lang="fr-LU" sz="3200" dirty="0">
                <a:solidFill>
                  <a:srgbClr val="FF00FF"/>
                </a:solidFill>
              </a:rPr>
              <a:t> 2: </a:t>
            </a:r>
            <a:r>
              <a:rPr lang="fr-LU" sz="3200" dirty="0" err="1">
                <a:solidFill>
                  <a:srgbClr val="FF00FF"/>
                </a:solidFill>
              </a:rPr>
              <a:t>Thaûo</a:t>
            </a:r>
            <a:r>
              <a:rPr lang="fr-LU" sz="3200" dirty="0">
                <a:solidFill>
                  <a:srgbClr val="FF00FF"/>
                </a:solidFill>
              </a:rPr>
              <a:t> </a:t>
            </a:r>
            <a:r>
              <a:rPr lang="fr-LU" sz="3200" dirty="0" err="1">
                <a:solidFill>
                  <a:srgbClr val="FF00FF"/>
                </a:solidFill>
              </a:rPr>
              <a:t>luaän</a:t>
            </a:r>
            <a:r>
              <a:rPr lang="fr-LU" sz="3200" dirty="0">
                <a:solidFill>
                  <a:srgbClr val="FF00FF"/>
                </a:solidFill>
              </a:rPr>
              <a:t> </a:t>
            </a:r>
            <a:r>
              <a:rPr lang="fr-LU" sz="3200" dirty="0" err="1">
                <a:solidFill>
                  <a:srgbClr val="FF00FF"/>
                </a:solidFill>
              </a:rPr>
              <a:t>nhoùm</a:t>
            </a:r>
            <a:r>
              <a:rPr lang="fr-LU" sz="3200" dirty="0">
                <a:solidFill>
                  <a:srgbClr val="FF00FF"/>
                </a:solidFill>
              </a:rPr>
              <a:t> </a:t>
            </a:r>
            <a:r>
              <a:rPr lang="fr-LU" sz="3200" dirty="0" err="1">
                <a:solidFill>
                  <a:srgbClr val="FF00FF"/>
                </a:solidFill>
              </a:rPr>
              <a:t>ñoâi</a:t>
            </a:r>
            <a:r>
              <a:rPr lang="fr-LU" sz="3200" dirty="0">
                <a:solidFill>
                  <a:srgbClr val="FF00FF"/>
                </a:solidFill>
              </a:rPr>
              <a:t> (</a:t>
            </a:r>
            <a:r>
              <a:rPr lang="fr-LU" sz="3200" dirty="0" err="1">
                <a:solidFill>
                  <a:srgbClr val="FF00FF"/>
                </a:solidFill>
              </a:rPr>
              <a:t>baøi</a:t>
            </a:r>
            <a:r>
              <a:rPr lang="fr-LU" sz="3200" dirty="0">
                <a:solidFill>
                  <a:srgbClr val="FF00FF"/>
                </a:solidFill>
              </a:rPr>
              <a:t> </a:t>
            </a:r>
            <a:r>
              <a:rPr lang="fr-LU" sz="3200" dirty="0" err="1">
                <a:solidFill>
                  <a:srgbClr val="FF00FF"/>
                </a:solidFill>
              </a:rPr>
              <a:t>taäp</a:t>
            </a:r>
            <a:r>
              <a:rPr lang="fr-LU" sz="3200" dirty="0">
                <a:solidFill>
                  <a:srgbClr val="FF00FF"/>
                </a:solidFill>
              </a:rPr>
              <a:t> 1, SGK)</a:t>
            </a:r>
          </a:p>
        </p:txBody>
      </p:sp>
    </p:spTree>
    <p:extLst>
      <p:ext uri="{BB962C8B-B14F-4D97-AF65-F5344CB8AC3E}">
        <p14:creationId xmlns:p14="http://schemas.microsoft.com/office/powerpoint/2010/main" val="2035396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1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5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9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" grpId="1"/>
      <p:bldP spid="6" grpId="0"/>
      <p:bldP spid="6" grpId="1"/>
      <p:bldP spid="7" grpId="0"/>
      <p:bldP spid="7" grpId="1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304800" y="1587500"/>
            <a:ext cx="8839200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>
              <a:spcBef>
                <a:spcPct val="30000"/>
              </a:spcBef>
            </a:pPr>
            <a:r>
              <a:rPr lang="fr-LU" sz="3200" dirty="0" err="1" smtClean="0"/>
              <a:t>HọAt</a:t>
            </a:r>
            <a:r>
              <a:rPr lang="fr-LU" sz="3200" dirty="0" smtClean="0"/>
              <a:t> </a:t>
            </a:r>
            <a:r>
              <a:rPr lang="fr-LU" sz="3200" dirty="0" err="1" smtClean="0"/>
              <a:t>động</a:t>
            </a:r>
            <a:r>
              <a:rPr lang="fr-LU" sz="3200" dirty="0" smtClean="0"/>
              <a:t> 2: </a:t>
            </a:r>
            <a:r>
              <a:rPr lang="fr-LU" sz="3200" dirty="0" err="1" smtClean="0"/>
              <a:t>Thảo</a:t>
            </a:r>
            <a:r>
              <a:rPr lang="fr-LU" sz="3200" dirty="0" smtClean="0"/>
              <a:t> </a:t>
            </a:r>
            <a:r>
              <a:rPr lang="fr-LU" sz="3200" dirty="0" err="1" smtClean="0"/>
              <a:t>luận</a:t>
            </a:r>
            <a:r>
              <a:rPr lang="fr-LU" sz="3200" dirty="0" smtClean="0"/>
              <a:t> </a:t>
            </a:r>
            <a:r>
              <a:rPr lang="fr-LU" sz="3200" dirty="0" err="1" smtClean="0"/>
              <a:t>nhóm</a:t>
            </a:r>
            <a:r>
              <a:rPr lang="fr-LU" sz="3200" dirty="0" smtClean="0"/>
              <a:t> 2 (</a:t>
            </a:r>
            <a:r>
              <a:rPr lang="fr-LU" sz="3200" dirty="0" err="1" smtClean="0"/>
              <a:t>sgk</a:t>
            </a:r>
            <a:r>
              <a:rPr lang="fr-LU" sz="3200" dirty="0" smtClean="0"/>
              <a:t>)</a:t>
            </a:r>
            <a:endParaRPr lang="fr-LU" sz="3200" dirty="0"/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304800" y="2895600"/>
            <a:ext cx="8534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fr-LU" sz="320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fr-LU" sz="32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fr-LU" sz="32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LU" sz="320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fr-LU" sz="32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fr-LU" sz="32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fr-LU" sz="32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fr-LU" sz="320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fr-LU" sz="32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là </a:t>
            </a:r>
            <a:r>
              <a:rPr lang="fr-LU" sz="320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fr-LU" sz="32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LU" sz="320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fr-LU" sz="32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fr-LU" sz="32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fr-LU" sz="32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fr-LU" sz="32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fr-LU" sz="32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fr-LU" sz="320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fr-LU" sz="32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LU" sz="32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fr-LU" sz="32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fr-L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fr-LU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fr-LU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LU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fr-LU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fr-LU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fr-LU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Khánh</a:t>
            </a:r>
            <a:r>
              <a:rPr lang="fr-LU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là </a:t>
            </a:r>
            <a:r>
              <a:rPr lang="fr-LU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fr-LU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fr-LU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fr-LU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149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Box 4"/>
          <p:cNvSpPr txBox="1">
            <a:spLocks noChangeArrowheads="1"/>
          </p:cNvSpPr>
          <p:nvPr/>
        </p:nvSpPr>
        <p:spPr bwMode="auto">
          <a:xfrm>
            <a:off x="2362200" y="830263"/>
            <a:ext cx="50292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Biết bày tỏ ý kiến (tiết 1)</a:t>
            </a:r>
          </a:p>
        </p:txBody>
      </p:sp>
      <p:grpSp>
        <p:nvGrpSpPr>
          <p:cNvPr id="24581" name="Group 12"/>
          <p:cNvGrpSpPr>
            <a:grpSpLocks/>
          </p:cNvGrpSpPr>
          <p:nvPr/>
        </p:nvGrpSpPr>
        <p:grpSpPr bwMode="auto">
          <a:xfrm>
            <a:off x="1295400" y="2792413"/>
            <a:ext cx="457200" cy="1905000"/>
            <a:chOff x="1295400" y="2667000"/>
            <a:chExt cx="457200" cy="1905000"/>
          </a:xfrm>
        </p:grpSpPr>
        <p:sp>
          <p:nvSpPr>
            <p:cNvPr id="2" name="Rectangle 1"/>
            <p:cNvSpPr/>
            <p:nvPr/>
          </p:nvSpPr>
          <p:spPr>
            <a:xfrm>
              <a:off x="1295400" y="2667000"/>
              <a:ext cx="457200" cy="11430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Flowchart: Process 5"/>
            <p:cNvSpPr/>
            <p:nvPr/>
          </p:nvSpPr>
          <p:spPr>
            <a:xfrm>
              <a:off x="1524000" y="3810000"/>
              <a:ext cx="46038" cy="762000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24582" name="Group 11"/>
          <p:cNvGrpSpPr>
            <a:grpSpLocks/>
          </p:cNvGrpSpPr>
          <p:nvPr/>
        </p:nvGrpSpPr>
        <p:grpSpPr bwMode="auto">
          <a:xfrm>
            <a:off x="6553200" y="2792413"/>
            <a:ext cx="457200" cy="1905000"/>
            <a:chOff x="2805590" y="2819400"/>
            <a:chExt cx="457200" cy="1905000"/>
          </a:xfrm>
        </p:grpSpPr>
        <p:sp>
          <p:nvSpPr>
            <p:cNvPr id="8" name="Rectangle 7"/>
            <p:cNvSpPr/>
            <p:nvPr/>
          </p:nvSpPr>
          <p:spPr>
            <a:xfrm>
              <a:off x="2805590" y="2819400"/>
              <a:ext cx="457200" cy="114300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lowchart: Process 8"/>
            <p:cNvSpPr/>
            <p:nvPr/>
          </p:nvSpPr>
          <p:spPr>
            <a:xfrm>
              <a:off x="3034190" y="3962400"/>
              <a:ext cx="46038" cy="762000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4583" name="TextBox 15"/>
          <p:cNvSpPr txBox="1">
            <a:spLocks noChangeArrowheads="1"/>
          </p:cNvSpPr>
          <p:nvPr/>
        </p:nvSpPr>
        <p:spPr bwMode="auto">
          <a:xfrm>
            <a:off x="685800" y="5078413"/>
            <a:ext cx="1905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Tán thành</a:t>
            </a:r>
          </a:p>
        </p:txBody>
      </p:sp>
      <p:sp>
        <p:nvSpPr>
          <p:cNvPr id="24584" name="TextBox 16"/>
          <p:cNvSpPr txBox="1">
            <a:spLocks noChangeArrowheads="1"/>
          </p:cNvSpPr>
          <p:nvPr/>
        </p:nvSpPr>
        <p:spPr bwMode="auto">
          <a:xfrm>
            <a:off x="5334000" y="5078413"/>
            <a:ext cx="2667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 tán thành</a:t>
            </a:r>
          </a:p>
        </p:txBody>
      </p:sp>
    </p:spTree>
    <p:extLst>
      <p:ext uri="{BB962C8B-B14F-4D97-AF65-F5344CB8AC3E}">
        <p14:creationId xmlns:p14="http://schemas.microsoft.com/office/powerpoint/2010/main" val="1079881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/>
      <p:bldP spid="2458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74" name="Text Box 50"/>
          <p:cNvSpPr txBox="1">
            <a:spLocks noChangeArrowheads="1"/>
          </p:cNvSpPr>
          <p:nvPr/>
        </p:nvSpPr>
        <p:spPr bwMode="auto">
          <a:xfrm>
            <a:off x="381000" y="1066800"/>
            <a:ext cx="8382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 a.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Trẻ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em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quyền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mong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muốn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ý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kiến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riêng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về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các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vấn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đề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liên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quan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đến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trẻ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em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.</a:t>
            </a:r>
            <a:endParaRPr lang="vi-VN" sz="32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7875" name="Text Box 51"/>
          <p:cNvSpPr txBox="1">
            <a:spLocks noChangeArrowheads="1"/>
          </p:cNvSpPr>
          <p:nvPr/>
        </p:nvSpPr>
        <p:spPr bwMode="auto">
          <a:xfrm>
            <a:off x="457200" y="2133600"/>
            <a:ext cx="8153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 b.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Cách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chia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sẻ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bày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tỏ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ý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kiến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phải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rõ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ràng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và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tôn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trọng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nghe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.</a:t>
            </a:r>
            <a:endParaRPr lang="vi-VN" sz="32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7876" name="Text Box 52"/>
          <p:cNvSpPr txBox="1">
            <a:spLocks noChangeArrowheads="1"/>
          </p:cNvSpPr>
          <p:nvPr/>
        </p:nvSpPr>
        <p:spPr bwMode="auto">
          <a:xfrm>
            <a:off x="533400" y="3352800"/>
            <a:ext cx="8153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c.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Trẻ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em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cần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lắng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nghe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tôn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trọng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ý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kiến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của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khác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.</a:t>
            </a:r>
            <a:endParaRPr lang="vi-VN" sz="32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7877" name="Text Box 53"/>
          <p:cNvSpPr txBox="1">
            <a:spLocks noChangeArrowheads="1"/>
          </p:cNvSpPr>
          <p:nvPr/>
        </p:nvSpPr>
        <p:spPr bwMode="auto">
          <a:xfrm>
            <a:off x="609600" y="4419600"/>
            <a:ext cx="769619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</a:rPr>
              <a:t>d.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</a:rPr>
              <a:t>Người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</a:rPr>
              <a:t>lớn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</a:rPr>
              <a:t>cần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</a:rPr>
              <a:t>lắng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</a:rPr>
              <a:t>nghe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</a:rPr>
              <a:t> ý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</a:rPr>
              <a:t>kiến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</a:rPr>
              <a:t>của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</a:rPr>
              <a:t>trẻ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</a:rPr>
              <a:t>em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</a:rPr>
              <a:t>.</a:t>
            </a:r>
            <a:endParaRPr lang="vi-VN" sz="36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7878" name="Text Box 54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609600" y="5602307"/>
            <a:ext cx="8077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đ.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Mọi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ý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muốn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của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trẻ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em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đều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phải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được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thực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hiện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.</a:t>
            </a:r>
            <a:endParaRPr lang="vi-VN" sz="32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404870" y="304800"/>
            <a:ext cx="8458200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fr-LU" sz="3200" b="1" dirty="0" err="1">
                <a:solidFill>
                  <a:srgbClr val="FF00FF"/>
                </a:solidFill>
              </a:rPr>
              <a:t>Hoaït</a:t>
            </a:r>
            <a:r>
              <a:rPr lang="fr-LU" sz="3200" b="1" dirty="0">
                <a:solidFill>
                  <a:srgbClr val="FF00FF"/>
                </a:solidFill>
              </a:rPr>
              <a:t> </a:t>
            </a:r>
            <a:r>
              <a:rPr lang="fr-LU" sz="3200" b="1" dirty="0" err="1">
                <a:solidFill>
                  <a:srgbClr val="FF00FF"/>
                </a:solidFill>
              </a:rPr>
              <a:t>ñoäng</a:t>
            </a:r>
            <a:r>
              <a:rPr lang="fr-LU" sz="3200" b="1" dirty="0">
                <a:solidFill>
                  <a:srgbClr val="FF00FF"/>
                </a:solidFill>
              </a:rPr>
              <a:t> 3: </a:t>
            </a:r>
            <a:r>
              <a:rPr lang="fr-LU" sz="3200" b="1" dirty="0" err="1">
                <a:solidFill>
                  <a:srgbClr val="FF00FF"/>
                </a:solidFill>
              </a:rPr>
              <a:t>Baøy</a:t>
            </a:r>
            <a:r>
              <a:rPr lang="fr-LU" sz="3200" b="1" dirty="0">
                <a:solidFill>
                  <a:srgbClr val="FF00FF"/>
                </a:solidFill>
              </a:rPr>
              <a:t> </a:t>
            </a:r>
            <a:r>
              <a:rPr lang="fr-LU" sz="3200" b="1" dirty="0" err="1">
                <a:solidFill>
                  <a:srgbClr val="FF00FF"/>
                </a:solidFill>
              </a:rPr>
              <a:t>toû</a:t>
            </a:r>
            <a:r>
              <a:rPr lang="fr-LU" sz="3200" b="1" dirty="0">
                <a:solidFill>
                  <a:srgbClr val="FF00FF"/>
                </a:solidFill>
              </a:rPr>
              <a:t> </a:t>
            </a:r>
            <a:r>
              <a:rPr lang="fr-LU" sz="3200" b="1" dirty="0" err="1">
                <a:solidFill>
                  <a:srgbClr val="FF00FF"/>
                </a:solidFill>
              </a:rPr>
              <a:t>yù</a:t>
            </a:r>
            <a:r>
              <a:rPr lang="fr-LU" sz="3200" b="1" dirty="0">
                <a:solidFill>
                  <a:srgbClr val="FF00FF"/>
                </a:solidFill>
              </a:rPr>
              <a:t> </a:t>
            </a:r>
            <a:r>
              <a:rPr lang="fr-LU" sz="3200" b="1" dirty="0" err="1">
                <a:solidFill>
                  <a:srgbClr val="FF00FF"/>
                </a:solidFill>
              </a:rPr>
              <a:t>kieán</a:t>
            </a:r>
            <a:r>
              <a:rPr lang="fr-LU" sz="3200" b="1" dirty="0">
                <a:solidFill>
                  <a:srgbClr val="FF00FF"/>
                </a:solidFill>
              </a:rPr>
              <a:t> (</a:t>
            </a:r>
            <a:r>
              <a:rPr lang="fr-LU" sz="3200" b="1" dirty="0" err="1">
                <a:solidFill>
                  <a:srgbClr val="FF00FF"/>
                </a:solidFill>
              </a:rPr>
              <a:t>baøi</a:t>
            </a:r>
            <a:r>
              <a:rPr lang="fr-LU" sz="3200" b="1" dirty="0">
                <a:solidFill>
                  <a:srgbClr val="FF00FF"/>
                </a:solidFill>
              </a:rPr>
              <a:t> </a:t>
            </a:r>
            <a:r>
              <a:rPr lang="fr-LU" sz="3200" b="1" dirty="0" err="1">
                <a:solidFill>
                  <a:srgbClr val="FF00FF"/>
                </a:solidFill>
              </a:rPr>
              <a:t>taäp</a:t>
            </a:r>
            <a:r>
              <a:rPr lang="fr-LU" sz="3200" b="1" dirty="0">
                <a:solidFill>
                  <a:srgbClr val="FF00FF"/>
                </a:solidFill>
              </a:rPr>
              <a:t> 2, SGK)</a:t>
            </a:r>
          </a:p>
        </p:txBody>
      </p:sp>
    </p:spTree>
    <p:extLst>
      <p:ext uri="{BB962C8B-B14F-4D97-AF65-F5344CB8AC3E}">
        <p14:creationId xmlns:p14="http://schemas.microsoft.com/office/powerpoint/2010/main" val="4236822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7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78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78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77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7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7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77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mph" presetSubtype="1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 override="childStyle">
                                        <p:cTn id="33" dur="indefinite"/>
                                        <p:tgtEl>
                                          <p:spTgt spid="77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5" dur="indefinite"/>
                                        <p:tgtEl>
                                          <p:spTgt spid="778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7" dur="indefinite"/>
                                        <p:tgtEl>
                                          <p:spTgt spid="778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9" dur="indefinite"/>
                                        <p:tgtEl>
                                          <p:spTgt spid="778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3" dur="indefinite"/>
                                        <p:tgtEl>
                                          <p:spTgt spid="778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74" grpId="0"/>
      <p:bldP spid="77874" grpId="1"/>
      <p:bldP spid="77875" grpId="0"/>
      <p:bldP spid="77875" grpId="1"/>
      <p:bldP spid="77876" grpId="0"/>
      <p:bldP spid="77876" grpId="1"/>
      <p:bldP spid="77877" grpId="0"/>
      <p:bldP spid="77877" grpId="1"/>
      <p:bldP spid="77878" grpId="0"/>
      <p:bldP spid="77878" grpId="1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val 5"/>
          <p:cNvSpPr>
            <a:spLocks noChangeArrowheads="1"/>
          </p:cNvSpPr>
          <p:nvPr/>
        </p:nvSpPr>
        <p:spPr bwMode="auto">
          <a:xfrm>
            <a:off x="2209800" y="1828800"/>
            <a:ext cx="45720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3300"/>
                </a:solidFill>
              </a:rPr>
              <a:t>VỀ NHÀ </a:t>
            </a:r>
          </a:p>
        </p:txBody>
      </p:sp>
      <p:sp>
        <p:nvSpPr>
          <p:cNvPr id="24579" name="Text Box 7"/>
          <p:cNvSpPr txBox="1">
            <a:spLocks noChangeArrowheads="1"/>
          </p:cNvSpPr>
          <p:nvPr/>
        </p:nvSpPr>
        <p:spPr bwMode="auto">
          <a:xfrm>
            <a:off x="2209800" y="3048000"/>
            <a:ext cx="4114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/>
              <a:t>Học bài và xem trước bài : </a:t>
            </a:r>
            <a:r>
              <a:rPr lang="en-US" sz="2400" b="1">
                <a:solidFill>
                  <a:srgbClr val="0066FF"/>
                </a:solidFill>
              </a:rPr>
              <a:t>TÂY NGUYÊN</a:t>
            </a:r>
          </a:p>
          <a:p>
            <a:r>
              <a:rPr lang="en-US" sz="2400" b="1"/>
              <a:t>                    ( sgk trang 82 )</a:t>
            </a:r>
          </a:p>
        </p:txBody>
      </p:sp>
      <p:pic>
        <p:nvPicPr>
          <p:cNvPr id="24580" name="Picture 21" descr="j02321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14675" y="3981450"/>
            <a:ext cx="2303463" cy="219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5" descr="gtbrd013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Text Box 5"/>
          <p:cNvSpPr txBox="1">
            <a:spLocks noChangeArrowheads="1"/>
          </p:cNvSpPr>
          <p:nvPr/>
        </p:nvSpPr>
        <p:spPr bwMode="auto">
          <a:xfrm>
            <a:off x="2057400" y="2611438"/>
            <a:ext cx="52578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err="1">
                <a:solidFill>
                  <a:srgbClr val="0033CC"/>
                </a:solidFill>
                <a:latin typeface="Times New Roman" pitchFamily="18" charset="0"/>
              </a:rPr>
              <a:t>Củng</a:t>
            </a:r>
            <a:r>
              <a:rPr lang="en-US" sz="4800" b="1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33CC"/>
                </a:solidFill>
                <a:latin typeface="Times New Roman" pitchFamily="18" charset="0"/>
              </a:rPr>
              <a:t>cố</a:t>
            </a:r>
            <a:r>
              <a:rPr lang="en-US" sz="4800" b="1" dirty="0" smtClean="0">
                <a:solidFill>
                  <a:srgbClr val="0033CC"/>
                </a:solidFill>
                <a:latin typeface="Times New Roman" pitchFamily="18" charset="0"/>
              </a:rPr>
              <a:t> - </a:t>
            </a:r>
            <a:r>
              <a:rPr lang="en-US" sz="4800" b="1" dirty="0" err="1">
                <a:solidFill>
                  <a:srgbClr val="0033CC"/>
                </a:solidFill>
                <a:latin typeface="Times New Roman" pitchFamily="18" charset="0"/>
              </a:rPr>
              <a:t>D</a:t>
            </a:r>
            <a:r>
              <a:rPr lang="en-US" sz="4800" b="1" dirty="0" err="1" smtClean="0">
                <a:solidFill>
                  <a:srgbClr val="0033CC"/>
                </a:solidFill>
                <a:latin typeface="Times New Roman" pitchFamily="18" charset="0"/>
              </a:rPr>
              <a:t>ặn</a:t>
            </a:r>
            <a:r>
              <a:rPr lang="en-US" sz="4800" b="1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33CC"/>
                </a:solidFill>
                <a:latin typeface="Times New Roman" pitchFamily="18" charset="0"/>
              </a:rPr>
              <a:t>dò</a:t>
            </a:r>
            <a:endParaRPr lang="en-US" sz="4800" b="1" dirty="0">
              <a:solidFill>
                <a:srgbClr val="0033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flower-rose-013_0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2019440">
            <a:off x="3338513" y="4673600"/>
            <a:ext cx="1676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7701" name="dong mau lac hong ppt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915400" y="6553200"/>
            <a:ext cx="228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6705600" y="6400800"/>
            <a:ext cx="22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  <a:cs typeface="Arial" charset="0"/>
              </a:rPr>
              <a:t>.</a:t>
            </a:r>
          </a:p>
        </p:txBody>
      </p:sp>
      <p:pic>
        <p:nvPicPr>
          <p:cNvPr id="30725" name="Picture 4" descr="659204qfhni5vgxw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7092950" y="-768350"/>
            <a:ext cx="4445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Picture 4" descr="659204qfhni5vgxw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4650" y="538163"/>
            <a:ext cx="539750" cy="250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7" name="Picture 4" descr="659204qfhni5vgxw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 flipV="1">
            <a:off x="1600200" y="-685800"/>
            <a:ext cx="381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8" name="Picture 4" descr="659204qfhni5vgxw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8229600" y="533400"/>
            <a:ext cx="533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9" name="Picture 4" descr="659204qfhni5vgxw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400000">
            <a:off x="1403350" y="5002213"/>
            <a:ext cx="550863" cy="243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0" name="Picture 4" descr="659204qfhni5vgxw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V="1">
            <a:off x="328613" y="3810000"/>
            <a:ext cx="509587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1" name="Picture 4" descr="659204qfhni5vgxw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6246599" flipV="1">
            <a:off x="7312819" y="5179219"/>
            <a:ext cx="534987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2" name="Picture 4" descr="659204qfhni5vgxw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 flipV="1">
            <a:off x="8148638" y="3657600"/>
            <a:ext cx="614362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3" name="Picture 2" descr="flower-rose-013_0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4572000"/>
            <a:ext cx="1676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4" name="Picture 2" descr="flower-rose-013_0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719955">
            <a:off x="4789488" y="4687888"/>
            <a:ext cx="152400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5" name="Picture 17" descr="Obst100">
            <a:hlinkClick r:id="rId6" action="ppaction://hlinksldjump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295400" y="44196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6" name="Picture 24" descr="33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343400" y="5486400"/>
            <a:ext cx="915988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7" name="WordArt 17"/>
          <p:cNvSpPr>
            <a:spLocks noChangeArrowheads="1" noChangeShapeType="1" noTextEdit="1"/>
          </p:cNvSpPr>
          <p:nvPr/>
        </p:nvSpPr>
        <p:spPr bwMode="auto">
          <a:xfrm>
            <a:off x="609600" y="1295400"/>
            <a:ext cx="7086600" cy="4343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CHÀO</a:t>
            </a:r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 </a:t>
            </a:r>
            <a:r>
              <a:rPr lang="en-US" sz="36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TẠM</a:t>
            </a:r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 </a:t>
            </a:r>
            <a:r>
              <a:rPr lang="en-US" sz="36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BiỆT</a:t>
            </a:r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 </a:t>
            </a:r>
            <a:endParaRPr lang="en-US" sz="3600" kern="10" dirty="0" smtClean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Impact"/>
            </a:endParaRPr>
          </a:p>
          <a:p>
            <a:pPr algn="ctr"/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CÁC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 </a:t>
            </a:r>
            <a:r>
              <a:rPr lang="en-US" sz="36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EM</a:t>
            </a:r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 !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7701"/>
                </p:tgtEl>
              </p:cMediaNode>
            </p:audio>
          </p:childTnLst>
        </p:cTn>
      </p:par>
    </p:tnLst>
    <p:bldLst>
      <p:bldP spid="1577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4"/>
          <p:cNvSpPr>
            <a:spLocks noChangeArrowheads="1" noChangeShapeType="1" noTextEdit="1"/>
          </p:cNvSpPr>
          <p:nvPr/>
        </p:nvSpPr>
        <p:spPr bwMode="auto">
          <a:xfrm>
            <a:off x="2247900" y="1673225"/>
            <a:ext cx="4648200" cy="838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 err="1" smtClean="0"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VNI-Commerce"/>
              </a:rPr>
              <a:t>Ôn</a:t>
            </a:r>
            <a:r>
              <a:rPr lang="en-US" sz="3200" kern="10" dirty="0" smtClean="0"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VNI-Commerce"/>
              </a:rPr>
              <a:t> </a:t>
            </a:r>
            <a:r>
              <a:rPr lang="en-US" sz="3200" kern="10" dirty="0" err="1" smtClean="0"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VNI-Commerce"/>
              </a:rPr>
              <a:t>bài</a:t>
            </a:r>
            <a:r>
              <a:rPr lang="en-US" sz="3200" kern="10" dirty="0" smtClean="0"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VNI-Commerce"/>
              </a:rPr>
              <a:t> </a:t>
            </a:r>
            <a:r>
              <a:rPr lang="en-US" sz="3200" kern="10" dirty="0" err="1" smtClean="0"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VNI-Commerce"/>
              </a:rPr>
              <a:t>cũ</a:t>
            </a:r>
            <a:endParaRPr lang="en-US" sz="3200" kern="10" dirty="0">
              <a:solidFill>
                <a:srgbClr val="FF33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VNI-Commerce"/>
            </a:endParaRPr>
          </a:p>
        </p:txBody>
      </p:sp>
      <p:sp>
        <p:nvSpPr>
          <p:cNvPr id="76805" name="WordArt 5"/>
          <p:cNvSpPr>
            <a:spLocks noChangeArrowheads="1" noChangeShapeType="1" noTextEdit="1"/>
          </p:cNvSpPr>
          <p:nvPr/>
        </p:nvSpPr>
        <p:spPr bwMode="auto">
          <a:xfrm>
            <a:off x="685800" y="3276600"/>
            <a:ext cx="7772400" cy="188277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2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Bodon-Poster"/>
              </a:rPr>
              <a:t>Vượt</a:t>
            </a:r>
            <a:r>
              <a:rPr lang="en-US" sz="32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Bodon-Poster"/>
              </a:rPr>
              <a:t> </a:t>
            </a:r>
            <a:r>
              <a:rPr lang="en-US" sz="32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Bodon-Poster"/>
              </a:rPr>
              <a:t>khó</a:t>
            </a:r>
            <a:r>
              <a:rPr lang="en-US" sz="32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Bodon-Poster"/>
              </a:rPr>
              <a:t> </a:t>
            </a:r>
            <a:r>
              <a:rPr lang="en-US" sz="32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Bodon-Poster"/>
              </a:rPr>
              <a:t>trong</a:t>
            </a:r>
            <a:r>
              <a:rPr lang="en-US" sz="32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Bodon-Poster"/>
              </a:rPr>
              <a:t> </a:t>
            </a:r>
            <a:r>
              <a:rPr lang="en-US" sz="32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Bodon-Poster"/>
              </a:rPr>
              <a:t>học</a:t>
            </a:r>
            <a:r>
              <a:rPr lang="en-US" sz="32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Bodon-Poster"/>
              </a:rPr>
              <a:t> </a:t>
            </a:r>
            <a:r>
              <a:rPr lang="en-US" sz="32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Bodon-Poster"/>
              </a:rPr>
              <a:t>tập</a:t>
            </a:r>
            <a:endParaRPr lang="en-US" sz="32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VNI-Bodon-Poster"/>
            </a:endParaRPr>
          </a:p>
        </p:txBody>
      </p:sp>
    </p:spTree>
    <p:extLst>
      <p:ext uri="{BB962C8B-B14F-4D97-AF65-F5344CB8AC3E}">
        <p14:creationId xmlns:p14="http://schemas.microsoft.com/office/powerpoint/2010/main" val="2010636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7680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2"/>
          <p:cNvSpPr txBox="1">
            <a:spLocks noChangeArrowheads="1"/>
          </p:cNvSpPr>
          <p:nvPr/>
        </p:nvSpPr>
        <p:spPr bwMode="auto">
          <a:xfrm>
            <a:off x="1371600" y="1143000"/>
            <a:ext cx="574370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LU" sz="32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fr-LU" sz="32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L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fr-L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fr-L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b="1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fr-LU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LU" sz="3200" b="1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fr-LU" sz="3200" b="1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fr-LU" sz="32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fr-L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fr-L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fr-LU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fr-L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1262196" y="2743200"/>
            <a:ext cx="585311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LU" sz="32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L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fr-L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fr-L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b="1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fr-LU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LU" sz="32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fr-LU" sz="32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fr-LU" sz="32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fr-L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b="1" dirty="0" err="1" smtClean="0"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fr-L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b="1" dirty="0" err="1" smtClean="0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fr-L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fr-L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fr-L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fr-L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endParaRPr lang="fr-LU" sz="3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8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672" y="0"/>
            <a:chExt cx="5760" cy="4320"/>
          </a:xfrm>
        </p:grpSpPr>
        <p:pic>
          <p:nvPicPr>
            <p:cNvPr id="8" name="Picture 9" descr="BD21325_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72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0" descr="BD21325_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72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1" descr="BD21325_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288" y="192"/>
              <a:ext cx="144" cy="398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2" descr="BD21325_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72" y="0"/>
              <a:ext cx="153" cy="422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114478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9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890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0" grpId="0"/>
      <p:bldP spid="8909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scan0128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990600"/>
            <a:ext cx="8610600" cy="5551488"/>
          </a:xfrm>
          <a:noFill/>
          <a:ln>
            <a:solidFill>
              <a:srgbClr val="FF0000"/>
            </a:solidFill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133600" y="152400"/>
            <a:ext cx="5029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2106822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1943100" y="304800"/>
            <a:ext cx="5029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36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6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endParaRPr lang="en-US" sz="36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TextBox 2"/>
          <p:cNvSpPr txBox="1">
            <a:spLocks noChangeArrowheads="1"/>
          </p:cNvSpPr>
          <p:nvPr/>
        </p:nvSpPr>
        <p:spPr bwMode="auto">
          <a:xfrm>
            <a:off x="990600" y="970709"/>
            <a:ext cx="7162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269" name="TextBox 4"/>
          <p:cNvSpPr txBox="1">
            <a:spLocks noChangeArrowheads="1"/>
          </p:cNvSpPr>
          <p:nvPr/>
        </p:nvSpPr>
        <p:spPr bwMode="auto">
          <a:xfrm>
            <a:off x="990600" y="2077197"/>
            <a:ext cx="71628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2. Em sẽ làm gì nếu em bị cô giáo hiểu lầm và phê bình?</a:t>
            </a:r>
          </a:p>
        </p:txBody>
      </p:sp>
      <p:sp>
        <p:nvSpPr>
          <p:cNvPr id="11270" name="TextBox 5"/>
          <p:cNvSpPr txBox="1">
            <a:spLocks noChangeArrowheads="1"/>
          </p:cNvSpPr>
          <p:nvPr/>
        </p:nvSpPr>
        <p:spPr bwMode="auto">
          <a:xfrm>
            <a:off x="990600" y="3200400"/>
            <a:ext cx="71628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xiếc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271" name="TextBox 6"/>
          <p:cNvSpPr txBox="1">
            <a:spLocks noChangeArrowheads="1"/>
          </p:cNvSpPr>
          <p:nvPr/>
        </p:nvSpPr>
        <p:spPr bwMode="auto">
          <a:xfrm>
            <a:off x="990600" y="4800600"/>
            <a:ext cx="7162800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41233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/>
      <p:bldP spid="11270" grpId="0"/>
      <p:bldP spid="112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extBox 4"/>
          <p:cNvSpPr txBox="1">
            <a:spLocks noChangeArrowheads="1"/>
          </p:cNvSpPr>
          <p:nvPr/>
        </p:nvSpPr>
        <p:spPr bwMode="auto">
          <a:xfrm>
            <a:off x="533400" y="762000"/>
            <a:ext cx="83058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3600" b="1" u="sng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u="sng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TextBox 5"/>
          <p:cNvSpPr txBox="1">
            <a:spLocks noChangeArrowheads="1"/>
          </p:cNvSpPr>
          <p:nvPr/>
        </p:nvSpPr>
        <p:spPr bwMode="auto">
          <a:xfrm>
            <a:off x="609600" y="3581400"/>
            <a:ext cx="835818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4000" u="sng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nhầm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672" y="0"/>
            <a:chExt cx="5760" cy="4320"/>
          </a:xfrm>
        </p:grpSpPr>
        <p:pic>
          <p:nvPicPr>
            <p:cNvPr id="5" name="Picture 9" descr="BD21325_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72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10" descr="BD21325_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72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1" descr="BD21325_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288" y="192"/>
              <a:ext cx="144" cy="398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12" descr="BD21325_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72" y="0"/>
              <a:ext cx="153" cy="422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87486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extBox 6"/>
          <p:cNvSpPr txBox="1">
            <a:spLocks noChangeArrowheads="1"/>
          </p:cNvSpPr>
          <p:nvPr/>
        </p:nvSpPr>
        <p:spPr bwMode="auto">
          <a:xfrm>
            <a:off x="381000" y="685800"/>
            <a:ext cx="86106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3600" u="sng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xiếc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TextBox 7"/>
          <p:cNvSpPr txBox="1">
            <a:spLocks noChangeArrowheads="1"/>
          </p:cNvSpPr>
          <p:nvPr/>
        </p:nvSpPr>
        <p:spPr bwMode="auto">
          <a:xfrm>
            <a:off x="381000" y="3200400"/>
            <a:ext cx="81534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4000" u="sng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26480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762000" y="1828800"/>
            <a:ext cx="7620000" cy="2769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LU" dirty="0"/>
              <a:t> </a:t>
            </a:r>
            <a:r>
              <a:rPr lang="fr-LU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fr-LU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fr-L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fr-L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fr-LU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6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fr-LU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fr-LU" sz="3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672" y="0"/>
            <a:chExt cx="5760" cy="4320"/>
          </a:xfrm>
        </p:grpSpPr>
        <p:pic>
          <p:nvPicPr>
            <p:cNvPr id="4" name="Picture 9" descr="BD21325_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72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</p:pic>
        <p:pic>
          <p:nvPicPr>
            <p:cNvPr id="5" name="Picture 10" descr="BD21325_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72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11" descr="BD21325_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288" y="192"/>
              <a:ext cx="144" cy="398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2" descr="BD21325_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72" y="0"/>
              <a:ext cx="153" cy="422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872701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8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8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8" name="Group 1"/>
          <p:cNvGrpSpPr>
            <a:grpSpLocks/>
          </p:cNvGrpSpPr>
          <p:nvPr/>
        </p:nvGrpSpPr>
        <p:grpSpPr bwMode="auto">
          <a:xfrm>
            <a:off x="-76200" y="1600200"/>
            <a:ext cx="9144000" cy="3276600"/>
            <a:chOff x="0" y="2819400"/>
            <a:chExt cx="9144000" cy="3276600"/>
          </a:xfrm>
        </p:grpSpPr>
        <p:pic>
          <p:nvPicPr>
            <p:cNvPr id="20486" name="Picture 2" descr="BDRPC187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819400"/>
              <a:ext cx="9144000" cy="327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87" name="Text Box 2"/>
            <p:cNvSpPr txBox="1">
              <a:spLocks noChangeArrowheads="1"/>
            </p:cNvSpPr>
            <p:nvPr/>
          </p:nvSpPr>
          <p:spPr bwMode="auto">
            <a:xfrm>
              <a:off x="533400" y="3284538"/>
              <a:ext cx="8382000" cy="2227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48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dirty="0">
                  <a:solidFill>
                    <a:srgbClr val="0000FF"/>
                  </a:solidFill>
                  <a:latin typeface="Times New Roman" pitchFamily="18" charset="0"/>
                </a:rPr>
                <a:t>    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Mỗi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trẻ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em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đều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có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quyền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mong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muốn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,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có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ý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kiến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riêng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về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những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việc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liên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quan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đến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trẻ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em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.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Em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cần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mạnh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dạn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chia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sẻ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,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bày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tỏ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những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ý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kiến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,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mong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muốn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của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mình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với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những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người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xung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quanh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một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cách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rõ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ràng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,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lễ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</a:rPr>
                <a:t>độ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21509" name="TextBox 8"/>
          <p:cNvSpPr txBox="1">
            <a:spLocks noChangeArrowheads="1"/>
          </p:cNvSpPr>
          <p:nvPr/>
        </p:nvSpPr>
        <p:spPr bwMode="auto">
          <a:xfrm>
            <a:off x="3886200" y="533400"/>
            <a:ext cx="2209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810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674</Words>
  <Application>Microsoft Office PowerPoint</Application>
  <PresentationFormat>On-screen Show (4:3)</PresentationFormat>
  <Paragraphs>46</Paragraphs>
  <Slides>15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Dang Le Phan Danh</cp:lastModifiedBy>
  <cp:revision>23</cp:revision>
  <dcterms:created xsi:type="dcterms:W3CDTF">2016-09-21T02:25:25Z</dcterms:created>
  <dcterms:modified xsi:type="dcterms:W3CDTF">2019-09-13T08:33:27Z</dcterms:modified>
</cp:coreProperties>
</file>