
<file path=[Content_Types].xml><?xml version="1.0" encoding="utf-8"?>
<Types xmlns="http://schemas.openxmlformats.org/package/2006/content-types">
  <Default Extension="jpeg" ContentType="image/jpeg"/>
  <Default Extension="gif" ContentType="image/gi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95" r:id="rId3"/>
    <p:sldId id="361" r:id="rId4"/>
    <p:sldId id="336" r:id="rId5"/>
    <p:sldId id="352" r:id="rId6"/>
    <p:sldId id="321" r:id="rId7"/>
    <p:sldId id="284" r:id="rId8"/>
    <p:sldId id="353" r:id="rId9"/>
    <p:sldId id="324" r:id="rId10"/>
    <p:sldId id="357" r:id="rId11"/>
    <p:sldId id="366" r:id="rId12"/>
    <p:sldId id="356" r:id="rId13"/>
    <p:sldId id="355" r:id="rId14"/>
    <p:sldId id="297" r:id="rId15"/>
    <p:sldId id="339" r:id="rId16"/>
    <p:sldId id="340" r:id="rId17"/>
    <p:sldId id="341" r:id="rId19"/>
    <p:sldId id="305" r:id="rId20"/>
    <p:sldId id="354" r:id="rId21"/>
    <p:sldId id="307" r:id="rId22"/>
    <p:sldId id="309" r:id="rId23"/>
    <p:sldId id="311" r:id="rId24"/>
    <p:sldId id="342" r:id="rId25"/>
    <p:sldId id="315" r:id="rId26"/>
    <p:sldId id="367" r:id="rId27"/>
    <p:sldId id="365" r:id="rId28"/>
    <p:sldId id="358" r:id="rId29"/>
    <p:sldId id="317" r:id="rId30"/>
    <p:sldId id="359" r:id="rId31"/>
    <p:sldId id="319" r:id="rId32"/>
    <p:sldId id="346" r:id="rId33"/>
    <p:sldId id="347" r:id="rId34"/>
    <p:sldId id="363" r:id="rId35"/>
    <p:sldId id="368" r:id="rId36"/>
    <p:sldId id="364" r:id="rId37"/>
    <p:sldId id="34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00"/>
    <a:srgbClr val="262A04"/>
    <a:srgbClr val="3333FF"/>
    <a:srgbClr val="FFFF66"/>
    <a:srgbClr val="CC0000"/>
    <a:srgbClr val="CC6600"/>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56" autoAdjust="0"/>
    <p:restoredTop sz="94562" autoAdjust="0"/>
  </p:normalViewPr>
  <p:slideViewPr>
    <p:cSldViewPr>
      <p:cViewPr>
        <p:scale>
          <a:sx n="70" d="100"/>
          <a:sy n="70" d="100"/>
        </p:scale>
        <p:origin x="-1356" y="-78"/>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F967EC43-D73E-46A1-AFA0-6E2862D55B2B}"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pPr>
              <a:defRPr/>
            </a:pPr>
            <a:fld id="{4C93DAF9-140C-46B3-9026-5515BB1FC527}"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p:spPr>
      </p:sp>
      <p:sp>
        <p:nvSpPr>
          <p:cNvPr id="33795" name="Notes Placeholder 2"/>
          <p:cNvSpPr>
            <a:spLocks noGrp="1"/>
          </p:cNvSpPr>
          <p:nvPr>
            <p:ph type="body" idx="1"/>
          </p:nvPr>
        </p:nvSpPr>
        <p:spPr bwMode="auto">
          <a:noFill/>
        </p:spPr>
        <p:txBody>
          <a:bodyPr wrap="square" numCol="1" anchor="t" anchorCtr="0" compatLnSpc="1"/>
          <a:lstStyle/>
          <a:p>
            <a:endParaRPr lang="en-US" altLang="en-US" smtClean="0"/>
          </a:p>
        </p:txBody>
      </p:sp>
      <p:sp>
        <p:nvSpPr>
          <p:cNvPr id="33796" name="Slide Number Placeholder 3"/>
          <p:cNvSpPr>
            <a:spLocks noGrp="1"/>
          </p:cNvSpPr>
          <p:nvPr>
            <p:ph type="sldNum" sz="quarter" idx="5"/>
          </p:nvPr>
        </p:nvSpPr>
        <p:spPr bwMode="auto">
          <a:noFill/>
          <a:ln>
            <a:miter lim="800000"/>
          </a:ln>
        </p:spPr>
        <p:txBody>
          <a:bodyPr wrap="square" numCol="1" anchorCtr="0" compatLnSpc="1"/>
          <a:lstStyle/>
          <a:p>
            <a:fld id="{F8F42027-04FF-4B8A-941A-08BE28BD2310}" type="slidenum">
              <a:rPr lang="en-US" altLang="en-US" smtClean="0"/>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26BBD288-78C1-4E4C-A25A-682BCCD8B8D2}" type="slidenum">
              <a:rPr lang="vi-VN"/>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2EFB1CFB-5FD3-45E4-96A2-A78DD9C9C408}" type="slidenum">
              <a:rPr lang="vi-VN"/>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B76A17F1-1204-4C9F-AC30-5C3468453F58}" type="slidenum">
              <a:rPr lang="vi-VN"/>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16C8BD87-2B0D-460C-A161-B1168B976B41}" type="slidenum">
              <a:rPr lang="vi-VN"/>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Rectangle 4"/>
          <p:cNvSpPr>
            <a:spLocks noGrp="1" noChangeArrowheads="1"/>
          </p:cNvSpPr>
          <p:nvPr>
            <p:ph type="dt" sz="half" idx="10"/>
          </p:nvPr>
        </p:nvSpPr>
        <p:spPr/>
        <p:txBody>
          <a:bodyPr/>
          <a:lstStyle>
            <a:lvl1pPr>
              <a:defRPr/>
            </a:lvl1pPr>
          </a:lstStyle>
          <a:p>
            <a:pPr>
              <a:defRPr/>
            </a:pPr>
            <a:endParaRPr lang="vi-VN"/>
          </a:p>
        </p:txBody>
      </p:sp>
      <p:sp>
        <p:nvSpPr>
          <p:cNvPr id="5" name="Rectangle 5"/>
          <p:cNvSpPr>
            <a:spLocks noGrp="1" noChangeArrowheads="1"/>
          </p:cNvSpPr>
          <p:nvPr>
            <p:ph type="ftr" sz="quarter" idx="11"/>
          </p:nvPr>
        </p:nvSpPr>
        <p:spPr/>
        <p:txBody>
          <a:bodyPr/>
          <a:lstStyle>
            <a:lvl1pPr>
              <a:defRPr/>
            </a:lvl1pPr>
          </a:lstStyle>
          <a:p>
            <a:pPr>
              <a:defRPr/>
            </a:pPr>
            <a:endParaRPr lang="vi-VN"/>
          </a:p>
        </p:txBody>
      </p:sp>
      <p:sp>
        <p:nvSpPr>
          <p:cNvPr id="6" name="Rectangle 6"/>
          <p:cNvSpPr>
            <a:spLocks noGrp="1" noChangeArrowheads="1"/>
          </p:cNvSpPr>
          <p:nvPr>
            <p:ph type="sldNum" sz="quarter" idx="12"/>
          </p:nvPr>
        </p:nvSpPr>
        <p:spPr/>
        <p:txBody>
          <a:bodyPr/>
          <a:lstStyle>
            <a:lvl1pPr>
              <a:defRPr/>
            </a:lvl1pPr>
          </a:lstStyle>
          <a:p>
            <a:pPr>
              <a:defRPr/>
            </a:pPr>
            <a:fld id="{A3273A0F-B3F6-498A-97AC-A8574C696C6A}" type="slidenum">
              <a:rPr lang="vi-VN"/>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91269D7D-CCD9-4A9F-BC3E-88500519D102}" type="slidenum">
              <a:rPr lang="vi-VN"/>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vi-VN"/>
          </a:p>
        </p:txBody>
      </p:sp>
      <p:sp>
        <p:nvSpPr>
          <p:cNvPr id="8" name="Rectangle 5"/>
          <p:cNvSpPr>
            <a:spLocks noGrp="1" noChangeArrowheads="1"/>
          </p:cNvSpPr>
          <p:nvPr>
            <p:ph type="ftr" sz="quarter" idx="11"/>
          </p:nvPr>
        </p:nvSpPr>
        <p:spPr/>
        <p:txBody>
          <a:bodyPr/>
          <a:lstStyle>
            <a:lvl1pPr>
              <a:defRPr/>
            </a:lvl1pPr>
          </a:lstStyle>
          <a:p>
            <a:pPr>
              <a:defRPr/>
            </a:pPr>
            <a:endParaRPr lang="vi-VN"/>
          </a:p>
        </p:txBody>
      </p:sp>
      <p:sp>
        <p:nvSpPr>
          <p:cNvPr id="9" name="Rectangle 6"/>
          <p:cNvSpPr>
            <a:spLocks noGrp="1" noChangeArrowheads="1"/>
          </p:cNvSpPr>
          <p:nvPr>
            <p:ph type="sldNum" sz="quarter" idx="12"/>
          </p:nvPr>
        </p:nvSpPr>
        <p:spPr/>
        <p:txBody>
          <a:bodyPr/>
          <a:lstStyle>
            <a:lvl1pPr>
              <a:defRPr/>
            </a:lvl1pPr>
          </a:lstStyle>
          <a:p>
            <a:pPr>
              <a:defRPr/>
            </a:pPr>
            <a:fld id="{845D2506-8CA8-4D8E-8D36-130980180D09}" type="slidenum">
              <a:rPr lang="vi-VN"/>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vi-VN"/>
          </a:p>
        </p:txBody>
      </p:sp>
      <p:sp>
        <p:nvSpPr>
          <p:cNvPr id="4" name="Rectangle 5"/>
          <p:cNvSpPr>
            <a:spLocks noGrp="1" noChangeArrowheads="1"/>
          </p:cNvSpPr>
          <p:nvPr>
            <p:ph type="ftr" sz="quarter" idx="11"/>
          </p:nvPr>
        </p:nvSpPr>
        <p:spPr/>
        <p:txBody>
          <a:bodyPr/>
          <a:lstStyle>
            <a:lvl1pPr>
              <a:defRPr/>
            </a:lvl1pPr>
          </a:lstStyle>
          <a:p>
            <a:pPr>
              <a:defRPr/>
            </a:pPr>
            <a:endParaRPr lang="vi-VN"/>
          </a:p>
        </p:txBody>
      </p:sp>
      <p:sp>
        <p:nvSpPr>
          <p:cNvPr id="5" name="Rectangle 6"/>
          <p:cNvSpPr>
            <a:spLocks noGrp="1" noChangeArrowheads="1"/>
          </p:cNvSpPr>
          <p:nvPr>
            <p:ph type="sldNum" sz="quarter" idx="12"/>
          </p:nvPr>
        </p:nvSpPr>
        <p:spPr/>
        <p:txBody>
          <a:bodyPr/>
          <a:lstStyle>
            <a:lvl1pPr>
              <a:defRPr/>
            </a:lvl1pPr>
          </a:lstStyle>
          <a:p>
            <a:pPr>
              <a:defRPr/>
            </a:pPr>
            <a:fld id="{336EDA72-C248-4ED9-AB6A-6CE7F2CB3BE3}" type="slidenum">
              <a:rPr lang="vi-VN"/>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vi-VN"/>
          </a:p>
        </p:txBody>
      </p:sp>
      <p:sp>
        <p:nvSpPr>
          <p:cNvPr id="3" name="Rectangle 5"/>
          <p:cNvSpPr>
            <a:spLocks noGrp="1" noChangeArrowheads="1"/>
          </p:cNvSpPr>
          <p:nvPr>
            <p:ph type="ftr" sz="quarter" idx="11"/>
          </p:nvPr>
        </p:nvSpPr>
        <p:spPr/>
        <p:txBody>
          <a:bodyPr/>
          <a:lstStyle>
            <a:lvl1pPr>
              <a:defRPr/>
            </a:lvl1pPr>
          </a:lstStyle>
          <a:p>
            <a:pPr>
              <a:defRPr/>
            </a:pPr>
            <a:endParaRPr lang="vi-VN"/>
          </a:p>
        </p:txBody>
      </p:sp>
      <p:sp>
        <p:nvSpPr>
          <p:cNvPr id="4" name="Rectangle 6"/>
          <p:cNvSpPr>
            <a:spLocks noGrp="1" noChangeArrowheads="1"/>
          </p:cNvSpPr>
          <p:nvPr>
            <p:ph type="sldNum" sz="quarter" idx="12"/>
          </p:nvPr>
        </p:nvSpPr>
        <p:spPr/>
        <p:txBody>
          <a:bodyPr/>
          <a:lstStyle>
            <a:lvl1pPr>
              <a:defRPr/>
            </a:lvl1pPr>
          </a:lstStyle>
          <a:p>
            <a:pPr>
              <a:defRPr/>
            </a:pPr>
            <a:fld id="{C498C194-2AB9-42A8-B859-AD81B248A6EE}" type="slidenum">
              <a:rPr lang="vi-VN"/>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929C9EDF-8D01-44BD-94AF-8C5914F28AEB}" type="slidenum">
              <a:rPr lang="vi-VN"/>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Rectangle 4"/>
          <p:cNvSpPr>
            <a:spLocks noGrp="1" noChangeArrowheads="1"/>
          </p:cNvSpPr>
          <p:nvPr>
            <p:ph type="dt" sz="half" idx="10"/>
          </p:nvPr>
        </p:nvSpPr>
        <p:spPr/>
        <p:txBody>
          <a:bodyPr/>
          <a:lstStyle>
            <a:lvl1pPr>
              <a:defRPr/>
            </a:lvl1pPr>
          </a:lstStyle>
          <a:p>
            <a:pPr>
              <a:defRPr/>
            </a:pPr>
            <a:endParaRPr lang="vi-VN"/>
          </a:p>
        </p:txBody>
      </p:sp>
      <p:sp>
        <p:nvSpPr>
          <p:cNvPr id="6" name="Rectangle 5"/>
          <p:cNvSpPr>
            <a:spLocks noGrp="1" noChangeArrowheads="1"/>
          </p:cNvSpPr>
          <p:nvPr>
            <p:ph type="ftr" sz="quarter" idx="11"/>
          </p:nvPr>
        </p:nvSpPr>
        <p:spPr/>
        <p:txBody>
          <a:bodyPr/>
          <a:lstStyle>
            <a:lvl1pPr>
              <a:defRPr/>
            </a:lvl1pPr>
          </a:lstStyle>
          <a:p>
            <a:pPr>
              <a:defRPr/>
            </a:pPr>
            <a:endParaRPr lang="vi-VN"/>
          </a:p>
        </p:txBody>
      </p:sp>
      <p:sp>
        <p:nvSpPr>
          <p:cNvPr id="7" name="Rectangle 6"/>
          <p:cNvSpPr>
            <a:spLocks noGrp="1" noChangeArrowheads="1"/>
          </p:cNvSpPr>
          <p:nvPr>
            <p:ph type="sldNum" sz="quarter" idx="12"/>
          </p:nvPr>
        </p:nvSpPr>
        <p:spPr/>
        <p:txBody>
          <a:bodyPr/>
          <a:lstStyle>
            <a:lvl1pPr>
              <a:defRPr/>
            </a:lvl1pPr>
          </a:lstStyle>
          <a:p>
            <a:pPr>
              <a:defRPr/>
            </a:pPr>
            <a:fld id="{8DD21923-9281-4B5B-AC1E-50C07A9148DC}" type="slidenum">
              <a:rPr lang="vi-VN"/>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vi-VN" altLang="en-US" smtClean="0"/>
              <a:t>Click to edit Master title style</a:t>
            </a:r>
            <a:endParaRPr lang="vi-VN"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vi-VN" altLang="en-US" smtClean="0"/>
              <a:t>Click to edit Master text styles</a:t>
            </a:r>
            <a:endParaRPr lang="vi-VN" altLang="en-US" smtClean="0"/>
          </a:p>
          <a:p>
            <a:pPr lvl="1"/>
            <a:r>
              <a:rPr lang="vi-VN" altLang="en-US" smtClean="0"/>
              <a:t>Second level</a:t>
            </a:r>
            <a:endParaRPr lang="vi-VN" altLang="en-US" smtClean="0"/>
          </a:p>
          <a:p>
            <a:pPr lvl="2"/>
            <a:r>
              <a:rPr lang="vi-VN" altLang="en-US" smtClean="0"/>
              <a:t>Third level</a:t>
            </a:r>
            <a:endParaRPr lang="vi-VN" altLang="en-US" smtClean="0"/>
          </a:p>
          <a:p>
            <a:pPr lvl="3"/>
            <a:r>
              <a:rPr lang="vi-VN" altLang="en-US" smtClean="0"/>
              <a:t>Fourth level</a:t>
            </a:r>
            <a:endParaRPr lang="vi-VN" altLang="en-US" smtClean="0"/>
          </a:p>
          <a:p>
            <a:pPr lvl="4"/>
            <a:r>
              <a:rPr lang="vi-VN" altLang="en-US" smtClean="0"/>
              <a:t>Fifth level</a:t>
            </a:r>
            <a:endParaRPr lang="vi-VN" altLang="en-US" smtClean="0"/>
          </a:p>
        </p:txBody>
      </p:sp>
      <p:sp>
        <p:nvSpPr>
          <p:cNvPr id="119812"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cs typeface="Arial" panose="020B0604020202020204" pitchFamily="34" charset="0"/>
              </a:defRPr>
            </a:lvl1pPr>
          </a:lstStyle>
          <a:p>
            <a:pPr>
              <a:defRPr/>
            </a:pPr>
            <a:endParaRPr lang="vi-VN"/>
          </a:p>
        </p:txBody>
      </p:sp>
      <p:sp>
        <p:nvSpPr>
          <p:cNvPr id="119813"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cs typeface="Arial" panose="020B0604020202020204" pitchFamily="34" charset="0"/>
              </a:defRPr>
            </a:lvl1pPr>
          </a:lstStyle>
          <a:p>
            <a:pPr>
              <a:defRPr/>
            </a:pPr>
            <a:endParaRPr lang="vi-VN"/>
          </a:p>
        </p:txBody>
      </p:sp>
      <p:sp>
        <p:nvSpPr>
          <p:cNvPr id="119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cs typeface="Arial" panose="020B0604020202020204" pitchFamily="34" charset="0"/>
              </a:defRPr>
            </a:lvl1pPr>
          </a:lstStyle>
          <a:p>
            <a:pPr>
              <a:defRPr/>
            </a:pPr>
            <a:fld id="{78966379-D41B-4C58-BDA1-AABF51D77DF3}" type="slidenum">
              <a:rPr lang="vi-VN"/>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wmf"/><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jpeg"/><Relationship Id="rId7" Type="http://schemas.openxmlformats.org/officeDocument/2006/relationships/image" Target="../media/image25.jpe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Hộp_Văn_Bản 2"/>
          <p:cNvSpPr txBox="1">
            <a:spLocks noChangeArrowheads="1"/>
          </p:cNvSpPr>
          <p:nvPr/>
        </p:nvSpPr>
        <p:spPr bwMode="auto">
          <a:xfrm>
            <a:off x="0" y="3429000"/>
            <a:ext cx="9144000" cy="1184275"/>
          </a:xfrm>
          <a:prstGeom prst="rect">
            <a:avLst/>
          </a:prstGeom>
          <a:noFill/>
          <a:ln w="9525">
            <a:noFill/>
            <a:miter lim="800000"/>
          </a:ln>
        </p:spPr>
        <p:txBody>
          <a:bodyPr>
            <a:spAutoFit/>
          </a:bodyPr>
          <a:lstStyle/>
          <a:p>
            <a:pPr algn="ctr">
              <a:spcBef>
                <a:spcPts val="600"/>
              </a:spcBef>
              <a:spcAft>
                <a:spcPts val="600"/>
              </a:spcAft>
            </a:pPr>
            <a:r>
              <a:rPr lang="en-US" sz="4800" b="1">
                <a:solidFill>
                  <a:srgbClr val="0033CC"/>
                </a:solidFill>
                <a:cs typeface="Times New Roman" panose="02020603050405020304" pitchFamily="18" charset="0"/>
              </a:rPr>
              <a:t>NĂM HỌC 2019 - 2020</a:t>
            </a:r>
            <a:endParaRPr lang="en-US" sz="4800" b="1">
              <a:solidFill>
                <a:srgbClr val="0033CC"/>
              </a:solidFill>
              <a:cs typeface="Times New Roman" panose="02020603050405020304" pitchFamily="18" charset="0"/>
            </a:endParaRPr>
          </a:p>
          <a:p>
            <a:pPr algn="ctr"/>
            <a:endParaRPr lang="en-US">
              <a:cs typeface="Times New Roman" panose="02020603050405020304" pitchFamily="18" charset="0"/>
            </a:endParaRPr>
          </a:p>
        </p:txBody>
      </p:sp>
      <p:sp>
        <p:nvSpPr>
          <p:cNvPr id="4" name="Hộp_Văn_Bản 3"/>
          <p:cNvSpPr txBox="1"/>
          <p:nvPr/>
        </p:nvSpPr>
        <p:spPr>
          <a:xfrm>
            <a:off x="655320" y="685800"/>
            <a:ext cx="7863840" cy="7863840"/>
          </a:xfrm>
          <a:prstGeom prst="rect">
            <a:avLst/>
          </a:prstGeom>
          <a:noFill/>
        </p:spPr>
        <p:txBody>
          <a:bodyPr spcFirstLastPara="1">
            <a:prstTxWarp prst="textArchUp">
              <a:avLst>
                <a:gd name="adj" fmla="val 11329067"/>
              </a:avLst>
            </a:prstTxWarp>
            <a:spAutoFit/>
          </a:bodyPr>
          <a:lstStyle/>
          <a:p>
            <a:pPr algn="ctr" fontAlgn="auto">
              <a:spcBef>
                <a:spcPts val="0"/>
              </a:spcBef>
              <a:spcAft>
                <a:spcPts val="0"/>
              </a:spcAft>
              <a:defRPr/>
            </a:pPr>
            <a:r>
              <a:rPr lang="en-US" sz="4600" b="1">
                <a:solidFill>
                  <a:srgbClr val="FF0000"/>
                </a:solidFill>
                <a:cs typeface="Times New Roman" panose="02020603050405020304" pitchFamily="18" charset="0"/>
              </a:rPr>
              <a:t>TR</a:t>
            </a:r>
            <a:r>
              <a:rPr lang="vi-VN" sz="4600" b="1">
                <a:solidFill>
                  <a:srgbClr val="FF0000"/>
                </a:solidFill>
                <a:cs typeface="Times New Roman" panose="02020603050405020304" pitchFamily="18" charset="0"/>
              </a:rPr>
              <a:t>ƯỜNG</a:t>
            </a:r>
            <a:r>
              <a:rPr lang="en-US" sz="4600" b="1">
                <a:solidFill>
                  <a:srgbClr val="FF0000"/>
                </a:solidFill>
                <a:cs typeface="Times New Roman" panose="02020603050405020304" pitchFamily="18" charset="0"/>
              </a:rPr>
              <a:t> TIỂU HỌC ÁI MỘ A</a:t>
            </a:r>
            <a:endParaRPr lang="en-US" sz="4600" b="1">
              <a:solidFill>
                <a:srgbClr val="FF0000"/>
              </a:solidFill>
              <a:cs typeface="Times New Roman" panose="02020603050405020304" pitchFamily="18" charset="0"/>
            </a:endParaRPr>
          </a:p>
        </p:txBody>
      </p:sp>
      <p:pic>
        <p:nvPicPr>
          <p:cNvPr id="7" name="Picture 4" descr="Buombay"/>
          <p:cNvPicPr>
            <a:picLocks noChangeAspect="1" noChangeArrowheads="1" noCrop="1"/>
          </p:cNvPicPr>
          <p:nvPr/>
        </p:nvPicPr>
        <p:blipFill>
          <a:blip r:embed="rId1"/>
          <a:srcRect/>
          <a:stretch>
            <a:fillRect/>
          </a:stretch>
        </p:blipFill>
        <p:spPr bwMode="auto">
          <a:xfrm flipV="1">
            <a:off x="304800" y="0"/>
            <a:ext cx="9144000" cy="838200"/>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1"/>
          <a:srcRect/>
          <a:stretch>
            <a:fillRect/>
          </a:stretch>
        </p:blipFill>
        <p:spPr bwMode="auto">
          <a:xfrm rot="10800000" flipV="1">
            <a:off x="0" y="6019800"/>
            <a:ext cx="9144000" cy="838200"/>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1"/>
          <a:srcRect/>
          <a:stretch>
            <a:fillRect/>
          </a:stretch>
        </p:blipFill>
        <p:spPr bwMode="auto">
          <a:xfrm rot="16200000" flipV="1">
            <a:off x="-3200400" y="3200400"/>
            <a:ext cx="6858000" cy="45720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1"/>
          <a:srcRect/>
          <a:stretch>
            <a:fillRect/>
          </a:stretch>
        </p:blipFill>
        <p:spPr bwMode="auto">
          <a:xfrm rot="5400000" flipV="1">
            <a:off x="5486400" y="3429000"/>
            <a:ext cx="6858000" cy="457200"/>
          </a:xfrm>
          <a:prstGeom prst="rect">
            <a:avLst/>
          </a:prstGeom>
          <a:noFill/>
          <a:ln w="9525">
            <a:noFill/>
            <a:miter lim="800000"/>
            <a:headEnd/>
            <a:tailEnd/>
          </a:ln>
        </p:spPr>
      </p:pic>
      <p:pic>
        <p:nvPicPr>
          <p:cNvPr id="37896" name="Picture 4" descr="XMASCA~1"/>
          <p:cNvPicPr>
            <a:picLocks noChangeAspect="1" noChangeArrowheads="1" noCrop="1"/>
          </p:cNvPicPr>
          <p:nvPr/>
        </p:nvPicPr>
        <p:blipFill>
          <a:blip r:embed="rId2"/>
          <a:srcRect/>
          <a:stretch>
            <a:fillRect/>
          </a:stretch>
        </p:blipFill>
        <p:spPr bwMode="auto">
          <a:xfrm>
            <a:off x="3667125" y="5867400"/>
            <a:ext cx="1971675" cy="1143000"/>
          </a:xfrm>
          <a:prstGeom prst="rect">
            <a:avLst/>
          </a:prstGeom>
          <a:noFill/>
          <a:ln w="9525">
            <a:noFill/>
            <a:miter lim="800000"/>
            <a:headEnd/>
            <a:tailEnd/>
          </a:ln>
        </p:spPr>
      </p:pic>
      <p:pic>
        <p:nvPicPr>
          <p:cNvPr id="37897" name="Picture 6" descr="F:\HINH ANH\HinhDong\Hoa\h14.gif"/>
          <p:cNvPicPr>
            <a:picLocks noChangeAspect="1" noChangeArrowheads="1" noCrop="1"/>
          </p:cNvPicPr>
          <p:nvPr/>
        </p:nvPicPr>
        <p:blipFill>
          <a:blip r:embed="rId3"/>
          <a:srcRect/>
          <a:stretch>
            <a:fillRect/>
          </a:stretch>
        </p:blipFill>
        <p:spPr bwMode="auto">
          <a:xfrm rot="-1069637">
            <a:off x="-122238" y="5661025"/>
            <a:ext cx="1135063" cy="1371600"/>
          </a:xfrm>
          <a:prstGeom prst="rect">
            <a:avLst/>
          </a:prstGeom>
          <a:noFill/>
          <a:ln w="9525">
            <a:noFill/>
            <a:miter lim="800000"/>
            <a:headEnd/>
            <a:tailEnd/>
          </a:ln>
        </p:spPr>
      </p:pic>
      <p:pic>
        <p:nvPicPr>
          <p:cNvPr id="37898" name="Picture 6" descr="F:\HINH ANH\HinhDong\Hoa\h14.gif"/>
          <p:cNvPicPr>
            <a:picLocks noChangeAspect="1" noChangeArrowheads="1" noCrop="1"/>
          </p:cNvPicPr>
          <p:nvPr/>
        </p:nvPicPr>
        <p:blipFill>
          <a:blip r:embed="rId3"/>
          <a:srcRect/>
          <a:stretch>
            <a:fillRect/>
          </a:stretch>
        </p:blipFill>
        <p:spPr bwMode="auto">
          <a:xfrm rot="10020752">
            <a:off x="8140700" y="20638"/>
            <a:ext cx="1135063" cy="1371600"/>
          </a:xfrm>
          <a:prstGeom prst="rect">
            <a:avLst/>
          </a:prstGeom>
          <a:noFill/>
          <a:ln w="9525">
            <a:noFill/>
            <a:miter lim="800000"/>
            <a:headEnd/>
            <a:tailEnd/>
          </a:ln>
        </p:spPr>
      </p:pic>
      <p:pic>
        <p:nvPicPr>
          <p:cNvPr id="37899" name="Picture 6" descr="F:\HINH ANH\HinhDong\Hoa\h14.gif"/>
          <p:cNvPicPr>
            <a:picLocks noChangeAspect="1" noChangeArrowheads="1" noCrop="1"/>
          </p:cNvPicPr>
          <p:nvPr/>
        </p:nvPicPr>
        <p:blipFill>
          <a:blip r:embed="rId3"/>
          <a:srcRect/>
          <a:stretch>
            <a:fillRect/>
          </a:stretch>
        </p:blipFill>
        <p:spPr bwMode="auto">
          <a:xfrm rot="-6619011">
            <a:off x="7950200" y="5692775"/>
            <a:ext cx="1136650" cy="1371600"/>
          </a:xfrm>
          <a:prstGeom prst="rect">
            <a:avLst/>
          </a:prstGeom>
          <a:noFill/>
          <a:ln w="9525">
            <a:noFill/>
            <a:miter lim="800000"/>
            <a:headEnd/>
            <a:tailEnd/>
          </a:ln>
        </p:spPr>
      </p:pic>
      <p:pic>
        <p:nvPicPr>
          <p:cNvPr id="37900" name="Picture 6" descr="F:\HINH ANH\HinhDong\Hoa\h14.gif"/>
          <p:cNvPicPr>
            <a:picLocks noChangeAspect="1" noChangeArrowheads="1" noCrop="1"/>
          </p:cNvPicPr>
          <p:nvPr/>
        </p:nvPicPr>
        <p:blipFill>
          <a:blip r:embed="rId3"/>
          <a:srcRect/>
          <a:stretch>
            <a:fillRect/>
          </a:stretch>
        </p:blipFill>
        <p:spPr bwMode="auto">
          <a:xfrm rot="5164617">
            <a:off x="88106" y="-26194"/>
            <a:ext cx="1135063" cy="1371601"/>
          </a:xfrm>
          <a:prstGeom prst="rect">
            <a:avLst/>
          </a:prstGeom>
          <a:noFill/>
          <a:ln w="9525">
            <a:noFill/>
            <a:miter lim="800000"/>
            <a:headEnd/>
            <a:tailEnd/>
          </a:ln>
        </p:spPr>
      </p:pic>
      <p:pic>
        <p:nvPicPr>
          <p:cNvPr id="16" name="Picture 22" descr="Firewrk8"/>
          <p:cNvPicPr>
            <a:picLocks noChangeAspect="1" noChangeArrowheads="1"/>
          </p:cNvPicPr>
          <p:nvPr/>
        </p:nvPicPr>
        <p:blipFill>
          <a:blip r:embed="rId4">
            <a:lum bright="6000" contrast="30000"/>
          </a:blip>
          <a:srcRect/>
          <a:stretch>
            <a:fillRect/>
          </a:stretch>
        </p:blipFill>
        <p:spPr bwMode="auto">
          <a:xfrm>
            <a:off x="5248275" y="3429000"/>
            <a:ext cx="3124200" cy="3160713"/>
          </a:xfrm>
          <a:prstGeom prst="rect">
            <a:avLst/>
          </a:prstGeom>
          <a:noFill/>
          <a:ln w="9525">
            <a:noFill/>
            <a:miter lim="800000"/>
            <a:headEnd/>
            <a:tailEnd/>
          </a:ln>
        </p:spPr>
      </p:pic>
      <p:pic>
        <p:nvPicPr>
          <p:cNvPr id="18" name="Picture 22" descr="Firewrk8"/>
          <p:cNvPicPr>
            <a:picLocks noChangeAspect="1" noChangeArrowheads="1"/>
          </p:cNvPicPr>
          <p:nvPr/>
        </p:nvPicPr>
        <p:blipFill>
          <a:blip r:embed="rId4">
            <a:lum bright="6000" contrast="30000"/>
          </a:blip>
          <a:srcRect/>
          <a:stretch>
            <a:fillRect/>
          </a:stretch>
        </p:blipFill>
        <p:spPr bwMode="auto">
          <a:xfrm>
            <a:off x="2874645" y="453390"/>
            <a:ext cx="3124200" cy="3160713"/>
          </a:xfrm>
          <a:prstGeom prst="rect">
            <a:avLst/>
          </a:prstGeom>
          <a:noFill/>
          <a:ln w="9525">
            <a:noFill/>
            <a:miter lim="800000"/>
            <a:headEnd/>
            <a:tailEnd/>
          </a:ln>
        </p:spPr>
      </p:pic>
      <p:pic>
        <p:nvPicPr>
          <p:cNvPr id="19" name="Picture 22" descr="Firewrk8"/>
          <p:cNvPicPr>
            <a:picLocks noChangeAspect="1" noChangeArrowheads="1"/>
          </p:cNvPicPr>
          <p:nvPr/>
        </p:nvPicPr>
        <p:blipFill>
          <a:blip r:embed="rId4">
            <a:lum bright="6000" contrast="30000"/>
          </a:blip>
          <a:srcRect/>
          <a:stretch>
            <a:fillRect/>
          </a:stretch>
        </p:blipFill>
        <p:spPr bwMode="auto">
          <a:xfrm>
            <a:off x="304800" y="3614420"/>
            <a:ext cx="2895600" cy="266700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0" fill="hold"/>
                                        <p:tgtEl>
                                          <p:spTgt spid="16"/>
                                        </p:tgtEl>
                                        <p:attrNameLst>
                                          <p:attrName>ppt_w</p:attrName>
                                        </p:attrNameLst>
                                      </p:cBhvr>
                                      <p:tavLst>
                                        <p:tav tm="0">
                                          <p:val>
                                            <p:fltVal val="0"/>
                                          </p:val>
                                        </p:tav>
                                        <p:tav tm="100000">
                                          <p:val>
                                            <p:strVal val="#ppt_w"/>
                                          </p:val>
                                        </p:tav>
                                      </p:tavLst>
                                    </p:anim>
                                    <p:anim calcmode="lin" valueType="num">
                                      <p:cBhvr>
                                        <p:cTn id="20" dur="5000" fill="hold"/>
                                        <p:tgtEl>
                                          <p:spTgt spid="16"/>
                                        </p:tgtEl>
                                        <p:attrNameLst>
                                          <p:attrName>ppt_h</p:attrName>
                                        </p:attrNameLst>
                                      </p:cBhvr>
                                      <p:tavLst>
                                        <p:tav tm="0">
                                          <p:val>
                                            <p:fltVal val="0"/>
                                          </p:val>
                                        </p:tav>
                                        <p:tav tm="100000">
                                          <p:val>
                                            <p:strVal val="#ppt_h"/>
                                          </p:val>
                                        </p:tav>
                                      </p:tavLst>
                                    </p:anim>
                                    <p:anim calcmode="lin" valueType="num">
                                      <p:cBhvr>
                                        <p:cTn id="21" dur="5000" fill="hold"/>
                                        <p:tgtEl>
                                          <p:spTgt spid="16"/>
                                        </p:tgtEl>
                                        <p:attrNameLst>
                                          <p:attrName>style.rotation</p:attrName>
                                        </p:attrNameLst>
                                      </p:cBhvr>
                                      <p:tavLst>
                                        <p:tav tm="0">
                                          <p:val>
                                            <p:fltVal val="90"/>
                                          </p:val>
                                        </p:tav>
                                        <p:tav tm="100000">
                                          <p:val>
                                            <p:fltVal val="0"/>
                                          </p:val>
                                        </p:tav>
                                      </p:tavLst>
                                    </p:anim>
                                    <p:animEffect transition="in" filter="fade">
                                      <p:cBhvr>
                                        <p:cTn id="22" dur="5000"/>
                                        <p:tgtEl>
                                          <p:spTgt spid="16"/>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18"/>
                                        </p:tgtEl>
                                        <p:attrNameLst>
                                          <p:attrName>style.visibility</p:attrName>
                                        </p:attrNameLst>
                                      </p:cBhvr>
                                      <p:to>
                                        <p:strVal val="visible"/>
                                      </p:to>
                                    </p:set>
                                    <p:anim calcmode="lin" valueType="num">
                                      <p:cBhvr>
                                        <p:cTn id="25" dur="5000" fill="hold"/>
                                        <p:tgtEl>
                                          <p:spTgt spid="18"/>
                                        </p:tgtEl>
                                        <p:attrNameLst>
                                          <p:attrName>ppt_w</p:attrName>
                                        </p:attrNameLst>
                                      </p:cBhvr>
                                      <p:tavLst>
                                        <p:tav tm="0">
                                          <p:val>
                                            <p:fltVal val="0"/>
                                          </p:val>
                                        </p:tav>
                                        <p:tav tm="100000">
                                          <p:val>
                                            <p:strVal val="#ppt_w"/>
                                          </p:val>
                                        </p:tav>
                                      </p:tavLst>
                                    </p:anim>
                                    <p:anim calcmode="lin" valueType="num">
                                      <p:cBhvr>
                                        <p:cTn id="26" dur="5000" fill="hold"/>
                                        <p:tgtEl>
                                          <p:spTgt spid="18"/>
                                        </p:tgtEl>
                                        <p:attrNameLst>
                                          <p:attrName>ppt_h</p:attrName>
                                        </p:attrNameLst>
                                      </p:cBhvr>
                                      <p:tavLst>
                                        <p:tav tm="0">
                                          <p:val>
                                            <p:fltVal val="0"/>
                                          </p:val>
                                        </p:tav>
                                        <p:tav tm="100000">
                                          <p:val>
                                            <p:strVal val="#ppt_h"/>
                                          </p:val>
                                        </p:tav>
                                      </p:tavLst>
                                    </p:anim>
                                    <p:anim calcmode="lin" valueType="num">
                                      <p:cBhvr>
                                        <p:cTn id="27" dur="5000" fill="hold"/>
                                        <p:tgtEl>
                                          <p:spTgt spid="18"/>
                                        </p:tgtEl>
                                        <p:attrNameLst>
                                          <p:attrName>style.rotation</p:attrName>
                                        </p:attrNameLst>
                                      </p:cBhvr>
                                      <p:tavLst>
                                        <p:tav tm="0">
                                          <p:val>
                                            <p:fltVal val="90"/>
                                          </p:val>
                                        </p:tav>
                                        <p:tav tm="100000">
                                          <p:val>
                                            <p:fltVal val="0"/>
                                          </p:val>
                                        </p:tav>
                                      </p:tavLst>
                                    </p:anim>
                                    <p:animEffect transition="in" filter="fade">
                                      <p:cBhvr>
                                        <p:cTn id="28" dur="5000"/>
                                        <p:tgtEl>
                                          <p:spTgt spid="18"/>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0" fill="hold"/>
                                        <p:tgtEl>
                                          <p:spTgt spid="19"/>
                                        </p:tgtEl>
                                        <p:attrNameLst>
                                          <p:attrName>ppt_w</p:attrName>
                                        </p:attrNameLst>
                                      </p:cBhvr>
                                      <p:tavLst>
                                        <p:tav tm="0">
                                          <p:val>
                                            <p:fltVal val="0"/>
                                          </p:val>
                                        </p:tav>
                                        <p:tav tm="100000">
                                          <p:val>
                                            <p:strVal val="#ppt_w"/>
                                          </p:val>
                                        </p:tav>
                                      </p:tavLst>
                                    </p:anim>
                                    <p:anim calcmode="lin" valueType="num">
                                      <p:cBhvr>
                                        <p:cTn id="32" dur="5000" fill="hold"/>
                                        <p:tgtEl>
                                          <p:spTgt spid="19"/>
                                        </p:tgtEl>
                                        <p:attrNameLst>
                                          <p:attrName>ppt_h</p:attrName>
                                        </p:attrNameLst>
                                      </p:cBhvr>
                                      <p:tavLst>
                                        <p:tav tm="0">
                                          <p:val>
                                            <p:fltVal val="0"/>
                                          </p:val>
                                        </p:tav>
                                        <p:tav tm="100000">
                                          <p:val>
                                            <p:strVal val="#ppt_h"/>
                                          </p:val>
                                        </p:tav>
                                      </p:tavLst>
                                    </p:anim>
                                    <p:anim calcmode="lin" valueType="num">
                                      <p:cBhvr>
                                        <p:cTn id="33" dur="5000" fill="hold"/>
                                        <p:tgtEl>
                                          <p:spTgt spid="19"/>
                                        </p:tgtEl>
                                        <p:attrNameLst>
                                          <p:attrName>style.rotation</p:attrName>
                                        </p:attrNameLst>
                                      </p:cBhvr>
                                      <p:tavLst>
                                        <p:tav tm="0">
                                          <p:val>
                                            <p:fltVal val="90"/>
                                          </p:val>
                                        </p:tav>
                                        <p:tav tm="100000">
                                          <p:val>
                                            <p:fltVal val="0"/>
                                          </p:val>
                                        </p:tav>
                                      </p:tavLst>
                                    </p:anim>
                                    <p:animEffect transition="in" filter="fade">
                                      <p:cBhvr>
                                        <p:cTn id="34"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2"/>
          <p:cNvSpPr txBox="1">
            <a:spLocks noChangeArrowheads="1"/>
          </p:cNvSpPr>
          <p:nvPr/>
        </p:nvSpPr>
        <p:spPr bwMode="auto">
          <a:xfrm>
            <a:off x="228600" y="1917700"/>
            <a:ext cx="7772400" cy="769441"/>
          </a:xfrm>
          <a:prstGeom prst="rect">
            <a:avLst/>
          </a:prstGeom>
          <a:noFill/>
          <a:ln w="9525">
            <a:noFill/>
            <a:miter lim="800000"/>
          </a:ln>
        </p:spPr>
        <p:txBody>
          <a:bodyPr>
            <a:spAutoFit/>
          </a:bodyPr>
          <a:lstStyle/>
          <a:p>
            <a:pPr>
              <a:spcBef>
                <a:spcPct val="50000"/>
              </a:spcBef>
              <a:buFontTx/>
              <a:buChar char="-"/>
            </a:pPr>
            <a:endParaRPr lang="vi-VN" altLang="en-US" sz="4400" b="1"/>
          </a:p>
        </p:txBody>
      </p:sp>
      <p:sp>
        <p:nvSpPr>
          <p:cNvPr id="7" name="Hình Chữ nhật 6"/>
          <p:cNvSpPr>
            <a:spLocks noChangeArrowheads="1"/>
          </p:cNvSpPr>
          <p:nvPr/>
        </p:nvSpPr>
        <p:spPr bwMode="auto">
          <a:xfrm>
            <a:off x="457200" y="533400"/>
            <a:ext cx="8534400" cy="5509200"/>
          </a:xfrm>
          <a:prstGeom prst="rect">
            <a:avLst/>
          </a:prstGeom>
          <a:noFill/>
          <a:ln w="9525">
            <a:noFill/>
            <a:miter lim="800000"/>
          </a:ln>
        </p:spPr>
        <p:txBody>
          <a:bodyPr wrap="square">
            <a:spAutoFit/>
          </a:bodyPr>
          <a:lstStyle/>
          <a:p>
            <a:r>
              <a:rPr lang="en-US" sz="4400" b="1" i="1"/>
              <a:t>Cuộc sống của người Âu Việt và người Lạc Việt có những điểm tương đồng và họ sống hòa hợp với nhau. Họ </a:t>
            </a:r>
            <a:r>
              <a:rPr lang="vi-VN" sz="4400" b="1" i="1"/>
              <a:t>đ</a:t>
            </a:r>
            <a:r>
              <a:rPr lang="en-US" sz="4400" b="1"/>
              <a:t>ều biết chế tạo đồ đồng, </a:t>
            </a:r>
            <a:r>
              <a:rPr lang="vi-VN" sz="4400" b="1"/>
              <a:t>đ</a:t>
            </a:r>
            <a:r>
              <a:rPr lang="en-US" sz="4400" b="1"/>
              <a:t>ều biết rèn sắt, </a:t>
            </a:r>
            <a:r>
              <a:rPr lang="vi-VN" sz="4400" b="1"/>
              <a:t>đ</a:t>
            </a:r>
            <a:r>
              <a:rPr lang="en-US" sz="4400" b="1"/>
              <a:t>ều </a:t>
            </a:r>
            <a:r>
              <a:rPr lang="en-US" sz="4400" b="1" smtClean="0"/>
              <a:t>trồng </a:t>
            </a:r>
            <a:r>
              <a:rPr lang="en-US" sz="4400" b="1"/>
              <a:t>lúa và chăn nuôi, tục lệ có nhiều điểm giống  nhau. </a:t>
            </a:r>
            <a:endParaRPr lang="en-US"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28600" y="152400"/>
            <a:ext cx="8610600" cy="609600"/>
          </a:xfrm>
          <a:prstGeom prst="rect">
            <a:avLst/>
          </a:prstGeom>
          <a:noFill/>
          <a:ln w="9525">
            <a:noFill/>
            <a:miter lim="800000"/>
          </a:ln>
        </p:spPr>
        <p:txBody>
          <a:bodyPr/>
          <a:lstStyle/>
          <a:p>
            <a:pPr marL="342900" indent="-342900">
              <a:spcBef>
                <a:spcPct val="20000"/>
              </a:spcBef>
            </a:pPr>
            <a:r>
              <a:rPr lang="en-US" altLang="en-US" sz="4400" b="1" u="sng">
                <a:solidFill>
                  <a:srgbClr val="CC3300"/>
                </a:solidFill>
              </a:rPr>
              <a:t>2</a:t>
            </a:r>
            <a:r>
              <a:rPr lang="vi-VN" altLang="en-US" sz="4400" b="1" u="sng">
                <a:solidFill>
                  <a:srgbClr val="CC3300"/>
                </a:solidFill>
              </a:rPr>
              <a:t>. Sự ra đời của nước Âu Lạc</a:t>
            </a:r>
            <a:endParaRPr lang="vi-VN" altLang="en-US" sz="4400" b="1" u="sng">
              <a:solidFill>
                <a:srgbClr val="CC3300"/>
              </a:solidFill>
            </a:endParaRPr>
          </a:p>
        </p:txBody>
      </p:sp>
      <p:sp>
        <p:nvSpPr>
          <p:cNvPr id="11267" name="Rectangle 5"/>
          <p:cNvSpPr>
            <a:spLocks noChangeArrowheads="1"/>
          </p:cNvSpPr>
          <p:nvPr/>
        </p:nvSpPr>
        <p:spPr bwMode="auto">
          <a:xfrm>
            <a:off x="304800" y="1295400"/>
            <a:ext cx="8382000" cy="2895600"/>
          </a:xfrm>
          <a:prstGeom prst="rect">
            <a:avLst/>
          </a:prstGeom>
          <a:noFill/>
          <a:ln w="9525">
            <a:noFill/>
            <a:miter lim="800000"/>
          </a:ln>
        </p:spPr>
        <p:txBody>
          <a:bodyPr/>
          <a:lstStyle/>
          <a:p>
            <a:pPr marL="342900" indent="-342900">
              <a:spcBef>
                <a:spcPct val="20000"/>
              </a:spcBef>
            </a:pPr>
            <a:r>
              <a:rPr lang="vi-VN" altLang="en-US" sz="4400" b="1">
                <a:sym typeface="Wingdings" panose="05000000000000000000" pitchFamily="2" charset="2"/>
              </a:rPr>
              <a:t> </a:t>
            </a:r>
            <a:r>
              <a:rPr lang="vi-VN" altLang="en-US" sz="4400" b="1" i="1">
                <a:solidFill>
                  <a:schemeClr val="accent2"/>
                </a:solidFill>
              </a:rPr>
              <a:t>Hãy đọc thầm</a:t>
            </a:r>
            <a:r>
              <a:rPr lang="en-US" altLang="en-US" sz="4400" b="1" i="1">
                <a:solidFill>
                  <a:schemeClr val="accent2"/>
                </a:solidFill>
              </a:rPr>
              <a:t> (SGK trang 15)</a:t>
            </a:r>
            <a:r>
              <a:rPr lang="vi-VN" altLang="en-US" sz="4400" b="1" i="1">
                <a:solidFill>
                  <a:schemeClr val="accent2"/>
                </a:solidFill>
              </a:rPr>
              <a:t> từ năm 218 TCN . . . (Đông Anh, Hà Nội ngày nay)</a:t>
            </a:r>
            <a:r>
              <a:rPr lang="en-US" altLang="en-US" sz="4400" b="1" i="1">
                <a:solidFill>
                  <a:schemeClr val="accent2"/>
                </a:solidFill>
              </a:rPr>
              <a:t>T</a:t>
            </a:r>
            <a:r>
              <a:rPr lang="vi-VN" altLang="en-US" sz="4400" b="1" i="1">
                <a:solidFill>
                  <a:schemeClr val="accent2"/>
                </a:solidFill>
              </a:rPr>
              <a:t>rao đổi </a:t>
            </a:r>
            <a:r>
              <a:rPr lang="en-US" altLang="en-US" sz="4400" b="1" i="1">
                <a:solidFill>
                  <a:schemeClr val="accent2"/>
                </a:solidFill>
              </a:rPr>
              <a:t>nhóm 2 :</a:t>
            </a:r>
            <a:endParaRPr lang="en-US" altLang="en-US" sz="4400" b="1" i="1">
              <a:solidFill>
                <a:schemeClr val="accent2"/>
              </a:solidFill>
            </a:endParaRPr>
          </a:p>
          <a:p>
            <a:pPr marL="342900" indent="-342900">
              <a:spcBef>
                <a:spcPct val="20000"/>
              </a:spcBef>
            </a:pPr>
            <a:endParaRPr lang="vi-VN" altLang="en-US" sz="4400" b="1" i="1">
              <a:solidFill>
                <a:schemeClr val="accent2"/>
              </a:solidFill>
            </a:endParaRPr>
          </a:p>
        </p:txBody>
      </p:sp>
      <p:sp>
        <p:nvSpPr>
          <p:cNvPr id="122891" name="Rectangle 11"/>
          <p:cNvSpPr>
            <a:spLocks noChangeArrowheads="1"/>
          </p:cNvSpPr>
          <p:nvPr/>
        </p:nvSpPr>
        <p:spPr bwMode="auto">
          <a:xfrm>
            <a:off x="533400" y="4572000"/>
            <a:ext cx="8077200" cy="1600200"/>
          </a:xfrm>
          <a:prstGeom prst="rect">
            <a:avLst/>
          </a:prstGeom>
          <a:noFill/>
          <a:ln w="9525">
            <a:noFill/>
            <a:miter lim="800000"/>
          </a:ln>
        </p:spPr>
        <p:txBody>
          <a:bodyPr/>
          <a:lstStyle/>
          <a:p>
            <a:pPr marL="342900" indent="-342900">
              <a:spcBef>
                <a:spcPct val="20000"/>
              </a:spcBef>
            </a:pPr>
            <a:r>
              <a:rPr lang="en-US" altLang="en-US" sz="4400" b="1" i="1">
                <a:solidFill>
                  <a:schemeClr val="accent2"/>
                </a:solidFill>
              </a:rPr>
              <a:t>      </a:t>
            </a:r>
            <a:r>
              <a:rPr lang="en-US" altLang="en-US" sz="4400" b="1">
                <a:solidFill>
                  <a:srgbClr val="FF0000"/>
                </a:solidFill>
              </a:rPr>
              <a:t>N</a:t>
            </a:r>
            <a:r>
              <a:rPr lang="vi-VN" altLang="en-US" sz="4400" b="1">
                <a:solidFill>
                  <a:srgbClr val="FF0000"/>
                </a:solidFill>
              </a:rPr>
              <a:t>ước Âu Lạc</a:t>
            </a:r>
            <a:r>
              <a:rPr lang="en-US" altLang="en-US" sz="4400" b="1">
                <a:solidFill>
                  <a:srgbClr val="FF0000"/>
                </a:solidFill>
              </a:rPr>
              <a:t> ra đời trong hoàn cảnh nào?</a:t>
            </a:r>
            <a:endParaRPr lang="vi-VN" altLang="en-US" sz="4400" b="1">
              <a:solidFill>
                <a:srgbClr val="FF0000"/>
              </a:solidFill>
            </a:endParaRPr>
          </a:p>
        </p:txBody>
      </p:sp>
      <p:sp>
        <p:nvSpPr>
          <p:cNvPr id="11269" name="Text Box 12"/>
          <p:cNvSpPr txBox="1">
            <a:spLocks noChangeArrowheads="1"/>
          </p:cNvSpPr>
          <p:nvPr/>
        </p:nvSpPr>
        <p:spPr bwMode="auto">
          <a:xfrm>
            <a:off x="228600" y="1917700"/>
            <a:ext cx="7772400" cy="769441"/>
          </a:xfrm>
          <a:prstGeom prst="rect">
            <a:avLst/>
          </a:prstGeom>
          <a:noFill/>
          <a:ln w="9525">
            <a:noFill/>
            <a:miter lim="800000"/>
          </a:ln>
        </p:spPr>
        <p:txBody>
          <a:bodyPr>
            <a:spAutoFit/>
          </a:bodyPr>
          <a:lstStyle/>
          <a:p>
            <a:pPr>
              <a:spcBef>
                <a:spcPct val="50000"/>
              </a:spcBef>
              <a:buFontTx/>
              <a:buChar char="-"/>
            </a:pPr>
            <a:endParaRPr lang="vi-VN" altLang="en-US"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891"/>
                                        </p:tgtEl>
                                        <p:attrNameLst>
                                          <p:attrName>style.visibility</p:attrName>
                                        </p:attrNameLst>
                                      </p:cBhvr>
                                      <p:to>
                                        <p:strVal val="visible"/>
                                      </p:to>
                                    </p:set>
                                    <p:animEffect transition="in" filter="wipe(down)">
                                      <p:cBhvr>
                                        <p:cTn id="7" dur="500"/>
                                        <p:tgtEl>
                                          <p:spTgt spid="122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Hộp_Văn_Bản 3"/>
          <p:cNvSpPr txBox="1">
            <a:spLocks noChangeArrowheads="1"/>
          </p:cNvSpPr>
          <p:nvPr/>
        </p:nvSpPr>
        <p:spPr bwMode="auto">
          <a:xfrm>
            <a:off x="609600" y="533400"/>
            <a:ext cx="8305800" cy="5509200"/>
          </a:xfrm>
          <a:prstGeom prst="rect">
            <a:avLst/>
          </a:prstGeom>
          <a:noFill/>
          <a:ln w="9525">
            <a:noFill/>
            <a:miter lim="800000"/>
          </a:ln>
        </p:spPr>
        <p:txBody>
          <a:bodyPr>
            <a:spAutoFit/>
          </a:bodyPr>
          <a:lstStyle/>
          <a:p>
            <a:r>
              <a:rPr lang="en-US" sz="4400" b="1"/>
              <a:t>Vào n</a:t>
            </a:r>
            <a:r>
              <a:rPr lang="vi-VN" sz="4400" b="1"/>
              <a:t>ă</a:t>
            </a:r>
            <a:r>
              <a:rPr lang="en-US" sz="4400" b="1"/>
              <a:t>m 218 tr</a:t>
            </a:r>
            <a:r>
              <a:rPr lang="vi-VN" sz="4400" b="1"/>
              <a:t>ước</a:t>
            </a:r>
            <a:r>
              <a:rPr lang="en-US" sz="4400" b="1"/>
              <a:t> công nguyên, quân Tần ở Trung Quốc xuống xâm chiếm các n</a:t>
            </a:r>
            <a:r>
              <a:rPr lang="vi-VN" sz="4400" b="1"/>
              <a:t>ước</a:t>
            </a:r>
            <a:r>
              <a:rPr lang="en-US" sz="4400" b="1"/>
              <a:t> ph</a:t>
            </a:r>
            <a:r>
              <a:rPr lang="vi-VN" sz="4400" b="1"/>
              <a:t>ươ</a:t>
            </a:r>
            <a:r>
              <a:rPr lang="en-US" sz="4400" b="1"/>
              <a:t>ng Nam, Thục phán </a:t>
            </a:r>
            <a:r>
              <a:rPr lang="vi-VN" sz="4400" b="1"/>
              <a:t>đã</a:t>
            </a:r>
            <a:r>
              <a:rPr lang="en-US" sz="4400" b="1"/>
              <a:t> lãnh </a:t>
            </a:r>
            <a:r>
              <a:rPr lang="vi-VN" sz="4400" b="1"/>
              <a:t>đạo</a:t>
            </a:r>
            <a:r>
              <a:rPr lang="en-US" sz="4400" b="1"/>
              <a:t> ng</a:t>
            </a:r>
            <a:r>
              <a:rPr lang="vi-VN" sz="4400" b="1"/>
              <a:t>ười</a:t>
            </a:r>
            <a:r>
              <a:rPr lang="en-US" sz="4400" b="1"/>
              <a:t> Âu Việt và ng</a:t>
            </a:r>
            <a:r>
              <a:rPr lang="vi-VN" sz="4400" b="1"/>
              <a:t>ười</a:t>
            </a:r>
            <a:r>
              <a:rPr lang="en-US" sz="4400" b="1"/>
              <a:t> Lạc Việt </a:t>
            </a:r>
            <a:r>
              <a:rPr lang="vi-VN" sz="4400" b="1"/>
              <a:t>đánh</a:t>
            </a:r>
            <a:r>
              <a:rPr lang="en-US" sz="4400" b="1"/>
              <a:t> lui quân ngoại xâm rồi  dựng nên n</a:t>
            </a:r>
            <a:r>
              <a:rPr lang="vi-VN" sz="4400" b="1"/>
              <a:t>ước</a:t>
            </a:r>
            <a:r>
              <a:rPr lang="en-US" sz="4400" b="1"/>
              <a:t> Âu Lạc.</a:t>
            </a:r>
            <a:endParaRPr lang="en-US" sz="44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Grp="1" noChangeAspect="1" noChangeArrowheads="1"/>
          </p:cNvPicPr>
          <p:nvPr>
            <p:ph type="body" idx="1"/>
          </p:nvPr>
        </p:nvPicPr>
        <p:blipFill>
          <a:blip r:embed="rId1">
            <a:lum bright="18000" contrast="18000"/>
          </a:blip>
          <a:srcRect/>
          <a:stretch>
            <a:fillRect/>
          </a:stretch>
        </p:blipFill>
        <p:spPr>
          <a:xfrm>
            <a:off x="1524000" y="762000"/>
            <a:ext cx="5943600" cy="5715000"/>
          </a:xfrm>
          <a:noFill/>
          <a:ln>
            <a:solidFill>
              <a:srgbClr val="3333FF"/>
            </a:solidFill>
          </a:ln>
        </p:spPr>
      </p:pic>
      <p:sp>
        <p:nvSpPr>
          <p:cNvPr id="87045" name="Text Box 5"/>
          <p:cNvSpPr txBox="1">
            <a:spLocks noChangeArrowheads="1"/>
          </p:cNvSpPr>
          <p:nvPr/>
        </p:nvSpPr>
        <p:spPr bwMode="auto">
          <a:xfrm>
            <a:off x="2438400" y="1219200"/>
            <a:ext cx="1066800" cy="307777"/>
          </a:xfrm>
          <a:prstGeom prst="rect">
            <a:avLst/>
          </a:prstGeom>
          <a:solidFill>
            <a:srgbClr val="FFFF00"/>
          </a:solidFill>
          <a:ln w="9525">
            <a:solidFill>
              <a:schemeClr val="tx1"/>
            </a:solidFill>
            <a:miter lim="800000"/>
          </a:ln>
        </p:spPr>
        <p:txBody>
          <a:bodyPr>
            <a:spAutoFit/>
          </a:bodyPr>
          <a:lstStyle/>
          <a:p>
            <a:pPr algn="ctr" eaLnBrk="0" hangingPunct="0">
              <a:spcBef>
                <a:spcPct val="50000"/>
              </a:spcBef>
              <a:defRPr/>
            </a:pPr>
            <a:r>
              <a:rPr lang="en-US" sz="1400" dirty="0" err="1">
                <a:ln>
                  <a:solidFill>
                    <a:schemeClr val="tx1"/>
                  </a:solidFill>
                </a:ln>
                <a:solidFill>
                  <a:srgbClr val="262A04"/>
                </a:solidFill>
              </a:rPr>
              <a:t>Phú</a:t>
            </a:r>
            <a:r>
              <a:rPr lang="en-US" sz="1400" dirty="0">
                <a:ln>
                  <a:solidFill>
                    <a:schemeClr val="tx1"/>
                  </a:solidFill>
                </a:ln>
                <a:solidFill>
                  <a:srgbClr val="262A04"/>
                </a:solidFill>
              </a:rPr>
              <a:t> </a:t>
            </a:r>
            <a:r>
              <a:rPr lang="en-US" sz="1400" dirty="0" err="1">
                <a:ln>
                  <a:solidFill>
                    <a:schemeClr val="tx1"/>
                  </a:solidFill>
                </a:ln>
                <a:solidFill>
                  <a:srgbClr val="262A04"/>
                </a:solidFill>
              </a:rPr>
              <a:t>Thọ</a:t>
            </a:r>
            <a:endParaRPr lang="en-US" sz="1400" dirty="0">
              <a:ln>
                <a:solidFill>
                  <a:schemeClr val="tx1"/>
                </a:solidFill>
              </a:ln>
              <a:solidFill>
                <a:srgbClr val="262A04"/>
              </a:solidFill>
            </a:endParaRPr>
          </a:p>
        </p:txBody>
      </p:sp>
      <p:sp>
        <p:nvSpPr>
          <p:cNvPr id="13316" name="Text Box 9"/>
          <p:cNvSpPr txBox="1">
            <a:spLocks noChangeArrowheads="1"/>
          </p:cNvSpPr>
          <p:nvPr/>
        </p:nvSpPr>
        <p:spPr bwMode="auto">
          <a:xfrm>
            <a:off x="3032125" y="1941513"/>
            <a:ext cx="184150" cy="366712"/>
          </a:xfrm>
          <a:prstGeom prst="rect">
            <a:avLst/>
          </a:prstGeom>
          <a:noFill/>
          <a:ln w="9525">
            <a:noFill/>
            <a:miter lim="800000"/>
          </a:ln>
        </p:spPr>
        <p:txBody>
          <a:bodyPr wrap="none">
            <a:spAutoFit/>
          </a:bodyPr>
          <a:lstStyle/>
          <a:p>
            <a:pPr eaLnBrk="0" hangingPunct="0"/>
            <a:endParaRPr lang="vi-VN" altLang="en-US"/>
          </a:p>
        </p:txBody>
      </p:sp>
      <p:sp>
        <p:nvSpPr>
          <p:cNvPr id="87050" name="AutoShape 10"/>
          <p:cNvSpPr>
            <a:spLocks noChangeArrowheads="1"/>
          </p:cNvSpPr>
          <p:nvPr/>
        </p:nvSpPr>
        <p:spPr bwMode="auto">
          <a:xfrm>
            <a:off x="3048000" y="1676400"/>
            <a:ext cx="304800" cy="304800"/>
          </a:xfrm>
          <a:prstGeom prst="irregularSeal1">
            <a:avLst/>
          </a:prstGeom>
          <a:solidFill>
            <a:srgbClr val="FF3300"/>
          </a:solidFill>
          <a:ln w="9525">
            <a:solidFill>
              <a:srgbClr val="FF0000"/>
            </a:solidFill>
            <a:miter lim="800000"/>
          </a:ln>
        </p:spPr>
        <p:txBody>
          <a:bodyPr wrap="none" anchor="ctr"/>
          <a:lstStyle/>
          <a:p>
            <a:endParaRPr lang="en-US" altLang="en-US"/>
          </a:p>
        </p:txBody>
      </p:sp>
      <p:sp>
        <p:nvSpPr>
          <p:cNvPr id="87051" name="AutoShape 11"/>
          <p:cNvSpPr>
            <a:spLocks noChangeArrowheads="1"/>
          </p:cNvSpPr>
          <p:nvPr/>
        </p:nvSpPr>
        <p:spPr bwMode="auto">
          <a:xfrm>
            <a:off x="2743200" y="1447800"/>
            <a:ext cx="304800" cy="304800"/>
          </a:xfrm>
          <a:prstGeom prst="irregularSeal1">
            <a:avLst/>
          </a:prstGeom>
          <a:solidFill>
            <a:srgbClr val="FF3300"/>
          </a:solidFill>
          <a:ln w="9525">
            <a:solidFill>
              <a:srgbClr val="3333FF"/>
            </a:solidFill>
            <a:miter lim="800000"/>
          </a:ln>
        </p:spPr>
        <p:txBody>
          <a:bodyPr wrap="none" anchor="ctr"/>
          <a:lstStyle/>
          <a:p>
            <a:pPr algn="ctr" eaLnBrk="0" hangingPunct="0"/>
            <a:endParaRPr lang="vi-VN" altLang="en-US" sz="1200"/>
          </a:p>
        </p:txBody>
      </p:sp>
      <p:sp>
        <p:nvSpPr>
          <p:cNvPr id="13319" name="AutoShape 12"/>
          <p:cNvSpPr>
            <a:spLocks noChangeArrowheads="1"/>
          </p:cNvSpPr>
          <p:nvPr/>
        </p:nvSpPr>
        <p:spPr bwMode="auto">
          <a:xfrm>
            <a:off x="3505200" y="1981200"/>
            <a:ext cx="838200" cy="366713"/>
          </a:xfrm>
          <a:prstGeom prst="wedgeRectCallout">
            <a:avLst>
              <a:gd name="adj1" fmla="val -43750"/>
              <a:gd name="adj2" fmla="val 70000"/>
            </a:avLst>
          </a:prstGeom>
          <a:noFill/>
          <a:ln w="9525">
            <a:noFill/>
            <a:miter lim="800000"/>
          </a:ln>
        </p:spPr>
        <p:txBody>
          <a:bodyPr>
            <a:spAutoFit/>
          </a:bodyPr>
          <a:lstStyle/>
          <a:p>
            <a:pPr eaLnBrk="0" hangingPunct="0">
              <a:spcBef>
                <a:spcPct val="50000"/>
              </a:spcBef>
            </a:pPr>
            <a:endParaRPr lang="vi-VN" altLang="en-US"/>
          </a:p>
        </p:txBody>
      </p:sp>
      <p:sp>
        <p:nvSpPr>
          <p:cNvPr id="87054" name="AutoShape 14"/>
          <p:cNvSpPr>
            <a:spLocks noChangeArrowheads="1"/>
          </p:cNvSpPr>
          <p:nvPr/>
        </p:nvSpPr>
        <p:spPr bwMode="auto">
          <a:xfrm>
            <a:off x="3505200" y="2209800"/>
            <a:ext cx="2133600" cy="457200"/>
          </a:xfrm>
          <a:prstGeom prst="wedgeRectCallout">
            <a:avLst>
              <a:gd name="adj1" fmla="val -61843"/>
              <a:gd name="adj2" fmla="val -124653"/>
            </a:avLst>
          </a:prstGeom>
          <a:solidFill>
            <a:srgbClr val="FF0000"/>
          </a:solidFill>
          <a:ln w="9525">
            <a:solidFill>
              <a:srgbClr val="FFFF66"/>
            </a:solidFill>
            <a:miter lim="800000"/>
          </a:ln>
        </p:spPr>
        <p:txBody>
          <a:bodyPr/>
          <a:lstStyle/>
          <a:p>
            <a:pPr algn="ctr"/>
            <a:r>
              <a:rPr lang="en-US" altLang="en-US" sz="1600" b="1">
                <a:solidFill>
                  <a:srgbClr val="FFFF66"/>
                </a:solidFill>
              </a:rPr>
              <a:t>Cổ Loa (Đông Anh)</a:t>
            </a:r>
            <a:endParaRPr lang="en-US" altLang="en-US" sz="1600" b="1">
              <a:solidFill>
                <a:srgbClr val="FFFF66"/>
              </a:solidFill>
            </a:endParaRPr>
          </a:p>
        </p:txBody>
      </p:sp>
      <p:sp>
        <p:nvSpPr>
          <p:cNvPr id="87056" name="Freeform 16"/>
          <p:cNvSpPr/>
          <p:nvPr/>
        </p:nvSpPr>
        <p:spPr bwMode="auto">
          <a:xfrm>
            <a:off x="1828800" y="838200"/>
            <a:ext cx="2667000" cy="1524000"/>
          </a:xfrm>
          <a:custGeom>
            <a:avLst/>
            <a:gdLst>
              <a:gd name="T0" fmla="*/ 2147483647 w 1086"/>
              <a:gd name="T1" fmla="*/ 2147483647 h 814"/>
              <a:gd name="T2" fmla="*/ 2147483647 w 1086"/>
              <a:gd name="T3" fmla="*/ 2147483647 h 814"/>
              <a:gd name="T4" fmla="*/ 2147483647 w 1086"/>
              <a:gd name="T5" fmla="*/ 2147483647 h 814"/>
              <a:gd name="T6" fmla="*/ 2147483647 w 1086"/>
              <a:gd name="T7" fmla="*/ 2147483647 h 814"/>
              <a:gd name="T8" fmla="*/ 2147483647 w 1086"/>
              <a:gd name="T9" fmla="*/ 2147483647 h 814"/>
              <a:gd name="T10" fmla="*/ 2147483647 w 1086"/>
              <a:gd name="T11" fmla="*/ 2147483647 h 814"/>
              <a:gd name="T12" fmla="*/ 2147483647 w 1086"/>
              <a:gd name="T13" fmla="*/ 2147483647 h 814"/>
              <a:gd name="T14" fmla="*/ 2147483647 w 1086"/>
              <a:gd name="T15" fmla="*/ 2147483647 h 814"/>
              <a:gd name="T16" fmla="*/ 2147483647 w 1086"/>
              <a:gd name="T17" fmla="*/ 2147483647 h 814"/>
              <a:gd name="T18" fmla="*/ 2147483647 w 1086"/>
              <a:gd name="T19" fmla="*/ 2147483647 h 814"/>
              <a:gd name="T20" fmla="*/ 2147483647 w 1086"/>
              <a:gd name="T21" fmla="*/ 2147483647 h 814"/>
              <a:gd name="T22" fmla="*/ 2147483647 w 1086"/>
              <a:gd name="T23" fmla="*/ 2147483647 h 814"/>
              <a:gd name="T24" fmla="*/ 2147483647 w 1086"/>
              <a:gd name="T25" fmla="*/ 2147483647 h 814"/>
              <a:gd name="T26" fmla="*/ 2147483647 w 1086"/>
              <a:gd name="T27" fmla="*/ 2147483647 h 814"/>
              <a:gd name="T28" fmla="*/ 2147483647 w 1086"/>
              <a:gd name="T29" fmla="*/ 2147483647 h 814"/>
              <a:gd name="T30" fmla="*/ 2147483647 w 1086"/>
              <a:gd name="T31" fmla="*/ 2147483647 h 814"/>
              <a:gd name="T32" fmla="*/ 2147483647 w 1086"/>
              <a:gd name="T33" fmla="*/ 2147483647 h 814"/>
              <a:gd name="T34" fmla="*/ 2147483647 w 1086"/>
              <a:gd name="T35" fmla="*/ 2147483647 h 814"/>
              <a:gd name="T36" fmla="*/ 2147483647 w 1086"/>
              <a:gd name="T37" fmla="*/ 2147483647 h 814"/>
              <a:gd name="T38" fmla="*/ 2147483647 w 1086"/>
              <a:gd name="T39" fmla="*/ 0 h 814"/>
              <a:gd name="T40" fmla="*/ 2147483647 w 1086"/>
              <a:gd name="T41" fmla="*/ 2147483647 h 814"/>
              <a:gd name="T42" fmla="*/ 2147483647 w 1086"/>
              <a:gd name="T43" fmla="*/ 2147483647 h 814"/>
              <a:gd name="T44" fmla="*/ 2147483647 w 1086"/>
              <a:gd name="T45" fmla="*/ 2147483647 h 814"/>
              <a:gd name="T46" fmla="*/ 2147483647 w 1086"/>
              <a:gd name="T47" fmla="*/ 2147483647 h 814"/>
              <a:gd name="T48" fmla="*/ 2147483647 w 1086"/>
              <a:gd name="T49" fmla="*/ 2147483647 h 814"/>
              <a:gd name="T50" fmla="*/ 2147483647 w 1086"/>
              <a:gd name="T51" fmla="*/ 2147483647 h 814"/>
              <a:gd name="T52" fmla="*/ 2147483647 w 1086"/>
              <a:gd name="T53" fmla="*/ 2147483647 h 814"/>
              <a:gd name="T54" fmla="*/ 2147483647 w 1086"/>
              <a:gd name="T55" fmla="*/ 2147483647 h 814"/>
              <a:gd name="T56" fmla="*/ 2147483647 w 1086"/>
              <a:gd name="T57" fmla="*/ 2147483647 h 814"/>
              <a:gd name="T58" fmla="*/ 2147483647 w 1086"/>
              <a:gd name="T59" fmla="*/ 2147483647 h 814"/>
              <a:gd name="T60" fmla="*/ 2147483647 w 1086"/>
              <a:gd name="T61" fmla="*/ 2147483647 h 814"/>
              <a:gd name="T62" fmla="*/ 2147483647 w 1086"/>
              <a:gd name="T63" fmla="*/ 2147483647 h 814"/>
              <a:gd name="T64" fmla="*/ 2147483647 w 1086"/>
              <a:gd name="T65" fmla="*/ 2147483647 h 814"/>
              <a:gd name="T66" fmla="*/ 2147483647 w 1086"/>
              <a:gd name="T67" fmla="*/ 2147483647 h 814"/>
              <a:gd name="T68" fmla="*/ 2147483647 w 1086"/>
              <a:gd name="T69" fmla="*/ 2147483647 h 814"/>
              <a:gd name="T70" fmla="*/ 2147483647 w 1086"/>
              <a:gd name="T71" fmla="*/ 2147483647 h 814"/>
              <a:gd name="T72" fmla="*/ 2147483647 w 1086"/>
              <a:gd name="T73" fmla="*/ 2147483647 h 814"/>
              <a:gd name="T74" fmla="*/ 2147483647 w 1086"/>
              <a:gd name="T75" fmla="*/ 2147483647 h 814"/>
              <a:gd name="T76" fmla="*/ 2147483647 w 1086"/>
              <a:gd name="T77" fmla="*/ 2147483647 h 814"/>
              <a:gd name="T78" fmla="*/ 2147483647 w 1086"/>
              <a:gd name="T79" fmla="*/ 2147483647 h 814"/>
              <a:gd name="T80" fmla="*/ 2147483647 w 1086"/>
              <a:gd name="T81" fmla="*/ 2147483647 h 814"/>
              <a:gd name="T82" fmla="*/ 2147483647 w 1086"/>
              <a:gd name="T83" fmla="*/ 2147483647 h 814"/>
              <a:gd name="T84" fmla="*/ 2147483647 w 1086"/>
              <a:gd name="T85" fmla="*/ 2147483647 h 814"/>
              <a:gd name="T86" fmla="*/ 2147483647 w 1086"/>
              <a:gd name="T87" fmla="*/ 2147483647 h 814"/>
              <a:gd name="T88" fmla="*/ 2147483647 w 1086"/>
              <a:gd name="T89" fmla="*/ 2147483647 h 814"/>
              <a:gd name="T90" fmla="*/ 2147483647 w 1086"/>
              <a:gd name="T91" fmla="*/ 2147483647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6"/>
              <a:gd name="T139" fmla="*/ 0 h 814"/>
              <a:gd name="T140" fmla="*/ 1086 w 1086"/>
              <a:gd name="T141" fmla="*/ 814 h 8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6" h="814">
                <a:moveTo>
                  <a:pt x="574" y="814"/>
                </a:moveTo>
                <a:cubicBezTo>
                  <a:pt x="519" y="775"/>
                  <a:pt x="518" y="771"/>
                  <a:pt x="446" y="759"/>
                </a:cubicBezTo>
                <a:cubicBezTo>
                  <a:pt x="416" y="739"/>
                  <a:pt x="394" y="715"/>
                  <a:pt x="364" y="695"/>
                </a:cubicBezTo>
                <a:cubicBezTo>
                  <a:pt x="344" y="665"/>
                  <a:pt x="330" y="651"/>
                  <a:pt x="300" y="631"/>
                </a:cubicBezTo>
                <a:cubicBezTo>
                  <a:pt x="303" y="622"/>
                  <a:pt x="300" y="607"/>
                  <a:pt x="309" y="603"/>
                </a:cubicBezTo>
                <a:cubicBezTo>
                  <a:pt x="318" y="599"/>
                  <a:pt x="327" y="610"/>
                  <a:pt x="336" y="613"/>
                </a:cubicBezTo>
                <a:cubicBezTo>
                  <a:pt x="345" y="616"/>
                  <a:pt x="355" y="619"/>
                  <a:pt x="364" y="622"/>
                </a:cubicBezTo>
                <a:cubicBezTo>
                  <a:pt x="388" y="548"/>
                  <a:pt x="346" y="649"/>
                  <a:pt x="428" y="585"/>
                </a:cubicBezTo>
                <a:cubicBezTo>
                  <a:pt x="448" y="569"/>
                  <a:pt x="378" y="524"/>
                  <a:pt x="373" y="521"/>
                </a:cubicBezTo>
                <a:cubicBezTo>
                  <a:pt x="370" y="512"/>
                  <a:pt x="369" y="502"/>
                  <a:pt x="364" y="494"/>
                </a:cubicBezTo>
                <a:cubicBezTo>
                  <a:pt x="360" y="486"/>
                  <a:pt x="350" y="483"/>
                  <a:pt x="346" y="475"/>
                </a:cubicBezTo>
                <a:cubicBezTo>
                  <a:pt x="321" y="426"/>
                  <a:pt x="357" y="446"/>
                  <a:pt x="309" y="430"/>
                </a:cubicBezTo>
                <a:cubicBezTo>
                  <a:pt x="279" y="399"/>
                  <a:pt x="298" y="389"/>
                  <a:pt x="254" y="375"/>
                </a:cubicBezTo>
                <a:cubicBezTo>
                  <a:pt x="219" y="352"/>
                  <a:pt x="195" y="325"/>
                  <a:pt x="154" y="311"/>
                </a:cubicBezTo>
                <a:cubicBezTo>
                  <a:pt x="123" y="282"/>
                  <a:pt x="84" y="275"/>
                  <a:pt x="44" y="265"/>
                </a:cubicBezTo>
                <a:cubicBezTo>
                  <a:pt x="0" y="236"/>
                  <a:pt x="11" y="256"/>
                  <a:pt x="26" y="183"/>
                </a:cubicBezTo>
                <a:cubicBezTo>
                  <a:pt x="28" y="173"/>
                  <a:pt x="27" y="161"/>
                  <a:pt x="35" y="155"/>
                </a:cubicBezTo>
                <a:cubicBezTo>
                  <a:pt x="51" y="144"/>
                  <a:pt x="90" y="137"/>
                  <a:pt x="90" y="137"/>
                </a:cubicBezTo>
                <a:cubicBezTo>
                  <a:pt x="79" y="99"/>
                  <a:pt x="65" y="87"/>
                  <a:pt x="44" y="55"/>
                </a:cubicBezTo>
                <a:cubicBezTo>
                  <a:pt x="70" y="38"/>
                  <a:pt x="91" y="17"/>
                  <a:pt x="117" y="0"/>
                </a:cubicBezTo>
                <a:cubicBezTo>
                  <a:pt x="155" y="58"/>
                  <a:pt x="244" y="37"/>
                  <a:pt x="309" y="46"/>
                </a:cubicBezTo>
                <a:cubicBezTo>
                  <a:pt x="361" y="63"/>
                  <a:pt x="413" y="54"/>
                  <a:pt x="464" y="37"/>
                </a:cubicBezTo>
                <a:cubicBezTo>
                  <a:pt x="535" y="60"/>
                  <a:pt x="450" y="26"/>
                  <a:pt x="510" y="73"/>
                </a:cubicBezTo>
                <a:cubicBezTo>
                  <a:pt x="516" y="77"/>
                  <a:pt x="572" y="90"/>
                  <a:pt x="574" y="91"/>
                </a:cubicBezTo>
                <a:cubicBezTo>
                  <a:pt x="593" y="97"/>
                  <a:pt x="629" y="110"/>
                  <a:pt x="629" y="110"/>
                </a:cubicBezTo>
                <a:cubicBezTo>
                  <a:pt x="653" y="107"/>
                  <a:pt x="678" y="106"/>
                  <a:pt x="702" y="101"/>
                </a:cubicBezTo>
                <a:cubicBezTo>
                  <a:pt x="721" y="97"/>
                  <a:pt x="757" y="82"/>
                  <a:pt x="757" y="82"/>
                </a:cubicBezTo>
                <a:cubicBezTo>
                  <a:pt x="769" y="85"/>
                  <a:pt x="787" y="80"/>
                  <a:pt x="794" y="91"/>
                </a:cubicBezTo>
                <a:cubicBezTo>
                  <a:pt x="799" y="99"/>
                  <a:pt x="775" y="101"/>
                  <a:pt x="775" y="110"/>
                </a:cubicBezTo>
                <a:cubicBezTo>
                  <a:pt x="775" y="119"/>
                  <a:pt x="788" y="122"/>
                  <a:pt x="794" y="128"/>
                </a:cubicBezTo>
                <a:cubicBezTo>
                  <a:pt x="797" y="143"/>
                  <a:pt x="788" y="169"/>
                  <a:pt x="803" y="174"/>
                </a:cubicBezTo>
                <a:cubicBezTo>
                  <a:pt x="832" y="185"/>
                  <a:pt x="864" y="165"/>
                  <a:pt x="894" y="165"/>
                </a:cubicBezTo>
                <a:cubicBezTo>
                  <a:pt x="907" y="165"/>
                  <a:pt x="919" y="171"/>
                  <a:pt x="931" y="174"/>
                </a:cubicBezTo>
                <a:cubicBezTo>
                  <a:pt x="887" y="188"/>
                  <a:pt x="906" y="198"/>
                  <a:pt x="876" y="229"/>
                </a:cubicBezTo>
                <a:cubicBezTo>
                  <a:pt x="847" y="316"/>
                  <a:pt x="943" y="319"/>
                  <a:pt x="1004" y="329"/>
                </a:cubicBezTo>
                <a:cubicBezTo>
                  <a:pt x="1013" y="332"/>
                  <a:pt x="1023" y="333"/>
                  <a:pt x="1031" y="338"/>
                </a:cubicBezTo>
                <a:cubicBezTo>
                  <a:pt x="1086" y="371"/>
                  <a:pt x="1009" y="396"/>
                  <a:pt x="986" y="411"/>
                </a:cubicBezTo>
                <a:cubicBezTo>
                  <a:pt x="980" y="405"/>
                  <a:pt x="976" y="393"/>
                  <a:pt x="967" y="393"/>
                </a:cubicBezTo>
                <a:cubicBezTo>
                  <a:pt x="956" y="393"/>
                  <a:pt x="947" y="403"/>
                  <a:pt x="940" y="411"/>
                </a:cubicBezTo>
                <a:cubicBezTo>
                  <a:pt x="919" y="437"/>
                  <a:pt x="909" y="468"/>
                  <a:pt x="885" y="494"/>
                </a:cubicBezTo>
                <a:cubicBezTo>
                  <a:pt x="864" y="557"/>
                  <a:pt x="881" y="536"/>
                  <a:pt x="848" y="567"/>
                </a:cubicBezTo>
                <a:cubicBezTo>
                  <a:pt x="834" y="610"/>
                  <a:pt x="785" y="680"/>
                  <a:pt x="739" y="695"/>
                </a:cubicBezTo>
                <a:cubicBezTo>
                  <a:pt x="721" y="701"/>
                  <a:pt x="702" y="701"/>
                  <a:pt x="684" y="704"/>
                </a:cubicBezTo>
                <a:cubicBezTo>
                  <a:pt x="648" y="727"/>
                  <a:pt x="610" y="736"/>
                  <a:pt x="574" y="759"/>
                </a:cubicBezTo>
                <a:cubicBezTo>
                  <a:pt x="571" y="771"/>
                  <a:pt x="573" y="785"/>
                  <a:pt x="565" y="795"/>
                </a:cubicBezTo>
                <a:cubicBezTo>
                  <a:pt x="554" y="809"/>
                  <a:pt x="510" y="795"/>
                  <a:pt x="510" y="795"/>
                </a:cubicBezTo>
              </a:path>
            </a:pathLst>
          </a:custGeom>
          <a:noFill/>
          <a:ln w="34925" cap="rnd">
            <a:solidFill>
              <a:srgbClr val="FF0000"/>
            </a:solidFill>
            <a:rou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animBg="1"/>
      <p:bldP spid="87051" grpId="0" animBg="1"/>
      <p:bldP spid="87054" grpId="0" animBg="1"/>
      <p:bldP spid="870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3" name="Text Box 13"/>
          <p:cNvSpPr txBox="1">
            <a:spLocks noChangeArrowheads="1"/>
          </p:cNvSpPr>
          <p:nvPr/>
        </p:nvSpPr>
        <p:spPr bwMode="auto">
          <a:xfrm>
            <a:off x="255588" y="609600"/>
            <a:ext cx="8382000" cy="1446550"/>
          </a:xfrm>
          <a:prstGeom prst="rect">
            <a:avLst/>
          </a:prstGeom>
          <a:noFill/>
          <a:ln w="9525">
            <a:noFill/>
            <a:miter lim="800000"/>
          </a:ln>
        </p:spPr>
        <p:txBody>
          <a:bodyPr>
            <a:spAutoFit/>
          </a:bodyPr>
          <a:lstStyle/>
          <a:p>
            <a:pPr>
              <a:spcBef>
                <a:spcPct val="50000"/>
              </a:spcBef>
            </a:pPr>
            <a:r>
              <a:rPr lang="en-US" altLang="en-US" sz="4400" b="1" u="sng"/>
              <a:t>3. Những thành tựu của người Âu Lạc:</a:t>
            </a:r>
            <a:endParaRPr lang="vi-VN" altLang="en-US" sz="4400" b="1" u="sn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893"/>
                                        </p:tgtEl>
                                        <p:attrNameLst>
                                          <p:attrName>style.visibility</p:attrName>
                                        </p:attrNameLst>
                                      </p:cBhvr>
                                      <p:to>
                                        <p:strVal val="visible"/>
                                      </p:to>
                                    </p:set>
                                    <p:animEffect transition="in" filter="blinds(horizontal)">
                                      <p:cBhvr>
                                        <p:cTn id="7" dur="500"/>
                                        <p:tgtEl>
                                          <p:spTgt spid="122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609600"/>
          </a:xfrm>
        </p:spPr>
        <p:txBody>
          <a:bodyPr/>
          <a:lstStyle/>
          <a:p>
            <a:pPr eaLnBrk="1" hangingPunct="1"/>
            <a:r>
              <a:rPr lang="en-US" altLang="en-US" sz="4000" smtClean="0"/>
              <a:t>PHIẾU BÀI TẬP</a:t>
            </a:r>
            <a:endParaRPr lang="en-US" altLang="en-US" sz="4000" smtClean="0"/>
          </a:p>
        </p:txBody>
      </p:sp>
      <p:sp>
        <p:nvSpPr>
          <p:cNvPr id="15363" name="Content Placeholder 2"/>
          <p:cNvSpPr>
            <a:spLocks noGrp="1"/>
          </p:cNvSpPr>
          <p:nvPr>
            <p:ph idx="1"/>
          </p:nvPr>
        </p:nvSpPr>
        <p:spPr>
          <a:xfrm>
            <a:off x="0" y="457200"/>
            <a:ext cx="8915400" cy="1828800"/>
          </a:xfrm>
        </p:spPr>
        <p:txBody>
          <a:bodyPr/>
          <a:lstStyle/>
          <a:p>
            <a:pPr eaLnBrk="1" hangingPunct="1"/>
            <a:r>
              <a:rPr lang="en-US" altLang="en-US" sz="3600" smtClean="0">
                <a:solidFill>
                  <a:srgbClr val="FF0000"/>
                </a:solidFill>
              </a:rPr>
              <a:t>Điền dấu x vào ô trống trước ý trả lời đúng: </a:t>
            </a:r>
            <a:r>
              <a:rPr lang="en-US" altLang="en-US" sz="4000" i="1" smtClean="0">
                <a:solidFill>
                  <a:srgbClr val="FF0000"/>
                </a:solidFill>
              </a:rPr>
              <a:t> Những thành tựu đặc sắc của người dân Âu Lạc</a:t>
            </a:r>
            <a:r>
              <a:rPr lang="en-US" altLang="en-US" sz="4000" i="1" smtClean="0"/>
              <a:t>           </a:t>
            </a:r>
            <a:endParaRPr lang="en-US" altLang="en-US" sz="4000" i="1" smtClean="0"/>
          </a:p>
        </p:txBody>
      </p:sp>
      <p:sp>
        <p:nvSpPr>
          <p:cNvPr id="5" name="Rectangle 4"/>
          <p:cNvSpPr/>
          <p:nvPr/>
        </p:nvSpPr>
        <p:spPr>
          <a:xfrm>
            <a:off x="304800" y="2362200"/>
            <a:ext cx="762000" cy="60960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a:p>
        </p:txBody>
      </p:sp>
      <p:sp>
        <p:nvSpPr>
          <p:cNvPr id="12" name="Rectangle 11"/>
          <p:cNvSpPr/>
          <p:nvPr/>
        </p:nvSpPr>
        <p:spPr>
          <a:xfrm>
            <a:off x="381000" y="3352800"/>
            <a:ext cx="7620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a:p>
        </p:txBody>
      </p:sp>
      <p:sp>
        <p:nvSpPr>
          <p:cNvPr id="13" name="Rectangle 12"/>
          <p:cNvSpPr/>
          <p:nvPr/>
        </p:nvSpPr>
        <p:spPr>
          <a:xfrm>
            <a:off x="381000" y="5791200"/>
            <a:ext cx="762000" cy="609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a:p>
        </p:txBody>
      </p:sp>
      <p:sp>
        <p:nvSpPr>
          <p:cNvPr id="14" name="Rectangle 13"/>
          <p:cNvSpPr/>
          <p:nvPr/>
        </p:nvSpPr>
        <p:spPr>
          <a:xfrm>
            <a:off x="381000" y="4572000"/>
            <a:ext cx="762000" cy="762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4000"/>
          </a:p>
        </p:txBody>
      </p:sp>
      <p:sp>
        <p:nvSpPr>
          <p:cNvPr id="8" name="TextBox 7"/>
          <p:cNvSpPr txBox="1">
            <a:spLocks noChangeArrowheads="1"/>
          </p:cNvSpPr>
          <p:nvPr/>
        </p:nvSpPr>
        <p:spPr bwMode="auto">
          <a:xfrm>
            <a:off x="457200" y="2362200"/>
            <a:ext cx="457200" cy="708025"/>
          </a:xfrm>
          <a:prstGeom prst="rect">
            <a:avLst/>
          </a:prstGeom>
          <a:noFill/>
          <a:ln w="9525">
            <a:noFill/>
            <a:miter lim="800000"/>
          </a:ln>
        </p:spPr>
        <p:txBody>
          <a:bodyPr>
            <a:spAutoFit/>
          </a:bodyPr>
          <a:lstStyle/>
          <a:p>
            <a:r>
              <a:rPr lang="en-US" altLang="en-US" sz="4000">
                <a:solidFill>
                  <a:srgbClr val="FF0000"/>
                </a:solidFill>
              </a:rPr>
              <a:t>X</a:t>
            </a:r>
            <a:endParaRPr lang="en-US" altLang="en-US" sz="4000">
              <a:solidFill>
                <a:srgbClr val="FF0000"/>
              </a:solidFill>
            </a:endParaRPr>
          </a:p>
        </p:txBody>
      </p:sp>
      <p:sp>
        <p:nvSpPr>
          <p:cNvPr id="9" name="TextBox 8"/>
          <p:cNvSpPr txBox="1">
            <a:spLocks noChangeArrowheads="1"/>
          </p:cNvSpPr>
          <p:nvPr/>
        </p:nvSpPr>
        <p:spPr bwMode="auto">
          <a:xfrm>
            <a:off x="457200" y="3276600"/>
            <a:ext cx="457200" cy="708025"/>
          </a:xfrm>
          <a:prstGeom prst="rect">
            <a:avLst/>
          </a:prstGeom>
          <a:noFill/>
          <a:ln w="9525">
            <a:noFill/>
            <a:miter lim="800000"/>
          </a:ln>
        </p:spPr>
        <p:txBody>
          <a:bodyPr>
            <a:spAutoFit/>
          </a:bodyPr>
          <a:lstStyle/>
          <a:p>
            <a:r>
              <a:rPr lang="en-US" altLang="en-US" sz="4000">
                <a:solidFill>
                  <a:srgbClr val="FF0000"/>
                </a:solidFill>
              </a:rPr>
              <a:t>X</a:t>
            </a:r>
            <a:endParaRPr lang="en-US" altLang="en-US" sz="4000">
              <a:solidFill>
                <a:srgbClr val="FF0000"/>
              </a:solidFill>
            </a:endParaRPr>
          </a:p>
        </p:txBody>
      </p:sp>
      <p:sp>
        <p:nvSpPr>
          <p:cNvPr id="10" name="TextBox 9"/>
          <p:cNvSpPr txBox="1">
            <a:spLocks noChangeArrowheads="1"/>
          </p:cNvSpPr>
          <p:nvPr/>
        </p:nvSpPr>
        <p:spPr bwMode="auto">
          <a:xfrm>
            <a:off x="457200" y="5791200"/>
            <a:ext cx="609600" cy="708025"/>
          </a:xfrm>
          <a:prstGeom prst="rect">
            <a:avLst/>
          </a:prstGeom>
          <a:noFill/>
          <a:ln w="9525">
            <a:noFill/>
            <a:miter lim="800000"/>
          </a:ln>
        </p:spPr>
        <p:txBody>
          <a:bodyPr>
            <a:spAutoFit/>
          </a:bodyPr>
          <a:lstStyle/>
          <a:p>
            <a:r>
              <a:rPr lang="en-US" altLang="en-US" sz="4000">
                <a:solidFill>
                  <a:srgbClr val="FF0000"/>
                </a:solidFill>
              </a:rPr>
              <a:t>X</a:t>
            </a:r>
            <a:endParaRPr lang="en-US" altLang="en-US" sz="4000">
              <a:solidFill>
                <a:srgbClr val="FF0000"/>
              </a:solidFill>
            </a:endParaRPr>
          </a:p>
        </p:txBody>
      </p:sp>
      <p:sp>
        <p:nvSpPr>
          <p:cNvPr id="3" name="TextBox 2"/>
          <p:cNvSpPr txBox="1"/>
          <p:nvPr/>
        </p:nvSpPr>
        <p:spPr>
          <a:xfrm>
            <a:off x="1371600" y="4572000"/>
            <a:ext cx="7772400" cy="708025"/>
          </a:xfrm>
          <a:prstGeom prst="rect">
            <a:avLst/>
          </a:prstGeom>
          <a:noFill/>
        </p:spPr>
        <p:txBody>
          <a:bodyPr>
            <a:spAutoFit/>
          </a:bodyPr>
          <a:lstStyle/>
          <a:p>
            <a:pPr marL="342900" indent="-342900">
              <a:spcBef>
                <a:spcPct val="20000"/>
              </a:spcBef>
              <a:defRPr/>
            </a:pPr>
            <a:r>
              <a:rPr lang="en-US" sz="4000" i="1" kern="0">
                <a:solidFill>
                  <a:srgbClr val="000000"/>
                </a:solidFill>
                <a:latin typeface="Arial" panose="020B0604020202020204" pitchFamily="34" charset="0"/>
                <a:cs typeface="Arial" panose="020B0604020202020204" pitchFamily="34" charset="0"/>
              </a:rPr>
              <a:t>Nhuộm răng đen, ăn trầu, búi tóc.</a:t>
            </a:r>
            <a:endParaRPr lang="en-US" sz="4000" i="1" kern="0">
              <a:solidFill>
                <a:srgbClr val="000000"/>
              </a:solidFill>
              <a:latin typeface="Arial" panose="020B0604020202020204" pitchFamily="34" charset="0"/>
              <a:cs typeface="Arial" panose="020B0604020202020204" pitchFamily="34" charset="0"/>
            </a:endParaRPr>
          </a:p>
        </p:txBody>
      </p:sp>
      <p:sp>
        <p:nvSpPr>
          <p:cNvPr id="15" name="TextBox 14"/>
          <p:cNvSpPr txBox="1"/>
          <p:nvPr/>
        </p:nvSpPr>
        <p:spPr>
          <a:xfrm>
            <a:off x="1295400" y="2362200"/>
            <a:ext cx="7010400" cy="708025"/>
          </a:xfrm>
          <a:prstGeom prst="rect">
            <a:avLst/>
          </a:prstGeom>
          <a:noFill/>
        </p:spPr>
        <p:txBody>
          <a:bodyPr>
            <a:spAutoFit/>
          </a:bodyPr>
          <a:lstStyle/>
          <a:p>
            <a:pPr marL="342900" indent="-342900">
              <a:spcBef>
                <a:spcPct val="20000"/>
              </a:spcBef>
              <a:defRPr/>
            </a:pPr>
            <a:r>
              <a:rPr lang="en-US" sz="4000" i="1" kern="0">
                <a:solidFill>
                  <a:srgbClr val="000000"/>
                </a:solidFill>
                <a:latin typeface="Arial" panose="020B0604020202020204" pitchFamily="34" charset="0"/>
                <a:cs typeface="Arial" panose="020B0604020202020204" pitchFamily="34" charset="0"/>
              </a:rPr>
              <a:t>Rèn </a:t>
            </a:r>
            <a:r>
              <a:rPr lang="vi-VN" sz="4000" i="1" kern="0">
                <a:solidFill>
                  <a:srgbClr val="000000"/>
                </a:solidFill>
                <a:latin typeface="Arial" panose="020B0604020202020204" pitchFamily="34" charset="0"/>
                <a:cs typeface="Arial" panose="020B0604020202020204" pitchFamily="34" charset="0"/>
              </a:rPr>
              <a:t>được</a:t>
            </a:r>
            <a:r>
              <a:rPr lang="en-US" sz="4000" i="1" kern="0">
                <a:solidFill>
                  <a:srgbClr val="000000"/>
                </a:solidFill>
                <a:latin typeface="Arial" panose="020B0604020202020204" pitchFamily="34" charset="0"/>
                <a:cs typeface="Arial" panose="020B0604020202020204" pitchFamily="34" charset="0"/>
              </a:rPr>
              <a:t> l</a:t>
            </a:r>
            <a:r>
              <a:rPr lang="vi-VN" sz="4000" i="1" kern="0">
                <a:solidFill>
                  <a:srgbClr val="000000"/>
                </a:solidFill>
                <a:latin typeface="Arial" panose="020B0604020202020204" pitchFamily="34" charset="0"/>
                <a:cs typeface="Arial" panose="020B0604020202020204" pitchFamily="34" charset="0"/>
              </a:rPr>
              <a:t>ưỡi</a:t>
            </a:r>
            <a:r>
              <a:rPr lang="en-US" sz="4000" i="1" kern="0">
                <a:solidFill>
                  <a:srgbClr val="000000"/>
                </a:solidFill>
                <a:latin typeface="Arial" panose="020B0604020202020204" pitchFamily="34" charset="0"/>
                <a:cs typeface="Arial" panose="020B0604020202020204" pitchFamily="34" charset="0"/>
              </a:rPr>
              <a:t> cày </a:t>
            </a:r>
            <a:r>
              <a:rPr lang="vi-VN" sz="4000" i="1" kern="0">
                <a:solidFill>
                  <a:srgbClr val="000000"/>
                </a:solidFill>
                <a:latin typeface="Arial" panose="020B0604020202020204" pitchFamily="34" charset="0"/>
                <a:cs typeface="Arial" panose="020B0604020202020204" pitchFamily="34" charset="0"/>
              </a:rPr>
              <a:t>đồng</a:t>
            </a:r>
            <a:r>
              <a:rPr lang="en-US" sz="4000" i="1" kern="0">
                <a:solidFill>
                  <a:srgbClr val="000000"/>
                </a:solidFill>
                <a:latin typeface="Arial" panose="020B0604020202020204" pitchFamily="34" charset="0"/>
                <a:cs typeface="Arial" panose="020B0604020202020204" pitchFamily="34" charset="0"/>
              </a:rPr>
              <a:t>.</a:t>
            </a:r>
            <a:endParaRPr lang="en-US" sz="4000" i="1" kern="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1219200" y="3200400"/>
            <a:ext cx="8153400" cy="1323975"/>
          </a:xfrm>
          <a:prstGeom prst="rect">
            <a:avLst/>
          </a:prstGeom>
          <a:noFill/>
        </p:spPr>
        <p:txBody>
          <a:bodyPr>
            <a:spAutoFit/>
          </a:bodyPr>
          <a:lstStyle/>
          <a:p>
            <a:pPr marL="342900" indent="-342900">
              <a:spcBef>
                <a:spcPct val="20000"/>
              </a:spcBef>
              <a:defRPr/>
            </a:pPr>
            <a:r>
              <a:rPr lang="en-US" sz="4000" i="1" kern="0">
                <a:solidFill>
                  <a:srgbClr val="000000"/>
                </a:solidFill>
                <a:latin typeface="Arial" panose="020B0604020202020204" pitchFamily="34" charset="0"/>
                <a:cs typeface="Arial" panose="020B0604020202020204" pitchFamily="34" charset="0"/>
              </a:rPr>
              <a:t>Chế tạo </a:t>
            </a:r>
            <a:r>
              <a:rPr lang="vi-VN" sz="4000" i="1" kern="0">
                <a:solidFill>
                  <a:srgbClr val="000000"/>
                </a:solidFill>
                <a:latin typeface="Arial" panose="020B0604020202020204" pitchFamily="34" charset="0"/>
                <a:cs typeface="Arial" panose="020B0604020202020204" pitchFamily="34" charset="0"/>
              </a:rPr>
              <a:t>được</a:t>
            </a:r>
            <a:r>
              <a:rPr lang="en-US" sz="4000" i="1" kern="0">
                <a:solidFill>
                  <a:srgbClr val="000000"/>
                </a:solidFill>
                <a:latin typeface="Arial" panose="020B0604020202020204" pitchFamily="34" charset="0"/>
                <a:cs typeface="Arial" panose="020B0604020202020204" pitchFamily="34" charset="0"/>
              </a:rPr>
              <a:t> loại nỏ thần bắn </a:t>
            </a:r>
            <a:r>
              <a:rPr lang="vi-VN" sz="4000" i="1" kern="0">
                <a:solidFill>
                  <a:srgbClr val="000000"/>
                </a:solidFill>
                <a:latin typeface="Arial" panose="020B0604020202020204" pitchFamily="34" charset="0"/>
                <a:cs typeface="Arial" panose="020B0604020202020204" pitchFamily="34" charset="0"/>
              </a:rPr>
              <a:t>được</a:t>
            </a:r>
            <a:r>
              <a:rPr lang="en-US" sz="4000" i="1" kern="0">
                <a:solidFill>
                  <a:srgbClr val="000000"/>
                </a:solidFill>
                <a:latin typeface="Arial" panose="020B0604020202020204" pitchFamily="34" charset="0"/>
                <a:cs typeface="Arial" panose="020B0604020202020204" pitchFamily="34" charset="0"/>
              </a:rPr>
              <a:t> nhiều mũi tên.</a:t>
            </a:r>
            <a:endParaRPr lang="en-US" sz="4000" i="1" kern="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1295400" y="5791200"/>
            <a:ext cx="8153400" cy="708025"/>
          </a:xfrm>
          <a:prstGeom prst="rect">
            <a:avLst/>
          </a:prstGeom>
          <a:noFill/>
        </p:spPr>
        <p:txBody>
          <a:bodyPr>
            <a:spAutoFit/>
          </a:bodyPr>
          <a:lstStyle/>
          <a:p>
            <a:pPr marL="342900" indent="-342900">
              <a:spcBef>
                <a:spcPct val="20000"/>
              </a:spcBef>
              <a:defRPr/>
            </a:pPr>
            <a:r>
              <a:rPr lang="en-US" sz="4000" i="1" kern="0">
                <a:solidFill>
                  <a:srgbClr val="000000"/>
                </a:solidFill>
                <a:latin typeface="Arial" panose="020B0604020202020204" pitchFamily="34" charset="0"/>
                <a:cs typeface="Arial" panose="020B0604020202020204" pitchFamily="34" charset="0"/>
              </a:rPr>
              <a:t>Xây thành Cổ Loa.</a:t>
            </a:r>
            <a:endParaRPr lang="en-US" sz="4000" i="1" kern="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0" end="0"/>
                                            </p:txEl>
                                          </p:spTgt>
                                        </p:tgtEl>
                                        <p:attrNameLst>
                                          <p:attrName>style.color</p:attrName>
                                        </p:attrNameLst>
                                      </p:cBhvr>
                                      <p:to>
                                        <a:srgbClr val="3333FF"/>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0" end="0"/>
                                            </p:txEl>
                                          </p:spTgt>
                                        </p:tgtEl>
                                        <p:attrNameLst>
                                          <p:attrName>style.color</p:attrName>
                                        </p:attrNameLst>
                                      </p:cBhvr>
                                      <p:to>
                                        <a:srgbClr val="000000"/>
                                      </p:to>
                                    </p:animClr>
                                  </p:childTnLst>
                                </p:cTn>
                              </p:par>
                              <p:par>
                                <p:cTn id="19" presetID="3" presetClass="emph" presetSubtype="2" fill="hold" grpId="0" nodeType="withEffect">
                                  <p:stCondLst>
                                    <p:cond delay="0"/>
                                  </p:stCondLst>
                                  <p:childTnLst>
                                    <p:animClr clrSpc="rgb" dir="cw">
                                      <p:cBhvr override="childStyle">
                                        <p:cTn id="20" dur="2000" fill="hold"/>
                                        <p:tgtEl>
                                          <p:spTgt spid="15"/>
                                        </p:tgtEl>
                                        <p:attrNameLst>
                                          <p:attrName>style.color</p:attrName>
                                        </p:attrNameLst>
                                      </p:cBhvr>
                                      <p:to>
                                        <a:srgbClr val="3333FF"/>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1" nodeType="clickEffect">
                                  <p:stCondLst>
                                    <p:cond delay="0"/>
                                  </p:stCondLst>
                                  <p:childTnLst>
                                    <p:animClr clrSpc="rgb" dir="cw">
                                      <p:cBhvr override="childStyle">
                                        <p:cTn id="24" dur="2000" fill="hold"/>
                                        <p:tgtEl>
                                          <p:spTgt spid="15"/>
                                        </p:tgtEl>
                                        <p:attrNameLst>
                                          <p:attrName>style.color</p:attrName>
                                        </p:attrNameLst>
                                      </p:cBhvr>
                                      <p:to>
                                        <a:srgbClr val="000000"/>
                                      </p:to>
                                    </p:animClr>
                                  </p:childTnLst>
                                </p:cTn>
                              </p:par>
                              <p:par>
                                <p:cTn id="25" presetID="3" presetClass="emph" presetSubtype="2" fill="hold" grpId="0" nodeType="withEffect">
                                  <p:stCondLst>
                                    <p:cond delay="0"/>
                                  </p:stCondLst>
                                  <p:childTnLst>
                                    <p:animClr clrSpc="rgb" dir="cw">
                                      <p:cBhvr override="childStyle">
                                        <p:cTn id="26" dur="2000" fill="hold"/>
                                        <p:tgtEl>
                                          <p:spTgt spid="16"/>
                                        </p:tgtEl>
                                        <p:attrNameLst>
                                          <p:attrName>style.color</p:attrName>
                                        </p:attrNameLst>
                                      </p:cBhvr>
                                      <p:to>
                                        <a:srgbClr val="3333FF"/>
                                      </p:to>
                                    </p:animClr>
                                  </p:childTnLst>
                                </p:cTn>
                              </p:par>
                              <p:par>
                                <p:cTn id="27" presetID="3" presetClass="emph" presetSubtype="2" fill="hold" grpId="0" nodeType="withEffect">
                                  <p:stCondLst>
                                    <p:cond delay="0"/>
                                  </p:stCondLst>
                                  <p:childTnLst>
                                    <p:animClr clrSpc="rgb" dir="cw">
                                      <p:cBhvr override="childStyle">
                                        <p:cTn id="28" dur="2000" fill="hold"/>
                                        <p:tgtEl>
                                          <p:spTgt spid="17"/>
                                        </p:tgtEl>
                                        <p:attrNameLst>
                                          <p:attrName>style.color</p:attrName>
                                        </p:attrNameLst>
                                      </p:cBhvr>
                                      <p:to>
                                        <a:srgbClr val="3333FF"/>
                                      </p:to>
                                    </p:animClr>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2000" fill="hold"/>
                                        <p:tgtEl>
                                          <p:spTgt spid="16"/>
                                        </p:tgtEl>
                                        <p:attrNameLst>
                                          <p:attrName>style.color</p:attrName>
                                        </p:attrNameLst>
                                      </p:cBhvr>
                                      <p:to>
                                        <a:srgbClr val="000000"/>
                                      </p:to>
                                    </p:animClr>
                                  </p:childTnLst>
                                </p:cTn>
                              </p:par>
                              <p:par>
                                <p:cTn id="33" presetID="3" presetClass="emph" presetSubtype="2" fill="hold" grpId="1" nodeType="withEffect">
                                  <p:stCondLst>
                                    <p:cond delay="0"/>
                                  </p:stCondLst>
                                  <p:childTnLst>
                                    <p:animClr clrSpc="rgb" dir="cw">
                                      <p:cBhvr override="childStyle">
                                        <p:cTn id="34" dur="10" fill="hold"/>
                                        <p:tgtEl>
                                          <p:spTgt spid="17"/>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build="allAtOnce"/>
      <p:bldP spid="15" grpId="0"/>
      <p:bldP spid="15" grpId="1"/>
      <p:bldP spid="16" grpId="0"/>
      <p:bldP spid="16" grpId="1"/>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srcRect/>
          <a:stretch>
            <a:fillRect/>
          </a:stretch>
        </p:blipFill>
        <p:spPr bwMode="auto">
          <a:xfrm>
            <a:off x="228600" y="609600"/>
            <a:ext cx="7315200" cy="6096000"/>
          </a:xfrm>
          <a:prstGeom prst="rect">
            <a:avLst/>
          </a:prstGeom>
          <a:solidFill>
            <a:srgbClr val="FF0066"/>
          </a:solidFill>
          <a:ln w="57150">
            <a:solidFill>
              <a:srgbClr val="0000CC"/>
            </a:solidFill>
            <a:miter lim="800000"/>
            <a:headEnd/>
            <a:tailEnd/>
          </a:ln>
        </p:spPr>
      </p:pic>
      <p:sp>
        <p:nvSpPr>
          <p:cNvPr id="16387" name="Freeform 3"/>
          <p:cNvSpPr/>
          <p:nvPr/>
        </p:nvSpPr>
        <p:spPr bwMode="auto">
          <a:xfrm>
            <a:off x="4330700" y="5105400"/>
            <a:ext cx="469900" cy="381000"/>
          </a:xfrm>
          <a:custGeom>
            <a:avLst/>
            <a:gdLst>
              <a:gd name="T0" fmla="*/ 2147483647 w 296"/>
              <a:gd name="T1" fmla="*/ 2147483647 h 240"/>
              <a:gd name="T2" fmla="*/ 2147483647 w 296"/>
              <a:gd name="T3" fmla="*/ 2147483647 h 240"/>
              <a:gd name="T4" fmla="*/ 2147483647 w 296"/>
              <a:gd name="T5" fmla="*/ 2147483647 h 240"/>
              <a:gd name="T6" fmla="*/ 2147483647 w 296"/>
              <a:gd name="T7" fmla="*/ 2147483647 h 240"/>
              <a:gd name="T8" fmla="*/ 2147483647 w 296"/>
              <a:gd name="T9" fmla="*/ 2147483647 h 240"/>
              <a:gd name="T10" fmla="*/ 2147483647 w 296"/>
              <a:gd name="T11" fmla="*/ 2147483647 h 240"/>
              <a:gd name="T12" fmla="*/ 2147483647 w 296"/>
              <a:gd name="T13" fmla="*/ 2147483647 h 240"/>
              <a:gd name="T14" fmla="*/ 2147483647 w 296"/>
              <a:gd name="T15" fmla="*/ 2147483647 h 240"/>
              <a:gd name="T16" fmla="*/ 2147483647 w 296"/>
              <a:gd name="T17" fmla="*/ 0 h 240"/>
              <a:gd name="T18" fmla="*/ 2147483647 w 296"/>
              <a:gd name="T19" fmla="*/ 2147483647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6"/>
              <a:gd name="T31" fmla="*/ 0 h 240"/>
              <a:gd name="T32" fmla="*/ 296 w 296"/>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6" h="240">
                <a:moveTo>
                  <a:pt x="152" y="48"/>
                </a:moveTo>
                <a:cubicBezTo>
                  <a:pt x="128" y="72"/>
                  <a:pt x="128" y="120"/>
                  <a:pt x="104" y="144"/>
                </a:cubicBezTo>
                <a:cubicBezTo>
                  <a:pt x="80" y="168"/>
                  <a:pt x="16" y="176"/>
                  <a:pt x="8" y="192"/>
                </a:cubicBezTo>
                <a:cubicBezTo>
                  <a:pt x="0" y="208"/>
                  <a:pt x="40" y="240"/>
                  <a:pt x="56" y="240"/>
                </a:cubicBezTo>
                <a:cubicBezTo>
                  <a:pt x="72" y="240"/>
                  <a:pt x="80" y="200"/>
                  <a:pt x="104" y="192"/>
                </a:cubicBezTo>
                <a:cubicBezTo>
                  <a:pt x="128" y="184"/>
                  <a:pt x="176" y="208"/>
                  <a:pt x="200" y="192"/>
                </a:cubicBezTo>
                <a:cubicBezTo>
                  <a:pt x="224" y="176"/>
                  <a:pt x="232" y="120"/>
                  <a:pt x="248" y="96"/>
                </a:cubicBezTo>
                <a:cubicBezTo>
                  <a:pt x="264" y="72"/>
                  <a:pt x="296" y="64"/>
                  <a:pt x="296" y="48"/>
                </a:cubicBezTo>
                <a:cubicBezTo>
                  <a:pt x="296" y="32"/>
                  <a:pt x="264" y="0"/>
                  <a:pt x="248" y="0"/>
                </a:cubicBezTo>
                <a:cubicBezTo>
                  <a:pt x="232" y="0"/>
                  <a:pt x="176" y="24"/>
                  <a:pt x="152" y="48"/>
                </a:cubicBezTo>
                <a:close/>
              </a:path>
            </a:pathLst>
          </a:custGeom>
          <a:solidFill>
            <a:srgbClr val="3399FF"/>
          </a:solidFill>
          <a:ln w="9525">
            <a:solidFill>
              <a:schemeClr val="tx1"/>
            </a:solidFill>
            <a:round/>
          </a:ln>
        </p:spPr>
        <p:txBody>
          <a:bodyPr/>
          <a:lstStyle/>
          <a:p>
            <a:endParaRPr lang="en-US"/>
          </a:p>
        </p:txBody>
      </p:sp>
      <p:sp>
        <p:nvSpPr>
          <p:cNvPr id="16388" name="Text Box 4"/>
          <p:cNvSpPr txBox="1">
            <a:spLocks noChangeArrowheads="1"/>
          </p:cNvSpPr>
          <p:nvPr/>
        </p:nvSpPr>
        <p:spPr bwMode="auto">
          <a:xfrm>
            <a:off x="152400" y="152400"/>
            <a:ext cx="7391400" cy="457200"/>
          </a:xfrm>
          <a:prstGeom prst="rect">
            <a:avLst/>
          </a:prstGeom>
          <a:solidFill>
            <a:schemeClr val="bg1"/>
          </a:solidFill>
          <a:ln w="9525">
            <a:noFill/>
            <a:miter lim="800000"/>
          </a:ln>
        </p:spPr>
        <p:txBody>
          <a:bodyPr>
            <a:spAutoFit/>
          </a:bodyPr>
          <a:lstStyle/>
          <a:p>
            <a:pPr algn="ctr" eaLnBrk="0" hangingPunct="0">
              <a:spcBef>
                <a:spcPct val="50000"/>
              </a:spcBef>
            </a:pPr>
            <a:r>
              <a:rPr lang="en-US" altLang="en-US" sz="2400" b="1" u="sng">
                <a:solidFill>
                  <a:schemeClr val="tx2"/>
                </a:solidFill>
                <a:latin typeface="Times New Roman" panose="02020603050405020304" pitchFamily="18" charset="0"/>
              </a:rPr>
              <a:t>SƠ ĐỒ KHU THÀNH CỔ LOA</a:t>
            </a:r>
            <a:endParaRPr lang="en-US" altLang="en-US" sz="2400" b="1" u="sng">
              <a:solidFill>
                <a:schemeClr val="tx2"/>
              </a:solidFill>
              <a:latin typeface="Times New Roman" panose="02020603050405020304" pitchFamily="18" charset="0"/>
            </a:endParaRPr>
          </a:p>
        </p:txBody>
      </p:sp>
      <p:sp>
        <p:nvSpPr>
          <p:cNvPr id="96261" name="Freeform 5"/>
          <p:cNvSpPr/>
          <p:nvPr/>
        </p:nvSpPr>
        <p:spPr bwMode="auto">
          <a:xfrm>
            <a:off x="1676400" y="1358900"/>
            <a:ext cx="5156200" cy="3225800"/>
          </a:xfrm>
          <a:custGeom>
            <a:avLst/>
            <a:gdLst>
              <a:gd name="T0" fmla="*/ 2147483647 w 3248"/>
              <a:gd name="T1" fmla="*/ 2147483647 h 2032"/>
              <a:gd name="T2" fmla="*/ 2147483647 w 3248"/>
              <a:gd name="T3" fmla="*/ 2147483647 h 2032"/>
              <a:gd name="T4" fmla="*/ 2147483647 w 3248"/>
              <a:gd name="T5" fmla="*/ 2147483647 h 2032"/>
              <a:gd name="T6" fmla="*/ 2147483647 w 3248"/>
              <a:gd name="T7" fmla="*/ 2147483647 h 2032"/>
              <a:gd name="T8" fmla="*/ 0 w 3248"/>
              <a:gd name="T9" fmla="*/ 2147483647 h 2032"/>
              <a:gd name="T10" fmla="*/ 2147483647 w 3248"/>
              <a:gd name="T11" fmla="*/ 2147483647 h 2032"/>
              <a:gd name="T12" fmla="*/ 2147483647 w 3248"/>
              <a:gd name="T13" fmla="*/ 2147483647 h 2032"/>
              <a:gd name="T14" fmla="*/ 2147483647 w 3248"/>
              <a:gd name="T15" fmla="*/ 2147483647 h 2032"/>
              <a:gd name="T16" fmla="*/ 2147483647 w 3248"/>
              <a:gd name="T17" fmla="*/ 2147483647 h 2032"/>
              <a:gd name="T18" fmla="*/ 2147483647 w 3248"/>
              <a:gd name="T19" fmla="*/ 2147483647 h 2032"/>
              <a:gd name="T20" fmla="*/ 2147483647 w 3248"/>
              <a:gd name="T21" fmla="*/ 2147483647 h 2032"/>
              <a:gd name="T22" fmla="*/ 2147483647 w 3248"/>
              <a:gd name="T23" fmla="*/ 2147483647 h 2032"/>
              <a:gd name="T24" fmla="*/ 2147483647 w 3248"/>
              <a:gd name="T25" fmla="*/ 2147483647 h 2032"/>
              <a:gd name="T26" fmla="*/ 2147483647 w 3248"/>
              <a:gd name="T27" fmla="*/ 2147483647 h 2032"/>
              <a:gd name="T28" fmla="*/ 2147483647 w 3248"/>
              <a:gd name="T29" fmla="*/ 2147483647 h 2032"/>
              <a:gd name="T30" fmla="*/ 2147483647 w 3248"/>
              <a:gd name="T31" fmla="*/ 2147483647 h 2032"/>
              <a:gd name="T32" fmla="*/ 2147483647 w 3248"/>
              <a:gd name="T33" fmla="*/ 2147483647 h 2032"/>
              <a:gd name="T34" fmla="*/ 2147483647 w 3248"/>
              <a:gd name="T35" fmla="*/ 2147483647 h 2032"/>
              <a:gd name="T36" fmla="*/ 2147483647 w 3248"/>
              <a:gd name="T37" fmla="*/ 2147483647 h 2032"/>
              <a:gd name="T38" fmla="*/ 2147483647 w 3248"/>
              <a:gd name="T39" fmla="*/ 2147483647 h 2032"/>
              <a:gd name="T40" fmla="*/ 2147483647 w 3248"/>
              <a:gd name="T41" fmla="*/ 2147483647 h 2032"/>
              <a:gd name="T42" fmla="*/ 2147483647 w 3248"/>
              <a:gd name="T43" fmla="*/ 2147483647 h 2032"/>
              <a:gd name="T44" fmla="*/ 2147483647 w 3248"/>
              <a:gd name="T45" fmla="*/ 2147483647 h 2032"/>
              <a:gd name="T46" fmla="*/ 2147483647 w 3248"/>
              <a:gd name="T47" fmla="*/ 2147483647 h 2032"/>
              <a:gd name="T48" fmla="*/ 2147483647 w 3248"/>
              <a:gd name="T49" fmla="*/ 2147483647 h 20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48"/>
              <a:gd name="T76" fmla="*/ 0 h 2032"/>
              <a:gd name="T77" fmla="*/ 3248 w 3248"/>
              <a:gd name="T78" fmla="*/ 2032 h 20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48" h="2032">
                <a:moveTo>
                  <a:pt x="1200" y="1880"/>
                </a:moveTo>
                <a:cubicBezTo>
                  <a:pt x="956" y="1844"/>
                  <a:pt x="712" y="1808"/>
                  <a:pt x="576" y="1784"/>
                </a:cubicBezTo>
                <a:cubicBezTo>
                  <a:pt x="440" y="1760"/>
                  <a:pt x="432" y="1752"/>
                  <a:pt x="384" y="1736"/>
                </a:cubicBezTo>
                <a:cubicBezTo>
                  <a:pt x="336" y="1720"/>
                  <a:pt x="352" y="1720"/>
                  <a:pt x="288" y="1688"/>
                </a:cubicBezTo>
                <a:cubicBezTo>
                  <a:pt x="224" y="1656"/>
                  <a:pt x="0" y="1656"/>
                  <a:pt x="0" y="1544"/>
                </a:cubicBezTo>
                <a:cubicBezTo>
                  <a:pt x="0" y="1432"/>
                  <a:pt x="224" y="1152"/>
                  <a:pt x="288" y="1016"/>
                </a:cubicBezTo>
                <a:cubicBezTo>
                  <a:pt x="352" y="880"/>
                  <a:pt x="352" y="816"/>
                  <a:pt x="384" y="728"/>
                </a:cubicBezTo>
                <a:cubicBezTo>
                  <a:pt x="416" y="640"/>
                  <a:pt x="352" y="552"/>
                  <a:pt x="480" y="488"/>
                </a:cubicBezTo>
                <a:cubicBezTo>
                  <a:pt x="608" y="424"/>
                  <a:pt x="880" y="400"/>
                  <a:pt x="1152" y="344"/>
                </a:cubicBezTo>
                <a:cubicBezTo>
                  <a:pt x="1424" y="288"/>
                  <a:pt x="1880" y="208"/>
                  <a:pt x="2112" y="152"/>
                </a:cubicBezTo>
                <a:cubicBezTo>
                  <a:pt x="2344" y="96"/>
                  <a:pt x="2448" y="16"/>
                  <a:pt x="2544" y="8"/>
                </a:cubicBezTo>
                <a:cubicBezTo>
                  <a:pt x="2640" y="0"/>
                  <a:pt x="2624" y="80"/>
                  <a:pt x="2688" y="104"/>
                </a:cubicBezTo>
                <a:cubicBezTo>
                  <a:pt x="2752" y="128"/>
                  <a:pt x="2872" y="128"/>
                  <a:pt x="2928" y="152"/>
                </a:cubicBezTo>
                <a:cubicBezTo>
                  <a:pt x="2984" y="176"/>
                  <a:pt x="2976" y="216"/>
                  <a:pt x="3024" y="248"/>
                </a:cubicBezTo>
                <a:cubicBezTo>
                  <a:pt x="3072" y="280"/>
                  <a:pt x="3248" y="288"/>
                  <a:pt x="3216" y="344"/>
                </a:cubicBezTo>
                <a:cubicBezTo>
                  <a:pt x="3184" y="400"/>
                  <a:pt x="2936" y="520"/>
                  <a:pt x="2832" y="584"/>
                </a:cubicBezTo>
                <a:cubicBezTo>
                  <a:pt x="2728" y="648"/>
                  <a:pt x="2632" y="624"/>
                  <a:pt x="2592" y="728"/>
                </a:cubicBezTo>
                <a:cubicBezTo>
                  <a:pt x="2552" y="832"/>
                  <a:pt x="2592" y="1088"/>
                  <a:pt x="2592" y="1208"/>
                </a:cubicBezTo>
                <a:cubicBezTo>
                  <a:pt x="2592" y="1328"/>
                  <a:pt x="2616" y="1376"/>
                  <a:pt x="2592" y="1448"/>
                </a:cubicBezTo>
                <a:cubicBezTo>
                  <a:pt x="2568" y="1520"/>
                  <a:pt x="2472" y="1592"/>
                  <a:pt x="2448" y="1640"/>
                </a:cubicBezTo>
                <a:cubicBezTo>
                  <a:pt x="2424" y="1688"/>
                  <a:pt x="2528" y="1688"/>
                  <a:pt x="2448" y="1736"/>
                </a:cubicBezTo>
                <a:cubicBezTo>
                  <a:pt x="2368" y="1784"/>
                  <a:pt x="2112" y="1888"/>
                  <a:pt x="1968" y="1928"/>
                </a:cubicBezTo>
                <a:cubicBezTo>
                  <a:pt x="1824" y="1968"/>
                  <a:pt x="1688" y="1960"/>
                  <a:pt x="1584" y="1976"/>
                </a:cubicBezTo>
                <a:cubicBezTo>
                  <a:pt x="1480" y="1992"/>
                  <a:pt x="1432" y="2032"/>
                  <a:pt x="1344" y="2024"/>
                </a:cubicBezTo>
                <a:cubicBezTo>
                  <a:pt x="1256" y="2016"/>
                  <a:pt x="1156" y="1972"/>
                  <a:pt x="1056" y="1928"/>
                </a:cubicBezTo>
              </a:path>
            </a:pathLst>
          </a:custGeom>
          <a:noFill/>
          <a:ln w="76200">
            <a:solidFill>
              <a:srgbClr val="006600"/>
            </a:solidFill>
            <a:round/>
          </a:ln>
        </p:spPr>
        <p:txBody>
          <a:bodyPr/>
          <a:lstStyle/>
          <a:p>
            <a:endParaRPr lang="en-US"/>
          </a:p>
        </p:txBody>
      </p:sp>
      <p:sp>
        <p:nvSpPr>
          <p:cNvPr id="96262" name="Freeform 6"/>
          <p:cNvSpPr/>
          <p:nvPr/>
        </p:nvSpPr>
        <p:spPr bwMode="auto">
          <a:xfrm>
            <a:off x="1143000" y="1066800"/>
            <a:ext cx="6096000" cy="3810000"/>
          </a:xfrm>
          <a:custGeom>
            <a:avLst/>
            <a:gdLst>
              <a:gd name="T0" fmla="*/ 2147483647 w 3840"/>
              <a:gd name="T1" fmla="*/ 2147483647 h 2400"/>
              <a:gd name="T2" fmla="*/ 2147483647 w 3840"/>
              <a:gd name="T3" fmla="*/ 2147483647 h 2400"/>
              <a:gd name="T4" fmla="*/ 2147483647 w 3840"/>
              <a:gd name="T5" fmla="*/ 2147483647 h 2400"/>
              <a:gd name="T6" fmla="*/ 2147483647 w 3840"/>
              <a:gd name="T7" fmla="*/ 2147483647 h 2400"/>
              <a:gd name="T8" fmla="*/ 2147483647 w 3840"/>
              <a:gd name="T9" fmla="*/ 2147483647 h 2400"/>
              <a:gd name="T10" fmla="*/ 0 w 3840"/>
              <a:gd name="T11" fmla="*/ 2147483647 h 2400"/>
              <a:gd name="T12" fmla="*/ 2147483647 w 3840"/>
              <a:gd name="T13" fmla="*/ 2147483647 h 2400"/>
              <a:gd name="T14" fmla="*/ 2147483647 w 3840"/>
              <a:gd name="T15" fmla="*/ 2147483647 h 2400"/>
              <a:gd name="T16" fmla="*/ 2147483647 w 3840"/>
              <a:gd name="T17" fmla="*/ 2147483647 h 2400"/>
              <a:gd name="T18" fmla="*/ 2147483647 w 3840"/>
              <a:gd name="T19" fmla="*/ 2147483647 h 2400"/>
              <a:gd name="T20" fmla="*/ 2147483647 w 3840"/>
              <a:gd name="T21" fmla="*/ 2147483647 h 2400"/>
              <a:gd name="T22" fmla="*/ 2147483647 w 3840"/>
              <a:gd name="T23" fmla="*/ 2147483647 h 2400"/>
              <a:gd name="T24" fmla="*/ 2147483647 w 3840"/>
              <a:gd name="T25" fmla="*/ 2147483647 h 2400"/>
              <a:gd name="T26" fmla="*/ 2147483647 w 3840"/>
              <a:gd name="T27" fmla="*/ 2147483647 h 2400"/>
              <a:gd name="T28" fmla="*/ 2147483647 w 3840"/>
              <a:gd name="T29" fmla="*/ 0 h 2400"/>
              <a:gd name="T30" fmla="*/ 2147483647 w 3840"/>
              <a:gd name="T31" fmla="*/ 2147483647 h 2400"/>
              <a:gd name="T32" fmla="*/ 2147483647 w 3840"/>
              <a:gd name="T33" fmla="*/ 0 h 2400"/>
              <a:gd name="T34" fmla="*/ 2147483647 w 3840"/>
              <a:gd name="T35" fmla="*/ 2147483647 h 2400"/>
              <a:gd name="T36" fmla="*/ 2147483647 w 3840"/>
              <a:gd name="T37" fmla="*/ 2147483647 h 2400"/>
              <a:gd name="T38" fmla="*/ 2147483647 w 3840"/>
              <a:gd name="T39" fmla="*/ 2147483647 h 2400"/>
              <a:gd name="T40" fmla="*/ 2147483647 w 3840"/>
              <a:gd name="T41" fmla="*/ 2147483647 h 2400"/>
              <a:gd name="T42" fmla="*/ 2147483647 w 3840"/>
              <a:gd name="T43" fmla="*/ 2147483647 h 2400"/>
              <a:gd name="T44" fmla="*/ 2147483647 w 3840"/>
              <a:gd name="T45" fmla="*/ 2147483647 h 2400"/>
              <a:gd name="T46" fmla="*/ 2147483647 w 3840"/>
              <a:gd name="T47" fmla="*/ 2147483647 h 2400"/>
              <a:gd name="T48" fmla="*/ 2147483647 w 3840"/>
              <a:gd name="T49" fmla="*/ 2147483647 h 2400"/>
              <a:gd name="T50" fmla="*/ 2147483647 w 3840"/>
              <a:gd name="T51" fmla="*/ 2147483647 h 2400"/>
              <a:gd name="T52" fmla="*/ 2147483647 w 3840"/>
              <a:gd name="T53" fmla="*/ 2147483647 h 2400"/>
              <a:gd name="T54" fmla="*/ 2147483647 w 3840"/>
              <a:gd name="T55" fmla="*/ 2147483647 h 24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40"/>
              <a:gd name="T85" fmla="*/ 0 h 2400"/>
              <a:gd name="T86" fmla="*/ 3840 w 3840"/>
              <a:gd name="T87" fmla="*/ 2400 h 24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40" h="2400">
                <a:moveTo>
                  <a:pt x="1536" y="2400"/>
                </a:moveTo>
                <a:cubicBezTo>
                  <a:pt x="1364" y="2348"/>
                  <a:pt x="1192" y="2296"/>
                  <a:pt x="1008" y="2256"/>
                </a:cubicBezTo>
                <a:cubicBezTo>
                  <a:pt x="824" y="2216"/>
                  <a:pt x="560" y="2184"/>
                  <a:pt x="432" y="2160"/>
                </a:cubicBezTo>
                <a:cubicBezTo>
                  <a:pt x="304" y="2136"/>
                  <a:pt x="296" y="2144"/>
                  <a:pt x="240" y="2112"/>
                </a:cubicBezTo>
                <a:cubicBezTo>
                  <a:pt x="184" y="2080"/>
                  <a:pt x="136" y="2056"/>
                  <a:pt x="96" y="1968"/>
                </a:cubicBezTo>
                <a:cubicBezTo>
                  <a:pt x="56" y="1880"/>
                  <a:pt x="0" y="1736"/>
                  <a:pt x="0" y="1584"/>
                </a:cubicBezTo>
                <a:cubicBezTo>
                  <a:pt x="0" y="1432"/>
                  <a:pt x="72" y="1232"/>
                  <a:pt x="96" y="1056"/>
                </a:cubicBezTo>
                <a:cubicBezTo>
                  <a:pt x="120" y="880"/>
                  <a:pt x="64" y="656"/>
                  <a:pt x="144" y="528"/>
                </a:cubicBezTo>
                <a:cubicBezTo>
                  <a:pt x="224" y="400"/>
                  <a:pt x="408" y="344"/>
                  <a:pt x="576" y="288"/>
                </a:cubicBezTo>
                <a:cubicBezTo>
                  <a:pt x="744" y="232"/>
                  <a:pt x="1008" y="216"/>
                  <a:pt x="1152" y="192"/>
                </a:cubicBezTo>
                <a:cubicBezTo>
                  <a:pt x="1296" y="168"/>
                  <a:pt x="1344" y="152"/>
                  <a:pt x="1440" y="144"/>
                </a:cubicBezTo>
                <a:cubicBezTo>
                  <a:pt x="1536" y="136"/>
                  <a:pt x="1624" y="152"/>
                  <a:pt x="1728" y="144"/>
                </a:cubicBezTo>
                <a:cubicBezTo>
                  <a:pt x="1832" y="136"/>
                  <a:pt x="1960" y="112"/>
                  <a:pt x="2064" y="96"/>
                </a:cubicBezTo>
                <a:cubicBezTo>
                  <a:pt x="2168" y="80"/>
                  <a:pt x="2272" y="64"/>
                  <a:pt x="2352" y="48"/>
                </a:cubicBezTo>
                <a:cubicBezTo>
                  <a:pt x="2432" y="32"/>
                  <a:pt x="2472" y="0"/>
                  <a:pt x="2544" y="0"/>
                </a:cubicBezTo>
                <a:cubicBezTo>
                  <a:pt x="2616" y="0"/>
                  <a:pt x="2672" y="48"/>
                  <a:pt x="2784" y="48"/>
                </a:cubicBezTo>
                <a:cubicBezTo>
                  <a:pt x="2896" y="48"/>
                  <a:pt x="3104" y="0"/>
                  <a:pt x="3216" y="0"/>
                </a:cubicBezTo>
                <a:cubicBezTo>
                  <a:pt x="3328" y="0"/>
                  <a:pt x="3368" y="0"/>
                  <a:pt x="3456" y="48"/>
                </a:cubicBezTo>
                <a:cubicBezTo>
                  <a:pt x="3544" y="96"/>
                  <a:pt x="3680" y="208"/>
                  <a:pt x="3744" y="288"/>
                </a:cubicBezTo>
                <a:cubicBezTo>
                  <a:pt x="3808" y="368"/>
                  <a:pt x="3840" y="352"/>
                  <a:pt x="3840" y="528"/>
                </a:cubicBezTo>
                <a:cubicBezTo>
                  <a:pt x="3840" y="704"/>
                  <a:pt x="3808" y="1176"/>
                  <a:pt x="3744" y="1344"/>
                </a:cubicBezTo>
                <a:cubicBezTo>
                  <a:pt x="3680" y="1512"/>
                  <a:pt x="3520" y="1472"/>
                  <a:pt x="3456" y="1536"/>
                </a:cubicBezTo>
                <a:cubicBezTo>
                  <a:pt x="3392" y="1600"/>
                  <a:pt x="3400" y="1672"/>
                  <a:pt x="3360" y="1728"/>
                </a:cubicBezTo>
                <a:cubicBezTo>
                  <a:pt x="3320" y="1784"/>
                  <a:pt x="3296" y="1832"/>
                  <a:pt x="3216" y="1872"/>
                </a:cubicBezTo>
                <a:cubicBezTo>
                  <a:pt x="3136" y="1912"/>
                  <a:pt x="2984" y="1928"/>
                  <a:pt x="2880" y="1968"/>
                </a:cubicBezTo>
                <a:cubicBezTo>
                  <a:pt x="2776" y="2008"/>
                  <a:pt x="2688" y="2056"/>
                  <a:pt x="2592" y="2112"/>
                </a:cubicBezTo>
                <a:cubicBezTo>
                  <a:pt x="2496" y="2168"/>
                  <a:pt x="2448" y="2256"/>
                  <a:pt x="2304" y="2304"/>
                </a:cubicBezTo>
                <a:cubicBezTo>
                  <a:pt x="2160" y="2352"/>
                  <a:pt x="1944" y="2376"/>
                  <a:pt x="1728" y="2400"/>
                </a:cubicBezTo>
              </a:path>
            </a:pathLst>
          </a:custGeom>
          <a:noFill/>
          <a:ln w="76200">
            <a:solidFill>
              <a:srgbClr val="0000CC"/>
            </a:solidFill>
            <a:round/>
          </a:ln>
        </p:spPr>
        <p:txBody>
          <a:bodyPr/>
          <a:lstStyle/>
          <a:p>
            <a:endParaRPr lang="en-US"/>
          </a:p>
        </p:txBody>
      </p:sp>
      <p:sp>
        <p:nvSpPr>
          <p:cNvPr id="96263" name="AutoShape 7"/>
          <p:cNvSpPr>
            <a:spLocks noChangeArrowheads="1"/>
          </p:cNvSpPr>
          <p:nvPr/>
        </p:nvSpPr>
        <p:spPr bwMode="auto">
          <a:xfrm>
            <a:off x="7772400" y="152400"/>
            <a:ext cx="1371600" cy="1905000"/>
          </a:xfrm>
          <a:prstGeom prst="wedgeRoundRectCallout">
            <a:avLst>
              <a:gd name="adj1" fmla="val -142083"/>
              <a:gd name="adj2" fmla="val -2528"/>
              <a:gd name="adj3" fmla="val 16667"/>
            </a:avLst>
          </a:prstGeom>
          <a:solidFill>
            <a:srgbClr val="66FFFF"/>
          </a:solidFill>
          <a:ln w="9525">
            <a:solidFill>
              <a:schemeClr val="tx1"/>
            </a:solidFill>
            <a:miter lim="800000"/>
          </a:ln>
        </p:spPr>
        <p:txBody>
          <a:bodyPr/>
          <a:lstStyle/>
          <a:p>
            <a:pPr algn="ctr" eaLnBrk="0" hangingPunct="0"/>
            <a:r>
              <a:rPr lang="en-US" altLang="en-US" sz="3200" b="1" i="1">
                <a:solidFill>
                  <a:srgbClr val="FF0000"/>
                </a:solidFill>
                <a:latin typeface="Times New Roman" panose="02020603050405020304" pitchFamily="18" charset="0"/>
              </a:rPr>
              <a:t>Vòng thành ngoại</a:t>
            </a:r>
            <a:endParaRPr lang="en-US" altLang="en-US" sz="3200" b="1" i="1">
              <a:solidFill>
                <a:srgbClr val="FF0000"/>
              </a:solidFill>
              <a:latin typeface="Times New Roman" panose="02020603050405020304" pitchFamily="18" charset="0"/>
            </a:endParaRPr>
          </a:p>
        </p:txBody>
      </p:sp>
      <p:sp>
        <p:nvSpPr>
          <p:cNvPr id="96264" name="AutoShape 8"/>
          <p:cNvSpPr>
            <a:spLocks noChangeArrowheads="1"/>
          </p:cNvSpPr>
          <p:nvPr/>
        </p:nvSpPr>
        <p:spPr bwMode="auto">
          <a:xfrm>
            <a:off x="7696200" y="2362200"/>
            <a:ext cx="1371600" cy="1905000"/>
          </a:xfrm>
          <a:prstGeom prst="wedgeRoundRectCallout">
            <a:avLst>
              <a:gd name="adj1" fmla="val -188102"/>
              <a:gd name="adj2" fmla="val -34495"/>
              <a:gd name="adj3" fmla="val 16667"/>
            </a:avLst>
          </a:prstGeom>
          <a:solidFill>
            <a:srgbClr val="66FFFF"/>
          </a:solidFill>
          <a:ln w="9525">
            <a:solidFill>
              <a:schemeClr val="tx1"/>
            </a:solidFill>
            <a:miter lim="800000"/>
          </a:ln>
        </p:spPr>
        <p:txBody>
          <a:bodyPr/>
          <a:lstStyle/>
          <a:p>
            <a:pPr algn="ctr" eaLnBrk="0" hangingPunct="0"/>
            <a:r>
              <a:rPr lang="en-US" altLang="en-US" sz="3200" b="1" i="1">
                <a:solidFill>
                  <a:srgbClr val="FF0000"/>
                </a:solidFill>
                <a:latin typeface="Times New Roman" panose="02020603050405020304" pitchFamily="18" charset="0"/>
              </a:rPr>
              <a:t>Vòng thành trung</a:t>
            </a:r>
            <a:endParaRPr lang="en-US" altLang="en-US" sz="3200" b="1" i="1">
              <a:solidFill>
                <a:srgbClr val="FF0000"/>
              </a:solidFill>
              <a:latin typeface="Times New Roman" panose="02020603050405020304" pitchFamily="18" charset="0"/>
            </a:endParaRPr>
          </a:p>
        </p:txBody>
      </p:sp>
      <p:sp>
        <p:nvSpPr>
          <p:cNvPr id="96265" name="AutoShape 9"/>
          <p:cNvSpPr>
            <a:spLocks noChangeArrowheads="1"/>
          </p:cNvSpPr>
          <p:nvPr/>
        </p:nvSpPr>
        <p:spPr bwMode="auto">
          <a:xfrm>
            <a:off x="7696200" y="4572000"/>
            <a:ext cx="1371600" cy="1524000"/>
          </a:xfrm>
          <a:prstGeom prst="wedgeRoundRectCallout">
            <a:avLst>
              <a:gd name="adj1" fmla="val -251042"/>
              <a:gd name="adj2" fmla="val -103310"/>
              <a:gd name="adj3" fmla="val 16667"/>
            </a:avLst>
          </a:prstGeom>
          <a:solidFill>
            <a:srgbClr val="66FFFF"/>
          </a:solidFill>
          <a:ln w="9525">
            <a:solidFill>
              <a:schemeClr val="tx1"/>
            </a:solidFill>
            <a:miter lim="800000"/>
          </a:ln>
        </p:spPr>
        <p:txBody>
          <a:bodyPr/>
          <a:lstStyle/>
          <a:p>
            <a:pPr algn="ctr" eaLnBrk="0" hangingPunct="0"/>
            <a:r>
              <a:rPr lang="en-US" altLang="en-US" sz="3200" b="1" i="1">
                <a:solidFill>
                  <a:srgbClr val="FF0000"/>
                </a:solidFill>
                <a:latin typeface="Times New Roman" panose="02020603050405020304" pitchFamily="18" charset="0"/>
              </a:rPr>
              <a:t>Vòng thành nội</a:t>
            </a:r>
            <a:endParaRPr lang="en-US" altLang="en-US" sz="3200" b="1" i="1">
              <a:solidFill>
                <a:srgbClr val="FF0000"/>
              </a:solidFill>
              <a:latin typeface="Times New Roman" panose="02020603050405020304" pitchFamily="18" charset="0"/>
            </a:endParaRPr>
          </a:p>
        </p:txBody>
      </p:sp>
      <p:sp>
        <p:nvSpPr>
          <p:cNvPr id="96266" name="Freeform 10"/>
          <p:cNvSpPr/>
          <p:nvPr/>
        </p:nvSpPr>
        <p:spPr bwMode="auto">
          <a:xfrm>
            <a:off x="3746500" y="3429000"/>
            <a:ext cx="1219200" cy="774700"/>
          </a:xfrm>
          <a:custGeom>
            <a:avLst/>
            <a:gdLst>
              <a:gd name="T0" fmla="*/ 2147483647 w 768"/>
              <a:gd name="T1" fmla="*/ 2147483647 h 488"/>
              <a:gd name="T2" fmla="*/ 2147483647 w 768"/>
              <a:gd name="T3" fmla="*/ 2147483647 h 488"/>
              <a:gd name="T4" fmla="*/ 2147483647 w 768"/>
              <a:gd name="T5" fmla="*/ 2147483647 h 488"/>
              <a:gd name="T6" fmla="*/ 2147483647 w 768"/>
              <a:gd name="T7" fmla="*/ 2147483647 h 488"/>
              <a:gd name="T8" fmla="*/ 2147483647 w 768"/>
              <a:gd name="T9" fmla="*/ 2147483647 h 488"/>
              <a:gd name="T10" fmla="*/ 2147483647 w 768"/>
              <a:gd name="T11" fmla="*/ 2147483647 h 488"/>
              <a:gd name="T12" fmla="*/ 2147483647 w 768"/>
              <a:gd name="T13" fmla="*/ 2147483647 h 488"/>
              <a:gd name="T14" fmla="*/ 2147483647 w 768"/>
              <a:gd name="T15" fmla="*/ 0 h 488"/>
              <a:gd name="T16" fmla="*/ 2147483647 w 768"/>
              <a:gd name="T17" fmla="*/ 2147483647 h 488"/>
              <a:gd name="T18" fmla="*/ 2147483647 w 768"/>
              <a:gd name="T19" fmla="*/ 2147483647 h 488"/>
              <a:gd name="T20" fmla="*/ 2147483647 w 768"/>
              <a:gd name="T21" fmla="*/ 2147483647 h 488"/>
              <a:gd name="T22" fmla="*/ 2147483647 w 768"/>
              <a:gd name="T23" fmla="*/ 2147483647 h 488"/>
              <a:gd name="T24" fmla="*/ 2147483647 w 768"/>
              <a:gd name="T25" fmla="*/ 2147483647 h 4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488"/>
              <a:gd name="T41" fmla="*/ 768 w 768"/>
              <a:gd name="T42" fmla="*/ 488 h 4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488">
                <a:moveTo>
                  <a:pt x="328" y="480"/>
                </a:moveTo>
                <a:cubicBezTo>
                  <a:pt x="252" y="484"/>
                  <a:pt x="176" y="488"/>
                  <a:pt x="136" y="480"/>
                </a:cubicBezTo>
                <a:cubicBezTo>
                  <a:pt x="96" y="472"/>
                  <a:pt x="96" y="464"/>
                  <a:pt x="88" y="432"/>
                </a:cubicBezTo>
                <a:cubicBezTo>
                  <a:pt x="80" y="400"/>
                  <a:pt x="96" y="344"/>
                  <a:pt x="88" y="288"/>
                </a:cubicBezTo>
                <a:cubicBezTo>
                  <a:pt x="80" y="232"/>
                  <a:pt x="0" y="136"/>
                  <a:pt x="40" y="96"/>
                </a:cubicBezTo>
                <a:cubicBezTo>
                  <a:pt x="80" y="56"/>
                  <a:pt x="256" y="56"/>
                  <a:pt x="328" y="48"/>
                </a:cubicBezTo>
                <a:cubicBezTo>
                  <a:pt x="400" y="40"/>
                  <a:pt x="416" y="56"/>
                  <a:pt x="472" y="48"/>
                </a:cubicBezTo>
                <a:cubicBezTo>
                  <a:pt x="528" y="40"/>
                  <a:pt x="624" y="0"/>
                  <a:pt x="664" y="0"/>
                </a:cubicBezTo>
                <a:cubicBezTo>
                  <a:pt x="704" y="0"/>
                  <a:pt x="696" y="8"/>
                  <a:pt x="712" y="48"/>
                </a:cubicBezTo>
                <a:cubicBezTo>
                  <a:pt x="728" y="88"/>
                  <a:pt x="752" y="192"/>
                  <a:pt x="760" y="240"/>
                </a:cubicBezTo>
                <a:cubicBezTo>
                  <a:pt x="768" y="288"/>
                  <a:pt x="768" y="312"/>
                  <a:pt x="760" y="336"/>
                </a:cubicBezTo>
                <a:cubicBezTo>
                  <a:pt x="752" y="360"/>
                  <a:pt x="736" y="376"/>
                  <a:pt x="712" y="384"/>
                </a:cubicBezTo>
                <a:cubicBezTo>
                  <a:pt x="688" y="392"/>
                  <a:pt x="652" y="388"/>
                  <a:pt x="616" y="384"/>
                </a:cubicBezTo>
              </a:path>
            </a:pathLst>
          </a:custGeom>
          <a:noFill/>
          <a:ln w="76200">
            <a:solidFill>
              <a:srgbClr val="FF0000"/>
            </a:solidFill>
            <a:round/>
          </a:ln>
        </p:spPr>
        <p:txBody>
          <a:bodyPr/>
          <a:lstStyle/>
          <a:p>
            <a:endParaRPr lang="en-US"/>
          </a:p>
        </p:txBody>
      </p:sp>
      <p:sp>
        <p:nvSpPr>
          <p:cNvPr id="16395" name="AutoShape 11">
            <a:hlinkClick r:id="" action="ppaction://hlinkshowjump?jump=nextslide" highlightClick="1"/>
          </p:cNvPr>
          <p:cNvSpPr>
            <a:spLocks noChangeArrowheads="1"/>
          </p:cNvSpPr>
          <p:nvPr/>
        </p:nvSpPr>
        <p:spPr bwMode="auto">
          <a:xfrm>
            <a:off x="8534400" y="6248400"/>
            <a:ext cx="457200" cy="457200"/>
          </a:xfrm>
          <a:prstGeom prst="actionButtonForwardNext">
            <a:avLst/>
          </a:prstGeom>
          <a:solidFill>
            <a:schemeClr val="accent1"/>
          </a:solidFill>
          <a:ln w="9525">
            <a:noFill/>
            <a:miter lim="800000"/>
          </a:ln>
        </p:spPr>
        <p:txBody>
          <a:bodyPr wrap="none" anchor="ctr"/>
          <a:lstStyle/>
          <a:p>
            <a:endParaRPr lang="en-US" altLang="en-US"/>
          </a:p>
        </p:txBody>
      </p:sp>
      <p:sp>
        <p:nvSpPr>
          <p:cNvPr id="96268" name="Freeform 12"/>
          <p:cNvSpPr/>
          <p:nvPr/>
        </p:nvSpPr>
        <p:spPr bwMode="auto">
          <a:xfrm>
            <a:off x="1892300" y="4914900"/>
            <a:ext cx="1003300" cy="596900"/>
          </a:xfrm>
          <a:custGeom>
            <a:avLst/>
            <a:gdLst>
              <a:gd name="T0" fmla="*/ 2147483647 w 632"/>
              <a:gd name="T1" fmla="*/ 2147483647 h 376"/>
              <a:gd name="T2" fmla="*/ 2147483647 w 632"/>
              <a:gd name="T3" fmla="*/ 2147483647 h 376"/>
              <a:gd name="T4" fmla="*/ 2147483647 w 632"/>
              <a:gd name="T5" fmla="*/ 2147483647 h 376"/>
              <a:gd name="T6" fmla="*/ 2147483647 w 632"/>
              <a:gd name="T7" fmla="*/ 2147483647 h 376"/>
              <a:gd name="T8" fmla="*/ 2147483647 w 632"/>
              <a:gd name="T9" fmla="*/ 2147483647 h 376"/>
              <a:gd name="T10" fmla="*/ 2147483647 w 632"/>
              <a:gd name="T11" fmla="*/ 2147483647 h 376"/>
              <a:gd name="T12" fmla="*/ 2147483647 w 632"/>
              <a:gd name="T13" fmla="*/ 2147483647 h 376"/>
              <a:gd name="T14" fmla="*/ 2147483647 w 632"/>
              <a:gd name="T15" fmla="*/ 2147483647 h 376"/>
              <a:gd name="T16" fmla="*/ 2147483647 w 632"/>
              <a:gd name="T17" fmla="*/ 2147483647 h 376"/>
              <a:gd name="T18" fmla="*/ 2147483647 w 632"/>
              <a:gd name="T19" fmla="*/ 2147483647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2"/>
              <a:gd name="T31" fmla="*/ 0 h 376"/>
              <a:gd name="T32" fmla="*/ 632 w 632"/>
              <a:gd name="T33" fmla="*/ 376 h 3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2" h="376">
                <a:moveTo>
                  <a:pt x="632" y="168"/>
                </a:moveTo>
                <a:cubicBezTo>
                  <a:pt x="512" y="156"/>
                  <a:pt x="392" y="144"/>
                  <a:pt x="344" y="120"/>
                </a:cubicBezTo>
                <a:cubicBezTo>
                  <a:pt x="296" y="96"/>
                  <a:pt x="384" y="40"/>
                  <a:pt x="344" y="24"/>
                </a:cubicBezTo>
                <a:cubicBezTo>
                  <a:pt x="304" y="8"/>
                  <a:pt x="160" y="0"/>
                  <a:pt x="104" y="24"/>
                </a:cubicBezTo>
                <a:cubicBezTo>
                  <a:pt x="48" y="48"/>
                  <a:pt x="0" y="120"/>
                  <a:pt x="8" y="168"/>
                </a:cubicBezTo>
                <a:cubicBezTo>
                  <a:pt x="16" y="216"/>
                  <a:pt x="112" y="280"/>
                  <a:pt x="152" y="312"/>
                </a:cubicBezTo>
                <a:cubicBezTo>
                  <a:pt x="192" y="344"/>
                  <a:pt x="208" y="360"/>
                  <a:pt x="248" y="360"/>
                </a:cubicBezTo>
                <a:cubicBezTo>
                  <a:pt x="288" y="360"/>
                  <a:pt x="352" y="312"/>
                  <a:pt x="392" y="312"/>
                </a:cubicBezTo>
                <a:cubicBezTo>
                  <a:pt x="432" y="312"/>
                  <a:pt x="464" y="376"/>
                  <a:pt x="488" y="360"/>
                </a:cubicBezTo>
                <a:cubicBezTo>
                  <a:pt x="512" y="344"/>
                  <a:pt x="524" y="280"/>
                  <a:pt x="536" y="216"/>
                </a:cubicBezTo>
              </a:path>
            </a:pathLst>
          </a:custGeom>
          <a:noFill/>
          <a:ln w="57150">
            <a:solidFill>
              <a:schemeClr val="tx1"/>
            </a:solidFill>
            <a:prstDash val="sysDot"/>
            <a:round/>
          </a:ln>
        </p:spPr>
        <p:txBody>
          <a:bodyPr/>
          <a:lstStyle/>
          <a:p>
            <a:endParaRPr lang="en-US"/>
          </a:p>
        </p:txBody>
      </p:sp>
      <p:sp>
        <p:nvSpPr>
          <p:cNvPr id="96269" name="Freeform 13"/>
          <p:cNvSpPr/>
          <p:nvPr/>
        </p:nvSpPr>
        <p:spPr bwMode="auto">
          <a:xfrm>
            <a:off x="2400300" y="3390900"/>
            <a:ext cx="660400" cy="596900"/>
          </a:xfrm>
          <a:custGeom>
            <a:avLst/>
            <a:gdLst>
              <a:gd name="T0" fmla="*/ 2147483647 w 416"/>
              <a:gd name="T1" fmla="*/ 2147483647 h 376"/>
              <a:gd name="T2" fmla="*/ 2147483647 w 416"/>
              <a:gd name="T3" fmla="*/ 2147483647 h 376"/>
              <a:gd name="T4" fmla="*/ 2147483647 w 416"/>
              <a:gd name="T5" fmla="*/ 2147483647 h 376"/>
              <a:gd name="T6" fmla="*/ 2147483647 w 416"/>
              <a:gd name="T7" fmla="*/ 2147483647 h 376"/>
              <a:gd name="T8" fmla="*/ 2147483647 w 416"/>
              <a:gd name="T9" fmla="*/ 2147483647 h 376"/>
              <a:gd name="T10" fmla="*/ 2147483647 w 416"/>
              <a:gd name="T11" fmla="*/ 2147483647 h 376"/>
              <a:gd name="T12" fmla="*/ 2147483647 w 416"/>
              <a:gd name="T13" fmla="*/ 2147483647 h 376"/>
              <a:gd name="T14" fmla="*/ 2147483647 w 416"/>
              <a:gd name="T15" fmla="*/ 2147483647 h 376"/>
              <a:gd name="T16" fmla="*/ 2147483647 w 416"/>
              <a:gd name="T17" fmla="*/ 2147483647 h 376"/>
              <a:gd name="T18" fmla="*/ 2147483647 w 416"/>
              <a:gd name="T19" fmla="*/ 2147483647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6"/>
              <a:gd name="T31" fmla="*/ 0 h 376"/>
              <a:gd name="T32" fmla="*/ 416 w 416"/>
              <a:gd name="T33" fmla="*/ 376 h 3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6" h="376">
                <a:moveTo>
                  <a:pt x="168" y="216"/>
                </a:moveTo>
                <a:cubicBezTo>
                  <a:pt x="108" y="184"/>
                  <a:pt x="48" y="152"/>
                  <a:pt x="24" y="120"/>
                </a:cubicBezTo>
                <a:cubicBezTo>
                  <a:pt x="0" y="88"/>
                  <a:pt x="0" y="40"/>
                  <a:pt x="24" y="24"/>
                </a:cubicBezTo>
                <a:cubicBezTo>
                  <a:pt x="48" y="8"/>
                  <a:pt x="120" y="24"/>
                  <a:pt x="168" y="24"/>
                </a:cubicBezTo>
                <a:cubicBezTo>
                  <a:pt x="216" y="24"/>
                  <a:pt x="272" y="0"/>
                  <a:pt x="312" y="24"/>
                </a:cubicBezTo>
                <a:cubicBezTo>
                  <a:pt x="352" y="48"/>
                  <a:pt x="416" y="120"/>
                  <a:pt x="408" y="168"/>
                </a:cubicBezTo>
                <a:cubicBezTo>
                  <a:pt x="400" y="216"/>
                  <a:pt x="304" y="280"/>
                  <a:pt x="264" y="312"/>
                </a:cubicBezTo>
                <a:cubicBezTo>
                  <a:pt x="224" y="344"/>
                  <a:pt x="200" y="352"/>
                  <a:pt x="168" y="360"/>
                </a:cubicBezTo>
                <a:cubicBezTo>
                  <a:pt x="136" y="368"/>
                  <a:pt x="88" y="376"/>
                  <a:pt x="72" y="360"/>
                </a:cubicBezTo>
                <a:cubicBezTo>
                  <a:pt x="56" y="344"/>
                  <a:pt x="64" y="280"/>
                  <a:pt x="72" y="264"/>
                </a:cubicBezTo>
              </a:path>
            </a:pathLst>
          </a:custGeom>
          <a:noFill/>
          <a:ln w="57150">
            <a:solidFill>
              <a:schemeClr val="tx1"/>
            </a:solidFill>
            <a:prstDash val="sysDot"/>
            <a:round/>
          </a:ln>
        </p:spPr>
        <p:txBody>
          <a:bodyPr/>
          <a:lstStyle/>
          <a:p>
            <a:endParaRPr lang="en-US"/>
          </a:p>
        </p:txBody>
      </p:sp>
      <p:sp>
        <p:nvSpPr>
          <p:cNvPr id="96270" name="Freeform 14"/>
          <p:cNvSpPr/>
          <p:nvPr/>
        </p:nvSpPr>
        <p:spPr bwMode="auto">
          <a:xfrm>
            <a:off x="4025900" y="1739900"/>
            <a:ext cx="1320800" cy="812800"/>
          </a:xfrm>
          <a:custGeom>
            <a:avLst/>
            <a:gdLst>
              <a:gd name="T0" fmla="*/ 2147483647 w 832"/>
              <a:gd name="T1" fmla="*/ 2147483647 h 512"/>
              <a:gd name="T2" fmla="*/ 2147483647 w 832"/>
              <a:gd name="T3" fmla="*/ 2147483647 h 512"/>
              <a:gd name="T4" fmla="*/ 2147483647 w 832"/>
              <a:gd name="T5" fmla="*/ 2147483647 h 512"/>
              <a:gd name="T6" fmla="*/ 2147483647 w 832"/>
              <a:gd name="T7" fmla="*/ 2147483647 h 512"/>
              <a:gd name="T8" fmla="*/ 2147483647 w 832"/>
              <a:gd name="T9" fmla="*/ 2147483647 h 512"/>
              <a:gd name="T10" fmla="*/ 2147483647 w 832"/>
              <a:gd name="T11" fmla="*/ 2147483647 h 512"/>
              <a:gd name="T12" fmla="*/ 2147483647 w 832"/>
              <a:gd name="T13" fmla="*/ 2147483647 h 512"/>
              <a:gd name="T14" fmla="*/ 2147483647 w 832"/>
              <a:gd name="T15" fmla="*/ 2147483647 h 512"/>
              <a:gd name="T16" fmla="*/ 2147483647 w 832"/>
              <a:gd name="T17" fmla="*/ 2147483647 h 512"/>
              <a:gd name="T18" fmla="*/ 2147483647 w 832"/>
              <a:gd name="T19" fmla="*/ 2147483647 h 512"/>
              <a:gd name="T20" fmla="*/ 2147483647 w 832"/>
              <a:gd name="T21" fmla="*/ 2147483647 h 512"/>
              <a:gd name="T22" fmla="*/ 2147483647 w 832"/>
              <a:gd name="T23" fmla="*/ 2147483647 h 512"/>
              <a:gd name="T24" fmla="*/ 2147483647 w 832"/>
              <a:gd name="T25" fmla="*/ 2147483647 h 512"/>
              <a:gd name="T26" fmla="*/ 2147483647 w 832"/>
              <a:gd name="T27" fmla="*/ 2147483647 h 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512"/>
              <a:gd name="T44" fmla="*/ 832 w 832"/>
              <a:gd name="T45" fmla="*/ 512 h 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512">
                <a:moveTo>
                  <a:pt x="392" y="488"/>
                </a:moveTo>
                <a:cubicBezTo>
                  <a:pt x="344" y="500"/>
                  <a:pt x="296" y="512"/>
                  <a:pt x="248" y="488"/>
                </a:cubicBezTo>
                <a:cubicBezTo>
                  <a:pt x="200" y="464"/>
                  <a:pt x="144" y="392"/>
                  <a:pt x="104" y="344"/>
                </a:cubicBezTo>
                <a:cubicBezTo>
                  <a:pt x="64" y="296"/>
                  <a:pt x="0" y="232"/>
                  <a:pt x="8" y="200"/>
                </a:cubicBezTo>
                <a:cubicBezTo>
                  <a:pt x="16" y="168"/>
                  <a:pt x="88" y="160"/>
                  <a:pt x="152" y="152"/>
                </a:cubicBezTo>
                <a:cubicBezTo>
                  <a:pt x="216" y="144"/>
                  <a:pt x="328" y="168"/>
                  <a:pt x="392" y="152"/>
                </a:cubicBezTo>
                <a:cubicBezTo>
                  <a:pt x="456" y="136"/>
                  <a:pt x="488" y="72"/>
                  <a:pt x="536" y="56"/>
                </a:cubicBezTo>
                <a:cubicBezTo>
                  <a:pt x="584" y="40"/>
                  <a:pt x="640" y="64"/>
                  <a:pt x="680" y="56"/>
                </a:cubicBezTo>
                <a:cubicBezTo>
                  <a:pt x="720" y="48"/>
                  <a:pt x="752" y="0"/>
                  <a:pt x="776" y="8"/>
                </a:cubicBezTo>
                <a:cubicBezTo>
                  <a:pt x="800" y="16"/>
                  <a:pt x="832" y="80"/>
                  <a:pt x="824" y="104"/>
                </a:cubicBezTo>
                <a:cubicBezTo>
                  <a:pt x="816" y="128"/>
                  <a:pt x="752" y="120"/>
                  <a:pt x="728" y="152"/>
                </a:cubicBezTo>
                <a:cubicBezTo>
                  <a:pt x="704" y="184"/>
                  <a:pt x="696" y="256"/>
                  <a:pt x="680" y="296"/>
                </a:cubicBezTo>
                <a:cubicBezTo>
                  <a:pt x="664" y="336"/>
                  <a:pt x="656" y="368"/>
                  <a:pt x="632" y="392"/>
                </a:cubicBezTo>
                <a:cubicBezTo>
                  <a:pt x="608" y="416"/>
                  <a:pt x="572" y="428"/>
                  <a:pt x="536" y="440"/>
                </a:cubicBezTo>
              </a:path>
            </a:pathLst>
          </a:custGeom>
          <a:noFill/>
          <a:ln w="57150">
            <a:solidFill>
              <a:schemeClr val="tx1"/>
            </a:solidFill>
            <a:prstDash val="sysDot"/>
            <a:round/>
          </a:ln>
        </p:spPr>
        <p:txBody>
          <a:bodyPr/>
          <a:lstStyle/>
          <a:p>
            <a:endParaRPr lang="en-US"/>
          </a:p>
        </p:txBody>
      </p:sp>
      <p:sp>
        <p:nvSpPr>
          <p:cNvPr id="96271" name="Freeform 15"/>
          <p:cNvSpPr/>
          <p:nvPr/>
        </p:nvSpPr>
        <p:spPr bwMode="auto">
          <a:xfrm>
            <a:off x="5867400" y="1651000"/>
            <a:ext cx="304800" cy="266700"/>
          </a:xfrm>
          <a:custGeom>
            <a:avLst/>
            <a:gdLst>
              <a:gd name="T0" fmla="*/ 2147483647 w 192"/>
              <a:gd name="T1" fmla="*/ 2147483647 h 168"/>
              <a:gd name="T2" fmla="*/ 2147483647 w 192"/>
              <a:gd name="T3" fmla="*/ 2147483647 h 168"/>
              <a:gd name="T4" fmla="*/ 0 w 192"/>
              <a:gd name="T5" fmla="*/ 2147483647 h 168"/>
              <a:gd name="T6" fmla="*/ 2147483647 w 192"/>
              <a:gd name="T7" fmla="*/ 2147483647 h 168"/>
              <a:gd name="T8" fmla="*/ 2147483647 w 192"/>
              <a:gd name="T9" fmla="*/ 2147483647 h 168"/>
              <a:gd name="T10" fmla="*/ 2147483647 w 192"/>
              <a:gd name="T11" fmla="*/ 2147483647 h 168"/>
              <a:gd name="T12" fmla="*/ 0 60000 65536"/>
              <a:gd name="T13" fmla="*/ 0 60000 65536"/>
              <a:gd name="T14" fmla="*/ 0 60000 65536"/>
              <a:gd name="T15" fmla="*/ 0 60000 65536"/>
              <a:gd name="T16" fmla="*/ 0 60000 65536"/>
              <a:gd name="T17" fmla="*/ 0 60000 65536"/>
              <a:gd name="T18" fmla="*/ 0 w 192"/>
              <a:gd name="T19" fmla="*/ 0 h 168"/>
              <a:gd name="T20" fmla="*/ 192 w 192"/>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92" h="168">
                <a:moveTo>
                  <a:pt x="144" y="160"/>
                </a:moveTo>
                <a:cubicBezTo>
                  <a:pt x="108" y="164"/>
                  <a:pt x="72" y="168"/>
                  <a:pt x="48" y="160"/>
                </a:cubicBezTo>
                <a:cubicBezTo>
                  <a:pt x="24" y="152"/>
                  <a:pt x="0" y="136"/>
                  <a:pt x="0" y="112"/>
                </a:cubicBezTo>
                <a:cubicBezTo>
                  <a:pt x="0" y="88"/>
                  <a:pt x="24" y="32"/>
                  <a:pt x="48" y="16"/>
                </a:cubicBezTo>
                <a:cubicBezTo>
                  <a:pt x="72" y="0"/>
                  <a:pt x="120" y="8"/>
                  <a:pt x="144" y="16"/>
                </a:cubicBezTo>
                <a:cubicBezTo>
                  <a:pt x="168" y="24"/>
                  <a:pt x="184" y="48"/>
                  <a:pt x="192" y="64"/>
                </a:cubicBezTo>
              </a:path>
            </a:pathLst>
          </a:custGeom>
          <a:noFill/>
          <a:ln w="57150">
            <a:solidFill>
              <a:schemeClr val="tx1"/>
            </a:solidFill>
            <a:prstDash val="sysDot"/>
            <a:round/>
          </a:ln>
        </p:spPr>
        <p:txBody>
          <a:bodyPr/>
          <a:lstStyle/>
          <a:p>
            <a:endParaRPr lang="en-US"/>
          </a:p>
        </p:txBody>
      </p:sp>
      <p:sp>
        <p:nvSpPr>
          <p:cNvPr id="96272" name="Freeform 16"/>
          <p:cNvSpPr/>
          <p:nvPr/>
        </p:nvSpPr>
        <p:spPr bwMode="auto">
          <a:xfrm>
            <a:off x="3149600" y="2552700"/>
            <a:ext cx="1282700" cy="800100"/>
          </a:xfrm>
          <a:custGeom>
            <a:avLst/>
            <a:gdLst>
              <a:gd name="T0" fmla="*/ 2147483647 w 808"/>
              <a:gd name="T1" fmla="*/ 2147483647 h 504"/>
              <a:gd name="T2" fmla="*/ 2147483647 w 808"/>
              <a:gd name="T3" fmla="*/ 2147483647 h 504"/>
              <a:gd name="T4" fmla="*/ 2147483647 w 808"/>
              <a:gd name="T5" fmla="*/ 2147483647 h 504"/>
              <a:gd name="T6" fmla="*/ 2147483647 w 808"/>
              <a:gd name="T7" fmla="*/ 2147483647 h 504"/>
              <a:gd name="T8" fmla="*/ 2147483647 w 808"/>
              <a:gd name="T9" fmla="*/ 2147483647 h 504"/>
              <a:gd name="T10" fmla="*/ 2147483647 w 808"/>
              <a:gd name="T11" fmla="*/ 2147483647 h 504"/>
              <a:gd name="T12" fmla="*/ 2147483647 w 808"/>
              <a:gd name="T13" fmla="*/ 2147483647 h 504"/>
              <a:gd name="T14" fmla="*/ 2147483647 w 808"/>
              <a:gd name="T15" fmla="*/ 2147483647 h 504"/>
              <a:gd name="T16" fmla="*/ 2147483647 w 808"/>
              <a:gd name="T17" fmla="*/ 2147483647 h 504"/>
              <a:gd name="T18" fmla="*/ 2147483647 w 808"/>
              <a:gd name="T19" fmla="*/ 2147483647 h 504"/>
              <a:gd name="T20" fmla="*/ 2147483647 w 808"/>
              <a:gd name="T21" fmla="*/ 2147483647 h 504"/>
              <a:gd name="T22" fmla="*/ 2147483647 w 808"/>
              <a:gd name="T23" fmla="*/ 2147483647 h 504"/>
              <a:gd name="T24" fmla="*/ 2147483647 w 808"/>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
              <a:gd name="T40" fmla="*/ 0 h 504"/>
              <a:gd name="T41" fmla="*/ 808 w 808"/>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 h="504">
                <a:moveTo>
                  <a:pt x="128" y="168"/>
                </a:moveTo>
                <a:cubicBezTo>
                  <a:pt x="116" y="108"/>
                  <a:pt x="104" y="48"/>
                  <a:pt x="128" y="24"/>
                </a:cubicBezTo>
                <a:cubicBezTo>
                  <a:pt x="152" y="0"/>
                  <a:pt x="232" y="24"/>
                  <a:pt x="272" y="24"/>
                </a:cubicBezTo>
                <a:cubicBezTo>
                  <a:pt x="312" y="24"/>
                  <a:pt x="352" y="0"/>
                  <a:pt x="368" y="24"/>
                </a:cubicBezTo>
                <a:cubicBezTo>
                  <a:pt x="384" y="48"/>
                  <a:pt x="320" y="128"/>
                  <a:pt x="368" y="168"/>
                </a:cubicBezTo>
                <a:cubicBezTo>
                  <a:pt x="416" y="208"/>
                  <a:pt x="584" y="224"/>
                  <a:pt x="656" y="264"/>
                </a:cubicBezTo>
                <a:cubicBezTo>
                  <a:pt x="728" y="304"/>
                  <a:pt x="792" y="376"/>
                  <a:pt x="800" y="408"/>
                </a:cubicBezTo>
                <a:cubicBezTo>
                  <a:pt x="808" y="440"/>
                  <a:pt x="760" y="448"/>
                  <a:pt x="704" y="456"/>
                </a:cubicBezTo>
                <a:cubicBezTo>
                  <a:pt x="648" y="464"/>
                  <a:pt x="544" y="448"/>
                  <a:pt x="464" y="456"/>
                </a:cubicBezTo>
                <a:cubicBezTo>
                  <a:pt x="384" y="464"/>
                  <a:pt x="296" y="504"/>
                  <a:pt x="224" y="504"/>
                </a:cubicBezTo>
                <a:cubicBezTo>
                  <a:pt x="152" y="504"/>
                  <a:pt x="64" y="488"/>
                  <a:pt x="32" y="456"/>
                </a:cubicBezTo>
                <a:cubicBezTo>
                  <a:pt x="0" y="424"/>
                  <a:pt x="16" y="344"/>
                  <a:pt x="32" y="312"/>
                </a:cubicBezTo>
                <a:cubicBezTo>
                  <a:pt x="48" y="280"/>
                  <a:pt x="104" y="272"/>
                  <a:pt x="128" y="264"/>
                </a:cubicBezTo>
              </a:path>
            </a:pathLst>
          </a:custGeom>
          <a:noFill/>
          <a:ln w="57150">
            <a:solidFill>
              <a:schemeClr val="tx1"/>
            </a:solidFill>
            <a:prstDash val="sysDot"/>
            <a:round/>
          </a:ln>
        </p:spPr>
        <p:txBody>
          <a:bodyPr/>
          <a:lstStyle/>
          <a:p>
            <a:endParaRPr lang="en-US"/>
          </a:p>
        </p:txBody>
      </p:sp>
      <p:sp>
        <p:nvSpPr>
          <p:cNvPr id="96273" name="Freeform 17"/>
          <p:cNvSpPr/>
          <p:nvPr/>
        </p:nvSpPr>
        <p:spPr bwMode="auto">
          <a:xfrm>
            <a:off x="3251200" y="3810000"/>
            <a:ext cx="355600" cy="304800"/>
          </a:xfrm>
          <a:custGeom>
            <a:avLst/>
            <a:gdLst>
              <a:gd name="T0" fmla="*/ 2147483647 w 224"/>
              <a:gd name="T1" fmla="*/ 2147483647 h 192"/>
              <a:gd name="T2" fmla="*/ 2147483647 w 224"/>
              <a:gd name="T3" fmla="*/ 2147483647 h 192"/>
              <a:gd name="T4" fmla="*/ 2147483647 w 224"/>
              <a:gd name="T5" fmla="*/ 2147483647 h 192"/>
              <a:gd name="T6" fmla="*/ 2147483647 w 224"/>
              <a:gd name="T7" fmla="*/ 0 h 192"/>
              <a:gd name="T8" fmla="*/ 2147483647 w 224"/>
              <a:gd name="T9" fmla="*/ 2147483647 h 192"/>
              <a:gd name="T10" fmla="*/ 2147483647 w 224"/>
              <a:gd name="T11" fmla="*/ 2147483647 h 192"/>
              <a:gd name="T12" fmla="*/ 0 60000 65536"/>
              <a:gd name="T13" fmla="*/ 0 60000 65536"/>
              <a:gd name="T14" fmla="*/ 0 60000 65536"/>
              <a:gd name="T15" fmla="*/ 0 60000 65536"/>
              <a:gd name="T16" fmla="*/ 0 60000 65536"/>
              <a:gd name="T17" fmla="*/ 0 60000 65536"/>
              <a:gd name="T18" fmla="*/ 0 w 224"/>
              <a:gd name="T19" fmla="*/ 0 h 192"/>
              <a:gd name="T20" fmla="*/ 224 w 224"/>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24" h="192">
                <a:moveTo>
                  <a:pt x="112" y="192"/>
                </a:moveTo>
                <a:cubicBezTo>
                  <a:pt x="72" y="180"/>
                  <a:pt x="32" y="168"/>
                  <a:pt x="16" y="144"/>
                </a:cubicBezTo>
                <a:cubicBezTo>
                  <a:pt x="0" y="120"/>
                  <a:pt x="0" y="72"/>
                  <a:pt x="16" y="48"/>
                </a:cubicBezTo>
                <a:cubicBezTo>
                  <a:pt x="32" y="24"/>
                  <a:pt x="80" y="0"/>
                  <a:pt x="112" y="0"/>
                </a:cubicBezTo>
                <a:cubicBezTo>
                  <a:pt x="144" y="0"/>
                  <a:pt x="192" y="24"/>
                  <a:pt x="208" y="48"/>
                </a:cubicBezTo>
                <a:cubicBezTo>
                  <a:pt x="224" y="72"/>
                  <a:pt x="216" y="128"/>
                  <a:pt x="208" y="144"/>
                </a:cubicBezTo>
              </a:path>
            </a:pathLst>
          </a:custGeom>
          <a:noFill/>
          <a:ln w="57150">
            <a:solidFill>
              <a:schemeClr val="tx1"/>
            </a:solidFill>
            <a:prstDash val="sysDot"/>
            <a:round/>
          </a:ln>
        </p:spPr>
        <p:txBody>
          <a:bodyPr/>
          <a:lstStyle/>
          <a:p>
            <a:endParaRPr lang="en-US"/>
          </a:p>
        </p:txBody>
      </p:sp>
      <p:sp>
        <p:nvSpPr>
          <p:cNvPr id="96274" name="Freeform 18"/>
          <p:cNvSpPr/>
          <p:nvPr/>
        </p:nvSpPr>
        <p:spPr bwMode="auto">
          <a:xfrm>
            <a:off x="5143500" y="3429000"/>
            <a:ext cx="584200" cy="457200"/>
          </a:xfrm>
          <a:custGeom>
            <a:avLst/>
            <a:gdLst>
              <a:gd name="T0" fmla="*/ 2147483647 w 368"/>
              <a:gd name="T1" fmla="*/ 2147483647 h 288"/>
              <a:gd name="T2" fmla="*/ 2147483647 w 368"/>
              <a:gd name="T3" fmla="*/ 2147483647 h 288"/>
              <a:gd name="T4" fmla="*/ 2147483647 w 368"/>
              <a:gd name="T5" fmla="*/ 2147483647 h 288"/>
              <a:gd name="T6" fmla="*/ 2147483647 w 368"/>
              <a:gd name="T7" fmla="*/ 0 h 288"/>
              <a:gd name="T8" fmla="*/ 2147483647 w 368"/>
              <a:gd name="T9" fmla="*/ 2147483647 h 288"/>
              <a:gd name="T10" fmla="*/ 2147483647 w 368"/>
              <a:gd name="T11" fmla="*/ 2147483647 h 288"/>
              <a:gd name="T12" fmla="*/ 2147483647 w 368"/>
              <a:gd name="T13" fmla="*/ 2147483647 h 288"/>
              <a:gd name="T14" fmla="*/ 0 60000 65536"/>
              <a:gd name="T15" fmla="*/ 0 60000 65536"/>
              <a:gd name="T16" fmla="*/ 0 60000 65536"/>
              <a:gd name="T17" fmla="*/ 0 60000 65536"/>
              <a:gd name="T18" fmla="*/ 0 60000 65536"/>
              <a:gd name="T19" fmla="*/ 0 60000 65536"/>
              <a:gd name="T20" fmla="*/ 0 60000 65536"/>
              <a:gd name="T21" fmla="*/ 0 w 368"/>
              <a:gd name="T22" fmla="*/ 0 h 288"/>
              <a:gd name="T23" fmla="*/ 368 w 36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 h="288">
                <a:moveTo>
                  <a:pt x="72" y="288"/>
                </a:moveTo>
                <a:cubicBezTo>
                  <a:pt x="52" y="236"/>
                  <a:pt x="32" y="184"/>
                  <a:pt x="24" y="144"/>
                </a:cubicBezTo>
                <a:cubicBezTo>
                  <a:pt x="16" y="104"/>
                  <a:pt x="0" y="72"/>
                  <a:pt x="24" y="48"/>
                </a:cubicBezTo>
                <a:cubicBezTo>
                  <a:pt x="48" y="24"/>
                  <a:pt x="120" y="0"/>
                  <a:pt x="168" y="0"/>
                </a:cubicBezTo>
                <a:cubicBezTo>
                  <a:pt x="216" y="0"/>
                  <a:pt x="280" y="16"/>
                  <a:pt x="312" y="48"/>
                </a:cubicBezTo>
                <a:cubicBezTo>
                  <a:pt x="344" y="80"/>
                  <a:pt x="368" y="160"/>
                  <a:pt x="360" y="192"/>
                </a:cubicBezTo>
                <a:cubicBezTo>
                  <a:pt x="352" y="224"/>
                  <a:pt x="308" y="232"/>
                  <a:pt x="264" y="240"/>
                </a:cubicBezTo>
              </a:path>
            </a:pathLst>
          </a:custGeom>
          <a:noFill/>
          <a:ln w="57150">
            <a:solidFill>
              <a:schemeClr val="tx1"/>
            </a:solidFill>
            <a:prstDash val="sysDot"/>
            <a:rou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blinds(horizontal)">
                                      <p:cBhvr>
                                        <p:cTn id="7" dur="500"/>
                                        <p:tgtEl>
                                          <p:spTgt spid="9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6265"/>
                                        </p:tgtEl>
                                        <p:attrNameLst>
                                          <p:attrName>style.visibility</p:attrName>
                                        </p:attrNameLst>
                                      </p:cBhvr>
                                      <p:to>
                                        <p:strVal val="visible"/>
                                      </p:to>
                                    </p:set>
                                    <p:animEffect transition="in" filter="blinds(horizontal)">
                                      <p:cBhvr>
                                        <p:cTn id="10" dur="500"/>
                                        <p:tgtEl>
                                          <p:spTgt spid="9626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6261"/>
                                        </p:tgtEl>
                                        <p:attrNameLst>
                                          <p:attrName>style.visibility</p:attrName>
                                        </p:attrNameLst>
                                      </p:cBhvr>
                                      <p:to>
                                        <p:strVal val="visible"/>
                                      </p:to>
                                    </p:set>
                                    <p:animEffect transition="in" filter="blinds(horizontal)">
                                      <p:cBhvr>
                                        <p:cTn id="15" dur="500"/>
                                        <p:tgtEl>
                                          <p:spTgt spid="9626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6264"/>
                                        </p:tgtEl>
                                        <p:attrNameLst>
                                          <p:attrName>style.visibility</p:attrName>
                                        </p:attrNameLst>
                                      </p:cBhvr>
                                      <p:to>
                                        <p:strVal val="visible"/>
                                      </p:to>
                                    </p:set>
                                    <p:animEffect transition="in" filter="blinds(horizontal)">
                                      <p:cBhvr>
                                        <p:cTn id="18" dur="500"/>
                                        <p:tgtEl>
                                          <p:spTgt spid="9626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6262"/>
                                        </p:tgtEl>
                                        <p:attrNameLst>
                                          <p:attrName>style.visibility</p:attrName>
                                        </p:attrNameLst>
                                      </p:cBhvr>
                                      <p:to>
                                        <p:strVal val="visible"/>
                                      </p:to>
                                    </p:set>
                                    <p:animEffect transition="in" filter="blinds(horizontal)">
                                      <p:cBhvr>
                                        <p:cTn id="23" dur="500"/>
                                        <p:tgtEl>
                                          <p:spTgt spid="9626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6263"/>
                                        </p:tgtEl>
                                        <p:attrNameLst>
                                          <p:attrName>style.visibility</p:attrName>
                                        </p:attrNameLst>
                                      </p:cBhvr>
                                      <p:to>
                                        <p:strVal val="visible"/>
                                      </p:to>
                                    </p:set>
                                    <p:animEffect transition="in" filter="blinds(horizontal)">
                                      <p:cBhvr>
                                        <p:cTn id="26" dur="500"/>
                                        <p:tgtEl>
                                          <p:spTgt spid="9626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6268"/>
                                        </p:tgtEl>
                                        <p:attrNameLst>
                                          <p:attrName>style.visibility</p:attrName>
                                        </p:attrNameLst>
                                      </p:cBhvr>
                                      <p:to>
                                        <p:strVal val="visible"/>
                                      </p:to>
                                    </p:set>
                                    <p:animEffect transition="in" filter="blinds(horizontal)">
                                      <p:cBhvr>
                                        <p:cTn id="31" dur="500"/>
                                        <p:tgtEl>
                                          <p:spTgt spid="9626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96273"/>
                                        </p:tgtEl>
                                        <p:attrNameLst>
                                          <p:attrName>style.visibility</p:attrName>
                                        </p:attrNameLst>
                                      </p:cBhvr>
                                      <p:to>
                                        <p:strVal val="visible"/>
                                      </p:to>
                                    </p:set>
                                    <p:animEffect transition="in" filter="blinds(horizontal)">
                                      <p:cBhvr>
                                        <p:cTn id="34" dur="500"/>
                                        <p:tgtEl>
                                          <p:spTgt spid="9627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6269"/>
                                        </p:tgtEl>
                                        <p:attrNameLst>
                                          <p:attrName>style.visibility</p:attrName>
                                        </p:attrNameLst>
                                      </p:cBhvr>
                                      <p:to>
                                        <p:strVal val="visible"/>
                                      </p:to>
                                    </p:set>
                                    <p:animEffect transition="in" filter="blinds(horizontal)">
                                      <p:cBhvr>
                                        <p:cTn id="37" dur="500"/>
                                        <p:tgtEl>
                                          <p:spTgt spid="9626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6272"/>
                                        </p:tgtEl>
                                        <p:attrNameLst>
                                          <p:attrName>style.visibility</p:attrName>
                                        </p:attrNameLst>
                                      </p:cBhvr>
                                      <p:to>
                                        <p:strVal val="visible"/>
                                      </p:to>
                                    </p:set>
                                    <p:animEffect transition="in" filter="blinds(horizontal)">
                                      <p:cBhvr>
                                        <p:cTn id="40" dur="500"/>
                                        <p:tgtEl>
                                          <p:spTgt spid="9627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6274"/>
                                        </p:tgtEl>
                                        <p:attrNameLst>
                                          <p:attrName>style.visibility</p:attrName>
                                        </p:attrNameLst>
                                      </p:cBhvr>
                                      <p:to>
                                        <p:strVal val="visible"/>
                                      </p:to>
                                    </p:set>
                                    <p:animEffect transition="in" filter="blinds(horizontal)">
                                      <p:cBhvr>
                                        <p:cTn id="43" dur="500"/>
                                        <p:tgtEl>
                                          <p:spTgt spid="9627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6270"/>
                                        </p:tgtEl>
                                        <p:attrNameLst>
                                          <p:attrName>style.visibility</p:attrName>
                                        </p:attrNameLst>
                                      </p:cBhvr>
                                      <p:to>
                                        <p:strVal val="visible"/>
                                      </p:to>
                                    </p:set>
                                    <p:animEffect transition="in" filter="blinds(horizontal)">
                                      <p:cBhvr>
                                        <p:cTn id="46" dur="500"/>
                                        <p:tgtEl>
                                          <p:spTgt spid="9627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6271"/>
                                        </p:tgtEl>
                                        <p:attrNameLst>
                                          <p:attrName>style.visibility</p:attrName>
                                        </p:attrNameLst>
                                      </p:cBhvr>
                                      <p:to>
                                        <p:strVal val="visible"/>
                                      </p:to>
                                    </p:set>
                                    <p:animEffect transition="in" filter="blinds(horizontal)">
                                      <p:cBhvr>
                                        <p:cTn id="49" dur="5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62" grpId="0" animBg="1"/>
      <p:bldP spid="96263" grpId="0" animBg="1"/>
      <p:bldP spid="96264" grpId="0" animBg="1"/>
      <p:bldP spid="96265" grpId="0" animBg="1"/>
      <p:bldP spid="96266" grpId="0" animBg="1"/>
      <p:bldP spid="96268" grpId="0" animBg="1"/>
      <p:bldP spid="96269" grpId="0" animBg="1"/>
      <p:bldP spid="96270" grpId="0" animBg="1"/>
      <p:bldP spid="96271" grpId="0" animBg="1"/>
      <p:bldP spid="96272" grpId="0" animBg="1"/>
      <p:bldP spid="96273" grpId="0" animBg="1"/>
      <p:bldP spid="962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81000" y="457200"/>
            <a:ext cx="8382000" cy="2308324"/>
          </a:xfrm>
          <a:prstGeom prst="rect">
            <a:avLst/>
          </a:prstGeom>
          <a:noFill/>
          <a:ln w="9525">
            <a:noFill/>
            <a:miter lim="800000"/>
          </a:ln>
        </p:spPr>
        <p:txBody>
          <a:bodyPr>
            <a:spAutoFit/>
          </a:bodyPr>
          <a:lstStyle/>
          <a:p>
            <a:pPr eaLnBrk="0" hangingPunct="0">
              <a:spcBef>
                <a:spcPct val="50000"/>
              </a:spcBef>
            </a:pPr>
            <a:r>
              <a:rPr lang="en-US" altLang="en-US" sz="4800" b="1">
                <a:solidFill>
                  <a:srgbClr val="FF0000"/>
                </a:solidFill>
              </a:rPr>
              <a:t>Em có nhận xét gì về Thành Cổ Loa của nước Âu Lạc vào thế kỉ III - II TCN?</a:t>
            </a:r>
            <a:endParaRPr lang="en-US" altLang="en-US" sz="4800" b="1">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04800" y="228600"/>
            <a:ext cx="8458200" cy="4308872"/>
          </a:xfrm>
          <a:prstGeom prst="rect">
            <a:avLst/>
          </a:prstGeom>
          <a:noFill/>
          <a:ln w="9525">
            <a:noFill/>
            <a:miter lim="800000"/>
          </a:ln>
        </p:spPr>
        <p:txBody>
          <a:bodyPr wrap="square">
            <a:spAutoFit/>
          </a:bodyPr>
          <a:lstStyle/>
          <a:p>
            <a:pPr eaLnBrk="0" hangingPunct="0">
              <a:spcBef>
                <a:spcPts val="1200"/>
              </a:spcBef>
            </a:pPr>
            <a:r>
              <a:rPr lang="en-US" altLang="en-US" sz="4400" b="1">
                <a:solidFill>
                  <a:srgbClr val="FF0000"/>
                </a:solidFill>
              </a:rPr>
              <a:t>Thành là công trình lao động sáng tạo có qui mô lớn nhất của Âu Lạc.</a:t>
            </a:r>
            <a:endParaRPr lang="en-US" altLang="en-US" sz="4400" b="1">
              <a:solidFill>
                <a:srgbClr val="FF0000"/>
              </a:solidFill>
            </a:endParaRPr>
          </a:p>
          <a:p>
            <a:pPr eaLnBrk="0" hangingPunct="0">
              <a:spcBef>
                <a:spcPts val="1200"/>
              </a:spcBef>
            </a:pPr>
            <a:r>
              <a:rPr lang="en-US" altLang="en-US" sz="4400" b="1">
                <a:solidFill>
                  <a:srgbClr val="FF0000"/>
                </a:solidFill>
              </a:rPr>
              <a:t>Thành vừa là kinh đô vừa là thành quân sự bảo vệ an ninh quốc gia .</a:t>
            </a:r>
            <a:endParaRPr lang="en-US" altLang="en-US" sz="4400" b="1">
              <a:solidFill>
                <a:srgbClr val="FF0000"/>
              </a:solidFill>
            </a:endParaRPr>
          </a:p>
        </p:txBody>
      </p:sp>
      <p:sp>
        <p:nvSpPr>
          <p:cNvPr id="18435" name="Text Box 4"/>
          <p:cNvSpPr txBox="1">
            <a:spLocks noChangeArrowheads="1"/>
          </p:cNvSpPr>
          <p:nvPr/>
        </p:nvSpPr>
        <p:spPr bwMode="auto">
          <a:xfrm>
            <a:off x="457200" y="4495800"/>
            <a:ext cx="8686800" cy="2800767"/>
          </a:xfrm>
          <a:prstGeom prst="rect">
            <a:avLst/>
          </a:prstGeom>
          <a:noFill/>
          <a:ln w="9525">
            <a:noFill/>
            <a:miter lim="800000"/>
          </a:ln>
        </p:spPr>
        <p:txBody>
          <a:bodyPr>
            <a:spAutoFit/>
          </a:bodyPr>
          <a:lstStyle/>
          <a:p>
            <a:pPr eaLnBrk="0" hangingPunct="0"/>
            <a:r>
              <a:rPr lang="en-US" altLang="en-US" sz="4400" b="1"/>
              <a:t>( Dân số Âu Lạc chỉ có khoảng 1 triệu người, đắp được 3 vòng thành đó là một kì công )</a:t>
            </a:r>
            <a:endParaRPr lang="en-US" altLang="en-US" sz="4400" b="1"/>
          </a:p>
          <a:p>
            <a:pPr eaLnBrk="0" hangingPunct="0"/>
            <a:endParaRPr lang="en-US" altLang="en-US" sz="4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1"/>
          <a:srcRect/>
          <a:stretch>
            <a:fillRect/>
          </a:stretch>
        </p:blipFill>
        <p:spPr bwMode="auto">
          <a:xfrm>
            <a:off x="4191000" y="762000"/>
            <a:ext cx="4724400" cy="5334000"/>
          </a:xfrm>
          <a:prstGeom prst="rect">
            <a:avLst/>
          </a:prstGeom>
          <a:noFill/>
          <a:ln w="9525">
            <a:noFill/>
            <a:miter lim="800000"/>
            <a:headEnd/>
            <a:tailEnd/>
          </a:ln>
        </p:spPr>
      </p:pic>
      <p:pic>
        <p:nvPicPr>
          <p:cNvPr id="102403" name="Picture 3"/>
          <p:cNvPicPr>
            <a:picLocks noChangeAspect="1" noChangeArrowheads="1"/>
          </p:cNvPicPr>
          <p:nvPr/>
        </p:nvPicPr>
        <p:blipFill>
          <a:blip r:embed="rId2"/>
          <a:srcRect/>
          <a:stretch>
            <a:fillRect/>
          </a:stretch>
        </p:blipFill>
        <p:spPr bwMode="auto">
          <a:xfrm>
            <a:off x="228600" y="762000"/>
            <a:ext cx="3733800" cy="5334000"/>
          </a:xfrm>
          <a:prstGeom prst="rect">
            <a:avLst/>
          </a:prstGeom>
          <a:noFill/>
          <a:ln w="9525">
            <a:noFill/>
            <a:miter lim="800000"/>
            <a:headEnd/>
            <a:tailEnd/>
          </a:ln>
        </p:spPr>
      </p:pic>
      <p:sp>
        <p:nvSpPr>
          <p:cNvPr id="102404" name="Rectangle 4"/>
          <p:cNvSpPr>
            <a:spLocks noChangeArrowheads="1"/>
          </p:cNvSpPr>
          <p:nvPr/>
        </p:nvSpPr>
        <p:spPr bwMode="auto">
          <a:xfrm>
            <a:off x="4191000" y="6096000"/>
            <a:ext cx="4724400" cy="533400"/>
          </a:xfrm>
          <a:prstGeom prst="rect">
            <a:avLst/>
          </a:prstGeom>
          <a:solidFill>
            <a:schemeClr val="bg1"/>
          </a:solidFill>
          <a:ln w="9525">
            <a:solidFill>
              <a:schemeClr val="tx1"/>
            </a:solidFill>
            <a:miter lim="800000"/>
          </a:ln>
        </p:spPr>
        <p:txBody>
          <a:bodyPr wrap="none" anchor="ctr"/>
          <a:lstStyle/>
          <a:p>
            <a:pPr algn="ctr" eaLnBrk="0" hangingPunct="0"/>
            <a:r>
              <a:rPr lang="en-US" altLang="en-US" sz="2800" b="1">
                <a:solidFill>
                  <a:srgbClr val="0000CC"/>
                </a:solidFill>
                <a:latin typeface="Times New Roman" panose="02020603050405020304" pitchFamily="18" charset="0"/>
              </a:rPr>
              <a:t>DAO GĂM, KIẾM</a:t>
            </a:r>
            <a:r>
              <a:rPr lang="en-US" altLang="en-US" sz="2800">
                <a:solidFill>
                  <a:srgbClr val="0000CC"/>
                </a:solidFill>
                <a:latin typeface="Times New Roman" panose="02020603050405020304" pitchFamily="18" charset="0"/>
              </a:rPr>
              <a:t> </a:t>
            </a:r>
            <a:endParaRPr lang="en-US" altLang="en-US" sz="2800">
              <a:solidFill>
                <a:srgbClr val="0000CC"/>
              </a:solidFill>
              <a:latin typeface="Times New Roman" panose="02020603050405020304" pitchFamily="18" charset="0"/>
            </a:endParaRPr>
          </a:p>
        </p:txBody>
      </p:sp>
      <p:sp>
        <p:nvSpPr>
          <p:cNvPr id="102405" name="Rectangle 5"/>
          <p:cNvSpPr>
            <a:spLocks noChangeArrowheads="1"/>
          </p:cNvSpPr>
          <p:nvPr/>
        </p:nvSpPr>
        <p:spPr bwMode="auto">
          <a:xfrm>
            <a:off x="228600" y="6096000"/>
            <a:ext cx="3733800" cy="533400"/>
          </a:xfrm>
          <a:prstGeom prst="rect">
            <a:avLst/>
          </a:prstGeom>
          <a:solidFill>
            <a:schemeClr val="bg1"/>
          </a:solidFill>
          <a:ln w="9525">
            <a:solidFill>
              <a:schemeClr val="tx1"/>
            </a:solidFill>
            <a:miter lim="800000"/>
          </a:ln>
        </p:spPr>
        <p:txBody>
          <a:bodyPr wrap="none" anchor="ctr"/>
          <a:lstStyle/>
          <a:p>
            <a:pPr algn="ctr" eaLnBrk="0" hangingPunct="0"/>
            <a:r>
              <a:rPr lang="en-US" altLang="en-US" sz="2800" b="1">
                <a:solidFill>
                  <a:srgbClr val="0000CC"/>
                </a:solidFill>
                <a:latin typeface="Times New Roman" panose="02020603050405020304" pitchFamily="18" charset="0"/>
              </a:rPr>
              <a:t>MŨI GIÁO</a:t>
            </a:r>
            <a:endParaRPr lang="en-US" altLang="en-US" sz="2800" b="1">
              <a:solidFill>
                <a:srgbClr val="0000CC"/>
              </a:solidFill>
              <a:latin typeface="Times New Roman" panose="02020603050405020304" pitchFamily="18" charset="0"/>
            </a:endParaRPr>
          </a:p>
        </p:txBody>
      </p:sp>
      <p:sp>
        <p:nvSpPr>
          <p:cNvPr id="19462" name="Text Box 6"/>
          <p:cNvSpPr txBox="1">
            <a:spLocks noChangeArrowheads="1"/>
          </p:cNvSpPr>
          <p:nvPr/>
        </p:nvSpPr>
        <p:spPr bwMode="auto">
          <a:xfrm>
            <a:off x="0" y="304800"/>
            <a:ext cx="8610600" cy="366713"/>
          </a:xfrm>
          <a:prstGeom prst="rect">
            <a:avLst/>
          </a:prstGeom>
          <a:noFill/>
          <a:ln w="9525">
            <a:noFill/>
            <a:miter lim="800000"/>
          </a:ln>
        </p:spPr>
        <p:txBody>
          <a:bodyPr>
            <a:spAutoFit/>
          </a:bodyPr>
          <a:lstStyle/>
          <a:p>
            <a:pPr eaLnBrk="0" hangingPunct="0">
              <a:spcBef>
                <a:spcPct val="50000"/>
              </a:spcBef>
            </a:pPr>
            <a:endParaRPr lang="vi-VN" altLang="en-US"/>
          </a:p>
        </p:txBody>
      </p:sp>
      <p:sp>
        <p:nvSpPr>
          <p:cNvPr id="102407" name="Text Box 7"/>
          <p:cNvSpPr txBox="1">
            <a:spLocks noChangeArrowheads="1"/>
          </p:cNvSpPr>
          <p:nvPr/>
        </p:nvSpPr>
        <p:spPr bwMode="auto">
          <a:xfrm>
            <a:off x="228600" y="258763"/>
            <a:ext cx="8610600" cy="579437"/>
          </a:xfrm>
          <a:prstGeom prst="rect">
            <a:avLst/>
          </a:prstGeom>
          <a:solidFill>
            <a:schemeClr val="bg1"/>
          </a:solidFill>
          <a:ln w="9525">
            <a:noFill/>
            <a:miter lim="800000"/>
          </a:ln>
        </p:spPr>
        <p:txBody>
          <a:bodyPr>
            <a:spAutoFit/>
          </a:bodyPr>
          <a:lstStyle/>
          <a:p>
            <a:pPr algn="ctr" eaLnBrk="0" hangingPunct="0">
              <a:spcBef>
                <a:spcPct val="50000"/>
              </a:spcBef>
            </a:pPr>
            <a:r>
              <a:rPr lang="en-US" altLang="en-US" sz="3200" b="1">
                <a:solidFill>
                  <a:schemeClr val="tx2"/>
                </a:solidFill>
                <a:latin typeface="Times New Roman" panose="02020603050405020304" pitchFamily="18" charset="0"/>
              </a:rPr>
              <a:t>VŨ KHÍ CỔ LOA</a:t>
            </a:r>
            <a:endParaRPr lang="en-US" altLang="en-US" sz="3200" b="1">
              <a:solidFill>
                <a:schemeClr val="tx2"/>
              </a:solidFill>
              <a:latin typeface="Times New Roman" panose="02020603050405020304" pitchFamily="18" charset="0"/>
            </a:endParaRPr>
          </a:p>
        </p:txBody>
      </p:sp>
      <p:sp>
        <p:nvSpPr>
          <p:cNvPr id="19464" name="AutoShape 8">
            <a:hlinkClick r:id="" action="ppaction://hlinkshowjump?jump=nextslide" highlightClick="1"/>
          </p:cNvPr>
          <p:cNvSpPr>
            <a:spLocks noChangeArrowheads="1"/>
          </p:cNvSpPr>
          <p:nvPr/>
        </p:nvSpPr>
        <p:spPr bwMode="auto">
          <a:xfrm>
            <a:off x="8558213" y="6348413"/>
            <a:ext cx="433387" cy="433387"/>
          </a:xfrm>
          <a:prstGeom prst="actionButtonForwardNext">
            <a:avLst/>
          </a:prstGeom>
          <a:solidFill>
            <a:schemeClr val="accent1"/>
          </a:solidFill>
          <a:ln w="9525">
            <a:noFill/>
            <a:miter lim="800000"/>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02403"/>
                                        </p:tgtEl>
                                        <p:attrNameLst>
                                          <p:attrName>style.visibility</p:attrName>
                                        </p:attrNameLst>
                                      </p:cBhvr>
                                      <p:to>
                                        <p:strVal val="visible"/>
                                      </p:to>
                                    </p:set>
                                    <p:animEffect transition="in" filter="blinds(horizontal)">
                                      <p:cBhvr>
                                        <p:cTn id="9" dur="500"/>
                                        <p:tgtEl>
                                          <p:spTgt spid="1024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additive="base">
                                        <p:cTn id="12" dur="500" fill="hold"/>
                                        <p:tgtEl>
                                          <p:spTgt spid="102405"/>
                                        </p:tgtEl>
                                        <p:attrNameLst>
                                          <p:attrName>ppt_x</p:attrName>
                                        </p:attrNameLst>
                                      </p:cBhvr>
                                      <p:tavLst>
                                        <p:tav tm="0">
                                          <p:val>
                                            <p:strVal val="#ppt_x"/>
                                          </p:val>
                                        </p:tav>
                                        <p:tav tm="100000">
                                          <p:val>
                                            <p:strVal val="#ppt_x"/>
                                          </p:val>
                                        </p:tav>
                                      </p:tavLst>
                                    </p:anim>
                                    <p:anim calcmode="lin" valueType="num">
                                      <p:cBhvr additive="base">
                                        <p:cTn id="13" dur="500" fill="hold"/>
                                        <p:tgtEl>
                                          <p:spTgt spid="10240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102402"/>
                                        </p:tgtEl>
                                        <p:attrNameLst>
                                          <p:attrName>style.visibility</p:attrName>
                                        </p:attrNameLst>
                                      </p:cBhvr>
                                      <p:to>
                                        <p:strVal val="visible"/>
                                      </p:to>
                                    </p:set>
                                    <p:animEffect transition="in" filter="blinds(horizontal)">
                                      <p:cBhvr>
                                        <p:cTn id="16" dur="500"/>
                                        <p:tgtEl>
                                          <p:spTgt spid="10240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524000" y="1981200"/>
            <a:ext cx="6096000" cy="2590800"/>
          </a:xfrm>
          <a:prstGeom prst="rect">
            <a:avLst/>
          </a:prstGeom>
          <a:noFill/>
        </p:spPr>
        <p:txBody>
          <a:bodyPr spcFirstLastPara="1">
            <a:prstTxWarp prst="textArchUp">
              <a:avLst>
                <a:gd name="adj" fmla="val 11329067"/>
              </a:avLst>
            </a:prstTxWarp>
            <a:spAutoFit/>
          </a:bodyPr>
          <a:lstStyle/>
          <a:p>
            <a:pPr algn="ctr" fontAlgn="auto">
              <a:spcBef>
                <a:spcPts val="0"/>
              </a:spcBef>
              <a:spcAft>
                <a:spcPts val="0"/>
              </a:spcAft>
              <a:defRPr/>
            </a:pPr>
            <a:r>
              <a:rPr lang="en-US" sz="4600" b="1">
                <a:solidFill>
                  <a:srgbClr val="FF0000"/>
                </a:solidFill>
                <a:latin typeface="Arial" panose="020B0604020202020204" pitchFamily="34" charset="0"/>
                <a:cs typeface="Arial" panose="020B0604020202020204" pitchFamily="34" charset="0"/>
              </a:rPr>
              <a:t>LỊCH SỬ - TUẦN 3 </a:t>
            </a:r>
            <a:endParaRPr lang="en-US" sz="4600" b="1">
              <a:solidFill>
                <a:srgbClr val="FF0000"/>
              </a:solidFill>
              <a:latin typeface="Arial" panose="020B0604020202020204" pitchFamily="34" charset="0"/>
              <a:cs typeface="Arial" panose="020B0604020202020204" pitchFamily="34" charset="0"/>
            </a:endParaRPr>
          </a:p>
        </p:txBody>
      </p:sp>
      <p:pic>
        <p:nvPicPr>
          <p:cNvPr id="7" name="Picture 4" descr="Buombay"/>
          <p:cNvPicPr>
            <a:picLocks noChangeAspect="1" noChangeArrowheads="1" noCrop="1"/>
          </p:cNvPicPr>
          <p:nvPr/>
        </p:nvPicPr>
        <p:blipFill>
          <a:blip r:embed="rId1"/>
          <a:srcRect/>
          <a:stretch>
            <a:fillRect/>
          </a:stretch>
        </p:blipFill>
        <p:spPr bwMode="auto">
          <a:xfrm flipV="1">
            <a:off x="304800" y="0"/>
            <a:ext cx="9144000" cy="838200"/>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1"/>
          <a:srcRect/>
          <a:stretch>
            <a:fillRect/>
          </a:stretch>
        </p:blipFill>
        <p:spPr bwMode="auto">
          <a:xfrm rot="10800000" flipV="1">
            <a:off x="0" y="6019800"/>
            <a:ext cx="9144000" cy="838200"/>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1"/>
          <a:srcRect/>
          <a:stretch>
            <a:fillRect/>
          </a:stretch>
        </p:blipFill>
        <p:spPr bwMode="auto">
          <a:xfrm rot="16200000" flipV="1">
            <a:off x="-3200400" y="3200400"/>
            <a:ext cx="6858000" cy="45720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1"/>
          <a:srcRect/>
          <a:stretch>
            <a:fillRect/>
          </a:stretch>
        </p:blipFill>
        <p:spPr bwMode="auto">
          <a:xfrm rot="5400000" flipV="1">
            <a:off x="5486400" y="3429000"/>
            <a:ext cx="6858000" cy="457200"/>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2"/>
          <a:srcRect/>
          <a:stretch>
            <a:fillRect/>
          </a:stretch>
        </p:blipFill>
        <p:spPr bwMode="auto">
          <a:xfrm>
            <a:off x="3667125" y="5867400"/>
            <a:ext cx="1971675" cy="1143000"/>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3"/>
          <a:srcRect/>
          <a:stretch>
            <a:fillRect/>
          </a:stretch>
        </p:blipFill>
        <p:spPr bwMode="auto">
          <a:xfrm rot="-1069637">
            <a:off x="-122238" y="5661025"/>
            <a:ext cx="1135063" cy="13716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3"/>
          <a:srcRect/>
          <a:stretch>
            <a:fillRect/>
          </a:stretch>
        </p:blipFill>
        <p:spPr bwMode="auto">
          <a:xfrm rot="10020752">
            <a:off x="8140700" y="20638"/>
            <a:ext cx="1135063" cy="13716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3"/>
          <a:srcRect/>
          <a:stretch>
            <a:fillRect/>
          </a:stretch>
        </p:blipFill>
        <p:spPr bwMode="auto">
          <a:xfrm rot="-6619011">
            <a:off x="7950200" y="5692775"/>
            <a:ext cx="1136650" cy="1371600"/>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3"/>
          <a:srcRect/>
          <a:stretch>
            <a:fillRect/>
          </a:stretch>
        </p:blipFill>
        <p:spPr bwMode="auto">
          <a:xfrm rot="5164617">
            <a:off x="88106" y="-26194"/>
            <a:ext cx="1135063" cy="1371601"/>
          </a:xfrm>
          <a:prstGeom prst="rect">
            <a:avLst/>
          </a:prstGeom>
          <a:noFill/>
          <a:ln w="9525">
            <a:noFill/>
            <a:miter lim="800000"/>
            <a:headEnd/>
            <a:tailEnd/>
          </a:ln>
        </p:spPr>
      </p:pic>
      <p:sp>
        <p:nvSpPr>
          <p:cNvPr id="3084" name="Hộp_Văn_Bản 2"/>
          <p:cNvSpPr txBox="1">
            <a:spLocks noChangeArrowheads="1"/>
          </p:cNvSpPr>
          <p:nvPr/>
        </p:nvSpPr>
        <p:spPr bwMode="auto">
          <a:xfrm>
            <a:off x="0" y="3352800"/>
            <a:ext cx="9144000" cy="1292225"/>
          </a:xfrm>
          <a:prstGeom prst="rect">
            <a:avLst/>
          </a:prstGeom>
          <a:noFill/>
          <a:ln w="9525">
            <a:noFill/>
            <a:miter lim="800000"/>
          </a:ln>
        </p:spPr>
        <p:txBody>
          <a:bodyPr>
            <a:spAutoFit/>
          </a:bodyPr>
          <a:lstStyle/>
          <a:p>
            <a:pPr algn="ctr"/>
            <a:r>
              <a:rPr lang="en-US" sz="6000" b="1">
                <a:solidFill>
                  <a:srgbClr val="FF0000"/>
                </a:solidFill>
              </a:rPr>
              <a:t>N</a:t>
            </a:r>
            <a:r>
              <a:rPr lang="vi-VN" sz="6000" b="1">
                <a:solidFill>
                  <a:srgbClr val="FF0000"/>
                </a:solidFill>
              </a:rPr>
              <a:t>ước</a:t>
            </a:r>
            <a:r>
              <a:rPr lang="en-US" sz="6000" b="1">
                <a:solidFill>
                  <a:srgbClr val="FF0000"/>
                </a:solidFill>
              </a:rPr>
              <a:t> Âu Lạc</a:t>
            </a:r>
            <a:endParaRPr lang="en-US" sz="6000" b="1">
              <a:solidFill>
                <a:srgbClr val="FF0000"/>
              </a:solidFill>
            </a:endParaRPr>
          </a:p>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3"/>
          <p:cNvPicPr>
            <a:picLocks noChangeAspect="1" noChangeArrowheads="1"/>
          </p:cNvPicPr>
          <p:nvPr/>
        </p:nvPicPr>
        <p:blipFill>
          <a:blip r:embed="rId1">
            <a:lum contrast="72000"/>
          </a:blip>
          <a:srcRect/>
          <a:stretch>
            <a:fillRect/>
          </a:stretch>
        </p:blipFill>
        <p:spPr bwMode="auto">
          <a:xfrm>
            <a:off x="4876800" y="0"/>
            <a:ext cx="4267200" cy="5562600"/>
          </a:xfrm>
          <a:prstGeom prst="rect">
            <a:avLst/>
          </a:prstGeom>
          <a:noFill/>
          <a:ln w="9525">
            <a:solidFill>
              <a:srgbClr val="FF0066"/>
            </a:solidFill>
            <a:miter lim="800000"/>
            <a:headEnd/>
            <a:tailEnd/>
          </a:ln>
        </p:spPr>
      </p:pic>
      <p:sp>
        <p:nvSpPr>
          <p:cNvPr id="104451" name="Text Box 3"/>
          <p:cNvSpPr txBox="1">
            <a:spLocks noChangeArrowheads="1"/>
          </p:cNvSpPr>
          <p:nvPr/>
        </p:nvSpPr>
        <p:spPr bwMode="auto">
          <a:xfrm>
            <a:off x="304800" y="5775325"/>
            <a:ext cx="8610600" cy="822325"/>
          </a:xfrm>
          <a:prstGeom prst="rect">
            <a:avLst/>
          </a:prstGeom>
          <a:noFill/>
          <a:ln w="9525">
            <a:noFill/>
            <a:miter lim="800000"/>
          </a:ln>
        </p:spPr>
        <p:txBody>
          <a:bodyPr>
            <a:spAutoFit/>
          </a:bodyPr>
          <a:lstStyle/>
          <a:p>
            <a:pPr algn="ctr" eaLnBrk="0" hangingPunct="0">
              <a:spcBef>
                <a:spcPct val="50000"/>
              </a:spcBef>
            </a:pPr>
            <a:r>
              <a:rPr lang="en-US" altLang="en-US" sz="2400" b="1" i="1">
                <a:solidFill>
                  <a:srgbClr val="0000CC"/>
                </a:solidFill>
                <a:latin typeface="Times New Roman" panose="02020603050405020304" pitchFamily="18" charset="0"/>
              </a:rPr>
              <a:t>HÀNG VẠN MŨI TÊN ĐỒNG ĐƯỢC TÌM THẤY Ở PHÍA NAM THÀNH CỔ LOA ( CẦU VỰC )</a:t>
            </a:r>
            <a:endParaRPr lang="en-US" altLang="en-US" sz="2400" b="1" i="1">
              <a:solidFill>
                <a:srgbClr val="0000CC"/>
              </a:solidFill>
              <a:latin typeface="Times New Roman" panose="02020603050405020304" pitchFamily="18" charset="0"/>
            </a:endParaRPr>
          </a:p>
        </p:txBody>
      </p:sp>
      <p:sp>
        <p:nvSpPr>
          <p:cNvPr id="20484" name="AutoShape 4">
            <a:hlinkClick r:id="" action="ppaction://hlinkshowjump?jump=nextslide" highlightClick="1"/>
          </p:cNvPr>
          <p:cNvSpPr>
            <a:spLocks noChangeArrowheads="1"/>
          </p:cNvSpPr>
          <p:nvPr/>
        </p:nvSpPr>
        <p:spPr bwMode="auto">
          <a:xfrm>
            <a:off x="8458200" y="6248400"/>
            <a:ext cx="533400" cy="457200"/>
          </a:xfrm>
          <a:prstGeom prst="actionButtonForwardNext">
            <a:avLst/>
          </a:prstGeom>
          <a:solidFill>
            <a:schemeClr val="accent1"/>
          </a:solidFill>
          <a:ln w="9525">
            <a:noFill/>
            <a:miter lim="800000"/>
          </a:ln>
        </p:spPr>
        <p:txBody>
          <a:bodyPr wrap="none" anchor="ctr"/>
          <a:lstStyle/>
          <a:p>
            <a:endParaRPr lang="en-US" altLang="en-US"/>
          </a:p>
        </p:txBody>
      </p:sp>
      <p:pic>
        <p:nvPicPr>
          <p:cNvPr id="20485" name="Picture 5"/>
          <p:cNvPicPr>
            <a:picLocks noChangeAspect="1" noChangeArrowheads="1"/>
          </p:cNvPicPr>
          <p:nvPr/>
        </p:nvPicPr>
        <p:blipFill>
          <a:blip r:embed="rId2"/>
          <a:srcRect/>
          <a:stretch>
            <a:fillRect/>
          </a:stretch>
        </p:blipFill>
        <p:spPr bwMode="auto">
          <a:xfrm>
            <a:off x="76200" y="76200"/>
            <a:ext cx="4419600" cy="5486400"/>
          </a:xfrm>
          <a:prstGeom prst="rect">
            <a:avLst/>
          </a:prstGeom>
          <a:solidFill>
            <a:srgbClr val="FF0066"/>
          </a:solidFill>
          <a:ln w="57150">
            <a:solidFill>
              <a:srgbClr val="0000CC"/>
            </a:solidFill>
            <a:miter lim="800000"/>
            <a:headEnd/>
            <a:tailEnd/>
          </a:ln>
        </p:spPr>
      </p:pic>
      <p:sp>
        <p:nvSpPr>
          <p:cNvPr id="104454" name="Line 6"/>
          <p:cNvSpPr>
            <a:spLocks noChangeShapeType="1"/>
          </p:cNvSpPr>
          <p:nvPr/>
        </p:nvSpPr>
        <p:spPr bwMode="auto">
          <a:xfrm flipV="1">
            <a:off x="3200400" y="3962400"/>
            <a:ext cx="3048000" cy="76200"/>
          </a:xfrm>
          <a:prstGeom prst="line">
            <a:avLst/>
          </a:prstGeom>
          <a:noFill/>
          <a:ln w="76200">
            <a:solidFill>
              <a:srgbClr val="FF0000"/>
            </a:solidFill>
            <a:round/>
            <a:tailEnd type="triangle" w="med" len="med"/>
          </a:ln>
        </p:spPr>
        <p:txBody>
          <a:bodyPr/>
          <a:lstStyle/>
          <a:p>
            <a:endParaRPr lang="en-US"/>
          </a:p>
        </p:txBody>
      </p:sp>
      <p:sp>
        <p:nvSpPr>
          <p:cNvPr id="104455" name="Freeform 7"/>
          <p:cNvSpPr/>
          <p:nvPr/>
        </p:nvSpPr>
        <p:spPr bwMode="auto">
          <a:xfrm>
            <a:off x="2806700" y="3784600"/>
            <a:ext cx="850900" cy="787400"/>
          </a:xfrm>
          <a:custGeom>
            <a:avLst/>
            <a:gdLst>
              <a:gd name="T0" fmla="*/ 2147483647 w 536"/>
              <a:gd name="T1" fmla="*/ 2147483647 h 496"/>
              <a:gd name="T2" fmla="*/ 2147483647 w 536"/>
              <a:gd name="T3" fmla="*/ 2147483647 h 496"/>
              <a:gd name="T4" fmla="*/ 2147483647 w 536"/>
              <a:gd name="T5" fmla="*/ 2147483647 h 496"/>
              <a:gd name="T6" fmla="*/ 2147483647 w 536"/>
              <a:gd name="T7" fmla="*/ 2147483647 h 496"/>
              <a:gd name="T8" fmla="*/ 2147483647 w 536"/>
              <a:gd name="T9" fmla="*/ 2147483647 h 496"/>
              <a:gd name="T10" fmla="*/ 0 60000 65536"/>
              <a:gd name="T11" fmla="*/ 0 60000 65536"/>
              <a:gd name="T12" fmla="*/ 0 60000 65536"/>
              <a:gd name="T13" fmla="*/ 0 60000 65536"/>
              <a:gd name="T14" fmla="*/ 0 60000 65536"/>
              <a:gd name="T15" fmla="*/ 0 w 536"/>
              <a:gd name="T16" fmla="*/ 0 h 496"/>
              <a:gd name="T17" fmla="*/ 536 w 536"/>
              <a:gd name="T18" fmla="*/ 496 h 496"/>
            </a:gdLst>
            <a:ahLst/>
            <a:cxnLst>
              <a:cxn ang="T10">
                <a:pos x="T0" y="T1"/>
              </a:cxn>
              <a:cxn ang="T11">
                <a:pos x="T2" y="T3"/>
              </a:cxn>
              <a:cxn ang="T12">
                <a:pos x="T4" y="T5"/>
              </a:cxn>
              <a:cxn ang="T13">
                <a:pos x="T6" y="T7"/>
              </a:cxn>
              <a:cxn ang="T14">
                <a:pos x="T8" y="T9"/>
              </a:cxn>
            </a:cxnLst>
            <a:rect l="T15" t="T16" r="T17" b="T18"/>
            <a:pathLst>
              <a:path w="536" h="496">
                <a:moveTo>
                  <a:pt x="488" y="112"/>
                </a:moveTo>
                <a:cubicBezTo>
                  <a:pt x="408" y="56"/>
                  <a:pt x="328" y="0"/>
                  <a:pt x="248" y="16"/>
                </a:cubicBezTo>
                <a:cubicBezTo>
                  <a:pt x="168" y="32"/>
                  <a:pt x="0" y="128"/>
                  <a:pt x="8" y="208"/>
                </a:cubicBezTo>
                <a:cubicBezTo>
                  <a:pt x="16" y="288"/>
                  <a:pt x="208" y="496"/>
                  <a:pt x="296" y="496"/>
                </a:cubicBezTo>
                <a:cubicBezTo>
                  <a:pt x="384" y="496"/>
                  <a:pt x="496" y="256"/>
                  <a:pt x="536" y="208"/>
                </a:cubicBezTo>
              </a:path>
            </a:pathLst>
          </a:custGeom>
          <a:noFill/>
          <a:ln w="38100">
            <a:solidFill>
              <a:srgbClr val="FF0000"/>
            </a:solidFill>
            <a:round/>
          </a:ln>
        </p:spPr>
        <p:txBody>
          <a:bodyPr/>
          <a:lstStyle/>
          <a:p>
            <a:endParaRPr lang="en-US"/>
          </a:p>
        </p:txBody>
      </p:sp>
      <p:sp>
        <p:nvSpPr>
          <p:cNvPr id="104456" name="AutoShape 8"/>
          <p:cNvSpPr>
            <a:spLocks noChangeArrowheads="1"/>
          </p:cNvSpPr>
          <p:nvPr/>
        </p:nvSpPr>
        <p:spPr bwMode="auto">
          <a:xfrm>
            <a:off x="152400" y="4572000"/>
            <a:ext cx="990600" cy="914400"/>
          </a:xfrm>
          <a:prstGeom prst="wedgeRoundRectCallout">
            <a:avLst>
              <a:gd name="adj1" fmla="val 250963"/>
              <a:gd name="adj2" fmla="val -102778"/>
              <a:gd name="adj3" fmla="val 16667"/>
            </a:avLst>
          </a:prstGeom>
          <a:solidFill>
            <a:srgbClr val="00FFCC"/>
          </a:solidFill>
          <a:ln w="9525">
            <a:solidFill>
              <a:schemeClr val="tx1"/>
            </a:solidFill>
            <a:miter lim="800000"/>
          </a:ln>
        </p:spPr>
        <p:txBody>
          <a:bodyPr/>
          <a:lstStyle/>
          <a:p>
            <a:pPr algn="ctr" eaLnBrk="0" hangingPunct="0"/>
            <a:r>
              <a:rPr lang="en-US" altLang="en-US" sz="2400">
                <a:solidFill>
                  <a:srgbClr val="0000CC"/>
                </a:solidFill>
                <a:latin typeface="Times New Roman" panose="02020603050405020304" pitchFamily="18" charset="0"/>
              </a:rPr>
              <a:t>CẦU VỰC</a:t>
            </a:r>
            <a:endParaRPr lang="en-US" altLang="en-US" sz="2400">
              <a:solidFill>
                <a:srgbClr val="0000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blinds(horizontal)">
                                      <p:cBhvr>
                                        <p:cTn id="7" dur="500"/>
                                        <p:tgtEl>
                                          <p:spTgt spid="1044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456"/>
                                        </p:tgtEl>
                                        <p:attrNameLst>
                                          <p:attrName>style.visibility</p:attrName>
                                        </p:attrNameLst>
                                      </p:cBhvr>
                                      <p:to>
                                        <p:strVal val="visible"/>
                                      </p:to>
                                    </p:set>
                                    <p:animEffect transition="in" filter="blinds(horizontal)">
                                      <p:cBhvr>
                                        <p:cTn id="10" dur="500"/>
                                        <p:tgtEl>
                                          <p:spTgt spid="104456"/>
                                        </p:tgtEl>
                                      </p:cBhvr>
                                    </p:animEffect>
                                  </p:childTnLst>
                                </p:cTn>
                              </p:par>
                              <p:par>
                                <p:cTn id="11" presetID="3" presetClass="entr" presetSubtype="10" fill="hold" nodeType="withEffect">
                                  <p:stCondLst>
                                    <p:cond delay="0"/>
                                  </p:stCondLst>
                                  <p:childTnLst>
                                    <p:set>
                                      <p:cBhvr>
                                        <p:cTn id="12" dur="1" fill="hold">
                                          <p:stCondLst>
                                            <p:cond delay="0"/>
                                          </p:stCondLst>
                                        </p:cTn>
                                        <p:tgtEl>
                                          <p:spTgt spid="104450"/>
                                        </p:tgtEl>
                                        <p:attrNameLst>
                                          <p:attrName>style.visibility</p:attrName>
                                        </p:attrNameLst>
                                      </p:cBhvr>
                                      <p:to>
                                        <p:strVal val="visible"/>
                                      </p:to>
                                    </p:set>
                                    <p:animEffect transition="in" filter="blinds(horizontal)">
                                      <p:cBhvr>
                                        <p:cTn id="13" dur="500"/>
                                        <p:tgtEl>
                                          <p:spTgt spid="10445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4454"/>
                                        </p:tgtEl>
                                        <p:attrNameLst>
                                          <p:attrName>style.visibility</p:attrName>
                                        </p:attrNameLst>
                                      </p:cBhvr>
                                      <p:to>
                                        <p:strVal val="visible"/>
                                      </p:to>
                                    </p:set>
                                    <p:animEffect transition="in" filter="blinds(horizontal)">
                                      <p:cBhvr>
                                        <p:cTn id="16" dur="500"/>
                                        <p:tgtEl>
                                          <p:spTgt spid="10445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4451"/>
                                        </p:tgtEl>
                                        <p:attrNameLst>
                                          <p:attrName>style.visibility</p:attrName>
                                        </p:attrNameLst>
                                      </p:cBhvr>
                                      <p:to>
                                        <p:strVal val="visible"/>
                                      </p:to>
                                    </p:set>
                                    <p:animEffect transition="in" filter="box(in)">
                                      <p:cBhvr>
                                        <p:cTn id="19" dur="500"/>
                                        <p:tgtEl>
                                          <p:spTgt spid="10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4" grpId="0" animBg="1"/>
      <p:bldP spid="104455" grpId="0" animBg="1"/>
      <p:bldP spid="1044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1"/>
          <a:srcRect/>
          <a:stretch>
            <a:fillRect/>
          </a:stretch>
        </p:blipFill>
        <p:spPr bwMode="auto">
          <a:xfrm>
            <a:off x="381000" y="0"/>
            <a:ext cx="4572000" cy="5867400"/>
          </a:xfrm>
          <a:prstGeom prst="rect">
            <a:avLst/>
          </a:prstGeom>
          <a:solidFill>
            <a:schemeClr val="tx1"/>
          </a:solidFill>
          <a:ln w="9525">
            <a:noFill/>
            <a:miter lim="800000"/>
            <a:headEnd/>
            <a:tailEnd/>
          </a:ln>
        </p:spPr>
      </p:pic>
      <p:sp>
        <p:nvSpPr>
          <p:cNvPr id="106499" name="Text Box 3"/>
          <p:cNvSpPr txBox="1">
            <a:spLocks noChangeArrowheads="1"/>
          </p:cNvSpPr>
          <p:nvPr/>
        </p:nvSpPr>
        <p:spPr bwMode="auto">
          <a:xfrm>
            <a:off x="1752600" y="6019800"/>
            <a:ext cx="5181600" cy="461963"/>
          </a:xfrm>
          <a:prstGeom prst="rect">
            <a:avLst/>
          </a:prstGeom>
          <a:noFill/>
          <a:ln w="9525">
            <a:noFill/>
            <a:miter lim="800000"/>
          </a:ln>
        </p:spPr>
        <p:txBody>
          <a:bodyPr>
            <a:spAutoFit/>
          </a:bodyPr>
          <a:lstStyle/>
          <a:p>
            <a:pPr algn="ctr" eaLnBrk="0" hangingPunct="0">
              <a:spcBef>
                <a:spcPct val="50000"/>
              </a:spcBef>
            </a:pPr>
            <a:r>
              <a:rPr lang="en-US" altLang="en-US" sz="2400" b="1" i="1">
                <a:solidFill>
                  <a:srgbClr val="0000CC"/>
                </a:solidFill>
                <a:latin typeface="Times New Roman" panose="02020603050405020304" pitchFamily="18" charset="0"/>
              </a:rPr>
              <a:t>LẪY NỎ CỔ LOA</a:t>
            </a:r>
            <a:endParaRPr lang="en-US" altLang="en-US" sz="2400" b="1" i="1">
              <a:solidFill>
                <a:srgbClr val="0000CC"/>
              </a:solidFill>
              <a:latin typeface="Times New Roman" panose="02020603050405020304" pitchFamily="18" charset="0"/>
            </a:endParaRPr>
          </a:p>
        </p:txBody>
      </p:sp>
      <p:sp>
        <p:nvSpPr>
          <p:cNvPr id="21508" name="AutoShape 4">
            <a:hlinkClick r:id="" action="ppaction://hlinkshowjump?jump=nextslide" highlightClick="1"/>
          </p:cNvPr>
          <p:cNvSpPr>
            <a:spLocks noChangeArrowheads="1"/>
          </p:cNvSpPr>
          <p:nvPr/>
        </p:nvSpPr>
        <p:spPr bwMode="auto">
          <a:xfrm>
            <a:off x="8482013" y="6248400"/>
            <a:ext cx="509587" cy="457200"/>
          </a:xfrm>
          <a:prstGeom prst="actionButtonForwardNext">
            <a:avLst/>
          </a:prstGeom>
          <a:solidFill>
            <a:schemeClr val="accent1"/>
          </a:solidFill>
          <a:ln w="9525">
            <a:noFill/>
            <a:miter lim="800000"/>
          </a:ln>
        </p:spPr>
        <p:txBody>
          <a:bodyPr wrap="none" anchor="ctr"/>
          <a:lstStyle/>
          <a:p>
            <a:endParaRPr lang="en-US" altLang="en-US"/>
          </a:p>
        </p:txBody>
      </p:sp>
      <p:pic>
        <p:nvPicPr>
          <p:cNvPr id="106501" name="Picture 5"/>
          <p:cNvPicPr>
            <a:picLocks noChangeAspect="1" noChangeArrowheads="1"/>
          </p:cNvPicPr>
          <p:nvPr/>
        </p:nvPicPr>
        <p:blipFill>
          <a:blip r:embed="rId2"/>
          <a:srcRect/>
          <a:stretch>
            <a:fillRect/>
          </a:stretch>
        </p:blipFill>
        <p:spPr bwMode="auto">
          <a:xfrm>
            <a:off x="4953000" y="0"/>
            <a:ext cx="39624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blinds(horizontal)">
                                      <p:cBhvr>
                                        <p:cTn id="7" dur="500"/>
                                        <p:tgtEl>
                                          <p:spTgt spid="10649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6499"/>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106501"/>
                                        </p:tgtEl>
                                        <p:attrNameLst>
                                          <p:attrName>style.visibility</p:attrName>
                                        </p:attrNameLst>
                                      </p:cBhvr>
                                      <p:to>
                                        <p:strVal val="visible"/>
                                      </p:to>
                                    </p:set>
                                    <p:animEffect transition="in" filter="blinds(horizontal)">
                                      <p:cBhvr>
                                        <p:cTn id="12"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1"/>
          <a:srcRect/>
          <a:stretch>
            <a:fillRect/>
          </a:stretch>
        </p:blipFill>
        <p:spPr bwMode="auto">
          <a:xfrm>
            <a:off x="209550" y="0"/>
            <a:ext cx="4572000" cy="5867400"/>
          </a:xfrm>
          <a:prstGeom prst="rect">
            <a:avLst/>
          </a:prstGeom>
          <a:solidFill>
            <a:schemeClr val="tx1"/>
          </a:solidFill>
          <a:ln w="9525">
            <a:noFill/>
            <a:miter lim="800000"/>
            <a:headEnd/>
            <a:tailEnd/>
          </a:ln>
        </p:spPr>
      </p:pic>
      <p:pic>
        <p:nvPicPr>
          <p:cNvPr id="22531" name="Picture 7" descr="mo hinh no than"/>
          <p:cNvPicPr>
            <a:picLocks noChangeAspect="1" noChangeArrowheads="1"/>
          </p:cNvPicPr>
          <p:nvPr/>
        </p:nvPicPr>
        <p:blipFill>
          <a:blip r:embed="rId2"/>
          <a:srcRect/>
          <a:stretch>
            <a:fillRect/>
          </a:stretch>
        </p:blipFill>
        <p:spPr bwMode="auto">
          <a:xfrm>
            <a:off x="4762500" y="0"/>
            <a:ext cx="4267200" cy="5791200"/>
          </a:xfrm>
          <a:prstGeom prst="rect">
            <a:avLst/>
          </a:prstGeom>
          <a:noFill/>
          <a:ln w="9525">
            <a:noFill/>
            <a:miter lim="800000"/>
            <a:headEnd/>
            <a:tailEnd/>
          </a:ln>
        </p:spPr>
      </p:pic>
      <p:sp>
        <p:nvSpPr>
          <p:cNvPr id="15365" name="Text Box 8"/>
          <p:cNvSpPr txBox="1">
            <a:spLocks noChangeArrowheads="1"/>
          </p:cNvSpPr>
          <p:nvPr/>
        </p:nvSpPr>
        <p:spPr bwMode="auto">
          <a:xfrm>
            <a:off x="2133600" y="6096000"/>
            <a:ext cx="5867400" cy="523875"/>
          </a:xfrm>
          <a:prstGeom prst="rect">
            <a:avLst/>
          </a:prstGeom>
          <a:noFill/>
          <a:ln w="9525">
            <a:solidFill>
              <a:srgbClr val="FF0000"/>
            </a:solidFill>
            <a:miter lim="800000"/>
          </a:ln>
        </p:spPr>
        <p:txBody>
          <a:bodyPr>
            <a:spAutoFit/>
          </a:bodyPr>
          <a:lstStyle/>
          <a:p>
            <a:r>
              <a:rPr lang="en-US" altLang="en-US" sz="2800" b="1" i="1">
                <a:solidFill>
                  <a:srgbClr val="3333FF"/>
                </a:solidFill>
              </a:rPr>
              <a:t>Nỏ bắn một lần nhiều mũi tên</a:t>
            </a:r>
            <a:endParaRPr lang="en-US" altLang="en-US" sz="2800" b="1" i="1">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1"/>
          <a:srcRect/>
          <a:stretch>
            <a:fillRect/>
          </a:stretch>
        </p:blipFill>
        <p:spPr bwMode="auto">
          <a:xfrm>
            <a:off x="0" y="0"/>
            <a:ext cx="9144000" cy="6858000"/>
          </a:xfrm>
          <a:prstGeom prst="rect">
            <a:avLst/>
          </a:prstGeom>
          <a:noFill/>
          <a:ln w="9525" algn="ctr">
            <a:noFill/>
            <a:miter lim="800000"/>
            <a:headEnd/>
            <a:tailEnd/>
          </a:ln>
        </p:spPr>
      </p:pic>
      <p:sp>
        <p:nvSpPr>
          <p:cNvPr id="23555" name="AutoShape 3"/>
          <p:cNvSpPr>
            <a:spLocks noChangeArrowheads="1"/>
          </p:cNvSpPr>
          <p:nvPr/>
        </p:nvSpPr>
        <p:spPr bwMode="auto">
          <a:xfrm>
            <a:off x="5181600" y="3581400"/>
            <a:ext cx="304800" cy="304800"/>
          </a:xfrm>
          <a:prstGeom prst="star16">
            <a:avLst>
              <a:gd name="adj" fmla="val 37500"/>
            </a:avLst>
          </a:prstGeom>
          <a:solidFill>
            <a:srgbClr val="FF0000"/>
          </a:solidFill>
          <a:ln w="9525">
            <a:solidFill>
              <a:schemeClr val="bg1"/>
            </a:solidFill>
            <a:miter lim="800000"/>
          </a:ln>
        </p:spPr>
        <p:txBody>
          <a:bodyPr wrap="none" anchor="ctr"/>
          <a:lstStyle/>
          <a:p>
            <a:pPr algn="ctr" eaLnBrk="0" hangingPunct="0"/>
            <a:endParaRPr lang="vi-VN" altLang="en-US">
              <a:solidFill>
                <a:srgbClr val="FF0000"/>
              </a:solidFill>
            </a:endParaRPr>
          </a:p>
        </p:txBody>
      </p:sp>
      <p:sp>
        <p:nvSpPr>
          <p:cNvPr id="110596" name="AutoShape 4"/>
          <p:cNvSpPr>
            <a:spLocks noChangeArrowheads="1"/>
          </p:cNvSpPr>
          <p:nvPr/>
        </p:nvSpPr>
        <p:spPr bwMode="auto">
          <a:xfrm rot="-2432119">
            <a:off x="5638800" y="3124200"/>
            <a:ext cx="306388" cy="549275"/>
          </a:xfrm>
          <a:prstGeom prst="rightArrowCallout">
            <a:avLst>
              <a:gd name="adj1" fmla="val 44819"/>
              <a:gd name="adj2" fmla="val 78067"/>
              <a:gd name="adj3" fmla="val 16667"/>
              <a:gd name="adj4" fmla="val 31634"/>
            </a:avLst>
          </a:prstGeom>
          <a:solidFill>
            <a:schemeClr val="accent1"/>
          </a:solidFill>
          <a:ln w="9525">
            <a:solidFill>
              <a:schemeClr val="tx1"/>
            </a:solidFill>
            <a:miter lim="800000"/>
          </a:ln>
        </p:spPr>
        <p:txBody>
          <a:bodyPr wrap="none" anchor="ctr"/>
          <a:lstStyle/>
          <a:p>
            <a:endParaRPr lang="en-US" altLang="en-US"/>
          </a:p>
        </p:txBody>
      </p:sp>
      <p:sp>
        <p:nvSpPr>
          <p:cNvPr id="110597" name="Line 5"/>
          <p:cNvSpPr>
            <a:spLocks noChangeShapeType="1"/>
          </p:cNvSpPr>
          <p:nvPr/>
        </p:nvSpPr>
        <p:spPr bwMode="auto">
          <a:xfrm flipV="1">
            <a:off x="5410200" y="3352800"/>
            <a:ext cx="381000" cy="290513"/>
          </a:xfrm>
          <a:prstGeom prst="line">
            <a:avLst/>
          </a:prstGeom>
          <a:noFill/>
          <a:ln w="76200">
            <a:solidFill>
              <a:srgbClr val="FF0000"/>
            </a:solidFill>
            <a:round/>
            <a:tailEnd type="triangle" w="med" len="med"/>
          </a:ln>
        </p:spPr>
        <p:txBody>
          <a:bodyPr/>
          <a:lstStyle/>
          <a:p>
            <a:endParaRPr lang="en-US"/>
          </a:p>
        </p:txBody>
      </p:sp>
      <p:sp>
        <p:nvSpPr>
          <p:cNvPr id="23558" name="Oval 6"/>
          <p:cNvSpPr>
            <a:spLocks noChangeArrowheads="1"/>
          </p:cNvSpPr>
          <p:nvPr/>
        </p:nvSpPr>
        <p:spPr bwMode="auto">
          <a:xfrm>
            <a:off x="8229600" y="1371600"/>
            <a:ext cx="381000" cy="381000"/>
          </a:xfrm>
          <a:prstGeom prst="ellipse">
            <a:avLst/>
          </a:prstGeom>
          <a:solidFill>
            <a:srgbClr val="0000CC"/>
          </a:solidFill>
          <a:ln w="9525">
            <a:solidFill>
              <a:schemeClr val="tx1"/>
            </a:solidFill>
            <a:round/>
          </a:ln>
        </p:spPr>
        <p:txBody>
          <a:bodyPr wrap="none" anchor="ctr"/>
          <a:lstStyle/>
          <a:p>
            <a:endParaRPr lang="en-US" altLang="en-US"/>
          </a:p>
        </p:txBody>
      </p:sp>
      <p:sp>
        <p:nvSpPr>
          <p:cNvPr id="110599" name="Freeform 7"/>
          <p:cNvSpPr/>
          <p:nvPr/>
        </p:nvSpPr>
        <p:spPr bwMode="auto">
          <a:xfrm>
            <a:off x="5486400" y="3429000"/>
            <a:ext cx="609600" cy="381000"/>
          </a:xfrm>
          <a:custGeom>
            <a:avLst/>
            <a:gdLst>
              <a:gd name="T0" fmla="*/ 2147483647 w 288"/>
              <a:gd name="T1" fmla="*/ 0 h 240"/>
              <a:gd name="T2" fmla="*/ 2147483647 w 288"/>
              <a:gd name="T3" fmla="*/ 2147483647 h 240"/>
              <a:gd name="T4" fmla="*/ 0 w 288"/>
              <a:gd name="T5" fmla="*/ 2147483647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288" y="0"/>
                </a:moveTo>
                <a:cubicBezTo>
                  <a:pt x="264" y="76"/>
                  <a:pt x="240" y="152"/>
                  <a:pt x="192" y="192"/>
                </a:cubicBezTo>
                <a:cubicBezTo>
                  <a:pt x="144" y="232"/>
                  <a:pt x="32" y="232"/>
                  <a:pt x="0" y="240"/>
                </a:cubicBezTo>
              </a:path>
            </a:pathLst>
          </a:custGeom>
          <a:noFill/>
          <a:ln w="76200">
            <a:solidFill>
              <a:srgbClr val="FF0000"/>
            </a:solidFill>
            <a:prstDash val="sysDot"/>
            <a:round/>
            <a:tailEnd type="triangle" w="med" len="med"/>
          </a:ln>
        </p:spPr>
        <p:txBody>
          <a:bodyPr/>
          <a:lstStyle/>
          <a:p>
            <a:endParaRPr lang="en-US"/>
          </a:p>
        </p:txBody>
      </p:sp>
      <p:sp>
        <p:nvSpPr>
          <p:cNvPr id="110600" name="Line 8"/>
          <p:cNvSpPr>
            <a:spLocks noChangeShapeType="1"/>
          </p:cNvSpPr>
          <p:nvPr/>
        </p:nvSpPr>
        <p:spPr bwMode="auto">
          <a:xfrm>
            <a:off x="5334000" y="3962400"/>
            <a:ext cx="152400" cy="838200"/>
          </a:xfrm>
          <a:prstGeom prst="line">
            <a:avLst/>
          </a:prstGeom>
          <a:noFill/>
          <a:ln w="76200">
            <a:solidFill>
              <a:srgbClr val="FF0000"/>
            </a:solidFill>
            <a:prstDash val="sysDot"/>
            <a:round/>
            <a:tailEnd type="triangle" w="med" len="med"/>
          </a:ln>
        </p:spPr>
        <p:txBody>
          <a:bodyPr/>
          <a:lstStyle/>
          <a:p>
            <a:endParaRPr lang="en-US"/>
          </a:p>
        </p:txBody>
      </p:sp>
      <p:sp>
        <p:nvSpPr>
          <p:cNvPr id="110601" name="Line 9"/>
          <p:cNvSpPr>
            <a:spLocks noChangeShapeType="1"/>
          </p:cNvSpPr>
          <p:nvPr/>
        </p:nvSpPr>
        <p:spPr bwMode="auto">
          <a:xfrm>
            <a:off x="5562600" y="5029200"/>
            <a:ext cx="152400" cy="685800"/>
          </a:xfrm>
          <a:prstGeom prst="line">
            <a:avLst/>
          </a:prstGeom>
          <a:noFill/>
          <a:ln w="76200">
            <a:solidFill>
              <a:srgbClr val="FF0000"/>
            </a:solidFill>
            <a:prstDash val="sysDot"/>
            <a:round/>
            <a:tailEnd type="triangle" w="med" len="med"/>
          </a:ln>
        </p:spPr>
        <p:txBody>
          <a:bodyPr/>
          <a:lstStyle/>
          <a:p>
            <a:endParaRPr lang="en-US"/>
          </a:p>
        </p:txBody>
      </p:sp>
      <p:sp>
        <p:nvSpPr>
          <p:cNvPr id="110602" name="Line 10"/>
          <p:cNvSpPr>
            <a:spLocks noChangeShapeType="1"/>
          </p:cNvSpPr>
          <p:nvPr/>
        </p:nvSpPr>
        <p:spPr bwMode="auto">
          <a:xfrm flipH="1">
            <a:off x="5410200" y="5867400"/>
            <a:ext cx="152400" cy="685800"/>
          </a:xfrm>
          <a:prstGeom prst="line">
            <a:avLst/>
          </a:prstGeom>
          <a:noFill/>
          <a:ln w="76200">
            <a:solidFill>
              <a:srgbClr val="FF0000"/>
            </a:solidFill>
            <a:prstDash val="sysDot"/>
            <a:round/>
            <a:tailEnd type="triangle" w="med" len="med"/>
          </a:ln>
        </p:spPr>
        <p:txBody>
          <a:bodyPr/>
          <a:lstStyle/>
          <a:p>
            <a:endParaRPr lang="en-US"/>
          </a:p>
        </p:txBody>
      </p:sp>
      <p:sp>
        <p:nvSpPr>
          <p:cNvPr id="23563" name="Text Box 11"/>
          <p:cNvSpPr txBox="1">
            <a:spLocks noChangeArrowheads="1"/>
          </p:cNvSpPr>
          <p:nvPr/>
        </p:nvSpPr>
        <p:spPr bwMode="auto">
          <a:xfrm>
            <a:off x="4191000" y="3505200"/>
            <a:ext cx="1219200" cy="366713"/>
          </a:xfrm>
          <a:prstGeom prst="rect">
            <a:avLst/>
          </a:prstGeom>
          <a:noFill/>
          <a:ln w="9525">
            <a:noFill/>
            <a:miter lim="800000"/>
          </a:ln>
        </p:spPr>
        <p:txBody>
          <a:bodyPr>
            <a:spAutoFit/>
          </a:bodyPr>
          <a:lstStyle/>
          <a:p>
            <a:pPr eaLnBrk="0" hangingPunct="0">
              <a:spcBef>
                <a:spcPct val="50000"/>
              </a:spcBef>
            </a:pPr>
            <a:r>
              <a:rPr lang="en-US" altLang="en-US" b="1" i="1">
                <a:solidFill>
                  <a:srgbClr val="FF0000"/>
                </a:solidFill>
              </a:rPr>
              <a:t>CỔ LOA</a:t>
            </a:r>
            <a:endParaRPr lang="en-US" altLang="en-US" b="1" i="1">
              <a:solidFill>
                <a:srgbClr val="FF0000"/>
              </a:solidFill>
            </a:endParaRPr>
          </a:p>
        </p:txBody>
      </p:sp>
      <p:sp>
        <p:nvSpPr>
          <p:cNvPr id="23564" name="AutoShape 12">
            <a:hlinkClick r:id="" action="ppaction://hlinkshowjump?jump=nextslide" highlightClick="1"/>
          </p:cNvPr>
          <p:cNvSpPr>
            <a:spLocks noChangeArrowheads="1"/>
          </p:cNvSpPr>
          <p:nvPr/>
        </p:nvSpPr>
        <p:spPr bwMode="auto">
          <a:xfrm>
            <a:off x="8558213" y="6324600"/>
            <a:ext cx="509587" cy="457200"/>
          </a:xfrm>
          <a:prstGeom prst="actionButtonForwardNext">
            <a:avLst/>
          </a:prstGeom>
          <a:solidFill>
            <a:schemeClr val="accent1"/>
          </a:solidFill>
          <a:ln w="9525">
            <a:noFill/>
            <a:miter lim="800000"/>
          </a:ln>
        </p:spPr>
        <p:txBody>
          <a:bodyPr wrap="none" anchor="ctr"/>
          <a:lstStyle/>
          <a:p>
            <a:endParaRPr lang="en-US" altLang="en-US"/>
          </a:p>
        </p:txBody>
      </p:sp>
      <p:sp>
        <p:nvSpPr>
          <p:cNvPr id="110605" name="Text Box 13"/>
          <p:cNvSpPr txBox="1">
            <a:spLocks noChangeArrowheads="1"/>
          </p:cNvSpPr>
          <p:nvPr/>
        </p:nvSpPr>
        <p:spPr bwMode="auto">
          <a:xfrm>
            <a:off x="7086600" y="1752600"/>
            <a:ext cx="2209800" cy="519113"/>
          </a:xfrm>
          <a:prstGeom prst="rect">
            <a:avLst/>
          </a:prstGeom>
          <a:noFill/>
          <a:ln w="9525">
            <a:noFill/>
            <a:miter lim="800000"/>
          </a:ln>
        </p:spPr>
        <p:txBody>
          <a:bodyPr>
            <a:spAutoFit/>
          </a:bodyPr>
          <a:lstStyle/>
          <a:p>
            <a:pPr eaLnBrk="0" hangingPunct="0">
              <a:spcBef>
                <a:spcPct val="50000"/>
              </a:spcBef>
            </a:pPr>
            <a:r>
              <a:rPr lang="en-US" altLang="en-US" sz="2800" b="1">
                <a:solidFill>
                  <a:srgbClr val="FFFF00"/>
                </a:solidFill>
                <a:latin typeface="Times New Roman" panose="02020603050405020304" pitchFamily="18" charset="0"/>
              </a:rPr>
              <a:t>NAM  VIỆT</a:t>
            </a:r>
            <a:endParaRPr lang="en-US" altLang="en-US" sz="2800" b="1">
              <a:solidFill>
                <a:srgbClr val="FFFF00"/>
              </a:solidFill>
              <a:latin typeface="Times New Roman" panose="02020603050405020304" pitchFamily="18" charset="0"/>
            </a:endParaRPr>
          </a:p>
        </p:txBody>
      </p:sp>
      <p:sp>
        <p:nvSpPr>
          <p:cNvPr id="23566" name="Line 14"/>
          <p:cNvSpPr>
            <a:spLocks noChangeShapeType="1"/>
          </p:cNvSpPr>
          <p:nvPr/>
        </p:nvSpPr>
        <p:spPr bwMode="auto">
          <a:xfrm>
            <a:off x="8458200" y="1447800"/>
            <a:ext cx="0" cy="0"/>
          </a:xfrm>
          <a:prstGeom prst="line">
            <a:avLst/>
          </a:prstGeom>
          <a:noFill/>
          <a:ln w="9525">
            <a:solidFill>
              <a:schemeClr val="tx1"/>
            </a:solidFill>
            <a:round/>
            <a:tailEnd type="triangle" w="med" len="med"/>
          </a:ln>
        </p:spPr>
        <p:txBody>
          <a:bodyPr/>
          <a:lstStyle/>
          <a:p>
            <a:endParaRPr lang="en-US"/>
          </a:p>
        </p:txBody>
      </p:sp>
      <p:sp>
        <p:nvSpPr>
          <p:cNvPr id="110607" name="Text Box 15"/>
          <p:cNvSpPr txBox="1">
            <a:spLocks noChangeArrowheads="1"/>
          </p:cNvSpPr>
          <p:nvPr/>
        </p:nvSpPr>
        <p:spPr bwMode="auto">
          <a:xfrm>
            <a:off x="3581400" y="2667000"/>
            <a:ext cx="2133600" cy="519113"/>
          </a:xfrm>
          <a:prstGeom prst="rect">
            <a:avLst/>
          </a:prstGeom>
          <a:noFill/>
          <a:ln w="9525">
            <a:noFill/>
            <a:miter lim="800000"/>
          </a:ln>
        </p:spPr>
        <p:txBody>
          <a:bodyPr>
            <a:spAutoFit/>
          </a:bodyPr>
          <a:lstStyle/>
          <a:p>
            <a:pPr eaLnBrk="0" hangingPunct="0">
              <a:spcBef>
                <a:spcPct val="50000"/>
              </a:spcBef>
            </a:pPr>
            <a:r>
              <a:rPr lang="en-US" altLang="en-US" sz="2800" b="1">
                <a:solidFill>
                  <a:srgbClr val="FF0000"/>
                </a:solidFill>
                <a:latin typeface="Times New Roman" panose="02020603050405020304" pitchFamily="18" charset="0"/>
              </a:rPr>
              <a:t>ÂU      LẠC</a:t>
            </a:r>
            <a:r>
              <a:rPr lang="en-US" altLang="en-US" sz="2800" b="1">
                <a:solidFill>
                  <a:srgbClr val="FF0000"/>
                </a:solidFill>
              </a:rPr>
              <a:t>  </a:t>
            </a:r>
            <a:endParaRPr lang="en-US" altLang="en-US" sz="2800" b="1">
              <a:solidFill>
                <a:srgbClr val="FF0000"/>
              </a:solidFill>
            </a:endParaRPr>
          </a:p>
        </p:txBody>
      </p:sp>
      <p:sp>
        <p:nvSpPr>
          <p:cNvPr id="110608" name="Freeform 16"/>
          <p:cNvSpPr/>
          <p:nvPr/>
        </p:nvSpPr>
        <p:spPr bwMode="auto">
          <a:xfrm>
            <a:off x="5943600" y="1676400"/>
            <a:ext cx="2057400" cy="1447800"/>
          </a:xfrm>
          <a:custGeom>
            <a:avLst/>
            <a:gdLst>
              <a:gd name="T0" fmla="*/ 0 w 1296"/>
              <a:gd name="T1" fmla="*/ 2147483647 h 864"/>
              <a:gd name="T2" fmla="*/ 2147483647 w 1296"/>
              <a:gd name="T3" fmla="*/ 2147483647 h 864"/>
              <a:gd name="T4" fmla="*/ 2147483647 w 1296"/>
              <a:gd name="T5" fmla="*/ 2147483647 h 864"/>
              <a:gd name="T6" fmla="*/ 2147483647 w 1296"/>
              <a:gd name="T7" fmla="*/ 0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cubicBezTo>
                  <a:pt x="144" y="684"/>
                  <a:pt x="288" y="504"/>
                  <a:pt x="432" y="384"/>
                </a:cubicBezTo>
                <a:cubicBezTo>
                  <a:pt x="576" y="264"/>
                  <a:pt x="720" y="208"/>
                  <a:pt x="864" y="144"/>
                </a:cubicBezTo>
                <a:cubicBezTo>
                  <a:pt x="1008" y="80"/>
                  <a:pt x="1152" y="40"/>
                  <a:pt x="1296" y="0"/>
                </a:cubicBezTo>
              </a:path>
            </a:pathLst>
          </a:custGeom>
          <a:noFill/>
          <a:ln w="76200">
            <a:solidFill>
              <a:srgbClr val="0000CC"/>
            </a:solidFill>
            <a:prstDash val="sysDot"/>
            <a:round/>
            <a:tailEnd type="triangle" w="med" len="med"/>
          </a:ln>
        </p:spPr>
        <p:txBody>
          <a:bodyPr/>
          <a:lstStyle/>
          <a:p>
            <a:endParaRPr lang="en-US"/>
          </a:p>
        </p:txBody>
      </p:sp>
      <p:sp>
        <p:nvSpPr>
          <p:cNvPr id="110609" name="Line 17"/>
          <p:cNvSpPr>
            <a:spLocks noChangeShapeType="1"/>
          </p:cNvSpPr>
          <p:nvPr/>
        </p:nvSpPr>
        <p:spPr bwMode="auto">
          <a:xfrm flipH="1">
            <a:off x="6019800" y="1752600"/>
            <a:ext cx="2133600" cy="1447800"/>
          </a:xfrm>
          <a:prstGeom prst="line">
            <a:avLst/>
          </a:prstGeom>
          <a:noFill/>
          <a:ln w="76200">
            <a:solidFill>
              <a:srgbClr val="0000CC"/>
            </a:solidFill>
            <a:round/>
            <a:tailEnd type="triangle" w="med" len="med"/>
          </a:ln>
        </p:spPr>
        <p:txBody>
          <a:bodyPr/>
          <a:lstStyle/>
          <a:p>
            <a:endParaRPr lang="en-US"/>
          </a:p>
        </p:txBody>
      </p:sp>
      <p:sp>
        <p:nvSpPr>
          <p:cNvPr id="110610" name="Line 18"/>
          <p:cNvSpPr>
            <a:spLocks noChangeShapeType="1"/>
          </p:cNvSpPr>
          <p:nvPr/>
        </p:nvSpPr>
        <p:spPr bwMode="auto">
          <a:xfrm flipH="1">
            <a:off x="5410200" y="5867400"/>
            <a:ext cx="152400" cy="685800"/>
          </a:xfrm>
          <a:prstGeom prst="line">
            <a:avLst/>
          </a:prstGeom>
          <a:noFill/>
          <a:ln w="76200">
            <a:solidFill>
              <a:srgbClr val="0000CC"/>
            </a:solidFill>
            <a:round/>
            <a:tailEnd type="triangle" w="med" len="med"/>
          </a:ln>
        </p:spPr>
        <p:txBody>
          <a:bodyPr/>
          <a:lstStyle/>
          <a:p>
            <a:endParaRPr lang="en-US"/>
          </a:p>
        </p:txBody>
      </p:sp>
      <p:sp>
        <p:nvSpPr>
          <p:cNvPr id="110611" name="Text Box 19"/>
          <p:cNvSpPr txBox="1">
            <a:spLocks noChangeArrowheads="1"/>
          </p:cNvSpPr>
          <p:nvPr/>
        </p:nvSpPr>
        <p:spPr bwMode="auto">
          <a:xfrm>
            <a:off x="3733800" y="2667000"/>
            <a:ext cx="1828800" cy="946150"/>
          </a:xfrm>
          <a:prstGeom prst="rect">
            <a:avLst/>
          </a:prstGeom>
          <a:noFill/>
          <a:ln w="9525">
            <a:noFill/>
            <a:miter lim="800000"/>
          </a:ln>
        </p:spPr>
        <p:txBody>
          <a:bodyPr>
            <a:spAutoFit/>
          </a:bodyPr>
          <a:lstStyle/>
          <a:p>
            <a:pPr eaLnBrk="0" hangingPunct="0">
              <a:spcBef>
                <a:spcPct val="50000"/>
              </a:spcBef>
            </a:pPr>
            <a:r>
              <a:rPr lang="en-US" altLang="en-US" sz="2800" b="1">
                <a:latin typeface="Times New Roman" panose="02020603050405020304" pitchFamily="18" charset="0"/>
              </a:rPr>
              <a:t>Nhà Triệu thống trị</a:t>
            </a:r>
            <a:endParaRPr lang="en-US" altLang="en-US" sz="2800" b="1">
              <a:latin typeface="Times New Roman" panose="02020603050405020304" pitchFamily="18" charset="0"/>
            </a:endParaRPr>
          </a:p>
        </p:txBody>
      </p:sp>
      <p:sp>
        <p:nvSpPr>
          <p:cNvPr id="110612" name="Freeform 20"/>
          <p:cNvSpPr/>
          <p:nvPr/>
        </p:nvSpPr>
        <p:spPr bwMode="auto">
          <a:xfrm>
            <a:off x="5486400" y="3429000"/>
            <a:ext cx="609600" cy="381000"/>
          </a:xfrm>
          <a:custGeom>
            <a:avLst/>
            <a:gdLst>
              <a:gd name="T0" fmla="*/ 2147483647 w 288"/>
              <a:gd name="T1" fmla="*/ 0 h 240"/>
              <a:gd name="T2" fmla="*/ 2147483647 w 288"/>
              <a:gd name="T3" fmla="*/ 2147483647 h 240"/>
              <a:gd name="T4" fmla="*/ 0 w 288"/>
              <a:gd name="T5" fmla="*/ 2147483647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288" y="0"/>
                </a:moveTo>
                <a:cubicBezTo>
                  <a:pt x="264" y="76"/>
                  <a:pt x="240" y="152"/>
                  <a:pt x="192" y="192"/>
                </a:cubicBezTo>
                <a:cubicBezTo>
                  <a:pt x="144" y="232"/>
                  <a:pt x="32" y="232"/>
                  <a:pt x="0" y="240"/>
                </a:cubicBezTo>
              </a:path>
            </a:pathLst>
          </a:custGeom>
          <a:noFill/>
          <a:ln w="76200">
            <a:solidFill>
              <a:srgbClr val="0000CC"/>
            </a:solidFill>
            <a:round/>
            <a:tailEnd type="triangle" w="med" len="med"/>
          </a:ln>
        </p:spPr>
        <p:txBody>
          <a:bodyPr/>
          <a:lstStyle/>
          <a:p>
            <a:endParaRPr lang="en-US"/>
          </a:p>
        </p:txBody>
      </p:sp>
      <p:sp>
        <p:nvSpPr>
          <p:cNvPr id="110613" name="Line 21"/>
          <p:cNvSpPr>
            <a:spLocks noChangeShapeType="1"/>
          </p:cNvSpPr>
          <p:nvPr/>
        </p:nvSpPr>
        <p:spPr bwMode="auto">
          <a:xfrm>
            <a:off x="5334000" y="3962400"/>
            <a:ext cx="152400" cy="838200"/>
          </a:xfrm>
          <a:prstGeom prst="line">
            <a:avLst/>
          </a:prstGeom>
          <a:noFill/>
          <a:ln w="76200">
            <a:solidFill>
              <a:srgbClr val="0000CC"/>
            </a:solidFill>
            <a:round/>
            <a:tailEnd type="triangle" w="med" len="med"/>
          </a:ln>
        </p:spPr>
        <p:txBody>
          <a:bodyPr/>
          <a:lstStyle/>
          <a:p>
            <a:endParaRPr lang="en-US"/>
          </a:p>
        </p:txBody>
      </p:sp>
      <p:sp>
        <p:nvSpPr>
          <p:cNvPr id="110614" name="Line 22"/>
          <p:cNvSpPr>
            <a:spLocks noChangeShapeType="1"/>
          </p:cNvSpPr>
          <p:nvPr/>
        </p:nvSpPr>
        <p:spPr bwMode="auto">
          <a:xfrm>
            <a:off x="5562600" y="5029200"/>
            <a:ext cx="152400" cy="685800"/>
          </a:xfrm>
          <a:prstGeom prst="line">
            <a:avLst/>
          </a:prstGeom>
          <a:noFill/>
          <a:ln w="76200">
            <a:solidFill>
              <a:srgbClr val="0000CC"/>
            </a:solidFill>
            <a:rou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7"/>
                                        </p:tgtEl>
                                        <p:attrNameLst>
                                          <p:attrName>style.visibility</p:attrName>
                                        </p:attrNameLst>
                                      </p:cBhvr>
                                      <p:to>
                                        <p:strVal val="visible"/>
                                      </p:to>
                                    </p:set>
                                    <p:animEffect transition="in" filter="blinds(horizontal)">
                                      <p:cBhvr>
                                        <p:cTn id="7" dur="500"/>
                                        <p:tgtEl>
                                          <p:spTgt spid="1106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0605"/>
                                        </p:tgtEl>
                                        <p:attrNameLst>
                                          <p:attrName>style.visibility</p:attrName>
                                        </p:attrNameLst>
                                      </p:cBhvr>
                                      <p:to>
                                        <p:strVal val="visible"/>
                                      </p:to>
                                    </p:set>
                                    <p:animEffect transition="in" filter="blinds(horizontal)">
                                      <p:cBhvr>
                                        <p:cTn id="12" dur="500"/>
                                        <p:tgtEl>
                                          <p:spTgt spid="1106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0609"/>
                                        </p:tgtEl>
                                        <p:attrNameLst>
                                          <p:attrName>style.visibility</p:attrName>
                                        </p:attrNameLst>
                                      </p:cBhvr>
                                      <p:to>
                                        <p:strVal val="visible"/>
                                      </p:to>
                                    </p:set>
                                    <p:animEffect transition="in" filter="blinds(horizontal)">
                                      <p:cBhvr>
                                        <p:cTn id="17" dur="500"/>
                                        <p:tgtEl>
                                          <p:spTgt spid="11060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0597"/>
                                        </p:tgtEl>
                                        <p:attrNameLst>
                                          <p:attrName>style.visibility</p:attrName>
                                        </p:attrNameLst>
                                      </p:cBhvr>
                                      <p:to>
                                        <p:strVal val="visible"/>
                                      </p:to>
                                    </p:set>
                                    <p:animEffect transition="in" filter="blinds(horizontal)">
                                      <p:cBhvr>
                                        <p:cTn id="22" dur="500"/>
                                        <p:tgtEl>
                                          <p:spTgt spid="11059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0596"/>
                                        </p:tgtEl>
                                        <p:attrNameLst>
                                          <p:attrName>style.visibility</p:attrName>
                                        </p:attrNameLst>
                                      </p:cBhvr>
                                      <p:to>
                                        <p:strVal val="visible"/>
                                      </p:to>
                                    </p:set>
                                    <p:animEffect transition="in" filter="blinds(horizontal)">
                                      <p:cBhvr>
                                        <p:cTn id="25" dur="500"/>
                                        <p:tgtEl>
                                          <p:spTgt spid="11059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110609"/>
                                        </p:tgtEl>
                                      </p:cBhvr>
                                    </p:animEffect>
                                    <p:set>
                                      <p:cBhvr>
                                        <p:cTn id="30" dur="1" fill="hold">
                                          <p:stCondLst>
                                            <p:cond delay="499"/>
                                          </p:stCondLst>
                                        </p:cTn>
                                        <p:tgtEl>
                                          <p:spTgt spid="11060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0608"/>
                                        </p:tgtEl>
                                        <p:attrNameLst>
                                          <p:attrName>style.visibility</p:attrName>
                                        </p:attrNameLst>
                                      </p:cBhvr>
                                      <p:to>
                                        <p:strVal val="visible"/>
                                      </p:to>
                                    </p:set>
                                    <p:animEffect transition="in" filter="blinds(horizontal)">
                                      <p:cBhvr>
                                        <p:cTn id="35" dur="500"/>
                                        <p:tgtEl>
                                          <p:spTgt spid="11060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10608"/>
                                        </p:tgtEl>
                                      </p:cBhvr>
                                    </p:animEffect>
                                    <p:set>
                                      <p:cBhvr>
                                        <p:cTn id="40" dur="1" fill="hold">
                                          <p:stCondLst>
                                            <p:cond delay="499"/>
                                          </p:stCondLst>
                                        </p:cTn>
                                        <p:tgtEl>
                                          <p:spTgt spid="110608"/>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10597"/>
                                        </p:tgtEl>
                                      </p:cBhvr>
                                    </p:animEffect>
                                    <p:set>
                                      <p:cBhvr>
                                        <p:cTn id="43" dur="1" fill="hold">
                                          <p:stCondLst>
                                            <p:cond delay="499"/>
                                          </p:stCondLst>
                                        </p:cTn>
                                        <p:tgtEl>
                                          <p:spTgt spid="110597"/>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10596"/>
                                        </p:tgtEl>
                                      </p:cBhvr>
                                    </p:animEffect>
                                    <p:set>
                                      <p:cBhvr>
                                        <p:cTn id="46" dur="1" fill="hold">
                                          <p:stCondLst>
                                            <p:cond delay="499"/>
                                          </p:stCondLst>
                                        </p:cTn>
                                        <p:tgtEl>
                                          <p:spTgt spid="11059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2" nodeType="clickEffect">
                                  <p:stCondLst>
                                    <p:cond delay="0"/>
                                  </p:stCondLst>
                                  <p:childTnLst>
                                    <p:set>
                                      <p:cBhvr>
                                        <p:cTn id="50" dur="1" fill="hold">
                                          <p:stCondLst>
                                            <p:cond delay="0"/>
                                          </p:stCondLst>
                                        </p:cTn>
                                        <p:tgtEl>
                                          <p:spTgt spid="110609"/>
                                        </p:tgtEl>
                                        <p:attrNameLst>
                                          <p:attrName>style.visibility</p:attrName>
                                        </p:attrNameLst>
                                      </p:cBhvr>
                                      <p:to>
                                        <p:strVal val="visible"/>
                                      </p:to>
                                    </p:set>
                                    <p:animEffect transition="in" filter="blinds(horizontal)">
                                      <p:cBhvr>
                                        <p:cTn id="51" dur="500"/>
                                        <p:tgtEl>
                                          <p:spTgt spid="11060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2" nodeType="clickEffect">
                                  <p:stCondLst>
                                    <p:cond delay="0"/>
                                  </p:stCondLst>
                                  <p:childTnLst>
                                    <p:set>
                                      <p:cBhvr>
                                        <p:cTn id="55" dur="1" fill="hold">
                                          <p:stCondLst>
                                            <p:cond delay="0"/>
                                          </p:stCondLst>
                                        </p:cTn>
                                        <p:tgtEl>
                                          <p:spTgt spid="110597"/>
                                        </p:tgtEl>
                                        <p:attrNameLst>
                                          <p:attrName>style.visibility</p:attrName>
                                        </p:attrNameLst>
                                      </p:cBhvr>
                                      <p:to>
                                        <p:strVal val="visible"/>
                                      </p:to>
                                    </p:set>
                                    <p:animEffect transition="in" filter="blinds(horizontal)">
                                      <p:cBhvr>
                                        <p:cTn id="56" dur="500"/>
                                        <p:tgtEl>
                                          <p:spTgt spid="11059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3" nodeType="clickEffect">
                                  <p:stCondLst>
                                    <p:cond delay="0"/>
                                  </p:stCondLst>
                                  <p:childTnLst>
                                    <p:animEffect transition="out" filter="blinds(horizontal)">
                                      <p:cBhvr>
                                        <p:cTn id="60" dur="500"/>
                                        <p:tgtEl>
                                          <p:spTgt spid="110597"/>
                                        </p:tgtEl>
                                      </p:cBhvr>
                                    </p:animEffect>
                                    <p:set>
                                      <p:cBhvr>
                                        <p:cTn id="61" dur="1" fill="hold">
                                          <p:stCondLst>
                                            <p:cond delay="499"/>
                                          </p:stCondLst>
                                        </p:cTn>
                                        <p:tgtEl>
                                          <p:spTgt spid="11059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10599"/>
                                        </p:tgtEl>
                                        <p:attrNameLst>
                                          <p:attrName>style.visibility</p:attrName>
                                        </p:attrNameLst>
                                      </p:cBhvr>
                                      <p:to>
                                        <p:strVal val="visible"/>
                                      </p:to>
                                    </p:set>
                                    <p:animEffect transition="in" filter="blinds(horizontal)">
                                      <p:cBhvr>
                                        <p:cTn id="66" dur="500"/>
                                        <p:tgtEl>
                                          <p:spTgt spid="11059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10612"/>
                                        </p:tgtEl>
                                        <p:attrNameLst>
                                          <p:attrName>style.visibility</p:attrName>
                                        </p:attrNameLst>
                                      </p:cBhvr>
                                      <p:to>
                                        <p:strVal val="visible"/>
                                      </p:to>
                                    </p:set>
                                    <p:animEffect transition="in" filter="blinds(horizontal)">
                                      <p:cBhvr>
                                        <p:cTn id="71" dur="500"/>
                                        <p:tgtEl>
                                          <p:spTgt spid="110612"/>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10600"/>
                                        </p:tgtEl>
                                        <p:attrNameLst>
                                          <p:attrName>style.visibility</p:attrName>
                                        </p:attrNameLst>
                                      </p:cBhvr>
                                      <p:to>
                                        <p:strVal val="visible"/>
                                      </p:to>
                                    </p:set>
                                    <p:animEffect transition="in" filter="blinds(horizontal)">
                                      <p:cBhvr>
                                        <p:cTn id="76" dur="500"/>
                                        <p:tgtEl>
                                          <p:spTgt spid="11060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10613"/>
                                        </p:tgtEl>
                                        <p:attrNameLst>
                                          <p:attrName>style.visibility</p:attrName>
                                        </p:attrNameLst>
                                      </p:cBhvr>
                                      <p:to>
                                        <p:strVal val="visible"/>
                                      </p:to>
                                    </p:set>
                                    <p:animEffect transition="in" filter="blinds(horizontal)">
                                      <p:cBhvr>
                                        <p:cTn id="81" dur="500"/>
                                        <p:tgtEl>
                                          <p:spTgt spid="11061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110601"/>
                                        </p:tgtEl>
                                        <p:attrNameLst>
                                          <p:attrName>style.visibility</p:attrName>
                                        </p:attrNameLst>
                                      </p:cBhvr>
                                      <p:to>
                                        <p:strVal val="visible"/>
                                      </p:to>
                                    </p:set>
                                    <p:animEffect transition="in" filter="blinds(horizontal)">
                                      <p:cBhvr>
                                        <p:cTn id="86" dur="500"/>
                                        <p:tgtEl>
                                          <p:spTgt spid="110601"/>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10614"/>
                                        </p:tgtEl>
                                        <p:attrNameLst>
                                          <p:attrName>style.visibility</p:attrName>
                                        </p:attrNameLst>
                                      </p:cBhvr>
                                      <p:to>
                                        <p:strVal val="visible"/>
                                      </p:to>
                                    </p:set>
                                    <p:animEffect transition="in" filter="blinds(horizontal)">
                                      <p:cBhvr>
                                        <p:cTn id="91" dur="500"/>
                                        <p:tgtEl>
                                          <p:spTgt spid="110614"/>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10602"/>
                                        </p:tgtEl>
                                        <p:attrNameLst>
                                          <p:attrName>style.visibility</p:attrName>
                                        </p:attrNameLst>
                                      </p:cBhvr>
                                      <p:to>
                                        <p:strVal val="visible"/>
                                      </p:to>
                                    </p:set>
                                    <p:animEffect transition="in" filter="blinds(horizontal)">
                                      <p:cBhvr>
                                        <p:cTn id="96" dur="500"/>
                                        <p:tgtEl>
                                          <p:spTgt spid="11060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10610"/>
                                        </p:tgtEl>
                                        <p:attrNameLst>
                                          <p:attrName>style.visibility</p:attrName>
                                        </p:attrNameLst>
                                      </p:cBhvr>
                                      <p:to>
                                        <p:strVal val="visible"/>
                                      </p:to>
                                    </p:set>
                                    <p:animEffect transition="in" filter="blinds(horizontal)">
                                      <p:cBhvr>
                                        <p:cTn id="101" dur="500"/>
                                        <p:tgtEl>
                                          <p:spTgt spid="110610"/>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110607"/>
                                        </p:tgtEl>
                                      </p:cBhvr>
                                    </p:animEffect>
                                    <p:set>
                                      <p:cBhvr>
                                        <p:cTn id="106" dur="1" fill="hold">
                                          <p:stCondLst>
                                            <p:cond delay="499"/>
                                          </p:stCondLst>
                                        </p:cTn>
                                        <p:tgtEl>
                                          <p:spTgt spid="11060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110611"/>
                                        </p:tgtEl>
                                        <p:attrNameLst>
                                          <p:attrName>style.visibility</p:attrName>
                                        </p:attrNameLst>
                                      </p:cBhvr>
                                      <p:to>
                                        <p:strVal val="visible"/>
                                      </p:to>
                                    </p:set>
                                    <p:animEffect transition="in" filter="blinds(horizontal)">
                                      <p:cBhvr>
                                        <p:cTn id="111" dur="50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p:bldP spid="110596" grpId="1" animBg="1"/>
      <p:bldP spid="110597" grpId="0" animBg="1"/>
      <p:bldP spid="110597" grpId="1" animBg="1"/>
      <p:bldP spid="110597" grpId="2" animBg="1"/>
      <p:bldP spid="110597" grpId="3" animBg="1"/>
      <p:bldP spid="110599" grpId="0" animBg="1"/>
      <p:bldP spid="110600" grpId="0" animBg="1"/>
      <p:bldP spid="110601" grpId="0" animBg="1"/>
      <p:bldP spid="110602" grpId="0" animBg="1"/>
      <p:bldP spid="110605" grpId="0"/>
      <p:bldP spid="110607" grpId="0"/>
      <p:bldP spid="110607" grpId="1"/>
      <p:bldP spid="110608" grpId="0" animBg="1"/>
      <p:bldP spid="110608" grpId="1" animBg="1"/>
      <p:bldP spid="110609" grpId="0" animBg="1"/>
      <p:bldP spid="110609" grpId="1" animBg="1"/>
      <p:bldP spid="110609" grpId="2" animBg="1"/>
      <p:bldP spid="110610" grpId="0" animBg="1"/>
      <p:bldP spid="110611" grpId="0"/>
      <p:bldP spid="110612" grpId="0" animBg="1"/>
      <p:bldP spid="110613" grpId="0" animBg="1"/>
      <p:bldP spid="1106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p:cNvSpPr txBox="1">
            <a:spLocks noChangeArrowheads="1"/>
          </p:cNvSpPr>
          <p:nvPr/>
        </p:nvSpPr>
        <p:spPr bwMode="auto">
          <a:xfrm>
            <a:off x="228600" y="2057400"/>
            <a:ext cx="8350250" cy="3046988"/>
          </a:xfrm>
          <a:prstGeom prst="rect">
            <a:avLst/>
          </a:prstGeom>
          <a:noFill/>
          <a:ln w="9525">
            <a:noFill/>
            <a:miter lim="800000"/>
          </a:ln>
          <a:effectLst/>
        </p:spPr>
        <p:txBody>
          <a:bodyPr>
            <a:spAutoFit/>
          </a:bodyPr>
          <a:lstStyle/>
          <a:p>
            <a:pPr algn="just"/>
            <a:r>
              <a:rPr lang="en-US" sz="4800" b="1" smtClean="0">
                <a:solidFill>
                  <a:srgbClr val="FF0000"/>
                </a:solidFill>
                <a:latin typeface="Times New Roman" panose="02020603050405020304" pitchFamily="18" charset="0"/>
                <a:cs typeface="Times New Roman" panose="02020603050405020304" pitchFamily="18" charset="0"/>
              </a:rPr>
              <a:t>Nông </a:t>
            </a:r>
            <a:r>
              <a:rPr lang="en-US" sz="4800" b="1">
                <a:solidFill>
                  <a:srgbClr val="FF0000"/>
                </a:solidFill>
                <a:latin typeface="Times New Roman" panose="02020603050405020304" pitchFamily="18" charset="0"/>
                <a:cs typeface="Times New Roman" panose="02020603050405020304" pitchFamily="18" charset="0"/>
              </a:rPr>
              <a:t>nghiệp:</a:t>
            </a:r>
            <a:endParaRPr lang="en-US" sz="4800" b="1">
              <a:solidFill>
                <a:srgbClr val="FF0000"/>
              </a:solidFill>
              <a:latin typeface="Times New Roman" panose="02020603050405020304" pitchFamily="18" charset="0"/>
              <a:cs typeface="Times New Roman" panose="02020603050405020304" pitchFamily="18" charset="0"/>
            </a:endParaRPr>
          </a:p>
          <a:p>
            <a:pPr algn="just">
              <a:buFontTx/>
              <a:buChar char="-"/>
            </a:pPr>
            <a:r>
              <a:rPr lang="en-US" sz="4800">
                <a:latin typeface="Times New Roman" panose="02020603050405020304" pitchFamily="18" charset="0"/>
                <a:cs typeface="Times New Roman" panose="02020603050405020304" pitchFamily="18" charset="0"/>
              </a:rPr>
              <a:t> Lưỡi cày đồng được dùng phổ biến, trồng trọt, chăn nuôi, đánh cá,săn bắt phát triển</a:t>
            </a:r>
            <a:r>
              <a:rPr lang="en-US" sz="4800" smtClean="0">
                <a:latin typeface="Times New Roman" panose="02020603050405020304" pitchFamily="18" charset="0"/>
                <a:cs typeface="Times New Roman" panose="02020603050405020304" pitchFamily="18" charset="0"/>
              </a:rPr>
              <a:t>.</a:t>
            </a:r>
            <a:endParaRPr lang="en-US" sz="4800">
              <a:latin typeface="Times New Roman" panose="02020603050405020304" pitchFamily="18" charset="0"/>
              <a:cs typeface="Times New Roman" panose="02020603050405020304" pitchFamily="18" charset="0"/>
            </a:endParaRPr>
          </a:p>
        </p:txBody>
      </p:sp>
      <p:sp>
        <p:nvSpPr>
          <p:cNvPr id="131088" name="Rectangle 16"/>
          <p:cNvSpPr>
            <a:spLocks noChangeArrowheads="1"/>
          </p:cNvSpPr>
          <p:nvPr/>
        </p:nvSpPr>
        <p:spPr bwMode="auto">
          <a:xfrm>
            <a:off x="381000" y="0"/>
            <a:ext cx="8610600" cy="1752600"/>
          </a:xfrm>
          <a:prstGeom prst="rect">
            <a:avLst/>
          </a:prstGeom>
          <a:noFill/>
          <a:ln w="9525">
            <a:noFill/>
            <a:miter lim="800000"/>
          </a:ln>
          <a:effectLst/>
        </p:spPr>
        <p:txBody>
          <a:bodyPr/>
          <a:lstStyle/>
          <a:p>
            <a:pPr marL="342900" indent="-342900">
              <a:spcBef>
                <a:spcPct val="20000"/>
              </a:spcBef>
            </a:pPr>
            <a:r>
              <a:rPr lang="en-US" sz="4800" b="1" smtClean="0">
                <a:solidFill>
                  <a:srgbClr val="CC3300"/>
                </a:solidFill>
                <a:latin typeface="Times New Roman" panose="02020603050405020304" pitchFamily="18" charset="0"/>
                <a:cs typeface="Times New Roman" panose="02020603050405020304" pitchFamily="18" charset="0"/>
              </a:rPr>
              <a:t>Những thành tựu </a:t>
            </a:r>
            <a:r>
              <a:rPr lang="vi-VN" sz="4800" b="1" smtClean="0">
                <a:solidFill>
                  <a:srgbClr val="CC3300"/>
                </a:solidFill>
                <a:latin typeface="Times New Roman" panose="02020603050405020304" pitchFamily="18" charset="0"/>
                <a:cs typeface="Times New Roman" panose="02020603050405020304" pitchFamily="18" charset="0"/>
              </a:rPr>
              <a:t>của </a:t>
            </a:r>
            <a:r>
              <a:rPr lang="vi-VN" sz="4800" b="1">
                <a:solidFill>
                  <a:srgbClr val="CC3300"/>
                </a:solidFill>
                <a:latin typeface="Times New Roman" panose="02020603050405020304" pitchFamily="18" charset="0"/>
                <a:cs typeface="Times New Roman" panose="02020603050405020304" pitchFamily="18" charset="0"/>
              </a:rPr>
              <a:t>nước Âu Lạc</a:t>
            </a:r>
            <a:endParaRPr lang="vi-VN" sz="4800" b="1">
              <a:solidFill>
                <a:srgbClr val="CC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088"/>
                                        </p:tgtEl>
                                        <p:attrNameLst>
                                          <p:attrName>style.visibility</p:attrName>
                                        </p:attrNameLst>
                                      </p:cBhvr>
                                      <p:to>
                                        <p:strVal val="visible"/>
                                      </p:to>
                                    </p:set>
                                    <p:animEffect transition="in" filter="box(in)">
                                      <p:cBhvr>
                                        <p:cTn id="7" dur="500"/>
                                        <p:tgtEl>
                                          <p:spTgt spid="13108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checkerboard(across)">
                                      <p:cBhvr>
                                        <p:cTn id="12" dur="500"/>
                                        <p:tgtEl>
                                          <p:spTgt spid="131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P spid="1310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Text Box 7"/>
          <p:cNvSpPr txBox="1">
            <a:spLocks noChangeArrowheads="1"/>
          </p:cNvSpPr>
          <p:nvPr/>
        </p:nvSpPr>
        <p:spPr bwMode="auto">
          <a:xfrm>
            <a:off x="76200" y="304800"/>
            <a:ext cx="8915400" cy="2308324"/>
          </a:xfrm>
          <a:prstGeom prst="rect">
            <a:avLst/>
          </a:prstGeom>
          <a:noFill/>
          <a:ln w="9525">
            <a:noFill/>
            <a:miter lim="800000"/>
          </a:ln>
          <a:effectLst/>
        </p:spPr>
        <p:txBody>
          <a:bodyPr wrap="square">
            <a:spAutoFit/>
          </a:bodyPr>
          <a:lstStyle/>
          <a:p>
            <a:r>
              <a:rPr lang="en-US" sz="4800" smtClean="0">
                <a:solidFill>
                  <a:srgbClr val="FF0000"/>
                </a:solidFill>
                <a:latin typeface="Times New Roman" panose="02020603050405020304" pitchFamily="18" charset="0"/>
                <a:cs typeface="Times New Roman" panose="02020603050405020304" pitchFamily="18" charset="0"/>
              </a:rPr>
              <a:t>Thủ </a:t>
            </a:r>
            <a:r>
              <a:rPr lang="en-US" sz="4800">
                <a:solidFill>
                  <a:srgbClr val="FF0000"/>
                </a:solidFill>
                <a:latin typeface="Times New Roman" panose="02020603050405020304" pitchFamily="18" charset="0"/>
                <a:cs typeface="Times New Roman" panose="02020603050405020304" pitchFamily="18" charset="0"/>
              </a:rPr>
              <a:t>công nghiệp:</a:t>
            </a:r>
            <a:endParaRPr lang="en-US" sz="4800">
              <a:solidFill>
                <a:srgbClr val="FF0000"/>
              </a:solidFill>
              <a:latin typeface="Times New Roman" panose="02020603050405020304" pitchFamily="18" charset="0"/>
              <a:cs typeface="Times New Roman" panose="02020603050405020304" pitchFamily="18" charset="0"/>
            </a:endParaRPr>
          </a:p>
          <a:p>
            <a:pPr>
              <a:buFontTx/>
              <a:buChar char="-"/>
            </a:pPr>
            <a:r>
              <a:rPr lang="en-US" sz="4800">
                <a:latin typeface="Times New Roman" panose="02020603050405020304" pitchFamily="18" charset="0"/>
                <a:cs typeface="Times New Roman" panose="02020603050405020304" pitchFamily="18" charset="0"/>
              </a:rPr>
              <a:t> Làm gốm, dệt, đồ trang sức, đóng thuyền,…</a:t>
            </a:r>
            <a:endParaRPr lang="en-US" sz="4800">
              <a:latin typeface="Times New Roman" panose="02020603050405020304" pitchFamily="18" charset="0"/>
              <a:cs typeface="Times New Roman" panose="02020603050405020304" pitchFamily="18" charset="0"/>
            </a:endParaRPr>
          </a:p>
        </p:txBody>
      </p:sp>
      <p:sp>
        <p:nvSpPr>
          <p:cNvPr id="131080" name="Text Box 8"/>
          <p:cNvSpPr txBox="1">
            <a:spLocks noChangeArrowheads="1"/>
          </p:cNvSpPr>
          <p:nvPr/>
        </p:nvSpPr>
        <p:spPr bwMode="auto">
          <a:xfrm>
            <a:off x="0" y="2514600"/>
            <a:ext cx="8416086" cy="830997"/>
          </a:xfrm>
          <a:prstGeom prst="rect">
            <a:avLst/>
          </a:prstGeom>
          <a:noFill/>
          <a:ln w="9525">
            <a:noFill/>
            <a:miter lim="800000"/>
          </a:ln>
          <a:effectLst/>
        </p:spPr>
        <p:txBody>
          <a:bodyPr wrap="none">
            <a:spAutoFit/>
          </a:bodyPr>
          <a:lstStyle/>
          <a:p>
            <a:pPr algn="just"/>
            <a:r>
              <a:rPr lang="en-US" sz="4800">
                <a:latin typeface="Times New Roman" panose="02020603050405020304" pitchFamily="18" charset="0"/>
                <a:cs typeface="Times New Roman" panose="02020603050405020304" pitchFamily="18" charset="0"/>
              </a:rPr>
              <a:t>- Xây dựng, luyện kim phát triển.</a:t>
            </a:r>
            <a:endParaRPr lang="en-US" sz="4800">
              <a:latin typeface="Times New Roman" panose="02020603050405020304" pitchFamily="18" charset="0"/>
              <a:cs typeface="Times New Roman" panose="02020603050405020304" pitchFamily="18" charset="0"/>
            </a:endParaRPr>
          </a:p>
        </p:txBody>
      </p:sp>
      <p:sp>
        <p:nvSpPr>
          <p:cNvPr id="131081" name="Text Box 9"/>
          <p:cNvSpPr txBox="1">
            <a:spLocks noChangeArrowheads="1"/>
          </p:cNvSpPr>
          <p:nvPr/>
        </p:nvSpPr>
        <p:spPr bwMode="auto">
          <a:xfrm>
            <a:off x="30608" y="3436203"/>
            <a:ext cx="9113392" cy="830997"/>
          </a:xfrm>
          <a:prstGeom prst="rect">
            <a:avLst/>
          </a:prstGeom>
          <a:noFill/>
          <a:ln w="9525">
            <a:noFill/>
            <a:miter lim="800000"/>
          </a:ln>
          <a:effectLst/>
        </p:spPr>
        <p:txBody>
          <a:bodyPr wrap="square">
            <a:spAutoFit/>
          </a:bodyPr>
          <a:lstStyle/>
          <a:p>
            <a:pPr algn="just"/>
            <a:r>
              <a:rPr lang="en-US" sz="4800">
                <a:latin typeface="Times New Roman" panose="02020603050405020304" pitchFamily="18" charset="0"/>
                <a:cs typeface="Times New Roman" panose="02020603050405020304" pitchFamily="18" charset="0"/>
              </a:rPr>
              <a:t>- Xã hội có sự phân biệt giàu nghèo.</a:t>
            </a:r>
            <a:endParaRPr lang="en-US" sz="4800">
              <a:latin typeface="Times New Roman" panose="02020603050405020304" pitchFamily="18" charset="0"/>
              <a:cs typeface="Times New Roman" panose="02020603050405020304" pitchFamily="18" charset="0"/>
            </a:endParaRPr>
          </a:p>
        </p:txBody>
      </p:sp>
      <p:sp>
        <p:nvSpPr>
          <p:cNvPr id="131082" name="Text Box 10"/>
          <p:cNvSpPr txBox="1">
            <a:spLocks noChangeArrowheads="1"/>
          </p:cNvSpPr>
          <p:nvPr/>
        </p:nvSpPr>
        <p:spPr bwMode="auto">
          <a:xfrm>
            <a:off x="274320" y="4267200"/>
            <a:ext cx="8336280" cy="2308324"/>
          </a:xfrm>
          <a:prstGeom prst="rect">
            <a:avLst/>
          </a:prstGeom>
          <a:noFill/>
          <a:ln w="9525">
            <a:noFill/>
            <a:miter lim="800000"/>
          </a:ln>
          <a:effectLst/>
        </p:spPr>
        <p:txBody>
          <a:bodyPr wrap="square">
            <a:spAutoFit/>
          </a:bodyPr>
          <a:lstStyle/>
          <a:p>
            <a:r>
              <a:rPr lang="en-US" sz="4800" smtClean="0">
                <a:solidFill>
                  <a:srgbClr val="FF0000"/>
                </a:solidFill>
                <a:latin typeface="Times New Roman" panose="02020603050405020304" pitchFamily="18" charset="0"/>
                <a:cs typeface="Times New Roman" panose="02020603050405020304" pitchFamily="18" charset="0"/>
              </a:rPr>
              <a:t>Quốc </a:t>
            </a:r>
            <a:r>
              <a:rPr lang="en-US" sz="4800">
                <a:solidFill>
                  <a:srgbClr val="FF0000"/>
                </a:solidFill>
                <a:latin typeface="Times New Roman" panose="02020603050405020304" pitchFamily="18" charset="0"/>
                <a:cs typeface="Times New Roman" panose="02020603050405020304" pitchFamily="18" charset="0"/>
              </a:rPr>
              <a:t>phòng:</a:t>
            </a:r>
            <a:endParaRPr lang="en-US" sz="4800">
              <a:solidFill>
                <a:srgbClr val="FF0000"/>
              </a:solidFill>
              <a:latin typeface="Times New Roman" panose="02020603050405020304" pitchFamily="18" charset="0"/>
              <a:cs typeface="Times New Roman" panose="02020603050405020304" pitchFamily="18" charset="0"/>
            </a:endParaRPr>
          </a:p>
          <a:p>
            <a:pPr>
              <a:buFontTx/>
              <a:buChar char="-"/>
            </a:pPr>
            <a:r>
              <a:rPr lang="en-US" sz="4800">
                <a:latin typeface="Times New Roman" panose="02020603050405020304" pitchFamily="18" charset="0"/>
                <a:cs typeface="Times New Roman" panose="02020603050405020304" pitchFamily="18" charset="0"/>
              </a:rPr>
              <a:t> Chế tạo ra nỏ bắn nhiều mũi tên. Xây thành Cổ Loa</a:t>
            </a:r>
            <a:endParaRPr lang="en-US" sz="4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checkerboard(across)">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1080"/>
                                        </p:tgtEl>
                                        <p:attrNameLst>
                                          <p:attrName>style.visibility</p:attrName>
                                        </p:attrNameLst>
                                      </p:cBhvr>
                                      <p:to>
                                        <p:strVal val="visible"/>
                                      </p:to>
                                    </p:set>
                                    <p:animEffect transition="in" filter="checkerboard(across)">
                                      <p:cBhvr>
                                        <p:cTn id="12" dur="500"/>
                                        <p:tgtEl>
                                          <p:spTgt spid="13108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1081"/>
                                        </p:tgtEl>
                                        <p:attrNameLst>
                                          <p:attrName>style.visibility</p:attrName>
                                        </p:attrNameLst>
                                      </p:cBhvr>
                                      <p:to>
                                        <p:strVal val="visible"/>
                                      </p:to>
                                    </p:set>
                                    <p:animEffect transition="in" filter="checkerboard(across)">
                                      <p:cBhvr>
                                        <p:cTn id="17" dur="500"/>
                                        <p:tgtEl>
                                          <p:spTgt spid="13108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1082"/>
                                        </p:tgtEl>
                                        <p:attrNameLst>
                                          <p:attrName>style.visibility</p:attrName>
                                        </p:attrNameLst>
                                      </p:cBhvr>
                                      <p:to>
                                        <p:strVal val="visible"/>
                                      </p:to>
                                    </p:set>
                                    <p:animEffect transition="in" filter="checkerboard(across)">
                                      <p:cBhvr>
                                        <p:cTn id="22" dur="500"/>
                                        <p:tgtEl>
                                          <p:spTgt spid="13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p:bldP spid="131080" grpId="0"/>
      <p:bldP spid="131081" grpId="0"/>
      <p:bldP spid="1310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0"/>
          <p:cNvSpPr txBox="1">
            <a:spLocks noChangeArrowheads="1"/>
          </p:cNvSpPr>
          <p:nvPr/>
        </p:nvSpPr>
        <p:spPr bwMode="auto">
          <a:xfrm>
            <a:off x="609600" y="304800"/>
            <a:ext cx="7620000" cy="4893647"/>
          </a:xfrm>
          <a:prstGeom prst="rect">
            <a:avLst/>
          </a:prstGeom>
          <a:noFill/>
          <a:ln w="9525">
            <a:noFill/>
            <a:miter lim="800000"/>
          </a:ln>
        </p:spPr>
        <p:txBody>
          <a:bodyPr>
            <a:spAutoFit/>
          </a:bodyPr>
          <a:lstStyle/>
          <a:p>
            <a:pPr>
              <a:spcBef>
                <a:spcPct val="50000"/>
              </a:spcBef>
            </a:pPr>
            <a:r>
              <a:rPr lang="en-US" altLang="en-US" sz="4800" b="1">
                <a:solidFill>
                  <a:srgbClr val="CC3300"/>
                </a:solidFill>
              </a:rPr>
              <a:t>3. Nước Âu Việt và sự xâm lược củaTriệu Đà</a:t>
            </a:r>
            <a:endParaRPr lang="en-US" altLang="en-US" sz="4800" b="1">
              <a:solidFill>
                <a:srgbClr val="CC3300"/>
              </a:solidFill>
            </a:endParaRPr>
          </a:p>
          <a:p>
            <a:pPr>
              <a:spcBef>
                <a:spcPct val="50000"/>
              </a:spcBef>
            </a:pPr>
            <a:endParaRPr lang="en-US" altLang="en-US" sz="4800" b="1">
              <a:solidFill>
                <a:srgbClr val="CC3300"/>
              </a:solidFill>
            </a:endParaRPr>
          </a:p>
          <a:p>
            <a:pPr>
              <a:spcBef>
                <a:spcPct val="50000"/>
              </a:spcBef>
            </a:pPr>
            <a:endParaRPr lang="en-US" altLang="en-US" sz="4800" b="1">
              <a:solidFill>
                <a:srgbClr val="CC3300"/>
              </a:solidFill>
            </a:endParaRPr>
          </a:p>
          <a:p>
            <a:pPr>
              <a:spcBef>
                <a:spcPct val="50000"/>
              </a:spcBef>
            </a:pPr>
            <a:endParaRPr lang="vi-VN" altLang="en-US" sz="4800" b="1">
              <a:solidFill>
                <a:srgbClr val="CC3300"/>
              </a:solidFill>
            </a:endParaRPr>
          </a:p>
        </p:txBody>
      </p:sp>
      <p:sp>
        <p:nvSpPr>
          <p:cNvPr id="17420" name="Rectangle 14"/>
          <p:cNvSpPr>
            <a:spLocks noChangeArrowheads="1"/>
          </p:cNvSpPr>
          <p:nvPr/>
        </p:nvSpPr>
        <p:spPr bwMode="auto">
          <a:xfrm>
            <a:off x="533400" y="1905000"/>
            <a:ext cx="8305800" cy="1569660"/>
          </a:xfrm>
          <a:prstGeom prst="rect">
            <a:avLst/>
          </a:prstGeom>
          <a:noFill/>
          <a:ln w="9525">
            <a:noFill/>
            <a:miter lim="800000"/>
          </a:ln>
        </p:spPr>
        <p:txBody>
          <a:bodyPr>
            <a:spAutoFit/>
          </a:bodyPr>
          <a:lstStyle/>
          <a:p>
            <a:pPr>
              <a:spcBef>
                <a:spcPct val="50000"/>
              </a:spcBef>
            </a:pPr>
            <a:r>
              <a:rPr lang="en-US" altLang="en-US" sz="4800" b="1"/>
              <a:t>- Năm 179 TCN , quân Triệu Đà đã chiếm được Âu Lạc</a:t>
            </a:r>
            <a:endParaRPr lang="vi-VN" altLang="en-US" sz="4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228600"/>
            <a:ext cx="8610600" cy="2123658"/>
          </a:xfrm>
          <a:prstGeom prst="rect">
            <a:avLst/>
          </a:prstGeom>
          <a:solidFill>
            <a:schemeClr val="bg1"/>
          </a:solidFill>
          <a:ln w="9525">
            <a:noFill/>
            <a:miter lim="800000"/>
          </a:ln>
        </p:spPr>
        <p:txBody>
          <a:bodyPr wrap="square">
            <a:spAutoFit/>
          </a:bodyPr>
          <a:lstStyle/>
          <a:p>
            <a:pPr eaLnBrk="0" hangingPunct="0"/>
            <a:r>
              <a:rPr lang="en-US" altLang="en-US" sz="4400"/>
              <a:t> </a:t>
            </a:r>
            <a:r>
              <a:rPr lang="en-US" altLang="en-US" sz="4400" b="1" i="1">
                <a:solidFill>
                  <a:srgbClr val="FF0000"/>
                </a:solidFill>
              </a:rPr>
              <a:t>Nguyên nhân nào dẫn đến việc người dân Âu Lạc mất nước  vào tay giặc phương Bắc?</a:t>
            </a:r>
            <a:endParaRPr lang="en-US" altLang="en-US" sz="4400" b="1" i="1">
              <a:solidFill>
                <a:srgbClr val="FF0000"/>
              </a:solidFill>
            </a:endParaRPr>
          </a:p>
        </p:txBody>
      </p:sp>
      <p:sp>
        <p:nvSpPr>
          <p:cNvPr id="112643" name="Text Box 3"/>
          <p:cNvSpPr txBox="1">
            <a:spLocks noChangeArrowheads="1"/>
          </p:cNvSpPr>
          <p:nvPr/>
        </p:nvSpPr>
        <p:spPr bwMode="auto">
          <a:xfrm>
            <a:off x="381000" y="2438400"/>
            <a:ext cx="8763000" cy="3477875"/>
          </a:xfrm>
          <a:prstGeom prst="rect">
            <a:avLst/>
          </a:prstGeom>
          <a:noFill/>
          <a:ln w="9525">
            <a:noFill/>
            <a:miter lim="800000"/>
          </a:ln>
        </p:spPr>
        <p:txBody>
          <a:bodyPr>
            <a:spAutoFit/>
          </a:bodyPr>
          <a:lstStyle/>
          <a:p>
            <a:pPr eaLnBrk="0" hangingPunct="0"/>
            <a:r>
              <a:rPr lang="en-US" altLang="en-US" sz="4400" b="1" u="sng"/>
              <a:t>Nguyên nhân thất bại</a:t>
            </a:r>
            <a:r>
              <a:rPr lang="en-US" altLang="en-US" sz="4400" u="sng"/>
              <a:t>:</a:t>
            </a:r>
            <a:endParaRPr lang="en-US" altLang="en-US" sz="4400" u="sng"/>
          </a:p>
          <a:p>
            <a:pPr eaLnBrk="0" hangingPunct="0"/>
            <a:r>
              <a:rPr lang="en-US" altLang="en-US" sz="4400"/>
              <a:t>- Do chủ quan </a:t>
            </a:r>
            <a:r>
              <a:rPr lang="en-US" altLang="en-US" sz="4400">
                <a:sym typeface="Wingdings 3" panose="05040102010807070707" pitchFamily="18" charset="2"/>
              </a:rPr>
              <a:t>nên</a:t>
            </a:r>
            <a:r>
              <a:rPr lang="en-US" altLang="en-US" sz="4400"/>
              <a:t> mắc mưu kẻ thù. </a:t>
            </a:r>
            <a:endParaRPr lang="en-US" altLang="en-US" sz="4400"/>
          </a:p>
          <a:p>
            <a:pPr eaLnBrk="0" hangingPunct="0">
              <a:buFontTx/>
              <a:buChar char="-"/>
            </a:pPr>
            <a:r>
              <a:rPr lang="en-US" altLang="en-US" sz="4400"/>
              <a:t> Nội bộ chia rẻ, nhân dân không ủng hộ</a:t>
            </a:r>
            <a:endParaRPr lang="en-US" altLang="en-US" sz="4400" b="1"/>
          </a:p>
        </p:txBody>
      </p:sp>
      <p:sp>
        <p:nvSpPr>
          <p:cNvPr id="25604" name="Rectangle 13"/>
          <p:cNvSpPr>
            <a:spLocks noChangeArrowheads="1"/>
          </p:cNvSpPr>
          <p:nvPr/>
        </p:nvSpPr>
        <p:spPr bwMode="auto">
          <a:xfrm>
            <a:off x="4448175" y="3244850"/>
            <a:ext cx="341760" cy="769441"/>
          </a:xfrm>
          <a:prstGeom prst="rect">
            <a:avLst/>
          </a:prstGeom>
          <a:noFill/>
          <a:ln w="9525">
            <a:noFill/>
            <a:miter lim="800000"/>
          </a:ln>
        </p:spPr>
        <p:txBody>
          <a:bodyPr wrap="none">
            <a:spAutoFit/>
          </a:bodyPr>
          <a:lstStyle/>
          <a:p>
            <a:r>
              <a:rPr lang="en-US" altLang="en-US" sz="4400" b="1"/>
              <a:t> </a:t>
            </a:r>
            <a:endParaRPr lang="en-US" alt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28600" y="152400"/>
            <a:ext cx="8686800" cy="2123658"/>
          </a:xfrm>
          <a:prstGeom prst="rect">
            <a:avLst/>
          </a:prstGeom>
          <a:solidFill>
            <a:schemeClr val="bg1"/>
          </a:solidFill>
          <a:ln w="9525">
            <a:noFill/>
            <a:miter lim="800000"/>
          </a:ln>
        </p:spPr>
        <p:txBody>
          <a:bodyPr>
            <a:spAutoFit/>
          </a:bodyPr>
          <a:lstStyle/>
          <a:p>
            <a:pPr eaLnBrk="0" hangingPunct="0"/>
            <a:r>
              <a:rPr lang="en-US" altLang="en-US" sz="4400" i="1">
                <a:solidFill>
                  <a:srgbClr val="000000"/>
                </a:solidFill>
              </a:rPr>
              <a:t> </a:t>
            </a:r>
            <a:r>
              <a:rPr lang="en-US" altLang="en-US" sz="4400" b="1" i="1">
                <a:solidFill>
                  <a:srgbClr val="FF0000"/>
                </a:solidFill>
              </a:rPr>
              <a:t>Theo em sự thất bại của An Dương Vương để lại cho đời sau bài học gì?</a:t>
            </a:r>
            <a:endParaRPr lang="en-US" altLang="en-US" sz="4400" b="1" i="1">
              <a:solidFill>
                <a:srgbClr val="FF0000"/>
              </a:solidFill>
            </a:endParaRPr>
          </a:p>
        </p:txBody>
      </p:sp>
      <p:sp>
        <p:nvSpPr>
          <p:cNvPr id="112645" name="Rectangle 5"/>
          <p:cNvSpPr>
            <a:spLocks noChangeArrowheads="1"/>
          </p:cNvSpPr>
          <p:nvPr/>
        </p:nvSpPr>
        <p:spPr bwMode="auto">
          <a:xfrm>
            <a:off x="228600" y="2514600"/>
            <a:ext cx="8686800" cy="3477875"/>
          </a:xfrm>
          <a:prstGeom prst="rect">
            <a:avLst/>
          </a:prstGeom>
          <a:noFill/>
          <a:ln w="9525">
            <a:noFill/>
            <a:miter lim="800000"/>
          </a:ln>
        </p:spPr>
        <p:txBody>
          <a:bodyPr wrap="square">
            <a:spAutoFit/>
          </a:bodyPr>
          <a:lstStyle/>
          <a:p>
            <a:pPr eaLnBrk="0" hangingPunct="0"/>
            <a:r>
              <a:rPr lang="en-US" altLang="en-US" sz="4400" b="1" u="sng"/>
              <a:t>Bài học kinh nghiệm</a:t>
            </a:r>
            <a:r>
              <a:rPr lang="en-US" altLang="en-US" sz="4400" b="1"/>
              <a:t>:</a:t>
            </a:r>
            <a:endParaRPr lang="en-US" altLang="en-US" sz="4400" b="1"/>
          </a:p>
          <a:p>
            <a:pPr eaLnBrk="0" hangingPunct="0"/>
            <a:r>
              <a:rPr lang="en-US" altLang="en-US" sz="4400" b="1" smtClean="0"/>
              <a:t>- </a:t>
            </a:r>
            <a:r>
              <a:rPr lang="en-US" altLang="en-US" sz="4400" b="1"/>
              <a:t>Phải luôn cảnh giác với kẻ thù</a:t>
            </a:r>
            <a:endParaRPr lang="en-US" altLang="en-US" sz="4400" b="1"/>
          </a:p>
          <a:p>
            <a:pPr eaLnBrk="0" hangingPunct="0"/>
            <a:r>
              <a:rPr lang="en-US" altLang="en-US" sz="4400" b="1" smtClean="0"/>
              <a:t>- Phải </a:t>
            </a:r>
            <a:r>
              <a:rPr lang="en-US" altLang="en-US" sz="4400" b="1"/>
              <a:t>xây dựng khối đoàn kết dân tộc</a:t>
            </a:r>
            <a:r>
              <a:rPr lang="en-US" altLang="en-US" sz="4400" b="1">
                <a:sym typeface="Wingdings 3" panose="05040102010807070707" pitchFamily="18" charset="2"/>
              </a:rPr>
              <a:t>, d</a:t>
            </a:r>
            <a:r>
              <a:rPr lang="en-US" altLang="en-US" sz="4400" b="1"/>
              <a:t>ựa vào sức mạnh toàn dân để đánh giặc </a:t>
            </a:r>
            <a:endParaRPr lang="en-US" altLang="en-US" sz="4400" b="1"/>
          </a:p>
        </p:txBody>
      </p:sp>
      <p:sp>
        <p:nvSpPr>
          <p:cNvPr id="26628" name="Rectangle 13"/>
          <p:cNvSpPr>
            <a:spLocks noChangeArrowheads="1"/>
          </p:cNvSpPr>
          <p:nvPr/>
        </p:nvSpPr>
        <p:spPr bwMode="auto">
          <a:xfrm>
            <a:off x="4448175" y="3244850"/>
            <a:ext cx="341760" cy="769441"/>
          </a:xfrm>
          <a:prstGeom prst="rect">
            <a:avLst/>
          </a:prstGeom>
          <a:noFill/>
          <a:ln w="9525">
            <a:noFill/>
            <a:miter lim="800000"/>
          </a:ln>
        </p:spPr>
        <p:txBody>
          <a:bodyPr wrap="none">
            <a:spAutoFit/>
          </a:bodyPr>
          <a:lstStyle/>
          <a:p>
            <a:r>
              <a:rPr lang="en-US" altLang="en-US" sz="4400" b="1"/>
              <a:t> </a:t>
            </a:r>
            <a:endParaRPr lang="en-US" alt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wedge">
                                      <p:cBhvr>
                                        <p:cTn id="7" dur="10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1"/>
          <p:cNvPicPr>
            <a:picLocks noChangeAspect="1" noChangeArrowheads="1"/>
          </p:cNvPicPr>
          <p:nvPr/>
        </p:nvPicPr>
        <p:blipFill>
          <a:blip r:embed="rId1">
            <a:lum contrast="24000"/>
          </a:blip>
          <a:srcRect b="9273"/>
          <a:stretch>
            <a:fillRect/>
          </a:stretch>
        </p:blipFill>
        <p:spPr bwMode="auto">
          <a:xfrm>
            <a:off x="215900" y="304800"/>
            <a:ext cx="8686800" cy="6426200"/>
          </a:xfrm>
          <a:prstGeom prst="rect">
            <a:avLst/>
          </a:prstGeom>
          <a:noFill/>
          <a:ln w="127000" cap="rnd">
            <a:solidFill>
              <a:srgbClr val="FF0000"/>
            </a:solidFill>
            <a:prstDash val="sysDot"/>
            <a:miter lim="800000"/>
            <a:headEnd/>
            <a:tailEnd/>
          </a:ln>
        </p:spPr>
      </p:pic>
      <p:sp>
        <p:nvSpPr>
          <p:cNvPr id="27651" name="Text Box 3"/>
          <p:cNvSpPr txBox="1">
            <a:spLocks noChangeArrowheads="1"/>
          </p:cNvSpPr>
          <p:nvPr/>
        </p:nvSpPr>
        <p:spPr bwMode="auto">
          <a:xfrm>
            <a:off x="1600200" y="5943600"/>
            <a:ext cx="5715000" cy="519113"/>
          </a:xfrm>
          <a:prstGeom prst="rect">
            <a:avLst/>
          </a:prstGeom>
          <a:noFill/>
          <a:ln w="9525">
            <a:noFill/>
            <a:miter lim="800000"/>
          </a:ln>
        </p:spPr>
        <p:txBody>
          <a:bodyPr>
            <a:spAutoFit/>
          </a:bodyPr>
          <a:lstStyle/>
          <a:p>
            <a:pPr algn="ctr" eaLnBrk="0" hangingPunct="0">
              <a:spcBef>
                <a:spcPct val="50000"/>
              </a:spcBef>
            </a:pPr>
            <a:r>
              <a:rPr lang="en-US" altLang="en-US" sz="2800" b="1" i="1">
                <a:solidFill>
                  <a:srgbClr val="FF0000"/>
                </a:solidFill>
                <a:latin typeface="Times New Roman" panose="02020603050405020304" pitchFamily="18" charset="0"/>
              </a:rPr>
              <a:t>Đền thờ An Dương Vương</a:t>
            </a:r>
            <a:endParaRPr lang="en-US" altLang="en-US" sz="2800" b="1" i="1">
              <a:solidFill>
                <a:srgbClr val="FF0000"/>
              </a:solidFill>
              <a:latin typeface="Times New Roman" panose="02020603050405020304" pitchFamily="18" charset="0"/>
            </a:endParaRPr>
          </a:p>
        </p:txBody>
      </p:sp>
      <p:sp>
        <p:nvSpPr>
          <p:cNvPr id="27652" name="AutoShape 4">
            <a:hlinkClick r:id="" action="ppaction://hlinkshowjump?jump=nextslide" highlightClick="1"/>
          </p:cNvPr>
          <p:cNvSpPr>
            <a:spLocks noChangeArrowheads="1"/>
          </p:cNvSpPr>
          <p:nvPr/>
        </p:nvSpPr>
        <p:spPr bwMode="auto">
          <a:xfrm>
            <a:off x="8253413" y="6096000"/>
            <a:ext cx="585787" cy="457200"/>
          </a:xfrm>
          <a:prstGeom prst="actionButtonForwardNext">
            <a:avLst/>
          </a:prstGeom>
          <a:solidFill>
            <a:schemeClr val="accent1"/>
          </a:solidFill>
          <a:ln w="9525">
            <a:noFill/>
            <a:miter lim="800000"/>
          </a:ln>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381000" y="1066800"/>
            <a:ext cx="8229600" cy="1981200"/>
          </a:xfrm>
        </p:spPr>
        <p:txBody>
          <a:bodyPr/>
          <a:lstStyle/>
          <a:p>
            <a:pPr eaLnBrk="1" hangingPunct="1">
              <a:buFontTx/>
              <a:buNone/>
            </a:pPr>
            <a:r>
              <a:rPr lang="vi-VN" altLang="en-US" sz="4400" b="1" smtClean="0">
                <a:solidFill>
                  <a:srgbClr val="FF0000"/>
                </a:solidFill>
              </a:rPr>
              <a:t>1. Nước Văn Lang ra đời vào thời gian nào? Ở khu vực nào trên đất nước ta</a:t>
            </a:r>
            <a:r>
              <a:rPr lang="en-US" altLang="en-US" sz="4400" b="1" smtClean="0">
                <a:solidFill>
                  <a:srgbClr val="FF0000"/>
                </a:solidFill>
              </a:rPr>
              <a:t>?</a:t>
            </a:r>
            <a:endParaRPr lang="vi-VN" altLang="en-US" sz="4400" b="1" smtClean="0">
              <a:solidFill>
                <a:srgbClr val="FF0000"/>
              </a:solidFill>
            </a:endParaRPr>
          </a:p>
        </p:txBody>
      </p:sp>
      <p:sp>
        <p:nvSpPr>
          <p:cNvPr id="139270" name="Text Box 6"/>
          <p:cNvSpPr txBox="1">
            <a:spLocks noChangeArrowheads="1"/>
          </p:cNvSpPr>
          <p:nvPr/>
        </p:nvSpPr>
        <p:spPr bwMode="auto">
          <a:xfrm>
            <a:off x="381000" y="3200400"/>
            <a:ext cx="8305800" cy="3477875"/>
          </a:xfrm>
          <a:prstGeom prst="rect">
            <a:avLst/>
          </a:prstGeom>
          <a:noFill/>
          <a:ln w="9525">
            <a:noFill/>
            <a:miter lim="800000"/>
          </a:ln>
        </p:spPr>
        <p:txBody>
          <a:bodyPr>
            <a:spAutoFit/>
          </a:bodyPr>
          <a:lstStyle/>
          <a:p>
            <a:pPr>
              <a:spcBef>
                <a:spcPct val="50000"/>
              </a:spcBef>
            </a:pPr>
            <a:r>
              <a:rPr lang="en-US" altLang="en-US" sz="4400" b="1"/>
              <a:t>- </a:t>
            </a:r>
            <a:r>
              <a:rPr lang="vi-VN" altLang="en-US" sz="4400" b="1"/>
              <a:t>Nước Văn Lang ra đời </a:t>
            </a:r>
            <a:r>
              <a:rPr lang="en-US" altLang="en-US" sz="4400" b="1"/>
              <a:t>cách đây khoảng </a:t>
            </a:r>
            <a:r>
              <a:rPr lang="en-US" altLang="en-US" sz="4400" b="1" smtClean="0"/>
              <a:t>2719 </a:t>
            </a:r>
            <a:r>
              <a:rPr lang="en-US" altLang="en-US" sz="4400" b="1"/>
              <a:t>năm (tức là khoảng 700 năm TCN). Ở khu vực sông Hồng, sông Cả và sông Mã.</a:t>
            </a:r>
            <a:endParaRPr lang="vi-VN" altLang="en-US" sz="4400" b="1"/>
          </a:p>
        </p:txBody>
      </p:sp>
      <p:sp>
        <p:nvSpPr>
          <p:cNvPr id="4100" name="Text Box 7"/>
          <p:cNvSpPr txBox="1">
            <a:spLocks noChangeArrowheads="1"/>
          </p:cNvSpPr>
          <p:nvPr/>
        </p:nvSpPr>
        <p:spPr bwMode="auto">
          <a:xfrm>
            <a:off x="762000" y="4800600"/>
            <a:ext cx="6934200" cy="769441"/>
          </a:xfrm>
          <a:prstGeom prst="rect">
            <a:avLst/>
          </a:prstGeom>
          <a:noFill/>
          <a:ln w="9525">
            <a:noFill/>
            <a:miter lim="800000"/>
          </a:ln>
        </p:spPr>
        <p:txBody>
          <a:bodyPr>
            <a:spAutoFit/>
          </a:bodyPr>
          <a:lstStyle/>
          <a:p>
            <a:pPr>
              <a:spcBef>
                <a:spcPct val="50000"/>
              </a:spcBef>
            </a:pPr>
            <a:endParaRPr lang="vi-VN" altLang="en-US" sz="4400"/>
          </a:p>
        </p:txBody>
      </p:sp>
      <p:sp>
        <p:nvSpPr>
          <p:cNvPr id="8" name="Rectangle 3"/>
          <p:cNvSpPr txBox="1">
            <a:spLocks noChangeArrowheads="1"/>
          </p:cNvSpPr>
          <p:nvPr/>
        </p:nvSpPr>
        <p:spPr bwMode="auto">
          <a:xfrm>
            <a:off x="304800" y="304800"/>
            <a:ext cx="5334000" cy="685800"/>
          </a:xfrm>
          <a:prstGeom prst="rect">
            <a:avLst/>
          </a:prstGeom>
          <a:noFill/>
          <a:ln w="9525">
            <a:noFill/>
            <a:miter lim="800000"/>
          </a:ln>
        </p:spPr>
        <p:txBody>
          <a:bodyPr/>
          <a:lstStyle/>
          <a:p>
            <a:pPr marL="342900" indent="-342900">
              <a:spcBef>
                <a:spcPct val="20000"/>
              </a:spcBef>
              <a:buFontTx/>
              <a:buChar char="•"/>
              <a:defRPr/>
            </a:pPr>
            <a:r>
              <a:rPr lang="en-US" altLang="vi-VN" sz="4400" b="1" u="sng" kern="0" dirty="0">
                <a:solidFill>
                  <a:schemeClr val="accent2"/>
                </a:solidFill>
                <a:latin typeface="Arial" panose="020B0604020202020204" pitchFamily="34" charset="0"/>
                <a:cs typeface="Arial" panose="020B0604020202020204" pitchFamily="34" charset="0"/>
              </a:rPr>
              <a:t>Ôn</a:t>
            </a:r>
            <a:r>
              <a:rPr lang="vi-VN" sz="4400" b="1" u="sng" kern="0" dirty="0">
                <a:solidFill>
                  <a:schemeClr val="accent2"/>
                </a:solidFill>
                <a:latin typeface="Arial" panose="020B0604020202020204" pitchFamily="34" charset="0"/>
                <a:cs typeface="Arial" panose="020B0604020202020204" pitchFamily="34" charset="0"/>
              </a:rPr>
              <a:t> bài cũ</a:t>
            </a:r>
            <a:r>
              <a:rPr lang="vi-VN" sz="4400" u="sng" kern="0" dirty="0">
                <a:latin typeface="Arial" panose="020B0604020202020204" pitchFamily="34" charset="0"/>
                <a:cs typeface="Arial" panose="020B0604020202020204" pitchFamily="34" charset="0"/>
              </a:rPr>
              <a:t>:</a:t>
            </a:r>
            <a:endParaRPr lang="vi-VN" sz="4400" u="sng" kern="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checkerboard(across)">
                                      <p:cBhvr>
                                        <p:cTn id="7"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i chau"/>
          <p:cNvPicPr>
            <a:picLocks noChangeAspect="1" noChangeArrowheads="1"/>
          </p:cNvPicPr>
          <p:nvPr/>
        </p:nvPicPr>
        <p:blipFill>
          <a:blip r:embed="rId1"/>
          <a:srcRect/>
          <a:stretch>
            <a:fillRect/>
          </a:stretch>
        </p:blipFill>
        <p:spPr bwMode="auto">
          <a:xfrm>
            <a:off x="0" y="0"/>
            <a:ext cx="9144000" cy="6834188"/>
          </a:xfrm>
          <a:prstGeom prst="rect">
            <a:avLst/>
          </a:prstGeom>
          <a:noFill/>
          <a:ln w="9525">
            <a:noFill/>
            <a:miter lim="800000"/>
            <a:headEnd/>
            <a:tailEnd/>
          </a:ln>
        </p:spPr>
      </p:pic>
      <p:pic>
        <p:nvPicPr>
          <p:cNvPr id="148486" name="Picture 6" descr="giengmc"/>
          <p:cNvPicPr>
            <a:picLocks noChangeAspect="1" noChangeArrowheads="1"/>
          </p:cNvPicPr>
          <p:nvPr/>
        </p:nvPicPr>
        <p:blipFill>
          <a:blip r:embed="rId2"/>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circle(out)">
                                      <p:cBhvr>
                                        <p:cTn id="7" dur="20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11" name="Picture 7" descr="den tho 2"/>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p:spPr>
      </p:pic>
      <p:pic>
        <p:nvPicPr>
          <p:cNvPr id="149510" name="Picture 6" descr="den tho an duong vuo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9512" name="Picture 8" descr="den thi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49513" name="Picture 9" descr="den tho 4"/>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149517" name="Picture 13" descr="THPT-AN-DUONG-VUONG"/>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p:spPr>
      </p:pic>
      <p:pic>
        <p:nvPicPr>
          <p:cNvPr id="149515" name="Picture 11" descr="le hoi 2"/>
          <p:cNvPicPr>
            <a:picLocks noChangeAspect="1" noChangeArrowheads="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49514" name="Picture 10" descr="le hoi"/>
          <p:cNvPicPr>
            <a:picLocks noChangeAspect="1" noChangeArrowheads="1"/>
          </p:cNvPicPr>
          <p:nvPr/>
        </p:nvPicPr>
        <p:blipFill>
          <a:blip r:embed="rId7"/>
          <a:srcRect/>
          <a:stretch>
            <a:fillRect/>
          </a:stretch>
        </p:blipFill>
        <p:spPr bwMode="auto">
          <a:xfrm>
            <a:off x="0" y="0"/>
            <a:ext cx="9144000" cy="6858000"/>
          </a:xfrm>
          <a:prstGeom prst="rect">
            <a:avLst/>
          </a:prstGeom>
          <a:noFill/>
          <a:ln w="9525">
            <a:noFill/>
            <a:miter lim="800000"/>
            <a:headEnd/>
            <a:tailEnd/>
          </a:ln>
        </p:spPr>
      </p:pic>
      <p:pic>
        <p:nvPicPr>
          <p:cNvPr id="149516" name="Picture 12" descr="le hoi 5"/>
          <p:cNvPicPr>
            <a:picLocks noChangeAspect="1" noChangeArrowheads="1"/>
          </p:cNvPicPr>
          <p:nvPr/>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circle(out)">
                                      <p:cBhvr>
                                        <p:cTn id="7" dur="3000"/>
                                        <p:tgtEl>
                                          <p:spTgt spid="149511"/>
                                        </p:tgtEl>
                                      </p:cBhvr>
                                    </p:animEffect>
                                  </p:childTnLst>
                                </p:cTn>
                              </p:par>
                            </p:childTnLst>
                          </p:cTn>
                        </p:par>
                        <p:par>
                          <p:cTn id="8" fill="hold">
                            <p:stCondLst>
                              <p:cond delay="3000"/>
                            </p:stCondLst>
                            <p:childTnLst>
                              <p:par>
                                <p:cTn id="9" presetID="21" presetClass="entr" presetSubtype="4" fill="hold" nodeType="afterEffect">
                                  <p:stCondLst>
                                    <p:cond delay="0"/>
                                  </p:stCondLst>
                                  <p:childTnLst>
                                    <p:set>
                                      <p:cBhvr>
                                        <p:cTn id="10" dur="1" fill="hold">
                                          <p:stCondLst>
                                            <p:cond delay="0"/>
                                          </p:stCondLst>
                                        </p:cTn>
                                        <p:tgtEl>
                                          <p:spTgt spid="149510"/>
                                        </p:tgtEl>
                                        <p:attrNameLst>
                                          <p:attrName>style.visibility</p:attrName>
                                        </p:attrNameLst>
                                      </p:cBhvr>
                                      <p:to>
                                        <p:strVal val="visible"/>
                                      </p:to>
                                    </p:set>
                                    <p:animEffect transition="in" filter="wheel(4)">
                                      <p:cBhvr>
                                        <p:cTn id="11" dur="3000"/>
                                        <p:tgtEl>
                                          <p:spTgt spid="149510"/>
                                        </p:tgtEl>
                                      </p:cBhvr>
                                    </p:animEffect>
                                  </p:childTnLst>
                                </p:cTn>
                              </p:par>
                            </p:childTnLst>
                          </p:cTn>
                        </p:par>
                        <p:par>
                          <p:cTn id="12" fill="hold">
                            <p:stCondLst>
                              <p:cond delay="6000"/>
                            </p:stCondLst>
                            <p:childTnLst>
                              <p:par>
                                <p:cTn id="13" presetID="55" presetClass="entr" presetSubtype="0" fill="hold" nodeType="afterEffect">
                                  <p:stCondLst>
                                    <p:cond delay="0"/>
                                  </p:stCondLst>
                                  <p:childTnLst>
                                    <p:set>
                                      <p:cBhvr>
                                        <p:cTn id="14" dur="1" fill="hold">
                                          <p:stCondLst>
                                            <p:cond delay="0"/>
                                          </p:stCondLst>
                                        </p:cTn>
                                        <p:tgtEl>
                                          <p:spTgt spid="149512"/>
                                        </p:tgtEl>
                                        <p:attrNameLst>
                                          <p:attrName>style.visibility</p:attrName>
                                        </p:attrNameLst>
                                      </p:cBhvr>
                                      <p:to>
                                        <p:strVal val="visible"/>
                                      </p:to>
                                    </p:set>
                                    <p:anim calcmode="lin" valueType="num">
                                      <p:cBhvr>
                                        <p:cTn id="15" dur="3000" fill="hold"/>
                                        <p:tgtEl>
                                          <p:spTgt spid="149512"/>
                                        </p:tgtEl>
                                        <p:attrNameLst>
                                          <p:attrName>ppt_w</p:attrName>
                                        </p:attrNameLst>
                                      </p:cBhvr>
                                      <p:tavLst>
                                        <p:tav tm="0">
                                          <p:val>
                                            <p:strVal val="#ppt_w*0.70"/>
                                          </p:val>
                                        </p:tav>
                                        <p:tav tm="100000">
                                          <p:val>
                                            <p:strVal val="#ppt_w"/>
                                          </p:val>
                                        </p:tav>
                                      </p:tavLst>
                                    </p:anim>
                                    <p:anim calcmode="lin" valueType="num">
                                      <p:cBhvr>
                                        <p:cTn id="16" dur="3000" fill="hold"/>
                                        <p:tgtEl>
                                          <p:spTgt spid="149512"/>
                                        </p:tgtEl>
                                        <p:attrNameLst>
                                          <p:attrName>ppt_h</p:attrName>
                                        </p:attrNameLst>
                                      </p:cBhvr>
                                      <p:tavLst>
                                        <p:tav tm="0">
                                          <p:val>
                                            <p:strVal val="#ppt_h"/>
                                          </p:val>
                                        </p:tav>
                                        <p:tav tm="100000">
                                          <p:val>
                                            <p:strVal val="#ppt_h"/>
                                          </p:val>
                                        </p:tav>
                                      </p:tavLst>
                                    </p:anim>
                                    <p:animEffect transition="in" filter="fade">
                                      <p:cBhvr>
                                        <p:cTn id="17" dur="3000"/>
                                        <p:tgtEl>
                                          <p:spTgt spid="149512"/>
                                        </p:tgtEl>
                                      </p:cBhvr>
                                    </p:animEffect>
                                  </p:childTnLst>
                                </p:cTn>
                              </p:par>
                            </p:childTnLst>
                          </p:cTn>
                        </p:par>
                        <p:par>
                          <p:cTn id="18" fill="hold">
                            <p:stCondLst>
                              <p:cond delay="9000"/>
                            </p:stCondLst>
                            <p:childTnLst>
                              <p:par>
                                <p:cTn id="19" presetID="21" presetClass="entr" presetSubtype="4" fill="hold" nodeType="afterEffect">
                                  <p:stCondLst>
                                    <p:cond delay="0"/>
                                  </p:stCondLst>
                                  <p:childTnLst>
                                    <p:set>
                                      <p:cBhvr>
                                        <p:cTn id="20" dur="1" fill="hold">
                                          <p:stCondLst>
                                            <p:cond delay="0"/>
                                          </p:stCondLst>
                                        </p:cTn>
                                        <p:tgtEl>
                                          <p:spTgt spid="149513"/>
                                        </p:tgtEl>
                                        <p:attrNameLst>
                                          <p:attrName>style.visibility</p:attrName>
                                        </p:attrNameLst>
                                      </p:cBhvr>
                                      <p:to>
                                        <p:strVal val="visible"/>
                                      </p:to>
                                    </p:set>
                                    <p:animEffect transition="in" filter="wheel(4)">
                                      <p:cBhvr>
                                        <p:cTn id="21" dur="3000"/>
                                        <p:tgtEl>
                                          <p:spTgt spid="14951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49517"/>
                                        </p:tgtEl>
                                        <p:attrNameLst>
                                          <p:attrName>style.visibility</p:attrName>
                                        </p:attrNameLst>
                                      </p:cBhvr>
                                      <p:to>
                                        <p:strVal val="visible"/>
                                      </p:to>
                                    </p:set>
                                    <p:anim calcmode="lin" valueType="num">
                                      <p:cBhvr>
                                        <p:cTn id="26" dur="1000" fill="hold"/>
                                        <p:tgtEl>
                                          <p:spTgt spid="149517"/>
                                        </p:tgtEl>
                                        <p:attrNameLst>
                                          <p:attrName>ppt_w</p:attrName>
                                        </p:attrNameLst>
                                      </p:cBhvr>
                                      <p:tavLst>
                                        <p:tav tm="0">
                                          <p:val>
                                            <p:strVal val="#ppt_w*0.70"/>
                                          </p:val>
                                        </p:tav>
                                        <p:tav tm="100000">
                                          <p:val>
                                            <p:strVal val="#ppt_w"/>
                                          </p:val>
                                        </p:tav>
                                      </p:tavLst>
                                    </p:anim>
                                    <p:anim calcmode="lin" valueType="num">
                                      <p:cBhvr>
                                        <p:cTn id="27" dur="1000" fill="hold"/>
                                        <p:tgtEl>
                                          <p:spTgt spid="149517"/>
                                        </p:tgtEl>
                                        <p:attrNameLst>
                                          <p:attrName>ppt_h</p:attrName>
                                        </p:attrNameLst>
                                      </p:cBhvr>
                                      <p:tavLst>
                                        <p:tav tm="0">
                                          <p:val>
                                            <p:strVal val="#ppt_h"/>
                                          </p:val>
                                        </p:tav>
                                        <p:tav tm="100000">
                                          <p:val>
                                            <p:strVal val="#ppt_h"/>
                                          </p:val>
                                        </p:tav>
                                      </p:tavLst>
                                    </p:anim>
                                    <p:animEffect transition="in" filter="fade">
                                      <p:cBhvr>
                                        <p:cTn id="28" dur="1000"/>
                                        <p:tgtEl>
                                          <p:spTgt spid="149517"/>
                                        </p:tgtEl>
                                      </p:cBhvr>
                                    </p:animEffect>
                                  </p:childTnLst>
                                </p:cTn>
                              </p:par>
                            </p:childTnLst>
                          </p:cTn>
                        </p:par>
                        <p:par>
                          <p:cTn id="29" fill="hold">
                            <p:stCondLst>
                              <p:cond delay="1000"/>
                            </p:stCondLst>
                            <p:childTnLst>
                              <p:par>
                                <p:cTn id="30" presetID="18" presetClass="entr" presetSubtype="12" fill="hold" nodeType="afterEffect">
                                  <p:stCondLst>
                                    <p:cond delay="0"/>
                                  </p:stCondLst>
                                  <p:childTnLst>
                                    <p:set>
                                      <p:cBhvr>
                                        <p:cTn id="31" dur="1" fill="hold">
                                          <p:stCondLst>
                                            <p:cond delay="0"/>
                                          </p:stCondLst>
                                        </p:cTn>
                                        <p:tgtEl>
                                          <p:spTgt spid="149515"/>
                                        </p:tgtEl>
                                        <p:attrNameLst>
                                          <p:attrName>style.visibility</p:attrName>
                                        </p:attrNameLst>
                                      </p:cBhvr>
                                      <p:to>
                                        <p:strVal val="visible"/>
                                      </p:to>
                                    </p:set>
                                    <p:animEffect transition="in" filter="strips(downLeft)">
                                      <p:cBhvr>
                                        <p:cTn id="32" dur="3000"/>
                                        <p:tgtEl>
                                          <p:spTgt spid="149515"/>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149514"/>
                                        </p:tgtEl>
                                        <p:attrNameLst>
                                          <p:attrName>style.visibility</p:attrName>
                                        </p:attrNameLst>
                                      </p:cBhvr>
                                      <p:to>
                                        <p:strVal val="visible"/>
                                      </p:to>
                                    </p:set>
                                    <p:animEffect transition="in" filter="wipe(up)">
                                      <p:cBhvr>
                                        <p:cTn id="36" dur="3000"/>
                                        <p:tgtEl>
                                          <p:spTgt spid="149514"/>
                                        </p:tgtEl>
                                      </p:cBhvr>
                                    </p:animEffect>
                                  </p:childTnLst>
                                </p:cTn>
                              </p:par>
                            </p:childTnLst>
                          </p:cTn>
                        </p:par>
                        <p:par>
                          <p:cTn id="37" fill="hold">
                            <p:stCondLst>
                              <p:cond delay="7000"/>
                            </p:stCondLst>
                            <p:childTnLst>
                              <p:par>
                                <p:cTn id="38" presetID="55" presetClass="entr" presetSubtype="0" fill="hold" nodeType="afterEffect">
                                  <p:stCondLst>
                                    <p:cond delay="0"/>
                                  </p:stCondLst>
                                  <p:childTnLst>
                                    <p:set>
                                      <p:cBhvr>
                                        <p:cTn id="39" dur="1" fill="hold">
                                          <p:stCondLst>
                                            <p:cond delay="0"/>
                                          </p:stCondLst>
                                        </p:cTn>
                                        <p:tgtEl>
                                          <p:spTgt spid="149516"/>
                                        </p:tgtEl>
                                        <p:attrNameLst>
                                          <p:attrName>style.visibility</p:attrName>
                                        </p:attrNameLst>
                                      </p:cBhvr>
                                      <p:to>
                                        <p:strVal val="visible"/>
                                      </p:to>
                                    </p:set>
                                    <p:anim calcmode="lin" valueType="num">
                                      <p:cBhvr>
                                        <p:cTn id="40" dur="3000" fill="hold"/>
                                        <p:tgtEl>
                                          <p:spTgt spid="149516"/>
                                        </p:tgtEl>
                                        <p:attrNameLst>
                                          <p:attrName>ppt_w</p:attrName>
                                        </p:attrNameLst>
                                      </p:cBhvr>
                                      <p:tavLst>
                                        <p:tav tm="0">
                                          <p:val>
                                            <p:strVal val="#ppt_w*0.70"/>
                                          </p:val>
                                        </p:tav>
                                        <p:tav tm="100000">
                                          <p:val>
                                            <p:strVal val="#ppt_w"/>
                                          </p:val>
                                        </p:tav>
                                      </p:tavLst>
                                    </p:anim>
                                    <p:anim calcmode="lin" valueType="num">
                                      <p:cBhvr>
                                        <p:cTn id="41" dur="3000" fill="hold"/>
                                        <p:tgtEl>
                                          <p:spTgt spid="149516"/>
                                        </p:tgtEl>
                                        <p:attrNameLst>
                                          <p:attrName>ppt_h</p:attrName>
                                        </p:attrNameLst>
                                      </p:cBhvr>
                                      <p:tavLst>
                                        <p:tav tm="0">
                                          <p:val>
                                            <p:strVal val="#ppt_h"/>
                                          </p:val>
                                        </p:tav>
                                        <p:tav tm="100000">
                                          <p:val>
                                            <p:strVal val="#ppt_h"/>
                                          </p:val>
                                        </p:tav>
                                      </p:tavLst>
                                    </p:anim>
                                    <p:animEffect transition="in" filter="fade">
                                      <p:cBhvr>
                                        <p:cTn id="42" dur="3000"/>
                                        <p:tgtEl>
                                          <p:spTgt spid="14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381000"/>
            <a:ext cx="8686800" cy="2554545"/>
          </a:xfrm>
          <a:prstGeom prst="rect">
            <a:avLst/>
          </a:prstGeom>
          <a:noFill/>
          <a:ln w="9525">
            <a:noFill/>
            <a:miter lim="800000"/>
          </a:ln>
          <a:effectLst/>
        </p:spPr>
        <p:txBody>
          <a:bodyPr wrap="square">
            <a:spAutoFit/>
          </a:bodyPr>
          <a:lstStyle/>
          <a:p>
            <a:pPr algn="just" eaLnBrk="0" hangingPunct="0"/>
            <a:r>
              <a:rPr lang="en-US" sz="4000" b="1">
                <a:latin typeface="Times New Roman" panose="02020603050405020304" pitchFamily="18" charset="0"/>
              </a:rPr>
              <a:t>1/ Ai là người có công hợp nhất đất nước của người Lạc Việt và người Âu Việt ?</a:t>
            </a:r>
            <a:endParaRPr lang="en-US" sz="4000" b="1">
              <a:latin typeface="Times New Roman" panose="02020603050405020304" pitchFamily="18" charset="0"/>
            </a:endParaRPr>
          </a:p>
          <a:p>
            <a:pPr eaLnBrk="0" hangingPunct="0"/>
            <a:r>
              <a:rPr lang="en-US" sz="4000" b="1" smtClean="0">
                <a:latin typeface="Times New Roman" panose="02020603050405020304" pitchFamily="18" charset="0"/>
              </a:rPr>
              <a:t>……………………………..</a:t>
            </a:r>
            <a:endParaRPr lang="en-US" sz="4000" b="1">
              <a:latin typeface="Times New Roman" panose="02020603050405020304" pitchFamily="18" charset="0"/>
            </a:endParaRPr>
          </a:p>
        </p:txBody>
      </p:sp>
      <p:sp>
        <p:nvSpPr>
          <p:cNvPr id="143363" name="Text Box 3"/>
          <p:cNvSpPr txBox="1">
            <a:spLocks noChangeArrowheads="1"/>
          </p:cNvSpPr>
          <p:nvPr/>
        </p:nvSpPr>
        <p:spPr bwMode="auto">
          <a:xfrm>
            <a:off x="838200" y="2057400"/>
            <a:ext cx="6602385" cy="707886"/>
          </a:xfrm>
          <a:prstGeom prst="rect">
            <a:avLst/>
          </a:prstGeom>
          <a:noFill/>
          <a:ln w="9525">
            <a:noFill/>
            <a:miter lim="800000"/>
          </a:ln>
          <a:effectLst/>
        </p:spPr>
        <p:txBody>
          <a:bodyPr wrap="none">
            <a:spAutoFit/>
          </a:bodyPr>
          <a:lstStyle/>
          <a:p>
            <a:pPr eaLnBrk="0" hangingPunct="0"/>
            <a:r>
              <a:rPr lang="en-US" sz="4000" b="1">
                <a:solidFill>
                  <a:srgbClr val="FF0000"/>
                </a:solidFill>
                <a:latin typeface="Times New Roman" panose="02020603050405020304" pitchFamily="18" charset="0"/>
              </a:rPr>
              <a:t>Thục Phán An Dương Vương</a:t>
            </a:r>
            <a:endParaRPr lang="en-US" sz="4000" b="1">
              <a:solidFill>
                <a:srgbClr val="FF0000"/>
              </a:solidFill>
              <a:latin typeface="Times New Roman" panose="02020603050405020304" pitchFamily="18" charset="0"/>
            </a:endParaRPr>
          </a:p>
        </p:txBody>
      </p:sp>
      <p:sp>
        <p:nvSpPr>
          <p:cNvPr id="143364" name="Text Box 4"/>
          <p:cNvSpPr txBox="1">
            <a:spLocks noChangeArrowheads="1"/>
          </p:cNvSpPr>
          <p:nvPr/>
        </p:nvSpPr>
        <p:spPr bwMode="auto">
          <a:xfrm>
            <a:off x="228600" y="2971800"/>
            <a:ext cx="8915400" cy="2554545"/>
          </a:xfrm>
          <a:prstGeom prst="rect">
            <a:avLst/>
          </a:prstGeom>
          <a:noFill/>
          <a:ln w="9525">
            <a:noFill/>
            <a:miter lim="800000"/>
          </a:ln>
          <a:effectLst/>
        </p:spPr>
        <p:txBody>
          <a:bodyPr wrap="square">
            <a:spAutoFit/>
          </a:bodyPr>
          <a:lstStyle/>
          <a:p>
            <a:pPr algn="just" eaLnBrk="0" hangingPunct="0"/>
            <a:r>
              <a:rPr lang="en-US" sz="4000" b="1">
                <a:latin typeface="Times New Roman" panose="02020603050405020304" pitchFamily="18" charset="0"/>
              </a:rPr>
              <a:t>2/ Nhà nước của người Lạc Việt và người Âu Việt có tên gì, đóng đô ở đâu ?</a:t>
            </a:r>
            <a:endParaRPr lang="en-US" sz="4000" b="1">
              <a:latin typeface="Times New Roman" panose="02020603050405020304" pitchFamily="18" charset="0"/>
            </a:endParaRPr>
          </a:p>
          <a:p>
            <a:pPr eaLnBrk="0" hangingPunct="0"/>
            <a:r>
              <a:rPr lang="en-US" sz="4000" b="1">
                <a:latin typeface="Times New Roman" panose="02020603050405020304" pitchFamily="18" charset="0"/>
              </a:rPr>
              <a:t>  Nước………………………</a:t>
            </a:r>
            <a:endParaRPr lang="en-US" sz="4000" b="1">
              <a:latin typeface="Times New Roman" panose="02020603050405020304" pitchFamily="18" charset="0"/>
            </a:endParaRPr>
          </a:p>
          <a:p>
            <a:pPr eaLnBrk="0" hangingPunct="0"/>
            <a:r>
              <a:rPr lang="en-US" sz="4000" b="1">
                <a:latin typeface="Times New Roman" panose="02020603050405020304" pitchFamily="18" charset="0"/>
              </a:rPr>
              <a:t>  </a:t>
            </a:r>
            <a:r>
              <a:rPr lang="en-US" sz="4000" b="1" smtClean="0">
                <a:latin typeface="Times New Roman" panose="02020603050405020304" pitchFamily="18" charset="0"/>
              </a:rPr>
              <a:t>Đóng đô…….…………………………..</a:t>
            </a:r>
            <a:endParaRPr lang="en-US" sz="4000" b="1">
              <a:latin typeface="Times New Roman" panose="02020603050405020304" pitchFamily="18" charset="0"/>
            </a:endParaRPr>
          </a:p>
        </p:txBody>
      </p:sp>
      <p:sp>
        <p:nvSpPr>
          <p:cNvPr id="143365" name="Text Box 5"/>
          <p:cNvSpPr txBox="1">
            <a:spLocks noChangeArrowheads="1"/>
          </p:cNvSpPr>
          <p:nvPr/>
        </p:nvSpPr>
        <p:spPr bwMode="auto">
          <a:xfrm>
            <a:off x="1828800" y="4191000"/>
            <a:ext cx="1794081" cy="707886"/>
          </a:xfrm>
          <a:prstGeom prst="rect">
            <a:avLst/>
          </a:prstGeom>
          <a:noFill/>
          <a:ln w="9525">
            <a:noFill/>
            <a:miter lim="800000"/>
          </a:ln>
          <a:effectLst/>
        </p:spPr>
        <p:txBody>
          <a:bodyPr wrap="none">
            <a:spAutoFit/>
          </a:bodyPr>
          <a:lstStyle/>
          <a:p>
            <a:pPr eaLnBrk="0" hangingPunct="0"/>
            <a:r>
              <a:rPr lang="en-US" sz="4000" b="1">
                <a:solidFill>
                  <a:srgbClr val="FF0000"/>
                </a:solidFill>
                <a:latin typeface="Times New Roman" panose="02020603050405020304" pitchFamily="18" charset="0"/>
              </a:rPr>
              <a:t>Âu Lạc</a:t>
            </a:r>
            <a:endParaRPr lang="en-US" sz="4000" b="1">
              <a:solidFill>
                <a:srgbClr val="FF0000"/>
              </a:solidFill>
              <a:latin typeface="Times New Roman" panose="02020603050405020304" pitchFamily="18" charset="0"/>
            </a:endParaRPr>
          </a:p>
        </p:txBody>
      </p:sp>
      <p:sp>
        <p:nvSpPr>
          <p:cNvPr id="143366" name="Text Box 6"/>
          <p:cNvSpPr txBox="1">
            <a:spLocks noChangeArrowheads="1"/>
          </p:cNvSpPr>
          <p:nvPr/>
        </p:nvSpPr>
        <p:spPr bwMode="auto">
          <a:xfrm>
            <a:off x="2514600" y="4800600"/>
            <a:ext cx="6313523" cy="707886"/>
          </a:xfrm>
          <a:prstGeom prst="rect">
            <a:avLst/>
          </a:prstGeom>
          <a:noFill/>
          <a:ln w="9525">
            <a:noFill/>
            <a:miter lim="800000"/>
          </a:ln>
          <a:effectLst/>
        </p:spPr>
        <p:txBody>
          <a:bodyPr wrap="none">
            <a:spAutoFit/>
          </a:bodyPr>
          <a:lstStyle/>
          <a:p>
            <a:pPr eaLnBrk="0" hangingPunct="0"/>
            <a:r>
              <a:rPr lang="en-US" sz="4000" b="1">
                <a:solidFill>
                  <a:srgbClr val="FF0000"/>
                </a:solidFill>
                <a:latin typeface="Times New Roman" panose="02020603050405020304" pitchFamily="18" charset="0"/>
              </a:rPr>
              <a:t>Đông Anh, Hà Nội ngày nay</a:t>
            </a:r>
            <a:endParaRPr lang="en-US" sz="40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additive="base">
                                        <p:cTn id="7" dur="500" fill="hold"/>
                                        <p:tgtEl>
                                          <p:spTgt spid="143363"/>
                                        </p:tgtEl>
                                        <p:attrNameLst>
                                          <p:attrName>ppt_x</p:attrName>
                                        </p:attrNameLst>
                                      </p:cBhvr>
                                      <p:tavLst>
                                        <p:tav tm="0">
                                          <p:val>
                                            <p:strVal val="#ppt_x"/>
                                          </p:val>
                                        </p:tav>
                                        <p:tav tm="100000">
                                          <p:val>
                                            <p:strVal val="#ppt_x"/>
                                          </p:val>
                                        </p:tav>
                                      </p:tavLst>
                                    </p:anim>
                                    <p:anim calcmode="lin" valueType="num">
                                      <p:cBhvr additive="base">
                                        <p:cTn id="8" dur="500" fill="hold"/>
                                        <p:tgtEl>
                                          <p:spTgt spid="143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65"/>
                                        </p:tgtEl>
                                        <p:attrNameLst>
                                          <p:attrName>style.visibility</p:attrName>
                                        </p:attrNameLst>
                                      </p:cBhvr>
                                      <p:to>
                                        <p:strVal val="visible"/>
                                      </p:to>
                                    </p:set>
                                    <p:anim calcmode="lin" valueType="num">
                                      <p:cBhvr additive="base">
                                        <p:cTn id="17" dur="500" fill="hold"/>
                                        <p:tgtEl>
                                          <p:spTgt spid="143365"/>
                                        </p:tgtEl>
                                        <p:attrNameLst>
                                          <p:attrName>ppt_x</p:attrName>
                                        </p:attrNameLst>
                                      </p:cBhvr>
                                      <p:tavLst>
                                        <p:tav tm="0">
                                          <p:val>
                                            <p:strVal val="#ppt_x"/>
                                          </p:val>
                                        </p:tav>
                                        <p:tav tm="100000">
                                          <p:val>
                                            <p:strVal val="#ppt_x"/>
                                          </p:val>
                                        </p:tav>
                                      </p:tavLst>
                                    </p:anim>
                                    <p:anim calcmode="lin" valueType="num">
                                      <p:cBhvr additive="base">
                                        <p:cTn id="18" dur="500" fill="hold"/>
                                        <p:tgtEl>
                                          <p:spTgt spid="14336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66"/>
                                        </p:tgtEl>
                                        <p:attrNameLst>
                                          <p:attrName>style.visibility</p:attrName>
                                        </p:attrNameLst>
                                      </p:cBhvr>
                                      <p:to>
                                        <p:strVal val="visible"/>
                                      </p:to>
                                    </p:set>
                                    <p:anim calcmode="lin" valueType="num">
                                      <p:cBhvr additive="base">
                                        <p:cTn id="23" dur="500" fill="hold"/>
                                        <p:tgtEl>
                                          <p:spTgt spid="143366"/>
                                        </p:tgtEl>
                                        <p:attrNameLst>
                                          <p:attrName>ppt_x</p:attrName>
                                        </p:attrNameLst>
                                      </p:cBhvr>
                                      <p:tavLst>
                                        <p:tav tm="0">
                                          <p:val>
                                            <p:strVal val="#ppt_x"/>
                                          </p:val>
                                        </p:tav>
                                        <p:tav tm="100000">
                                          <p:val>
                                            <p:strVal val="#ppt_x"/>
                                          </p:val>
                                        </p:tav>
                                      </p:tavLst>
                                    </p:anim>
                                    <p:anim calcmode="lin" valueType="num">
                                      <p:cBhvr additive="base">
                                        <p:cTn id="24" dur="500" fill="hold"/>
                                        <p:tgtEl>
                                          <p:spTgt spid="143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p:bldP spid="143365" grpId="0"/>
      <p:bldP spid="1433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7" name="Text Box 7"/>
          <p:cNvSpPr txBox="1">
            <a:spLocks noChangeArrowheads="1"/>
          </p:cNvSpPr>
          <p:nvPr/>
        </p:nvSpPr>
        <p:spPr bwMode="auto">
          <a:xfrm>
            <a:off x="228600" y="2362200"/>
            <a:ext cx="8686800" cy="1569660"/>
          </a:xfrm>
          <a:prstGeom prst="rect">
            <a:avLst/>
          </a:prstGeom>
          <a:noFill/>
          <a:ln w="9525">
            <a:noFill/>
            <a:miter lim="800000"/>
          </a:ln>
          <a:effectLst/>
        </p:spPr>
        <p:txBody>
          <a:bodyPr>
            <a:spAutoFit/>
          </a:bodyPr>
          <a:lstStyle/>
          <a:p>
            <a:r>
              <a:rPr lang="en-US" sz="4800" b="1">
                <a:latin typeface="Times New Roman" panose="02020603050405020304" pitchFamily="18" charset="0"/>
                <a:sym typeface="Wingdings" panose="05000000000000000000" pitchFamily="2" charset="2"/>
              </a:rPr>
              <a:t>3/ </a:t>
            </a:r>
            <a:r>
              <a:rPr lang="en-US" sz="4800" b="1">
                <a:latin typeface="Times New Roman" panose="02020603050405020304" pitchFamily="18" charset="0"/>
              </a:rPr>
              <a:t>Năm </a:t>
            </a:r>
            <a:r>
              <a:rPr lang="en-US" sz="4800" b="1" smtClean="0">
                <a:latin typeface="Times New Roman" panose="02020603050405020304" pitchFamily="18" charset="0"/>
              </a:rPr>
              <a:t>…………,</a:t>
            </a:r>
            <a:r>
              <a:rPr lang="en-US" sz="4800" b="1">
                <a:latin typeface="Times New Roman" panose="02020603050405020304" pitchFamily="18" charset="0"/>
              </a:rPr>
              <a:t>Triệu Đà đã chiếm được Âu Lạc</a:t>
            </a:r>
            <a:endParaRPr lang="en-US" sz="4800" b="1">
              <a:latin typeface="Times New Roman" panose="02020603050405020304" pitchFamily="18" charset="0"/>
            </a:endParaRPr>
          </a:p>
        </p:txBody>
      </p:sp>
      <p:sp>
        <p:nvSpPr>
          <p:cNvPr id="143368" name="Rectangle 8"/>
          <p:cNvSpPr>
            <a:spLocks noChangeArrowheads="1"/>
          </p:cNvSpPr>
          <p:nvPr/>
        </p:nvSpPr>
        <p:spPr bwMode="auto">
          <a:xfrm>
            <a:off x="2286000" y="2286000"/>
            <a:ext cx="2549224" cy="830997"/>
          </a:xfrm>
          <a:prstGeom prst="rect">
            <a:avLst/>
          </a:prstGeom>
          <a:noFill/>
          <a:ln w="9525">
            <a:noFill/>
            <a:miter lim="800000"/>
          </a:ln>
          <a:effectLst/>
        </p:spPr>
        <p:txBody>
          <a:bodyPr wrap="none">
            <a:spAutoFit/>
          </a:bodyPr>
          <a:lstStyle/>
          <a:p>
            <a:r>
              <a:rPr lang="en-US" sz="4800" b="1">
                <a:solidFill>
                  <a:srgbClr val="CC0000"/>
                </a:solidFill>
                <a:latin typeface="Times New Roman" panose="02020603050405020304" pitchFamily="18" charset="0"/>
              </a:rPr>
              <a:t>179 TCN</a:t>
            </a:r>
            <a:endParaRPr lang="en-GB" sz="4800" b="1">
              <a:solidFill>
                <a:srgbClr val="CC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67">
                                            <p:txEl>
                                              <p:pRg st="0" end="0"/>
                                            </p:txEl>
                                          </p:spTgt>
                                        </p:tgtEl>
                                        <p:attrNameLst>
                                          <p:attrName>style.visibility</p:attrName>
                                        </p:attrNameLst>
                                      </p:cBhvr>
                                      <p:to>
                                        <p:strVal val="visible"/>
                                      </p:to>
                                    </p:set>
                                    <p:animEffect transition="in" filter="blinds(horizontal)">
                                      <p:cBhvr>
                                        <p:cTn id="7" dur="500"/>
                                        <p:tgtEl>
                                          <p:spTgt spid="1433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68"/>
                                        </p:tgtEl>
                                        <p:attrNameLst>
                                          <p:attrName>style.visibility</p:attrName>
                                        </p:attrNameLst>
                                      </p:cBhvr>
                                      <p:to>
                                        <p:strVal val="visible"/>
                                      </p:to>
                                    </p:set>
                                    <p:animEffect transition="in" filter="box(in)">
                                      <p:cBhvr>
                                        <p:cTn id="12" dur="500"/>
                                        <p:tgtEl>
                                          <p:spTgt spid="143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2400" y="1371600"/>
            <a:ext cx="8686800" cy="5016758"/>
          </a:xfrm>
          <a:prstGeom prst="rect">
            <a:avLst/>
          </a:prstGeom>
          <a:noFill/>
          <a:ln w="9525">
            <a:solidFill>
              <a:srgbClr val="0000FF"/>
            </a:solidFill>
            <a:miter lim="800000"/>
          </a:ln>
          <a:effectLst/>
        </p:spPr>
        <p:txBody>
          <a:bodyPr>
            <a:spAutoFit/>
          </a:bodyPr>
          <a:lstStyle/>
          <a:p>
            <a:pPr algn="just" eaLnBrk="0" hangingPunct="0"/>
            <a:r>
              <a:rPr lang="en-US" sz="4000">
                <a:solidFill>
                  <a:srgbClr val="000099"/>
                </a:solidFill>
                <a:latin typeface="Times New Roman" panose="02020603050405020304" pitchFamily="18" charset="0"/>
                <a:cs typeface="Times New Roman" panose="02020603050405020304" pitchFamily="18" charset="0"/>
              </a:rPr>
              <a:t>   Cuối thế kỉ III TCN, nước Âu Lạc tiếp nối nước Văn Lang. Nông nghiệp tiếp tục được phát triển. Kĩ Thuật chế tạo ra nỏ bắn được nhiều mũi tên và việc xây dựng thành Cổ Loa là những thành tựu đặc sắc về quốc phòng của người dân Âu Lạc.</a:t>
            </a:r>
            <a:endParaRPr lang="en-US" sz="4000">
              <a:solidFill>
                <a:srgbClr val="000099"/>
              </a:solidFill>
              <a:latin typeface="Times New Roman" panose="02020603050405020304" pitchFamily="18" charset="0"/>
              <a:cs typeface="Times New Roman" panose="02020603050405020304" pitchFamily="18" charset="0"/>
            </a:endParaRPr>
          </a:p>
          <a:p>
            <a:pPr algn="just" eaLnBrk="0" hangingPunct="0"/>
            <a:r>
              <a:rPr lang="en-US" sz="4000">
                <a:solidFill>
                  <a:srgbClr val="000099"/>
                </a:solidFill>
                <a:latin typeface="Times New Roman" panose="02020603050405020304" pitchFamily="18" charset="0"/>
                <a:cs typeface="Times New Roman" panose="02020603050405020304" pitchFamily="18" charset="0"/>
              </a:rPr>
              <a:t>    Năm 179 TCN, quân Triệu Đà đã chiếm được Âu Lạc.</a:t>
            </a:r>
            <a:endParaRPr lang="en-US" sz="4000">
              <a:solidFill>
                <a:srgbClr val="000099"/>
              </a:solidFill>
              <a:latin typeface="Times New Roman" panose="02020603050405020304" pitchFamily="18" charset="0"/>
              <a:cs typeface="Times New Roman" panose="02020603050405020304" pitchFamily="18" charset="0"/>
            </a:endParaRPr>
          </a:p>
        </p:txBody>
      </p:sp>
      <p:sp>
        <p:nvSpPr>
          <p:cNvPr id="23555" name="Text Box 3"/>
          <p:cNvSpPr txBox="1">
            <a:spLocks noChangeArrowheads="1"/>
          </p:cNvSpPr>
          <p:nvPr/>
        </p:nvSpPr>
        <p:spPr bwMode="auto">
          <a:xfrm>
            <a:off x="304800" y="304800"/>
            <a:ext cx="2137124" cy="707886"/>
          </a:xfrm>
          <a:prstGeom prst="rect">
            <a:avLst/>
          </a:prstGeom>
          <a:noFill/>
          <a:ln w="9525">
            <a:noFill/>
            <a:miter lim="800000"/>
          </a:ln>
          <a:effectLst/>
        </p:spPr>
        <p:txBody>
          <a:bodyPr wrap="none">
            <a:spAutoFit/>
          </a:bodyPr>
          <a:lstStyle/>
          <a:p>
            <a:pPr algn="just" eaLnBrk="0" hangingPunct="0"/>
            <a:r>
              <a:rPr lang="en-US" sz="4000">
                <a:latin typeface="Times New Roman" panose="02020603050405020304" pitchFamily="18" charset="0"/>
                <a:cs typeface="Times New Roman" panose="02020603050405020304" pitchFamily="18" charset="0"/>
              </a:rPr>
              <a:t>Ghi nhớ :</a:t>
            </a:r>
            <a:endParaRPr 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ttachment"/>
          <p:cNvPicPr>
            <a:picLocks noChangeAspect="1" noChangeArrowheads="1"/>
          </p:cNvPicPr>
          <p:nvPr/>
        </p:nvPicPr>
        <p:blipFill>
          <a:blip r:embed="rId1"/>
          <a:srcRect/>
          <a:stretch>
            <a:fillRect/>
          </a:stretch>
        </p:blipFill>
        <p:spPr bwMode="auto">
          <a:xfrm>
            <a:off x="0" y="0"/>
            <a:ext cx="9324975" cy="6858000"/>
          </a:xfrm>
          <a:prstGeom prst="rect">
            <a:avLst/>
          </a:prstGeom>
          <a:noFill/>
          <a:ln w="9525">
            <a:noFill/>
            <a:miter lim="800000"/>
            <a:headEnd/>
            <a:tailEnd/>
          </a:ln>
        </p:spPr>
      </p:pic>
      <p:sp>
        <p:nvSpPr>
          <p:cNvPr id="31747" name="Rectangle 3"/>
          <p:cNvSpPr>
            <a:spLocks noGrp="1" noChangeArrowheads="1"/>
          </p:cNvSpPr>
          <p:nvPr>
            <p:ph type="body" idx="1"/>
          </p:nvPr>
        </p:nvSpPr>
        <p:spPr>
          <a:xfrm>
            <a:off x="838200" y="2057400"/>
            <a:ext cx="7162800" cy="2819400"/>
          </a:xfrm>
          <a:noFill/>
        </p:spPr>
        <p:txBody>
          <a:bodyPr/>
          <a:lstStyle/>
          <a:p>
            <a:pPr eaLnBrk="1" hangingPunct="1"/>
            <a:r>
              <a:rPr lang="en-ZA" altLang="en-US" smtClean="0"/>
              <a:t>Chuẩn bị : “ Nước ta dưới ách đô hộ của các triều đại phong kiến phương Bắc”</a:t>
            </a:r>
            <a:endParaRPr lang="en-GB" altLang="en-US" smtClean="0"/>
          </a:p>
        </p:txBody>
      </p:sp>
      <p:sp>
        <p:nvSpPr>
          <p:cNvPr id="31748" name="Rectangle 4"/>
          <p:cNvSpPr>
            <a:spLocks noGrp="1" noChangeArrowheads="1"/>
          </p:cNvSpPr>
          <p:nvPr>
            <p:ph type="title"/>
          </p:nvPr>
        </p:nvSpPr>
        <p:spPr>
          <a:xfrm>
            <a:off x="1295400" y="808038"/>
            <a:ext cx="6858000" cy="944562"/>
          </a:xfrm>
          <a:noFill/>
        </p:spPr>
        <p:txBody>
          <a:bodyPr/>
          <a:lstStyle/>
          <a:p>
            <a:pPr eaLnBrk="1" hangingPunct="1"/>
            <a:r>
              <a:rPr lang="en-ZA" altLang="en-US" smtClean="0"/>
              <a:t>NHẬN XÉT - DẶN DÒ</a:t>
            </a:r>
            <a:endParaRPr lang="en-GB"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81000" y="838200"/>
            <a:ext cx="8229600" cy="1295400"/>
          </a:xfrm>
          <a:prstGeom prst="rect">
            <a:avLst/>
          </a:prstGeom>
          <a:noFill/>
          <a:ln w="9525">
            <a:noFill/>
            <a:miter lim="800000"/>
          </a:ln>
        </p:spPr>
        <p:txBody>
          <a:bodyPr/>
          <a:lstStyle/>
          <a:p>
            <a:pPr marL="342900" indent="-342900">
              <a:spcBef>
                <a:spcPct val="20000"/>
              </a:spcBef>
            </a:pPr>
            <a:r>
              <a:rPr lang="vi-VN" altLang="en-US" sz="4400" b="1">
                <a:solidFill>
                  <a:srgbClr val="FF0000"/>
                </a:solidFill>
              </a:rPr>
              <a:t>2. </a:t>
            </a:r>
            <a:r>
              <a:rPr lang="en-US" altLang="en-US" sz="4400" b="1">
                <a:solidFill>
                  <a:srgbClr val="FF0000"/>
                </a:solidFill>
              </a:rPr>
              <a:t>Nghề chính </a:t>
            </a:r>
            <a:r>
              <a:rPr lang="vi-VN" altLang="en-US" sz="4400" b="1">
                <a:solidFill>
                  <a:srgbClr val="FF0000"/>
                </a:solidFill>
              </a:rPr>
              <a:t>của người </a:t>
            </a:r>
            <a:r>
              <a:rPr lang="en-US" altLang="en-US" sz="4400" b="1">
                <a:solidFill>
                  <a:srgbClr val="FF0000"/>
                </a:solidFill>
              </a:rPr>
              <a:t>dân nước Văn Lang là gì?</a:t>
            </a:r>
            <a:endParaRPr lang="vi-VN" altLang="en-US" sz="4400" b="1">
              <a:solidFill>
                <a:srgbClr val="FF0000"/>
              </a:solidFill>
            </a:endParaRPr>
          </a:p>
        </p:txBody>
      </p:sp>
      <p:sp>
        <p:nvSpPr>
          <p:cNvPr id="139272" name="Text Box 8"/>
          <p:cNvSpPr txBox="1">
            <a:spLocks noChangeArrowheads="1"/>
          </p:cNvSpPr>
          <p:nvPr/>
        </p:nvSpPr>
        <p:spPr bwMode="auto">
          <a:xfrm>
            <a:off x="533400" y="2362200"/>
            <a:ext cx="8001000" cy="2123658"/>
          </a:xfrm>
          <a:prstGeom prst="rect">
            <a:avLst/>
          </a:prstGeom>
          <a:noFill/>
          <a:ln w="9525">
            <a:noFill/>
            <a:miter lim="800000"/>
          </a:ln>
        </p:spPr>
        <p:txBody>
          <a:bodyPr>
            <a:spAutoFit/>
          </a:bodyPr>
          <a:lstStyle/>
          <a:p>
            <a:pPr>
              <a:spcBef>
                <a:spcPct val="50000"/>
              </a:spcBef>
            </a:pPr>
            <a:r>
              <a:rPr lang="en-US" altLang="en-US" sz="4400" b="1"/>
              <a:t>- Người dân làm ruộng, ươm tơ, dệt lụa,đúc đồng làm vũ khí và công cụ sản xuất. </a:t>
            </a:r>
            <a:endParaRPr lang="vi-VN" altLang="en-US"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9272"/>
                                        </p:tgtEl>
                                        <p:attrNameLst>
                                          <p:attrName>style.visibility</p:attrName>
                                        </p:attrNameLst>
                                      </p:cBhvr>
                                      <p:to>
                                        <p:strVal val="visible"/>
                                      </p:to>
                                    </p:set>
                                    <p:animEffect transition="in" filter="blinds(horizontal)">
                                      <p:cBhvr>
                                        <p:cTn id="7" dur="5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3"/>
          <p:cNvPicPr>
            <a:picLocks noChangeAspect="1" noChangeArrowheads="1"/>
          </p:cNvPicPr>
          <p:nvPr/>
        </p:nvPicPr>
        <p:blipFill>
          <a:blip r:embed="rId1">
            <a:lum contrast="-24000"/>
          </a:blip>
          <a:srcRect l="1219"/>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ang_9">
            <a:hlinkClick r:id="rId1" action="ppaction://hlinksldjump"/>
          </p:cNvPr>
          <p:cNvPicPr>
            <a:picLocks noChangeAspect="1" noChangeArrowheads="1"/>
          </p:cNvPicPr>
          <p:nvPr/>
        </p:nvPicPr>
        <p:blipFill>
          <a:blip r:embed="rId2"/>
          <a:srcRect/>
          <a:stretch>
            <a:fillRect/>
          </a:stretch>
        </p:blipFill>
        <p:spPr bwMode="auto">
          <a:xfrm>
            <a:off x="0" y="0"/>
            <a:ext cx="9144000" cy="6096000"/>
          </a:xfrm>
          <a:prstGeom prst="rect">
            <a:avLst/>
          </a:prstGeom>
          <a:noFill/>
          <a:ln w="9525">
            <a:solidFill>
              <a:srgbClr val="3333FF"/>
            </a:solidFill>
            <a:miter lim="800000"/>
            <a:headEnd/>
            <a:tailEnd/>
          </a:ln>
        </p:spPr>
      </p:pic>
      <p:sp>
        <p:nvSpPr>
          <p:cNvPr id="50179" name="Freeform 3"/>
          <p:cNvSpPr/>
          <p:nvPr/>
        </p:nvSpPr>
        <p:spPr bwMode="auto">
          <a:xfrm>
            <a:off x="5029200" y="1524000"/>
            <a:ext cx="2362200" cy="1600200"/>
          </a:xfrm>
          <a:custGeom>
            <a:avLst/>
            <a:gdLst>
              <a:gd name="T0" fmla="*/ 2147483647 w 1086"/>
              <a:gd name="T1" fmla="*/ 2147483647 h 814"/>
              <a:gd name="T2" fmla="*/ 2147483647 w 1086"/>
              <a:gd name="T3" fmla="*/ 2147483647 h 814"/>
              <a:gd name="T4" fmla="*/ 2147483647 w 1086"/>
              <a:gd name="T5" fmla="*/ 2147483647 h 814"/>
              <a:gd name="T6" fmla="*/ 2147483647 w 1086"/>
              <a:gd name="T7" fmla="*/ 2147483647 h 814"/>
              <a:gd name="T8" fmla="*/ 2147483647 w 1086"/>
              <a:gd name="T9" fmla="*/ 2147483647 h 814"/>
              <a:gd name="T10" fmla="*/ 2147483647 w 1086"/>
              <a:gd name="T11" fmla="*/ 2147483647 h 814"/>
              <a:gd name="T12" fmla="*/ 2147483647 w 1086"/>
              <a:gd name="T13" fmla="*/ 2147483647 h 814"/>
              <a:gd name="T14" fmla="*/ 2147483647 w 1086"/>
              <a:gd name="T15" fmla="*/ 2147483647 h 814"/>
              <a:gd name="T16" fmla="*/ 2147483647 w 1086"/>
              <a:gd name="T17" fmla="*/ 2147483647 h 814"/>
              <a:gd name="T18" fmla="*/ 2147483647 w 1086"/>
              <a:gd name="T19" fmla="*/ 2147483647 h 814"/>
              <a:gd name="T20" fmla="*/ 2147483647 w 1086"/>
              <a:gd name="T21" fmla="*/ 2147483647 h 814"/>
              <a:gd name="T22" fmla="*/ 2147483647 w 1086"/>
              <a:gd name="T23" fmla="*/ 2147483647 h 814"/>
              <a:gd name="T24" fmla="*/ 2147483647 w 1086"/>
              <a:gd name="T25" fmla="*/ 2147483647 h 814"/>
              <a:gd name="T26" fmla="*/ 2147483647 w 1086"/>
              <a:gd name="T27" fmla="*/ 2147483647 h 814"/>
              <a:gd name="T28" fmla="*/ 2147483647 w 1086"/>
              <a:gd name="T29" fmla="*/ 2147483647 h 814"/>
              <a:gd name="T30" fmla="*/ 2147483647 w 1086"/>
              <a:gd name="T31" fmla="*/ 2147483647 h 814"/>
              <a:gd name="T32" fmla="*/ 2147483647 w 1086"/>
              <a:gd name="T33" fmla="*/ 2147483647 h 814"/>
              <a:gd name="T34" fmla="*/ 2147483647 w 1086"/>
              <a:gd name="T35" fmla="*/ 2147483647 h 814"/>
              <a:gd name="T36" fmla="*/ 2147483647 w 1086"/>
              <a:gd name="T37" fmla="*/ 2147483647 h 814"/>
              <a:gd name="T38" fmla="*/ 2147483647 w 1086"/>
              <a:gd name="T39" fmla="*/ 0 h 814"/>
              <a:gd name="T40" fmla="*/ 2147483647 w 1086"/>
              <a:gd name="T41" fmla="*/ 2147483647 h 814"/>
              <a:gd name="T42" fmla="*/ 2147483647 w 1086"/>
              <a:gd name="T43" fmla="*/ 2147483647 h 814"/>
              <a:gd name="T44" fmla="*/ 2147483647 w 1086"/>
              <a:gd name="T45" fmla="*/ 2147483647 h 814"/>
              <a:gd name="T46" fmla="*/ 2147483647 w 1086"/>
              <a:gd name="T47" fmla="*/ 2147483647 h 814"/>
              <a:gd name="T48" fmla="*/ 2147483647 w 1086"/>
              <a:gd name="T49" fmla="*/ 2147483647 h 814"/>
              <a:gd name="T50" fmla="*/ 2147483647 w 1086"/>
              <a:gd name="T51" fmla="*/ 2147483647 h 814"/>
              <a:gd name="T52" fmla="*/ 2147483647 w 1086"/>
              <a:gd name="T53" fmla="*/ 2147483647 h 814"/>
              <a:gd name="T54" fmla="*/ 2147483647 w 1086"/>
              <a:gd name="T55" fmla="*/ 2147483647 h 814"/>
              <a:gd name="T56" fmla="*/ 2147483647 w 1086"/>
              <a:gd name="T57" fmla="*/ 2147483647 h 814"/>
              <a:gd name="T58" fmla="*/ 2147483647 w 1086"/>
              <a:gd name="T59" fmla="*/ 2147483647 h 814"/>
              <a:gd name="T60" fmla="*/ 2147483647 w 1086"/>
              <a:gd name="T61" fmla="*/ 2147483647 h 814"/>
              <a:gd name="T62" fmla="*/ 2147483647 w 1086"/>
              <a:gd name="T63" fmla="*/ 2147483647 h 814"/>
              <a:gd name="T64" fmla="*/ 2147483647 w 1086"/>
              <a:gd name="T65" fmla="*/ 2147483647 h 814"/>
              <a:gd name="T66" fmla="*/ 2147483647 w 1086"/>
              <a:gd name="T67" fmla="*/ 2147483647 h 814"/>
              <a:gd name="T68" fmla="*/ 2147483647 w 1086"/>
              <a:gd name="T69" fmla="*/ 2147483647 h 814"/>
              <a:gd name="T70" fmla="*/ 2147483647 w 1086"/>
              <a:gd name="T71" fmla="*/ 2147483647 h 814"/>
              <a:gd name="T72" fmla="*/ 2147483647 w 1086"/>
              <a:gd name="T73" fmla="*/ 2147483647 h 814"/>
              <a:gd name="T74" fmla="*/ 2147483647 w 1086"/>
              <a:gd name="T75" fmla="*/ 2147483647 h 814"/>
              <a:gd name="T76" fmla="*/ 2147483647 w 1086"/>
              <a:gd name="T77" fmla="*/ 2147483647 h 814"/>
              <a:gd name="T78" fmla="*/ 2147483647 w 1086"/>
              <a:gd name="T79" fmla="*/ 2147483647 h 814"/>
              <a:gd name="T80" fmla="*/ 2147483647 w 1086"/>
              <a:gd name="T81" fmla="*/ 2147483647 h 814"/>
              <a:gd name="T82" fmla="*/ 2147483647 w 1086"/>
              <a:gd name="T83" fmla="*/ 2147483647 h 814"/>
              <a:gd name="T84" fmla="*/ 2147483647 w 1086"/>
              <a:gd name="T85" fmla="*/ 2147483647 h 814"/>
              <a:gd name="T86" fmla="*/ 2147483647 w 1086"/>
              <a:gd name="T87" fmla="*/ 2147483647 h 814"/>
              <a:gd name="T88" fmla="*/ 2147483647 w 1086"/>
              <a:gd name="T89" fmla="*/ 2147483647 h 814"/>
              <a:gd name="T90" fmla="*/ 2147483647 w 1086"/>
              <a:gd name="T91" fmla="*/ 2147483647 h 8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86"/>
              <a:gd name="T139" fmla="*/ 0 h 814"/>
              <a:gd name="T140" fmla="*/ 1086 w 1086"/>
              <a:gd name="T141" fmla="*/ 814 h 8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86" h="814">
                <a:moveTo>
                  <a:pt x="574" y="814"/>
                </a:moveTo>
                <a:cubicBezTo>
                  <a:pt x="519" y="775"/>
                  <a:pt x="518" y="771"/>
                  <a:pt x="446" y="759"/>
                </a:cubicBezTo>
                <a:cubicBezTo>
                  <a:pt x="416" y="739"/>
                  <a:pt x="394" y="715"/>
                  <a:pt x="364" y="695"/>
                </a:cubicBezTo>
                <a:cubicBezTo>
                  <a:pt x="344" y="665"/>
                  <a:pt x="330" y="651"/>
                  <a:pt x="300" y="631"/>
                </a:cubicBezTo>
                <a:cubicBezTo>
                  <a:pt x="303" y="622"/>
                  <a:pt x="300" y="607"/>
                  <a:pt x="309" y="603"/>
                </a:cubicBezTo>
                <a:cubicBezTo>
                  <a:pt x="318" y="599"/>
                  <a:pt x="327" y="610"/>
                  <a:pt x="336" y="613"/>
                </a:cubicBezTo>
                <a:cubicBezTo>
                  <a:pt x="345" y="616"/>
                  <a:pt x="355" y="619"/>
                  <a:pt x="364" y="622"/>
                </a:cubicBezTo>
                <a:cubicBezTo>
                  <a:pt x="388" y="548"/>
                  <a:pt x="346" y="649"/>
                  <a:pt x="428" y="585"/>
                </a:cubicBezTo>
                <a:cubicBezTo>
                  <a:pt x="448" y="569"/>
                  <a:pt x="378" y="524"/>
                  <a:pt x="373" y="521"/>
                </a:cubicBezTo>
                <a:cubicBezTo>
                  <a:pt x="370" y="512"/>
                  <a:pt x="369" y="502"/>
                  <a:pt x="364" y="494"/>
                </a:cubicBezTo>
                <a:cubicBezTo>
                  <a:pt x="360" y="486"/>
                  <a:pt x="350" y="483"/>
                  <a:pt x="346" y="475"/>
                </a:cubicBezTo>
                <a:cubicBezTo>
                  <a:pt x="321" y="426"/>
                  <a:pt x="357" y="446"/>
                  <a:pt x="309" y="430"/>
                </a:cubicBezTo>
                <a:cubicBezTo>
                  <a:pt x="279" y="399"/>
                  <a:pt x="298" y="389"/>
                  <a:pt x="254" y="375"/>
                </a:cubicBezTo>
                <a:cubicBezTo>
                  <a:pt x="219" y="352"/>
                  <a:pt x="195" y="325"/>
                  <a:pt x="154" y="311"/>
                </a:cubicBezTo>
                <a:cubicBezTo>
                  <a:pt x="123" y="282"/>
                  <a:pt x="84" y="275"/>
                  <a:pt x="44" y="265"/>
                </a:cubicBezTo>
                <a:cubicBezTo>
                  <a:pt x="0" y="236"/>
                  <a:pt x="11" y="256"/>
                  <a:pt x="26" y="183"/>
                </a:cubicBezTo>
                <a:cubicBezTo>
                  <a:pt x="28" y="173"/>
                  <a:pt x="27" y="161"/>
                  <a:pt x="35" y="155"/>
                </a:cubicBezTo>
                <a:cubicBezTo>
                  <a:pt x="51" y="144"/>
                  <a:pt x="90" y="137"/>
                  <a:pt x="90" y="137"/>
                </a:cubicBezTo>
                <a:cubicBezTo>
                  <a:pt x="79" y="99"/>
                  <a:pt x="65" y="87"/>
                  <a:pt x="44" y="55"/>
                </a:cubicBezTo>
                <a:cubicBezTo>
                  <a:pt x="70" y="38"/>
                  <a:pt x="91" y="17"/>
                  <a:pt x="117" y="0"/>
                </a:cubicBezTo>
                <a:cubicBezTo>
                  <a:pt x="155" y="58"/>
                  <a:pt x="244" y="37"/>
                  <a:pt x="309" y="46"/>
                </a:cubicBezTo>
                <a:cubicBezTo>
                  <a:pt x="361" y="63"/>
                  <a:pt x="413" y="54"/>
                  <a:pt x="464" y="37"/>
                </a:cubicBezTo>
                <a:cubicBezTo>
                  <a:pt x="535" y="60"/>
                  <a:pt x="450" y="26"/>
                  <a:pt x="510" y="73"/>
                </a:cubicBezTo>
                <a:cubicBezTo>
                  <a:pt x="516" y="77"/>
                  <a:pt x="572" y="90"/>
                  <a:pt x="574" y="91"/>
                </a:cubicBezTo>
                <a:cubicBezTo>
                  <a:pt x="593" y="97"/>
                  <a:pt x="629" y="110"/>
                  <a:pt x="629" y="110"/>
                </a:cubicBezTo>
                <a:cubicBezTo>
                  <a:pt x="653" y="107"/>
                  <a:pt x="678" y="106"/>
                  <a:pt x="702" y="101"/>
                </a:cubicBezTo>
                <a:cubicBezTo>
                  <a:pt x="721" y="97"/>
                  <a:pt x="757" y="82"/>
                  <a:pt x="757" y="82"/>
                </a:cubicBezTo>
                <a:cubicBezTo>
                  <a:pt x="769" y="85"/>
                  <a:pt x="787" y="80"/>
                  <a:pt x="794" y="91"/>
                </a:cubicBezTo>
                <a:cubicBezTo>
                  <a:pt x="799" y="99"/>
                  <a:pt x="775" y="101"/>
                  <a:pt x="775" y="110"/>
                </a:cubicBezTo>
                <a:cubicBezTo>
                  <a:pt x="775" y="119"/>
                  <a:pt x="788" y="122"/>
                  <a:pt x="794" y="128"/>
                </a:cubicBezTo>
                <a:cubicBezTo>
                  <a:pt x="797" y="143"/>
                  <a:pt x="788" y="169"/>
                  <a:pt x="803" y="174"/>
                </a:cubicBezTo>
                <a:cubicBezTo>
                  <a:pt x="832" y="185"/>
                  <a:pt x="864" y="165"/>
                  <a:pt x="894" y="165"/>
                </a:cubicBezTo>
                <a:cubicBezTo>
                  <a:pt x="907" y="165"/>
                  <a:pt x="919" y="171"/>
                  <a:pt x="931" y="174"/>
                </a:cubicBezTo>
                <a:cubicBezTo>
                  <a:pt x="887" y="188"/>
                  <a:pt x="906" y="198"/>
                  <a:pt x="876" y="229"/>
                </a:cubicBezTo>
                <a:cubicBezTo>
                  <a:pt x="847" y="316"/>
                  <a:pt x="943" y="319"/>
                  <a:pt x="1004" y="329"/>
                </a:cubicBezTo>
                <a:cubicBezTo>
                  <a:pt x="1013" y="332"/>
                  <a:pt x="1023" y="333"/>
                  <a:pt x="1031" y="338"/>
                </a:cubicBezTo>
                <a:cubicBezTo>
                  <a:pt x="1086" y="371"/>
                  <a:pt x="1009" y="396"/>
                  <a:pt x="986" y="411"/>
                </a:cubicBezTo>
                <a:cubicBezTo>
                  <a:pt x="980" y="405"/>
                  <a:pt x="976" y="393"/>
                  <a:pt x="967" y="393"/>
                </a:cubicBezTo>
                <a:cubicBezTo>
                  <a:pt x="956" y="393"/>
                  <a:pt x="947" y="403"/>
                  <a:pt x="940" y="411"/>
                </a:cubicBezTo>
                <a:cubicBezTo>
                  <a:pt x="919" y="437"/>
                  <a:pt x="909" y="468"/>
                  <a:pt x="885" y="494"/>
                </a:cubicBezTo>
                <a:cubicBezTo>
                  <a:pt x="864" y="557"/>
                  <a:pt x="881" y="536"/>
                  <a:pt x="848" y="567"/>
                </a:cubicBezTo>
                <a:cubicBezTo>
                  <a:pt x="834" y="610"/>
                  <a:pt x="785" y="680"/>
                  <a:pt x="739" y="695"/>
                </a:cubicBezTo>
                <a:cubicBezTo>
                  <a:pt x="721" y="701"/>
                  <a:pt x="702" y="701"/>
                  <a:pt x="684" y="704"/>
                </a:cubicBezTo>
                <a:cubicBezTo>
                  <a:pt x="648" y="727"/>
                  <a:pt x="610" y="736"/>
                  <a:pt x="574" y="759"/>
                </a:cubicBezTo>
                <a:cubicBezTo>
                  <a:pt x="571" y="771"/>
                  <a:pt x="573" y="785"/>
                  <a:pt x="565" y="795"/>
                </a:cubicBezTo>
                <a:cubicBezTo>
                  <a:pt x="554" y="809"/>
                  <a:pt x="510" y="795"/>
                  <a:pt x="510" y="795"/>
                </a:cubicBezTo>
              </a:path>
            </a:pathLst>
          </a:custGeom>
          <a:noFill/>
          <a:ln w="34925" cap="rnd">
            <a:solidFill>
              <a:srgbClr val="FF0000"/>
            </a:solidFill>
            <a:round/>
          </a:ln>
        </p:spPr>
        <p:txBody>
          <a:bodyPr/>
          <a:lstStyle/>
          <a:p>
            <a:endParaRPr lang="en-US"/>
          </a:p>
        </p:txBody>
      </p:sp>
      <p:sp>
        <p:nvSpPr>
          <p:cNvPr id="50182" name="Text Box 6"/>
          <p:cNvSpPr txBox="1">
            <a:spLocks noChangeArrowheads="1"/>
          </p:cNvSpPr>
          <p:nvPr/>
        </p:nvSpPr>
        <p:spPr bwMode="auto">
          <a:xfrm>
            <a:off x="1676400" y="6324600"/>
            <a:ext cx="6400800" cy="366713"/>
          </a:xfrm>
          <a:prstGeom prst="rect">
            <a:avLst/>
          </a:prstGeom>
          <a:solidFill>
            <a:schemeClr val="bg1"/>
          </a:solidFill>
          <a:ln w="9525">
            <a:noFill/>
            <a:miter lim="800000"/>
          </a:ln>
        </p:spPr>
        <p:txBody>
          <a:bodyPr>
            <a:spAutoFit/>
          </a:bodyPr>
          <a:lstStyle/>
          <a:p>
            <a:pPr algn="just">
              <a:spcBef>
                <a:spcPct val="50000"/>
              </a:spcBef>
            </a:pPr>
            <a:r>
              <a:rPr lang="en-US" altLang="en-US" b="1">
                <a:solidFill>
                  <a:srgbClr val="3333FF"/>
                </a:solidFill>
                <a:latin typeface="Times New Roman" panose="02020603050405020304" pitchFamily="18" charset="0"/>
              </a:rPr>
              <a:t>Ven sông Hồng, từ Ba Vì (Hà Tây) đến Việt Trì (Phú Thọ).</a:t>
            </a:r>
            <a:endParaRPr lang="en-US" altLang="en-US" b="1">
              <a:solidFill>
                <a:srgbClr val="3333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amond(in)">
                                      <p:cBhvr>
                                        <p:cTn id="7" dur="5000"/>
                                        <p:tgtEl>
                                          <p:spTgt spid="50179"/>
                                        </p:tgtEl>
                                      </p:cBhvr>
                                    </p:animEffect>
                                  </p:childTnLst>
                                </p:cTn>
                              </p:par>
                              <p:par>
                                <p:cTn id="8" presetID="35" presetClass="emph" presetSubtype="0" repeatCount="indefinite" fill="hold" grpId="1" nodeType="withEffect">
                                  <p:stCondLst>
                                    <p:cond delay="0"/>
                                  </p:stCondLst>
                                  <p:childTnLst>
                                    <p:anim calcmode="discrete" valueType="str">
                                      <p:cBhvr>
                                        <p:cTn id="9" dur="1000" fill="hold"/>
                                        <p:tgtEl>
                                          <p:spTgt spid="50179"/>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0182"/>
                                        </p:tgtEl>
                                        <p:attrNameLst>
                                          <p:attrName>style.visibility</p:attrName>
                                        </p:attrNameLst>
                                      </p:cBhvr>
                                      <p:to>
                                        <p:strVal val="visible"/>
                                      </p:to>
                                    </p:set>
                                    <p:animEffect transition="in" filter="box(in)">
                                      <p:cBhvr>
                                        <p:cTn id="14"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P spid="50179" grpId="1" animBg="1"/>
      <p:bldP spid="501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Hộp_Văn_Bản 3"/>
          <p:cNvSpPr txBox="1">
            <a:spLocks noChangeArrowheads="1"/>
          </p:cNvSpPr>
          <p:nvPr/>
        </p:nvSpPr>
        <p:spPr bwMode="auto">
          <a:xfrm>
            <a:off x="0" y="457200"/>
            <a:ext cx="9144000" cy="1077913"/>
          </a:xfrm>
          <a:prstGeom prst="rect">
            <a:avLst/>
          </a:prstGeom>
          <a:noFill/>
          <a:ln w="9525">
            <a:noFill/>
            <a:miter lim="800000"/>
          </a:ln>
        </p:spPr>
        <p:txBody>
          <a:bodyPr>
            <a:spAutoFit/>
          </a:bodyPr>
          <a:lstStyle/>
          <a:p>
            <a:pPr algn="ctr"/>
            <a:r>
              <a:rPr lang="en-US" sz="3200"/>
              <a:t>Thứ ba ngày 18 tháng 9 n</a:t>
            </a:r>
            <a:r>
              <a:rPr lang="vi-VN" sz="3200"/>
              <a:t>ă</a:t>
            </a:r>
            <a:r>
              <a:rPr lang="en-US" sz="3200"/>
              <a:t>m </a:t>
            </a:r>
            <a:r>
              <a:rPr lang="en-US" sz="3200" smtClean="0"/>
              <a:t>2019</a:t>
            </a:r>
            <a:endParaRPr lang="en-US" sz="3200"/>
          </a:p>
          <a:p>
            <a:pPr algn="ctr"/>
            <a:r>
              <a:rPr lang="en-US" sz="3200" u="sng"/>
              <a:t>Lịch sử</a:t>
            </a:r>
            <a:endParaRPr lang="en-US" sz="3200" u="sng"/>
          </a:p>
        </p:txBody>
      </p:sp>
      <p:sp>
        <p:nvSpPr>
          <p:cNvPr id="8195" name="Hộp_Văn_Bản 4"/>
          <p:cNvSpPr txBox="1">
            <a:spLocks noChangeArrowheads="1"/>
          </p:cNvSpPr>
          <p:nvPr/>
        </p:nvSpPr>
        <p:spPr bwMode="auto">
          <a:xfrm>
            <a:off x="0" y="1752600"/>
            <a:ext cx="9144000" cy="1508125"/>
          </a:xfrm>
          <a:prstGeom prst="rect">
            <a:avLst/>
          </a:prstGeom>
          <a:noFill/>
          <a:ln w="9525">
            <a:noFill/>
            <a:miter lim="800000"/>
          </a:ln>
        </p:spPr>
        <p:txBody>
          <a:bodyPr>
            <a:spAutoFit/>
          </a:bodyPr>
          <a:lstStyle/>
          <a:p>
            <a:pPr algn="ctr"/>
            <a:r>
              <a:rPr lang="en-US" sz="6000" b="1">
                <a:solidFill>
                  <a:srgbClr val="FF0000"/>
                </a:solidFill>
              </a:rPr>
              <a:t>N</a:t>
            </a:r>
            <a:r>
              <a:rPr lang="vi-VN" sz="6000" b="1">
                <a:solidFill>
                  <a:srgbClr val="FF0000"/>
                </a:solidFill>
              </a:rPr>
              <a:t>ước</a:t>
            </a:r>
            <a:r>
              <a:rPr lang="en-US" sz="6000" b="1">
                <a:solidFill>
                  <a:srgbClr val="FF0000"/>
                </a:solidFill>
              </a:rPr>
              <a:t> Âu Lạc</a:t>
            </a:r>
            <a:endParaRPr lang="en-US" sz="6000" b="1">
              <a:solidFill>
                <a:srgbClr val="FF0000"/>
              </a:solidFill>
            </a:endParaRPr>
          </a:p>
          <a:p>
            <a:pPr algn="ctr"/>
            <a:r>
              <a:rPr lang="en-US" sz="3200" b="1">
                <a:solidFill>
                  <a:srgbClr val="FF0000"/>
                </a:solidFill>
              </a:rPr>
              <a:t>(Trang 15)</a:t>
            </a:r>
            <a:endParaRPr lang="en-US" sz="3200" b="1">
              <a:solidFill>
                <a:srgbClr val="FF0000"/>
              </a:solidFill>
            </a:endParaRPr>
          </a:p>
        </p:txBody>
      </p:sp>
      <p:sp>
        <p:nvSpPr>
          <p:cNvPr id="8196" name="Rectangle 4"/>
          <p:cNvSpPr>
            <a:spLocks noChangeArrowheads="1"/>
          </p:cNvSpPr>
          <p:nvPr/>
        </p:nvSpPr>
        <p:spPr bwMode="auto">
          <a:xfrm>
            <a:off x="228600" y="4191000"/>
            <a:ext cx="8610600" cy="609600"/>
          </a:xfrm>
          <a:prstGeom prst="rect">
            <a:avLst/>
          </a:prstGeom>
          <a:noFill/>
          <a:ln w="9525">
            <a:noFill/>
            <a:miter lim="800000"/>
          </a:ln>
        </p:spPr>
        <p:txBody>
          <a:bodyPr/>
          <a:lstStyle/>
          <a:p>
            <a:pPr marL="342900" indent="-342900">
              <a:spcBef>
                <a:spcPct val="20000"/>
              </a:spcBef>
            </a:pPr>
            <a:r>
              <a:rPr lang="en-US" altLang="en-US" sz="4000" b="1"/>
              <a:t>2</a:t>
            </a:r>
            <a:r>
              <a:rPr lang="vi-VN" altLang="en-US" sz="4000" b="1"/>
              <a:t>. Sự ra đời của nước Âu Lạc</a:t>
            </a:r>
            <a:endParaRPr lang="vi-VN" altLang="en-US" sz="4000" b="1"/>
          </a:p>
        </p:txBody>
      </p:sp>
      <p:sp>
        <p:nvSpPr>
          <p:cNvPr id="8197" name="Text Box 13"/>
          <p:cNvSpPr txBox="1">
            <a:spLocks noChangeArrowheads="1"/>
          </p:cNvSpPr>
          <p:nvPr/>
        </p:nvSpPr>
        <p:spPr bwMode="auto">
          <a:xfrm>
            <a:off x="152400" y="5029200"/>
            <a:ext cx="8763000" cy="1323975"/>
          </a:xfrm>
          <a:prstGeom prst="rect">
            <a:avLst/>
          </a:prstGeom>
          <a:noFill/>
          <a:ln w="9525">
            <a:noFill/>
            <a:miter lim="800000"/>
          </a:ln>
        </p:spPr>
        <p:txBody>
          <a:bodyPr>
            <a:spAutoFit/>
          </a:bodyPr>
          <a:lstStyle/>
          <a:p>
            <a:pPr>
              <a:spcBef>
                <a:spcPct val="50000"/>
              </a:spcBef>
            </a:pPr>
            <a:r>
              <a:rPr lang="en-US" altLang="en-US" sz="4000" b="1"/>
              <a:t>3. Những thành tựu của người Âu Lạc.</a:t>
            </a:r>
            <a:endParaRPr lang="vi-VN" altLang="en-US" sz="4000" b="1"/>
          </a:p>
        </p:txBody>
      </p:sp>
      <p:sp>
        <p:nvSpPr>
          <p:cNvPr id="8198" name="Rectangle 4"/>
          <p:cNvSpPr>
            <a:spLocks noChangeArrowheads="1"/>
          </p:cNvSpPr>
          <p:nvPr/>
        </p:nvSpPr>
        <p:spPr bwMode="auto">
          <a:xfrm>
            <a:off x="228600" y="3505200"/>
            <a:ext cx="8610600" cy="609600"/>
          </a:xfrm>
          <a:prstGeom prst="rect">
            <a:avLst/>
          </a:prstGeom>
          <a:noFill/>
          <a:ln w="9525">
            <a:noFill/>
            <a:miter lim="800000"/>
          </a:ln>
        </p:spPr>
        <p:txBody>
          <a:bodyPr/>
          <a:lstStyle/>
          <a:p>
            <a:pPr marL="342900" indent="-342900">
              <a:spcBef>
                <a:spcPct val="20000"/>
              </a:spcBef>
            </a:pPr>
            <a:r>
              <a:rPr lang="vi-VN" altLang="en-US" sz="4000" b="1"/>
              <a:t>1. </a:t>
            </a:r>
            <a:r>
              <a:rPr lang="en-US" altLang="en-US" sz="4000" b="1"/>
              <a:t>Ng</a:t>
            </a:r>
            <a:r>
              <a:rPr lang="vi-VN" altLang="en-US" sz="4000" b="1"/>
              <a:t>ười</a:t>
            </a:r>
            <a:r>
              <a:rPr lang="en-US" altLang="en-US" sz="4000" b="1"/>
              <a:t> Lạc Việt và ng</a:t>
            </a:r>
            <a:r>
              <a:rPr lang="vi-VN" altLang="en-US" sz="4000" b="1"/>
              <a:t>ười</a:t>
            </a:r>
            <a:r>
              <a:rPr lang="en-US" altLang="en-US" sz="4000" b="1"/>
              <a:t> </a:t>
            </a:r>
            <a:r>
              <a:rPr lang="vi-VN" altLang="en-US" sz="4000" b="1"/>
              <a:t>Âu </a:t>
            </a:r>
            <a:r>
              <a:rPr lang="en-US" altLang="en-US" sz="4000" b="1"/>
              <a:t>Việt</a:t>
            </a:r>
            <a:endParaRPr lang="vi-VN" altLang="en-US" sz="40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228600" y="152400"/>
            <a:ext cx="8610600" cy="609600"/>
          </a:xfrm>
          <a:prstGeom prst="rect">
            <a:avLst/>
          </a:prstGeom>
          <a:noFill/>
          <a:ln w="9525">
            <a:noFill/>
            <a:miter lim="800000"/>
          </a:ln>
        </p:spPr>
        <p:txBody>
          <a:bodyPr/>
          <a:lstStyle/>
          <a:p>
            <a:pPr marL="342900" indent="-342900">
              <a:spcBef>
                <a:spcPct val="20000"/>
              </a:spcBef>
            </a:pPr>
            <a:r>
              <a:rPr lang="vi-VN" altLang="en-US" sz="4000" b="1" u="sng">
                <a:solidFill>
                  <a:srgbClr val="CC3300"/>
                </a:solidFill>
              </a:rPr>
              <a:t>1. </a:t>
            </a:r>
            <a:r>
              <a:rPr lang="en-US" altLang="en-US" sz="4000" b="1" u="sng">
                <a:solidFill>
                  <a:srgbClr val="CC3300"/>
                </a:solidFill>
              </a:rPr>
              <a:t>Ng</a:t>
            </a:r>
            <a:r>
              <a:rPr lang="vi-VN" altLang="en-US" sz="4000" b="1" u="sng">
                <a:solidFill>
                  <a:srgbClr val="CC3300"/>
                </a:solidFill>
              </a:rPr>
              <a:t>ười</a:t>
            </a:r>
            <a:r>
              <a:rPr lang="en-US" altLang="en-US" sz="4000" b="1" u="sng">
                <a:solidFill>
                  <a:srgbClr val="CC3300"/>
                </a:solidFill>
              </a:rPr>
              <a:t> Lạc Việt và ng</a:t>
            </a:r>
            <a:r>
              <a:rPr lang="vi-VN" altLang="en-US" sz="4000" b="1" u="sng">
                <a:solidFill>
                  <a:srgbClr val="CC3300"/>
                </a:solidFill>
              </a:rPr>
              <a:t>ười</a:t>
            </a:r>
            <a:r>
              <a:rPr lang="en-US" altLang="en-US" sz="4000" b="1" u="sng">
                <a:solidFill>
                  <a:srgbClr val="CC3300"/>
                </a:solidFill>
              </a:rPr>
              <a:t> </a:t>
            </a:r>
            <a:r>
              <a:rPr lang="vi-VN" altLang="en-US" sz="4000" b="1" u="sng">
                <a:solidFill>
                  <a:srgbClr val="CC3300"/>
                </a:solidFill>
              </a:rPr>
              <a:t>Âu </a:t>
            </a:r>
            <a:r>
              <a:rPr lang="en-US" altLang="en-US" sz="4000" b="1" u="sng">
                <a:solidFill>
                  <a:srgbClr val="CC3300"/>
                </a:solidFill>
              </a:rPr>
              <a:t>Việt</a:t>
            </a:r>
            <a:endParaRPr lang="vi-VN" altLang="en-US" sz="4000" b="1" u="sng">
              <a:solidFill>
                <a:srgbClr val="CC3300"/>
              </a:solidFill>
            </a:endParaRPr>
          </a:p>
        </p:txBody>
      </p:sp>
      <p:sp>
        <p:nvSpPr>
          <p:cNvPr id="9219" name="Rectangle 5"/>
          <p:cNvSpPr>
            <a:spLocks noChangeArrowheads="1"/>
          </p:cNvSpPr>
          <p:nvPr/>
        </p:nvSpPr>
        <p:spPr bwMode="auto">
          <a:xfrm>
            <a:off x="228600" y="1219200"/>
            <a:ext cx="8382000" cy="1905000"/>
          </a:xfrm>
          <a:prstGeom prst="rect">
            <a:avLst/>
          </a:prstGeom>
          <a:noFill/>
          <a:ln w="9525">
            <a:noFill/>
            <a:miter lim="800000"/>
          </a:ln>
        </p:spPr>
        <p:txBody>
          <a:bodyPr/>
          <a:lstStyle/>
          <a:p>
            <a:pPr marL="342900" indent="-342900">
              <a:spcBef>
                <a:spcPct val="20000"/>
              </a:spcBef>
            </a:pPr>
            <a:r>
              <a:rPr lang="vi-VN" altLang="en-US" sz="4000" b="1">
                <a:sym typeface="Wingdings" panose="05000000000000000000" pitchFamily="2" charset="2"/>
              </a:rPr>
              <a:t> </a:t>
            </a:r>
            <a:r>
              <a:rPr lang="vi-VN" altLang="en-US" sz="4000" b="1" i="1">
                <a:solidFill>
                  <a:schemeClr val="accent2"/>
                </a:solidFill>
              </a:rPr>
              <a:t>Hãy đọc thầm</a:t>
            </a:r>
            <a:r>
              <a:rPr lang="en-US" altLang="en-US" sz="4000" b="1" i="1">
                <a:solidFill>
                  <a:schemeClr val="accent2"/>
                </a:solidFill>
              </a:rPr>
              <a:t> (SGK trang 15)</a:t>
            </a:r>
            <a:r>
              <a:rPr lang="vi-VN" altLang="en-US" sz="4000" b="1" i="1">
                <a:solidFill>
                  <a:schemeClr val="accent2"/>
                </a:solidFill>
              </a:rPr>
              <a:t> </a:t>
            </a:r>
            <a:r>
              <a:rPr lang="en-US" altLang="en-US" sz="4000" b="1" i="1">
                <a:solidFill>
                  <a:schemeClr val="accent2"/>
                </a:solidFill>
              </a:rPr>
              <a:t>( Phần </a:t>
            </a:r>
            <a:r>
              <a:rPr lang="vi-VN" altLang="en-US" sz="4000" b="1" i="1">
                <a:solidFill>
                  <a:schemeClr val="accent2"/>
                </a:solidFill>
              </a:rPr>
              <a:t>đầu</a:t>
            </a:r>
            <a:r>
              <a:rPr lang="en-US" altLang="en-US" sz="4000" b="1" i="1">
                <a:solidFill>
                  <a:schemeClr val="accent2"/>
                </a:solidFill>
              </a:rPr>
              <a:t> - chữ nhỏ) T</a:t>
            </a:r>
            <a:r>
              <a:rPr lang="vi-VN" altLang="en-US" sz="4000" b="1" i="1">
                <a:solidFill>
                  <a:schemeClr val="accent2"/>
                </a:solidFill>
              </a:rPr>
              <a:t>rao đổi </a:t>
            </a:r>
            <a:r>
              <a:rPr lang="en-US" altLang="en-US" sz="4000" b="1" i="1">
                <a:solidFill>
                  <a:schemeClr val="accent2"/>
                </a:solidFill>
              </a:rPr>
              <a:t>nhóm 2 :</a:t>
            </a:r>
            <a:endParaRPr lang="en-US" altLang="en-US" sz="4000" b="1" i="1">
              <a:solidFill>
                <a:schemeClr val="accent2"/>
              </a:solidFill>
            </a:endParaRPr>
          </a:p>
          <a:p>
            <a:pPr marL="342900" indent="-342900">
              <a:spcBef>
                <a:spcPct val="20000"/>
              </a:spcBef>
            </a:pPr>
            <a:endParaRPr lang="vi-VN" altLang="en-US" sz="4000" b="1" i="1">
              <a:solidFill>
                <a:schemeClr val="accent2"/>
              </a:solidFill>
            </a:endParaRPr>
          </a:p>
        </p:txBody>
      </p:sp>
      <p:sp>
        <p:nvSpPr>
          <p:cNvPr id="9220" name="Text Box 12"/>
          <p:cNvSpPr txBox="1">
            <a:spLocks noChangeArrowheads="1"/>
          </p:cNvSpPr>
          <p:nvPr/>
        </p:nvSpPr>
        <p:spPr bwMode="auto">
          <a:xfrm>
            <a:off x="228600" y="1917700"/>
            <a:ext cx="7772400" cy="708025"/>
          </a:xfrm>
          <a:prstGeom prst="rect">
            <a:avLst/>
          </a:prstGeom>
          <a:noFill/>
          <a:ln w="9525">
            <a:noFill/>
            <a:miter lim="800000"/>
          </a:ln>
        </p:spPr>
        <p:txBody>
          <a:bodyPr>
            <a:spAutoFit/>
          </a:bodyPr>
          <a:lstStyle/>
          <a:p>
            <a:pPr>
              <a:spcBef>
                <a:spcPct val="50000"/>
              </a:spcBef>
              <a:buFontTx/>
              <a:buChar char="-"/>
            </a:pPr>
            <a:endParaRPr lang="vi-VN" altLang="en-US" sz="4000" b="1"/>
          </a:p>
        </p:txBody>
      </p:sp>
      <p:sp>
        <p:nvSpPr>
          <p:cNvPr id="9221" name="Rectangle 15"/>
          <p:cNvSpPr>
            <a:spLocks noChangeArrowheads="1"/>
          </p:cNvSpPr>
          <p:nvPr/>
        </p:nvSpPr>
        <p:spPr bwMode="auto">
          <a:xfrm>
            <a:off x="533400" y="1981200"/>
            <a:ext cx="8458200" cy="708025"/>
          </a:xfrm>
          <a:prstGeom prst="rect">
            <a:avLst/>
          </a:prstGeom>
          <a:noFill/>
          <a:ln w="9525">
            <a:noFill/>
            <a:miter lim="800000"/>
          </a:ln>
        </p:spPr>
        <p:txBody>
          <a:bodyPr>
            <a:spAutoFit/>
          </a:bodyPr>
          <a:lstStyle/>
          <a:p>
            <a:endParaRPr lang="vi-VN" altLang="en-US" sz="40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2"/>
          <p:cNvSpPr txBox="1">
            <a:spLocks noChangeArrowheads="1"/>
          </p:cNvSpPr>
          <p:nvPr/>
        </p:nvSpPr>
        <p:spPr bwMode="auto">
          <a:xfrm>
            <a:off x="228600" y="1917700"/>
            <a:ext cx="7772400" cy="708025"/>
          </a:xfrm>
          <a:prstGeom prst="rect">
            <a:avLst/>
          </a:prstGeom>
          <a:noFill/>
          <a:ln w="9525">
            <a:noFill/>
            <a:miter lim="800000"/>
          </a:ln>
        </p:spPr>
        <p:txBody>
          <a:bodyPr>
            <a:spAutoFit/>
          </a:bodyPr>
          <a:lstStyle/>
          <a:p>
            <a:pPr>
              <a:spcBef>
                <a:spcPct val="50000"/>
              </a:spcBef>
              <a:buFontTx/>
              <a:buChar char="-"/>
            </a:pPr>
            <a:endParaRPr lang="vi-VN" altLang="en-US" sz="4000" b="1"/>
          </a:p>
        </p:txBody>
      </p:sp>
      <p:sp>
        <p:nvSpPr>
          <p:cNvPr id="10243" name="Rectangle 15"/>
          <p:cNvSpPr>
            <a:spLocks noChangeArrowheads="1"/>
          </p:cNvSpPr>
          <p:nvPr/>
        </p:nvSpPr>
        <p:spPr bwMode="auto">
          <a:xfrm>
            <a:off x="533400" y="1981200"/>
            <a:ext cx="8458200" cy="708025"/>
          </a:xfrm>
          <a:prstGeom prst="rect">
            <a:avLst/>
          </a:prstGeom>
          <a:noFill/>
          <a:ln w="9525">
            <a:noFill/>
            <a:miter lim="800000"/>
          </a:ln>
        </p:spPr>
        <p:txBody>
          <a:bodyPr>
            <a:spAutoFit/>
          </a:bodyPr>
          <a:lstStyle/>
          <a:p>
            <a:endParaRPr lang="vi-VN" altLang="en-US" sz="4000" b="1"/>
          </a:p>
        </p:txBody>
      </p:sp>
      <p:sp>
        <p:nvSpPr>
          <p:cNvPr id="10244" name="Hình Chữ nhật 7"/>
          <p:cNvSpPr>
            <a:spLocks noChangeArrowheads="1"/>
          </p:cNvSpPr>
          <p:nvPr/>
        </p:nvSpPr>
        <p:spPr bwMode="auto">
          <a:xfrm>
            <a:off x="304800" y="1143000"/>
            <a:ext cx="8382000" cy="2123658"/>
          </a:xfrm>
          <a:prstGeom prst="rect">
            <a:avLst/>
          </a:prstGeom>
          <a:noFill/>
          <a:ln w="9525">
            <a:noFill/>
            <a:miter lim="800000"/>
          </a:ln>
        </p:spPr>
        <p:txBody>
          <a:bodyPr>
            <a:spAutoFit/>
          </a:bodyPr>
          <a:lstStyle/>
          <a:p>
            <a:r>
              <a:rPr lang="en-US" sz="4400" b="1" i="1">
                <a:solidFill>
                  <a:srgbClr val="FF0000"/>
                </a:solidFill>
              </a:rPr>
              <a:t>Cuộc sống của người Âu Việt và người Lạc Việt có những điểm giống và khác nhau?</a:t>
            </a:r>
            <a:endParaRPr lang="en-US" sz="4400" b="1">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3788</Words>
  <Application>WPS Presentation</Application>
  <PresentationFormat>Trình chiếu trên màn hình (4:3)</PresentationFormat>
  <Paragraphs>180</Paragraphs>
  <Slides>35</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Arial</vt:lpstr>
      <vt:lpstr>SimSun</vt:lpstr>
      <vt:lpstr>Wingdings</vt:lpstr>
      <vt:lpstr>Times New Roman</vt:lpstr>
      <vt:lpstr>Microsoft YaHei</vt:lpstr>
      <vt:lpstr>Arial Unicode MS</vt:lpstr>
      <vt:lpstr>Calibri</vt:lpstr>
      <vt:lpstr>Wingdings 3</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PHIẾU BÀI TẬP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NHẬN XÉT - DẶN DÒ</vt:lpstr>
    </vt:vector>
  </TitlesOfParts>
  <Company>Quang 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 Gia Khang</dc:creator>
  <cp:lastModifiedBy>Acer</cp:lastModifiedBy>
  <cp:revision>202</cp:revision>
  <dcterms:created xsi:type="dcterms:W3CDTF">2005-12-22T21:49:00Z</dcterms:created>
  <dcterms:modified xsi:type="dcterms:W3CDTF">2019-09-08T15:58:45Z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