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90" r:id="rId2"/>
    <p:sldId id="257" r:id="rId3"/>
    <p:sldId id="269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70" r:id="rId21"/>
    <p:sldId id="264" r:id="rId22"/>
    <p:sldId id="263" r:id="rId23"/>
    <p:sldId id="283" r:id="rId24"/>
    <p:sldId id="265" r:id="rId25"/>
    <p:sldId id="266" r:id="rId26"/>
    <p:sldId id="284" r:id="rId27"/>
    <p:sldId id="285" r:id="rId28"/>
    <p:sldId id="287" r:id="rId29"/>
    <p:sldId id="286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7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#3" loCatId="list" qsTypeId="urn:microsoft.com/office/officeart/2005/8/quickstyle/3d9#1" qsCatId="3D" csTypeId="urn:microsoft.com/office/officeart/2005/8/colors/accent1_2#1" csCatId="accent1" phldr="1"/>
      <dgm:spPr/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</dgm:ptLst>
  <dgm:cxnLst>
    <dgm:cxn modelId="{2A2FA50B-1015-4602-B736-1925240D4E68}" type="presOf" srcId="{3652EB39-FCCE-4BD9-9ECD-8CC86FD23A5C}" destId="{1888CDAF-2814-4C45-A8B1-A43A6498C58B}" srcOrd="0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#4" loCatId="list" qsTypeId="urn:microsoft.com/office/officeart/2005/8/quickstyle/3d9#2" qsCatId="3D" csTypeId="urn:microsoft.com/office/officeart/2005/8/colors/accent1_2#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#4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#4"/>
    <dgm:cxn modelId="{B58276F6-9163-4BD9-91EE-2BFB25C38B9A}" type="presParOf" srcId="{1888CDAF-2814-4C45-A8B1-A43A6498C58B}" destId="{431F0C60-0743-4809-BB4E-4CEEC9A47A8C}" srcOrd="0" destOrd="0" presId="urn:microsoft.com/office/officeart/2005/8/layout/vList3#4"/>
    <dgm:cxn modelId="{1DDBB292-0788-4D7F-A677-C5985303E058}" type="presParOf" srcId="{431F0C60-0743-4809-BB4E-4CEEC9A47A8C}" destId="{6D2FCE7D-725F-4713-A213-7C54D7FE6ABB}" srcOrd="0" destOrd="0" presId="urn:microsoft.com/office/officeart/2005/8/layout/vList3#4"/>
    <dgm:cxn modelId="{E012DBAB-7200-4F6E-B777-DDE2D3676062}" type="presParOf" srcId="{431F0C60-0743-4809-BB4E-4CEEC9A47A8C}" destId="{6AE8634B-4697-4DC4-8D08-1EB4140ED6BC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#2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4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672608-193C-4214-AC96-8907519A768E}" type="slidenum">
              <a:rPr lang="en-US" smtClean="0"/>
              <a:t>30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53AB-2E5D-4A9C-A043-67B4196491CD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305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</a:t>
            </a:r>
            <a:r>
              <a:rPr lang="en-US" altLang="vi-VN" sz="32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ÁI MỘ A</a:t>
            </a: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685800" y="1676400"/>
            <a:ext cx="78105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Luyện từ và câu </a:t>
            </a: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381000" y="2971800"/>
            <a:ext cx="85344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Cấu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tạo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của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" name="Group 5"/>
          <p:cNvGrpSpPr/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2054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/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7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9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0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286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342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378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424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46985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53951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Tha</a:t>
                      </a:r>
                    </a:p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5612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6435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6527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69843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78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123420"/>
            <a:ext cx="6553200" cy="661292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Theo </a:t>
            </a:r>
            <a:r>
              <a:rPr lang="en-US" sz="2800" b="1" dirty="0" err="1" smtClean="0">
                <a:solidFill>
                  <a:srgbClr val="FF3300"/>
                </a:solidFill>
              </a:rPr>
              <a:t>dõi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lời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đọc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câu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ca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dao</a:t>
            </a:r>
            <a:r>
              <a:rPr lang="en-US" sz="2800" b="1" dirty="0" smtClean="0">
                <a:solidFill>
                  <a:srgbClr val="FF3300"/>
                </a:solidFill>
              </a:rPr>
              <a:t> – </a:t>
            </a:r>
            <a:r>
              <a:rPr lang="en-US" sz="2800" b="1" dirty="0" err="1" smtClean="0">
                <a:solidFill>
                  <a:srgbClr val="FF3300"/>
                </a:solidFill>
              </a:rPr>
              <a:t>tục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ngữ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sau</a:t>
            </a:r>
            <a:r>
              <a:rPr lang="en-US" sz="2800" b="1" dirty="0" smtClean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6" name="bau 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6800" y="3048000"/>
            <a:ext cx="64770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1600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I.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8991600" cy="698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/>
                <a:gridCol w="3009900"/>
                <a:gridCol w="2228850"/>
                <a:gridCol w="2477770"/>
              </a:tblGrid>
              <a:tr h="5837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7030A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1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19201"/>
            <a:ext cx="7010400" cy="2590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Tiếng</a:t>
            </a:r>
            <a:r>
              <a:rPr lang="en-US" sz="3200" b="1" dirty="0" smtClean="0">
                <a:solidFill>
                  <a:srgbClr val="FF3300"/>
                </a:solidFill>
              </a:rPr>
              <a:t> do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tạo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thành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Trong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tiếng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không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58118710"/>
              </p:ext>
            </p:extLst>
          </p:nvPr>
        </p:nvGraphicFramePr>
        <p:xfrm>
          <a:off x="2209800" y="3276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Cấu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1127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FF0000"/>
                </a:solidFill>
              </a:rPr>
              <a:t>II. </a:t>
            </a:r>
            <a:r>
              <a:rPr lang="en-US" sz="4000" dirty="0" err="1" smtClean="0">
                <a:solidFill>
                  <a:srgbClr val="FF0000"/>
                </a:solidFill>
              </a:rPr>
              <a:t>Ghi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000" dirty="0" smtClean="0"/>
              <a:t>1.Mỗi </a:t>
            </a:r>
            <a:r>
              <a:rPr lang="en-US" sz="4000" dirty="0" err="1" smtClean="0"/>
              <a:t>tiếng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phận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286000" y="2803525"/>
          <a:ext cx="4724400" cy="1402080"/>
        </p:xfrm>
        <a:graphic>
          <a:graphicData uri="http://schemas.openxmlformats.org/drawingml/2006/table">
            <a:tbl>
              <a:tblPr/>
              <a:tblGrid>
                <a:gridCol w="2311400"/>
                <a:gridCol w="2413000"/>
              </a:tblGrid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Thanh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Âm đầu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57200" y="4251325"/>
            <a:ext cx="868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2.Tiếng nào cũng phải có vần và thanh. Có tiếng không có âm đầu.</a:t>
            </a:r>
          </a:p>
        </p:txBody>
      </p:sp>
      <p:grpSp>
        <p:nvGrpSpPr>
          <p:cNvPr id="11290" name="Group 26"/>
          <p:cNvGrpSpPr/>
          <p:nvPr/>
        </p:nvGrpSpPr>
        <p:grpSpPr bwMode="auto">
          <a:xfrm>
            <a:off x="381000" y="228600"/>
            <a:ext cx="7315200" cy="609600"/>
            <a:chOff x="144" y="336"/>
            <a:chExt cx="4608" cy="384"/>
          </a:xfrm>
        </p:grpSpPr>
        <p:sp>
          <p:nvSpPr>
            <p:cNvPr id="11291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144" y="336"/>
              <a:ext cx="1872" cy="33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Luyện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từ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và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câu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:</a:t>
              </a:r>
            </a:p>
          </p:txBody>
        </p:sp>
        <p:sp>
          <p:nvSpPr>
            <p:cNvPr id="1129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112" y="336"/>
              <a:ext cx="2640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326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Cấu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tạo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của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tiếng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.</a:t>
              </a:r>
            </a:p>
          </p:txBody>
        </p:sp>
      </p:grpSp>
      <p:grpSp>
        <p:nvGrpSpPr>
          <p:cNvPr id="11293" name="Group 29"/>
          <p:cNvGrpSpPr/>
          <p:nvPr/>
        </p:nvGrpSpPr>
        <p:grpSpPr bwMode="auto">
          <a:xfrm rot="10800000">
            <a:off x="0" y="6477000"/>
            <a:ext cx="9144000" cy="381000"/>
            <a:chOff x="0" y="0"/>
            <a:chExt cx="5952" cy="387"/>
          </a:xfrm>
        </p:grpSpPr>
        <p:pic>
          <p:nvPicPr>
            <p:cNvPr id="11294" name="Picture 30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5" name="Picture 3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6" name="Picture 3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7" name="Picture 3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8" name="Picture 3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9" name="Picture 3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1810"/>
            <a:ext cx="98297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III. </a:t>
            </a:r>
            <a:r>
              <a:rPr lang="en-US" sz="2800" b="1" u="sng" dirty="0" err="1" smtClean="0"/>
              <a:t>Luyện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endParaRPr lang="en-US" sz="2800" b="1" u="sng" dirty="0" smtClean="0"/>
          </a:p>
          <a:p>
            <a:r>
              <a:rPr lang="en-US" sz="2800" b="1" u="sng" dirty="0" err="1" smtClean="0"/>
              <a:t>Bài</a:t>
            </a:r>
            <a:r>
              <a:rPr lang="en-US" sz="2800" b="1" u="sng" dirty="0" smtClean="0"/>
              <a:t> 1. (</a:t>
            </a:r>
            <a:r>
              <a:rPr lang="en-US" sz="2800" b="1" u="sng" dirty="0" err="1" smtClean="0"/>
              <a:t>Phiếu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học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r>
              <a:rPr lang="en-US" sz="2800" b="1" u="sng" dirty="0" smtClean="0"/>
              <a:t>) </a:t>
            </a:r>
            <a:r>
              <a:rPr lang="en-US" sz="2800" dirty="0" smtClean="0"/>
              <a:t> </a:t>
            </a:r>
            <a:r>
              <a:rPr lang="en-US" sz="2800" dirty="0" err="1" smtClean="0"/>
              <a:t>Phân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tục</a:t>
            </a:r>
            <a:r>
              <a:rPr lang="en-US" sz="2800" dirty="0" smtClean="0"/>
              <a:t> </a:t>
            </a:r>
            <a:r>
              <a:rPr lang="en-US" sz="2800" dirty="0" err="1" smtClean="0"/>
              <a:t>ngữ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đây.Ghi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</a:t>
            </a:r>
            <a:r>
              <a:rPr lang="en-US" sz="2800" dirty="0" err="1" smtClean="0"/>
              <a:t>Nhiễu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phủ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gương</a:t>
            </a:r>
            <a:endParaRPr lang="en-US" sz="2800" dirty="0" smtClean="0"/>
          </a:p>
          <a:p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84060" y="4114800"/>
          <a:ext cx="609600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smtClean="0"/>
                        <a:t>  </a:t>
                      </a:r>
                      <a:r>
                        <a:rPr lang="en-US" sz="3200" b="1" baseline="0" dirty="0" err="1" smtClean="0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ngã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915400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14400" y="76200"/>
          <a:ext cx="6667500" cy="6286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5"/>
                <a:gridCol w="1666875"/>
                <a:gridCol w="1666875"/>
                <a:gridCol w="1666875"/>
              </a:tblGrid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Tiếng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Âm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đầu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Vần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Thanh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Nhiễu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ngã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điều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đ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phủ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giá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phải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ai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hau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3886200"/>
          <a:ext cx="2971800" cy="242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2428875">
                <a:tc>
                  <a:txBody>
                    <a:bodyPr/>
                    <a:lstStyle/>
                    <a:p>
                      <a:r>
                        <a:rPr lang="en-US" sz="9600" dirty="0" smtClean="0">
                          <a:solidFill>
                            <a:srgbClr val="FF0000"/>
                          </a:solidFill>
                        </a:rPr>
                        <a:t>Sao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34200" y="3810000"/>
          <a:ext cx="1981200" cy="220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200275">
                <a:tc>
                  <a:txBody>
                    <a:bodyPr/>
                    <a:lstStyle/>
                    <a:p>
                      <a:pPr algn="r"/>
                      <a:r>
                        <a:rPr lang="en-US" sz="9600" dirty="0" err="1" smtClean="0">
                          <a:solidFill>
                            <a:srgbClr val="FF0000"/>
                          </a:solidFill>
                        </a:rPr>
                        <a:t>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026025" y="49530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unched Tape 5"/>
          <p:cNvSpPr/>
          <p:nvPr/>
        </p:nvSpPr>
        <p:spPr>
          <a:xfrm>
            <a:off x="1981200" y="2286000"/>
            <a:ext cx="6096000" cy="1295400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304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2. </a:t>
            </a:r>
            <a:r>
              <a:rPr lang="en-US" sz="2800" b="1" dirty="0" err="1" smtClean="0"/>
              <a:t>Giải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câu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:</a:t>
            </a:r>
          </a:p>
          <a:p>
            <a:r>
              <a:rPr lang="en-US" sz="2800" b="1" dirty="0"/>
              <a:t> </a:t>
            </a:r>
            <a:r>
              <a:rPr lang="en-US" sz="2800" b="1" dirty="0" err="1" smtClean="0"/>
              <a:t>Để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nguyên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lấp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lánh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trời</a:t>
            </a:r>
            <a:endParaRPr lang="en-US" sz="2800" b="1" dirty="0" smtClean="0"/>
          </a:p>
          <a:p>
            <a:r>
              <a:rPr lang="en-US" sz="2800" b="1" dirty="0" err="1" smtClean="0"/>
              <a:t>Bớt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đầu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chỗ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              (</a:t>
            </a:r>
            <a:r>
              <a:rPr lang="en-US" sz="2800" b="1" dirty="0" err="1" smtClean="0"/>
              <a:t>Đó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gì</a:t>
            </a:r>
            <a:r>
              <a:rPr lang="en-US" sz="2800" b="1" dirty="0" smtClean="0"/>
              <a:t>? 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3014_472011_4711gia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819400"/>
            <a:ext cx="4800600" cy="3886200"/>
          </a:xfrm>
        </p:spPr>
      </p:pic>
      <p:pic>
        <p:nvPicPr>
          <p:cNvPr id="5" name="Picture 4" descr="ao-lang-–-khong-gian-van-hoa-lang-que-viet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Callout 5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quê</a:t>
            </a:r>
            <a:r>
              <a:rPr lang="en-US" dirty="0"/>
              <a:t>!</a:t>
            </a:r>
          </a:p>
        </p:txBody>
      </p:sp>
      <p:sp>
        <p:nvSpPr>
          <p:cNvPr id="7" name="10-Point Star 6"/>
          <p:cNvSpPr/>
          <p:nvPr/>
        </p:nvSpPr>
        <p:spPr>
          <a:xfrm>
            <a:off x="1600200" y="0"/>
            <a:ext cx="2209800" cy="2895600"/>
          </a:xfrm>
          <a:prstGeom prst="star10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bèo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  <p:pic>
        <p:nvPicPr>
          <p:cNvPr id="8" name="Picture 7" descr="images1913684_a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Ngôi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Capella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tỏa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sáng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đỉnh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Everest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575946"/>
          </a:xfrm>
        </p:spPr>
      </p:pic>
      <p:sp>
        <p:nvSpPr>
          <p:cNvPr id="5" name="Rounded Rectangle 4"/>
          <p:cNvSpPr/>
          <p:nvPr/>
        </p:nvSpPr>
        <p:spPr>
          <a:xfrm>
            <a:off x="914400" y="1678675"/>
            <a:ext cx="4038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THỬ TÀI ĐOÁN CHỮ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281940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                </a:t>
            </a:r>
            <a:r>
              <a:rPr lang="en-US" sz="2000" b="1" dirty="0" err="1" smtClean="0"/>
              <a:t>Che</a:t>
            </a:r>
            <a:r>
              <a:rPr lang="en-US" sz="2000" b="1" dirty="0" smtClean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14400" y="4343400"/>
            <a:ext cx="5410200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Cắt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râu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mình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US" sz="2000" b="1" i="1" dirty="0" smtClean="0">
                <a:solidFill>
                  <a:schemeClr val="tx1"/>
                </a:solidFill>
              </a:rPr>
              <a:t>(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chữ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i="1" dirty="0" smtClean="0">
                <a:solidFill>
                  <a:schemeClr val="tx1"/>
                </a:solidFill>
              </a:rPr>
              <a:t>?)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8915400" cy="6324600"/>
          </a:xfrm>
          <a:gradFill rotWithShape="1">
            <a:gsLst>
              <a:gs pos="0">
                <a:srgbClr val="D8BAE4"/>
              </a:gs>
              <a:gs pos="50000">
                <a:srgbClr val="FF9900"/>
              </a:gs>
              <a:gs pos="100000">
                <a:srgbClr val="D8BAE4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.VnTime" panose="020B7200000000000000" pitchFamily="34" charset="0"/>
              </a:rPr>
              <a:t>                     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.VnTime" panose="020B7200000000000000" pitchFamily="34" charset="0"/>
              </a:rPr>
              <a:t>                 </a:t>
            </a:r>
          </a:p>
          <a:p>
            <a:pPr algn="ctr" eaLnBrk="1" hangingPunct="1">
              <a:buFontTx/>
              <a:buNone/>
            </a:pPr>
            <a:r>
              <a:rPr lang="en-US" sz="2800" smtClean="0">
                <a:latin typeface=".VnTime" panose="020B7200000000000000" pitchFamily="34" charset="0"/>
              </a:rPr>
              <a:t>             </a:t>
            </a:r>
            <a:r>
              <a:rPr lang="en-US" sz="2800" b="1" i="1" smtClean="0">
                <a:latin typeface=".VnTime" panose="020B7200000000000000" pitchFamily="34" charset="0"/>
              </a:rPr>
              <a:t>1/ Häc thuéc phÇn  ghi nhí SGK trang 7.</a:t>
            </a:r>
          </a:p>
          <a:p>
            <a:pPr algn="ctr" eaLnBrk="1" hangingPunct="1">
              <a:buFontTx/>
              <a:buNone/>
            </a:pPr>
            <a:r>
              <a:rPr lang="en-US" sz="2800" b="1" i="1" smtClean="0">
                <a:latin typeface=".VnTime" panose="020B7200000000000000" pitchFamily="34" charset="0"/>
              </a:rPr>
              <a:t>         2/ ChuÈn bÞ </a:t>
            </a: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kể chuyện SGK trang 8.</a:t>
            </a:r>
          </a:p>
          <a:p>
            <a:pPr eaLnBrk="1" hangingPunct="1">
              <a:buFontTx/>
              <a:buNone/>
            </a:pPr>
            <a:r>
              <a:rPr lang="en-US" sz="2800" b="1" i="1" smtClean="0">
                <a:solidFill>
                  <a:srgbClr val="0033CC"/>
                </a:solidFill>
                <a:latin typeface=".VnTime" panose="020B7200000000000000" pitchFamily="34" charset="0"/>
              </a:rPr>
              <a:t>                     </a:t>
            </a:r>
            <a:r>
              <a:rPr lang="en-US" sz="2800" smtClean="0">
                <a:latin typeface=".VnTime" panose="020B7200000000000000" pitchFamily="34" charset="0"/>
              </a:rPr>
              <a:t>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8601"/>
            <a:ext cx="4114801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sz="3200" b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cùng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r>
              <a:rPr lang="en-US" sz="3200" b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=&gt;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thương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chủng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tộc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498833" cy="4191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4801" y="4572001"/>
            <a:ext cx="8766032" cy="2285999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smtClean="0">
                <a:solidFill>
                  <a:srgbClr val="FF3300"/>
                </a:solidFill>
              </a:rPr>
              <a:t>           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cùng</a:t>
            </a:r>
            <a:endParaRPr lang="en-US" sz="3200" b="1" i="1" dirty="0">
              <a:solidFill>
                <a:srgbClr val="FF3300"/>
              </a:solidFill>
            </a:endParaRPr>
          </a:p>
          <a:p>
            <a:r>
              <a:rPr lang="en-US" sz="3200" b="1" i="1" dirty="0" smtClean="0">
                <a:solidFill>
                  <a:srgbClr val="FF3300"/>
                </a:solidFill>
              </a:rPr>
              <a:t>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i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err="1" smtClean="0">
                <a:solidFill>
                  <a:schemeClr val="tx1"/>
                </a:solidFill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hãy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đọc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thầm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đếm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tục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ngữ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</a:rPr>
              <a:t>?</a:t>
            </a:r>
          </a:p>
          <a:p>
            <a:endParaRPr lang="en-US" sz="3200" b="1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>
            <a:off x="533400" y="1143000"/>
            <a:ext cx="8077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 panose="020B7200000000000000"/>
              </a:rPr>
              <a:t> c¶m ¬n c¸c em HỌC SINH  !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HelvetInsH" panose="020B720000000000000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0" y="4637088"/>
          <a:ext cx="1828800" cy="222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5" imgW="25717500" imgH="22059900" progId="MS_ClipArt_Gallery.2">
                  <p:embed/>
                </p:oleObj>
              </mc:Choice>
              <mc:Fallback>
                <p:oleObj name="Clip" r:id="rId5" imgW="25717500" imgH="22059900" progId="MS_ClipArt_Gallery.2">
                  <p:embed/>
                  <p:pic>
                    <p:nvPicPr>
                      <p:cNvPr id="0" name="Object 4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637088"/>
                        <a:ext cx="1828800" cy="22209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3581400" y="4637088"/>
          <a:ext cx="1828800" cy="222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lip" r:id="rId7" imgW="25717500" imgH="22059900" progId="MS_ClipArt_Gallery.2">
                  <p:embed/>
                </p:oleObj>
              </mc:Choice>
              <mc:Fallback>
                <p:oleObj name="Clip" r:id="rId7" imgW="25717500" imgH="22059900" progId="MS_ClipArt_Gallery.2">
                  <p:embed/>
                  <p:pic>
                    <p:nvPicPr>
                      <p:cNvPr id="0" name="Picture 1026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1400" y="4637088"/>
                        <a:ext cx="1828800" cy="22209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858000" y="4637088"/>
          <a:ext cx="1828800" cy="222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lip" r:id="rId8" imgW="25717500" imgH="22059900" progId="MS_ClipArt_Gallery.2">
                  <p:embed/>
                </p:oleObj>
              </mc:Choice>
              <mc:Fallback>
                <p:oleObj name="Clip" r:id="rId8" imgW="25717500" imgH="22059900" progId="MS_ClipArt_Gallery.2">
                  <p:embed/>
                  <p:pic>
                    <p:nvPicPr>
                      <p:cNvPr id="0" name="Picture 1027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0" y="4637088"/>
                        <a:ext cx="1828800" cy="22209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7" descr="http://lh3.ggpht.com/_QHOgnH6Dr3E/Scp2UwJpKuI/AAAAAAAACVQ/duNyQ2HlWSw/Hoa+B%E1%BA%A7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0" y="609600"/>
            <a:ext cx="355581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19600" y="762000"/>
            <a:ext cx="3886200" cy="4648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Bầu</a:t>
            </a:r>
            <a:r>
              <a:rPr lang="en-US" sz="3200" b="1" dirty="0" smtClean="0">
                <a:solidFill>
                  <a:srgbClr val="FF0000"/>
                </a:solidFill>
              </a:rPr>
              <a:t> / </a:t>
            </a:r>
            <a:r>
              <a:rPr lang="en-US" sz="3200" b="1" dirty="0" err="1" smtClean="0">
                <a:solidFill>
                  <a:srgbClr val="FF0000"/>
                </a:solidFill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bí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i="1" dirty="0" smtClean="0">
                <a:solidFill>
                  <a:schemeClr val="bg2">
                    <a:lumMod val="25000"/>
                  </a:schemeClr>
                </a:solidFill>
              </a:rPr>
              <a:t>6 </a:t>
            </a:r>
            <a:r>
              <a:rPr lang="en-US" sz="3200" b="1" i="1" dirty="0" err="1" smtClean="0">
                <a:solidFill>
                  <a:schemeClr val="bg2">
                    <a:lumMod val="25000"/>
                  </a:schemeClr>
                </a:solidFill>
              </a:rPr>
              <a:t>tiếng</a:t>
            </a:r>
            <a:endParaRPr lang="en-US" sz="3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Tuy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rằng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giàn</a:t>
            </a:r>
            <a:r>
              <a:rPr lang="en-US" sz="3200" b="1" dirty="0" smtClean="0">
                <a:solidFill>
                  <a:srgbClr val="FF0000"/>
                </a:solidFill>
              </a:rPr>
              <a:t>:  </a:t>
            </a:r>
            <a:r>
              <a:rPr lang="en-US" sz="3200" b="1" i="1" dirty="0" smtClean="0">
                <a:solidFill>
                  <a:schemeClr val="tx2"/>
                </a:solidFill>
              </a:rPr>
              <a:t>8 </a:t>
            </a:r>
            <a:r>
              <a:rPr lang="en-US" sz="3200" b="1" i="1" dirty="0" err="1" smtClean="0">
                <a:solidFill>
                  <a:schemeClr val="tx2"/>
                </a:solidFill>
              </a:rPr>
              <a:t>tiếng</a:t>
            </a:r>
            <a:endParaRPr lang="en-US" sz="32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954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2.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tiếng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2200" y="3227126"/>
            <a:ext cx="57912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383503"/>
              </p:ext>
            </p:extLst>
          </p:nvPr>
        </p:nvGraphicFramePr>
        <p:xfrm>
          <a:off x="1524000" y="16764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726440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200" dirty="0" err="1" smtClean="0"/>
                        <a:t>Tiếng</a:t>
                      </a:r>
                      <a:endParaRPr lang="en-US" sz="3200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800" dirty="0" err="1" smtClean="0"/>
                        <a:t>Âm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3200" baseline="0" dirty="0" err="1" smtClean="0"/>
                        <a:t>đầu</a:t>
                      </a: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Vần</a:t>
                      </a:r>
                      <a:endParaRPr lang="en-US" sz="3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Thanh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2209800" y="3733800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Tiếng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 smtClean="0">
                <a:solidFill>
                  <a:srgbClr val="FF0000"/>
                </a:solidFill>
              </a:rPr>
              <a:t>do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514600"/>
            <a:ext cx="4572000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67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1143000"/>
            <a:ext cx="81534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tục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ngữ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Rút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xét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đủ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bộ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phận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như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“</a:t>
            </a:r>
            <a:r>
              <a:rPr lang="en-US" sz="3600" b="1" dirty="0" err="1" smtClean="0">
                <a:solidFill>
                  <a:schemeClr val="tx1"/>
                </a:solidFill>
              </a:rPr>
              <a:t>bầu</a:t>
            </a:r>
            <a:r>
              <a:rPr lang="en-US" sz="3600" b="1" dirty="0" smtClean="0">
                <a:solidFill>
                  <a:schemeClr val="tx1"/>
                </a:solidFill>
              </a:rPr>
              <a:t>”?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không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đủ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bộ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phận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như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“</a:t>
            </a:r>
            <a:r>
              <a:rPr lang="en-US" sz="3600" b="1" dirty="0" err="1" smtClean="0">
                <a:solidFill>
                  <a:schemeClr val="tx1"/>
                </a:solidFill>
              </a:rPr>
              <a:t>bầu</a:t>
            </a:r>
            <a:r>
              <a:rPr lang="en-US" sz="3600" b="1" dirty="0" smtClean="0">
                <a:solidFill>
                  <a:schemeClr val="tx1"/>
                </a:solidFill>
              </a:rPr>
              <a:t>”?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38861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11602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086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  <a:tr h="9086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</a:tr>
              <a:tr h="9086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76200" y="0"/>
          <a:ext cx="9220200" cy="373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9032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438400" y="1600200"/>
            <a:ext cx="67056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8400" y="2290233"/>
            <a:ext cx="67056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46867" y="2954866"/>
            <a:ext cx="67056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1095</Words>
  <Application>Microsoft Office PowerPoint</Application>
  <PresentationFormat>On-screen Show (4:3)</PresentationFormat>
  <Paragraphs>652</Paragraphs>
  <Slides>30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Acer</cp:lastModifiedBy>
  <cp:revision>29</cp:revision>
  <dcterms:created xsi:type="dcterms:W3CDTF">2015-08-09T04:14:00Z</dcterms:created>
  <dcterms:modified xsi:type="dcterms:W3CDTF">2019-09-09T14:58:08Z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1033-11.2.0.8942</vt:lpwstr>
  </property>
</Properties>
</file>