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8B56-4839-4C7C-9913-6CAE06012AA8}" type="datetimeFigureOut">
              <a:rPr lang="vi-VN" smtClean="0"/>
              <a:t>06/10/2020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3467C-D4F2-4548-8FFB-6B2FAAEDE9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95203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8B56-4839-4C7C-9913-6CAE06012AA8}" type="datetimeFigureOut">
              <a:rPr lang="vi-VN" smtClean="0"/>
              <a:t>06/10/2020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3467C-D4F2-4548-8FFB-6B2FAAEDE9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07177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8B56-4839-4C7C-9913-6CAE06012AA8}" type="datetimeFigureOut">
              <a:rPr lang="vi-VN" smtClean="0"/>
              <a:t>06/10/2020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3467C-D4F2-4548-8FFB-6B2FAAEDE9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19510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8B56-4839-4C7C-9913-6CAE06012AA8}" type="datetimeFigureOut">
              <a:rPr lang="vi-VN" smtClean="0"/>
              <a:t>06/10/2020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3467C-D4F2-4548-8FFB-6B2FAAEDE9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03316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8B56-4839-4C7C-9913-6CAE06012AA8}" type="datetimeFigureOut">
              <a:rPr lang="vi-VN" smtClean="0"/>
              <a:t>06/10/2020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3467C-D4F2-4548-8FFB-6B2FAAEDE9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20490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8B56-4839-4C7C-9913-6CAE06012AA8}" type="datetimeFigureOut">
              <a:rPr lang="vi-VN" smtClean="0"/>
              <a:t>06/10/2020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3467C-D4F2-4548-8FFB-6B2FAAEDE9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33760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8B56-4839-4C7C-9913-6CAE06012AA8}" type="datetimeFigureOut">
              <a:rPr lang="vi-VN" smtClean="0"/>
              <a:t>06/10/2020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3467C-D4F2-4548-8FFB-6B2FAAEDE9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13097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8B56-4839-4C7C-9913-6CAE06012AA8}" type="datetimeFigureOut">
              <a:rPr lang="vi-VN" smtClean="0"/>
              <a:t>06/10/2020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3467C-D4F2-4548-8FFB-6B2FAAEDE9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19412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8B56-4839-4C7C-9913-6CAE06012AA8}" type="datetimeFigureOut">
              <a:rPr lang="vi-VN" smtClean="0"/>
              <a:t>06/10/2020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3467C-D4F2-4548-8FFB-6B2FAAEDE9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12569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8B56-4839-4C7C-9913-6CAE06012AA8}" type="datetimeFigureOut">
              <a:rPr lang="vi-VN" smtClean="0"/>
              <a:t>06/10/2020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3467C-D4F2-4548-8FFB-6B2FAAEDE9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32311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8B56-4839-4C7C-9913-6CAE06012AA8}" type="datetimeFigureOut">
              <a:rPr lang="vi-VN" smtClean="0"/>
              <a:t>06/10/2020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3467C-D4F2-4548-8FFB-6B2FAAEDE9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34032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B8B56-4839-4C7C-9913-6CAE06012AA8}" type="datetimeFigureOut">
              <a:rPr lang="vi-VN" smtClean="0"/>
              <a:t>06/10/2020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3467C-D4F2-4548-8FFB-6B2FAAEDE99D}" type="slidenum">
              <a:rPr lang="vi-VN" smtClean="0"/>
              <a:t>‹#›</a:t>
            </a:fld>
            <a:endParaRPr lang="vi-VN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033264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829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756576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969707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Toán</a:t>
            </a:r>
            <a:endParaRPr lang="vi-VN" sz="6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11560" y="1207484"/>
            <a:ext cx="8352928" cy="2232248"/>
          </a:xfrm>
          <a:prstGeom prst="rect">
            <a:avLst/>
          </a:prstGeom>
        </p:spPr>
        <p:txBody>
          <a:bodyPr vert="horz" lIns="91440" tIns="45720" rIns="91440" bIns="45720" rtlCol="0" anchor="ctr">
            <a:prstTxWarp prst="textArchUp">
              <a:avLst/>
            </a:prstTxWarp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FF00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TIỂU HỌC ÁI MỘ A</a:t>
            </a:r>
            <a:endParaRPr lang="vi-VN" b="1" dirty="0">
              <a:solidFill>
                <a:srgbClr val="FF0000"/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3789040"/>
            <a:ext cx="6400800" cy="1752600"/>
          </a:xfrm>
        </p:spPr>
        <p:txBody>
          <a:bodyPr>
            <a:normAutofit/>
          </a:bodyPr>
          <a:lstStyle/>
          <a:p>
            <a:r>
              <a:rPr lang="en-US" sz="5400" dirty="0" err="1" smtClean="0">
                <a:solidFill>
                  <a:srgbClr val="7030A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5400" dirty="0" smtClean="0">
                <a:solidFill>
                  <a:srgbClr val="7030A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5400" dirty="0" smtClean="0">
                <a:solidFill>
                  <a:srgbClr val="7030A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 (29)</a:t>
            </a:r>
            <a:endParaRPr lang="vi-VN" sz="5400" dirty="0">
              <a:solidFill>
                <a:srgbClr val="7030A0"/>
              </a:solidFill>
              <a:effectLst>
                <a:innerShdw blurRad="114300">
                  <a:prstClr val="black"/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789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3574225"/>
              </p:ext>
            </p:extLst>
          </p:nvPr>
        </p:nvGraphicFramePr>
        <p:xfrm>
          <a:off x="107504" y="2276872"/>
          <a:ext cx="8589640" cy="2330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410"/>
                <a:gridCol w="2147410"/>
                <a:gridCol w="2147410"/>
                <a:gridCol w="2147410"/>
              </a:tblGrid>
              <a:tr h="2330192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+ 3 = </a:t>
                      </a:r>
                    </a:p>
                    <a:p>
                      <a:r>
                        <a:rPr lang="en-US" sz="3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+ 7 =</a:t>
                      </a:r>
                    </a:p>
                    <a:p>
                      <a:r>
                        <a:rPr lang="en-US" sz="3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+ 7 =</a:t>
                      </a:r>
                    </a:p>
                    <a:p>
                      <a:endParaRPr lang="vi-VN" sz="3200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+ 4 = </a:t>
                      </a:r>
                    </a:p>
                    <a:p>
                      <a:r>
                        <a:rPr lang="en-US" sz="3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+ 8 =</a:t>
                      </a:r>
                    </a:p>
                    <a:p>
                      <a:r>
                        <a:rPr lang="en-US" sz="3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+ 7 =</a:t>
                      </a:r>
                      <a:endParaRPr lang="vi-VN" sz="3200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+ 5 = </a:t>
                      </a:r>
                    </a:p>
                    <a:p>
                      <a:r>
                        <a:rPr lang="en-US" sz="3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+ 9 =</a:t>
                      </a:r>
                    </a:p>
                    <a:p>
                      <a:r>
                        <a:rPr lang="en-US" sz="3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 + 7 =</a:t>
                      </a:r>
                      <a:endParaRPr lang="vi-VN" sz="3200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+ 6   =</a:t>
                      </a:r>
                    </a:p>
                    <a:p>
                      <a:r>
                        <a:rPr lang="en-US" sz="3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+ 10 = </a:t>
                      </a:r>
                    </a:p>
                    <a:p>
                      <a:r>
                        <a:rPr lang="en-US" sz="3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+ 7   = </a:t>
                      </a:r>
                      <a:endParaRPr lang="vi-VN" sz="3200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34373" y="2265750"/>
            <a:ext cx="7200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2087" y="2270293"/>
            <a:ext cx="7200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17807" y="2270293"/>
            <a:ext cx="7200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36811" y="2268449"/>
            <a:ext cx="7200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843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5469705"/>
              </p:ext>
            </p:extLst>
          </p:nvPr>
        </p:nvGraphicFramePr>
        <p:xfrm>
          <a:off x="323528" y="1556792"/>
          <a:ext cx="8589640" cy="936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410"/>
                <a:gridCol w="2147410"/>
                <a:gridCol w="2147410"/>
                <a:gridCol w="2147410"/>
              </a:tblGrid>
              <a:tr h="936104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CC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 + 15</a:t>
                      </a:r>
                      <a:endParaRPr lang="vi-VN" sz="3600" dirty="0">
                        <a:solidFill>
                          <a:srgbClr val="CC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CC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 + 18</a:t>
                      </a:r>
                      <a:endParaRPr lang="vi-VN" sz="3600" dirty="0">
                        <a:solidFill>
                          <a:srgbClr val="CC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CC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 + 17</a:t>
                      </a:r>
                      <a:endParaRPr lang="vi-VN" sz="3600" dirty="0">
                        <a:solidFill>
                          <a:srgbClr val="CC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CC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67 + 9</a:t>
                      </a:r>
                      <a:endParaRPr lang="vi-VN" sz="3600" dirty="0">
                        <a:solidFill>
                          <a:srgbClr val="CC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3419872" y="1169042"/>
            <a:ext cx="172819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244772" y="1160444"/>
            <a:ext cx="108012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60659" y="2636912"/>
            <a:ext cx="792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38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15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1973" y="2913910"/>
            <a:ext cx="309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+</a:t>
            </a:r>
            <a:endParaRPr lang="vi-VN" sz="36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416643" y="3833903"/>
            <a:ext cx="77098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902149" y="2636907"/>
            <a:ext cx="792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47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18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83463" y="2913905"/>
            <a:ext cx="309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+</a:t>
            </a:r>
            <a:endParaRPr lang="vi-VN" sz="36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2758133" y="3833898"/>
            <a:ext cx="77098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990193" y="2641460"/>
            <a:ext cx="792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17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671507" y="2918458"/>
            <a:ext cx="309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+</a:t>
            </a:r>
            <a:endParaRPr lang="vi-VN" sz="3600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4846177" y="3838451"/>
            <a:ext cx="77098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092280" y="2633569"/>
            <a:ext cx="792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67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9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73594" y="2910567"/>
            <a:ext cx="3091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+ </a:t>
            </a:r>
            <a:endParaRPr lang="vi-VN" sz="3600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6948264" y="3830560"/>
            <a:ext cx="77098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1771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  <p:bldP spid="16" grpId="0"/>
      <p:bldP spid="18" grpId="0"/>
      <p:bldP spid="19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242987"/>
              </p:ext>
            </p:extLst>
          </p:nvPr>
        </p:nvGraphicFramePr>
        <p:xfrm>
          <a:off x="383704" y="1683654"/>
          <a:ext cx="4044280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7816"/>
                <a:gridCol w="1556464"/>
              </a:tblGrid>
              <a:tr h="1497320">
                <a:tc>
                  <a:txBody>
                    <a:bodyPr/>
                    <a:lstStyle/>
                    <a:p>
                      <a:r>
                        <a:rPr lang="en-US" sz="2800" b="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Thúng</a:t>
                      </a:r>
                      <a:r>
                        <a:rPr lang="en-US" sz="2800" b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cam </a:t>
                      </a:r>
                      <a:r>
                        <a:rPr lang="en-US" sz="2800" b="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800" b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2800" b="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Thúng</a:t>
                      </a:r>
                      <a:r>
                        <a:rPr lang="en-US" sz="2800" b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quýt</a:t>
                      </a:r>
                      <a:r>
                        <a:rPr lang="en-US" sz="2800" b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800" b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2800" b="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Cả</a:t>
                      </a:r>
                      <a:r>
                        <a:rPr lang="en-US" sz="2800" b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lang="en-US" sz="2800" b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thúng</a:t>
                      </a:r>
                      <a:r>
                        <a:rPr lang="en-US" sz="2800" b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800" b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vi-VN" sz="28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 28 </a:t>
                      </a:r>
                      <a:r>
                        <a:rPr lang="en-US" sz="2800" b="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endParaRPr lang="en-US" sz="2800" b="0" dirty="0" smtClean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800" b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 37 </a:t>
                      </a:r>
                      <a:r>
                        <a:rPr lang="en-US" sz="2800" b="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endParaRPr lang="en-US" sz="2800" b="0" dirty="0" smtClean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800" b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 … </a:t>
                      </a:r>
                      <a:r>
                        <a:rPr lang="en-US" sz="2800" b="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2800" b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 </a:t>
                      </a:r>
                      <a:endParaRPr lang="vi-VN" sz="2800" b="0" dirty="0" smtClean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vi-VN" sz="28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0" y="1728518"/>
            <a:ext cx="4572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Thúng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cam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28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Thúng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quýt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37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thúng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07904" y="3558207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979712" y="1169042"/>
            <a:ext cx="273630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932040" y="1169042"/>
            <a:ext cx="252028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3894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4. &gt; &lt; =</a:t>
            </a:r>
            <a:endParaRPr lang="vi-VN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260964"/>
              </p:ext>
            </p:extLst>
          </p:nvPr>
        </p:nvGraphicFramePr>
        <p:xfrm>
          <a:off x="539552" y="2420888"/>
          <a:ext cx="8172400" cy="2016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6200"/>
                <a:gridCol w="4086200"/>
              </a:tblGrid>
              <a:tr h="2016224"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 +</a:t>
                      </a:r>
                      <a:r>
                        <a:rPr lang="en-US" sz="3200" b="0" baseline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7 … 17 + 9</a:t>
                      </a:r>
                    </a:p>
                    <a:p>
                      <a:endParaRPr lang="en-US" sz="3200" b="0" baseline="0" dirty="0" smtClean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3200" b="0" baseline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 + 9 … 17 + 7</a:t>
                      </a:r>
                      <a:endParaRPr lang="vi-VN" sz="3200" b="0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 + 7 … 38 –</a:t>
                      </a:r>
                      <a:r>
                        <a:rPr lang="en-US" sz="3200" b="0" baseline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8</a:t>
                      </a:r>
                    </a:p>
                    <a:p>
                      <a:endParaRPr lang="en-US" sz="3200" b="0" baseline="0" dirty="0" smtClean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3200" b="0" baseline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 + 8 … 28 – 3 </a:t>
                      </a:r>
                      <a:endParaRPr lang="vi-VN" sz="3200" b="0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34803" y="2447705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76368" y="343084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39259" y="2447705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47930" y="3358832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23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75202" y="1165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5.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-4045" y="2492896"/>
            <a:ext cx="1656184" cy="100811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27 - 5</a:t>
            </a:r>
            <a:endParaRPr lang="vi-VN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711718" y="1637184"/>
            <a:ext cx="1656184" cy="100811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18 + 8</a:t>
            </a:r>
            <a:endParaRPr lang="vi-VN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3887924" y="1628056"/>
            <a:ext cx="1656184" cy="100811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19 + 4</a:t>
            </a:r>
            <a:endParaRPr lang="vi-VN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6012160" y="1669798"/>
            <a:ext cx="1656184" cy="100811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17 - 2</a:t>
            </a:r>
            <a:endParaRPr lang="vi-VN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7487816" y="2636168"/>
            <a:ext cx="1656184" cy="100811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17 + 4</a:t>
            </a:r>
            <a:endParaRPr lang="vi-VN" sz="30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095836" y="4571183"/>
            <a:ext cx="4896544" cy="664379"/>
            <a:chOff x="2267744" y="4586746"/>
            <a:chExt cx="4896544" cy="664379"/>
          </a:xfrm>
        </p:grpSpPr>
        <p:sp>
          <p:nvSpPr>
            <p:cNvPr id="10" name="TextBox 9"/>
            <p:cNvSpPr txBox="1"/>
            <p:nvPr/>
          </p:nvSpPr>
          <p:spPr>
            <a:xfrm>
              <a:off x="2267744" y="4604794"/>
              <a:ext cx="48965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itchFamily="18" charset="0"/>
                  <a:cs typeface="Times New Roman" pitchFamily="18" charset="0"/>
                </a:rPr>
                <a:t>15 &lt;          &lt; 25</a:t>
              </a:r>
              <a:endParaRPr lang="vi-VN" sz="3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491880" y="4586746"/>
              <a:ext cx="540060" cy="64881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cxnSp>
        <p:nvCxnSpPr>
          <p:cNvPr id="14" name="Straight Connector 13"/>
          <p:cNvCxnSpPr>
            <a:stCxn id="5" idx="5"/>
          </p:cNvCxnSpPr>
          <p:nvPr/>
        </p:nvCxnSpPr>
        <p:spPr>
          <a:xfrm>
            <a:off x="1409596" y="3353373"/>
            <a:ext cx="3180406" cy="121781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047983" y="556500"/>
            <a:ext cx="479226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47973" y="1204572"/>
            <a:ext cx="336824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" idx="4"/>
            <a:endCxn id="11" idx="0"/>
          </p:cNvCxnSpPr>
          <p:nvPr/>
        </p:nvCxnSpPr>
        <p:spPr>
          <a:xfrm flipH="1">
            <a:off x="4590002" y="2636168"/>
            <a:ext cx="126014" cy="193501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9" idx="4"/>
          </p:cNvCxnSpPr>
          <p:nvPr/>
        </p:nvCxnSpPr>
        <p:spPr>
          <a:xfrm flipV="1">
            <a:off x="4596517" y="3644280"/>
            <a:ext cx="3719391" cy="9184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6411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240</Words>
  <Application>Microsoft Office PowerPoint</Application>
  <PresentationFormat>On-screen Show (4:3)</PresentationFormat>
  <Paragraphs>72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Toán</vt:lpstr>
      <vt:lpstr>Bài 1. Tính nhẩm:</vt:lpstr>
      <vt:lpstr>Bài 2. Đặt tính rồi tính:</vt:lpstr>
      <vt:lpstr>Bài 3. Giải bài toán theo tóm tắt sau:</vt:lpstr>
      <vt:lpstr>Bài 4. &gt; &lt; =</vt:lpstr>
      <vt:lpstr>Bài 5. Kết quả của phép tính nào có thể điền vào ô trống?</vt:lpstr>
    </vt:vector>
  </TitlesOfParts>
  <Company>Nathan Nguyen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</dc:title>
  <dc:creator>Administrator</dc:creator>
  <cp:lastModifiedBy>Administrator</cp:lastModifiedBy>
  <cp:revision>10</cp:revision>
  <dcterms:created xsi:type="dcterms:W3CDTF">2020-10-06T00:40:48Z</dcterms:created>
  <dcterms:modified xsi:type="dcterms:W3CDTF">2020-10-06T02:06:57Z</dcterms:modified>
</cp:coreProperties>
</file>