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0"/>
  </p:notesMasterIdLst>
  <p:sldIdLst>
    <p:sldId id="320" r:id="rId2"/>
    <p:sldId id="302" r:id="rId3"/>
    <p:sldId id="329" r:id="rId4"/>
    <p:sldId id="258" r:id="rId5"/>
    <p:sldId id="260" r:id="rId6"/>
    <p:sldId id="311" r:id="rId7"/>
    <p:sldId id="261" r:id="rId8"/>
    <p:sldId id="324" r:id="rId9"/>
    <p:sldId id="326" r:id="rId10"/>
    <p:sldId id="327" r:id="rId11"/>
    <p:sldId id="328" r:id="rId12"/>
    <p:sldId id="337" r:id="rId13"/>
    <p:sldId id="336" r:id="rId14"/>
    <p:sldId id="331" r:id="rId15"/>
    <p:sldId id="333" r:id="rId16"/>
    <p:sldId id="334" r:id="rId17"/>
    <p:sldId id="335" r:id="rId18"/>
    <p:sldId id="33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3333FF"/>
    <a:srgbClr val="0000CC"/>
    <a:srgbClr val="FF0066"/>
    <a:srgbClr val="00A7E2"/>
    <a:srgbClr val="00FF00"/>
    <a:srgbClr val="FF3300"/>
    <a:srgbClr val="FF99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9310" autoAdjust="0"/>
  </p:normalViewPr>
  <p:slideViewPr>
    <p:cSldViewPr>
      <p:cViewPr varScale="1">
        <p:scale>
          <a:sx n="73" d="100"/>
          <a:sy n="73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66A37DB-933A-40F8-BE6A-A8DE12EBCEBA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64A53E5-735B-4A0E-B17A-E197B7633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507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D675-EE50-41D0-842C-EC599BE90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8FF1-4C2D-416D-BC1A-7DA6D7FC5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86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801E-EC11-4AEA-8850-B6C505561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77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CD04AE1-4EAD-443A-A209-615B7AA82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60C2-F77B-4F9B-A851-5C5EE70DD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59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3531-BAA9-41AE-A9C9-A047C0F57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67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7C02-CBC2-45C2-9794-788A4CE5A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1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1647-1692-4D5B-89D3-C52316976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05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4C54-643C-400C-9552-DEEDF8236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78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4CA-AD53-4773-9A0A-B7AF321C1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2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E4F4-A317-4AA1-8075-8C30FC2DF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99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1A11-9737-43A3-8256-CBCCAECFE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25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CDB0-236E-432E-9D17-A82B6BAFDB4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9FB7-852A-4496-8532-971A4A1F0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75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bai3.m4a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ai3.m4a" TargetMode="Externa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dministrator\Desktop\Giaoanmoi\bai3.wav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gif"/><Relationship Id="rId9" Type="http://schemas.microsoft.com/office/2007/relationships/media" Target="../media/media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5" Type="http://schemas.openxmlformats.org/officeDocument/2006/relationships/image" Target="../media/image22.gif"/><Relationship Id="rId10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21.png"/><Relationship Id="rId5" Type="http://schemas.openxmlformats.org/officeDocument/2006/relationships/image" Target="../media/image17.gif"/><Relationship Id="rId10" Type="http://schemas.openxmlformats.org/officeDocument/2006/relationships/image" Target="../media/image20.gif"/><Relationship Id="rId4" Type="http://schemas.openxmlformats.org/officeDocument/2006/relationships/audio" Target="../media/audio4.wav"/><Relationship Id="rId9" Type="http://schemas.openxmlformats.org/officeDocument/2006/relationships/image" Target="../media/image19.gif"/><Relationship Id="rId1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4.gif"/><Relationship Id="rId5" Type="http://schemas.openxmlformats.org/officeDocument/2006/relationships/image" Target="../media/image17.gif"/><Relationship Id="rId10" Type="http://schemas.openxmlformats.org/officeDocument/2006/relationships/image" Target="../media/image19.gif"/><Relationship Id="rId4" Type="http://schemas.openxmlformats.org/officeDocument/2006/relationships/audio" Target="../media/audio4.wav"/><Relationship Id="rId9" Type="http://schemas.openxmlformats.org/officeDocument/2006/relationships/image" Target="../media/image18.gif"/><Relationship Id="rId1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42" y="2533471"/>
            <a:ext cx="9159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NHIỆT LIỆT CHÀO MỪNG CÁC CÔ GIÁO </a:t>
            </a:r>
          </a:p>
          <a:p>
            <a:pPr algn="ctr"/>
            <a:r>
              <a:rPr lang="en-US" sz="3600" b="1" dirty="0" smtClean="0"/>
              <a:t>ĐẾN DỰ TIẾT HỌC NGÀY HÔM NAY!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32188" y="701675"/>
            <a:ext cx="164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B20A22"/>
                </a:solidFill>
                <a:latin typeface="Arial" pitchFamily="34" charset="0"/>
                <a:cs typeface="Arial" pitchFamily="34" charset="0"/>
              </a:rPr>
              <a:t>29 + 5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152400" y="1600200"/>
            <a:ext cx="6096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38200" y="16002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hạng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7200" y="2571750"/>
            <a:ext cx="226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a) 59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6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309938" y="2647950"/>
            <a:ext cx="2366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b) 19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7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324600" y="264795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c) 69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8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3113" y="3389313"/>
            <a:ext cx="1201737" cy="1666875"/>
            <a:chOff x="539" y="2262"/>
            <a:chExt cx="757" cy="105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39" y="2262"/>
              <a:ext cx="754" cy="750"/>
              <a:chOff x="398" y="1632"/>
              <a:chExt cx="754" cy="750"/>
            </a:xfrm>
          </p:grpSpPr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624" y="1632"/>
                <a:ext cx="528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59</a:t>
                </a:r>
              </a:p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  6</a:t>
                </a:r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511" y="233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Text Box 15"/>
              <p:cNvSpPr txBox="1">
                <a:spLocks noChangeArrowheads="1"/>
              </p:cNvSpPr>
              <p:nvPr/>
            </p:nvSpPr>
            <p:spPr bwMode="auto">
              <a:xfrm>
                <a:off x="398" y="1824"/>
                <a:ext cx="2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768" y="290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990000"/>
                  </a:solidFill>
                  <a:latin typeface="Times New Roman" pitchFamily="18" charset="0"/>
                </a:rPr>
                <a:t>65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665538" y="3332163"/>
            <a:ext cx="1201737" cy="1666875"/>
            <a:chOff x="539" y="2262"/>
            <a:chExt cx="757" cy="105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539" y="2262"/>
              <a:ext cx="754" cy="750"/>
              <a:chOff x="398" y="1632"/>
              <a:chExt cx="754" cy="750"/>
            </a:xfrm>
          </p:grpSpPr>
          <p:sp>
            <p:nvSpPr>
              <p:cNvPr id="4116" name="Text Box 20"/>
              <p:cNvSpPr txBox="1">
                <a:spLocks noChangeArrowheads="1"/>
              </p:cNvSpPr>
              <p:nvPr/>
            </p:nvSpPr>
            <p:spPr bwMode="auto">
              <a:xfrm>
                <a:off x="624" y="1632"/>
                <a:ext cx="528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19</a:t>
                </a:r>
              </a:p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  7</a:t>
                </a:r>
              </a:p>
            </p:txBody>
          </p:sp>
          <p:sp>
            <p:nvSpPr>
              <p:cNvPr id="4117" name="Line 21"/>
              <p:cNvSpPr>
                <a:spLocks noChangeShapeType="1"/>
              </p:cNvSpPr>
              <p:nvPr/>
            </p:nvSpPr>
            <p:spPr bwMode="auto">
              <a:xfrm>
                <a:off x="511" y="233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Text Box 22"/>
              <p:cNvSpPr txBox="1">
                <a:spLocks noChangeArrowheads="1"/>
              </p:cNvSpPr>
              <p:nvPr/>
            </p:nvSpPr>
            <p:spPr bwMode="auto">
              <a:xfrm>
                <a:off x="398" y="1824"/>
                <a:ext cx="2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768" y="290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990000"/>
                  </a:solidFill>
                  <a:latin typeface="Times New Roman" pitchFamily="18" charset="0"/>
                </a:rPr>
                <a:t>26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994525" y="3276600"/>
            <a:ext cx="1201738" cy="1666875"/>
            <a:chOff x="539" y="2262"/>
            <a:chExt cx="757" cy="105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539" y="2262"/>
              <a:ext cx="754" cy="750"/>
              <a:chOff x="398" y="1632"/>
              <a:chExt cx="754" cy="750"/>
            </a:xfrm>
          </p:grpSpPr>
          <p:sp>
            <p:nvSpPr>
              <p:cNvPr id="4122" name="Text Box 26"/>
              <p:cNvSpPr txBox="1">
                <a:spLocks noChangeArrowheads="1"/>
              </p:cNvSpPr>
              <p:nvPr/>
            </p:nvSpPr>
            <p:spPr bwMode="auto">
              <a:xfrm>
                <a:off x="624" y="1632"/>
                <a:ext cx="528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69</a:t>
                </a:r>
              </a:p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  8</a:t>
                </a:r>
              </a:p>
            </p:txBody>
          </p:sp>
          <p:sp>
            <p:nvSpPr>
              <p:cNvPr id="4123" name="Line 27"/>
              <p:cNvSpPr>
                <a:spLocks noChangeShapeType="1"/>
              </p:cNvSpPr>
              <p:nvPr/>
            </p:nvSpPr>
            <p:spPr bwMode="auto">
              <a:xfrm>
                <a:off x="511" y="233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Text Box 28"/>
              <p:cNvSpPr txBox="1">
                <a:spLocks noChangeArrowheads="1"/>
              </p:cNvSpPr>
              <p:nvPr/>
            </p:nvSpPr>
            <p:spPr bwMode="auto">
              <a:xfrm>
                <a:off x="398" y="1824"/>
                <a:ext cx="2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4125" name="Text Box 29"/>
            <p:cNvSpPr txBox="1">
              <a:spLocks noChangeArrowheads="1"/>
            </p:cNvSpPr>
            <p:nvPr/>
          </p:nvSpPr>
          <p:spPr bwMode="auto">
            <a:xfrm>
              <a:off x="768" y="290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990000"/>
                  </a:solidFill>
                  <a:latin typeface="Times New Roman" pitchFamily="18" charset="0"/>
                </a:rPr>
                <a:t>77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914400" y="2133600"/>
            <a:ext cx="14858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55963" y="2146300"/>
            <a:ext cx="14858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/>
      <p:bldP spid="4105" grpId="0"/>
      <p:bldP spid="4106" grpId="0"/>
      <p:bldP spid="4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32188" y="701675"/>
            <a:ext cx="164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B20A22"/>
                </a:solidFill>
                <a:latin typeface="Arial" pitchFamily="34" charset="0"/>
                <a:cs typeface="Arial" pitchFamily="34" charset="0"/>
              </a:rPr>
              <a:t>29 + 5</a:t>
            </a:r>
          </a:p>
        </p:txBody>
      </p:sp>
      <p:sp>
        <p:nvSpPr>
          <p:cNvPr id="5127" name="Oval 7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06388" y="1308100"/>
            <a:ext cx="6096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19175" y="1384300"/>
            <a:ext cx="7847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Nối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586" name="Group 4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815011779"/>
              </p:ext>
            </p:extLst>
          </p:nvPr>
        </p:nvGraphicFramePr>
        <p:xfrm>
          <a:off x="228600" y="2433638"/>
          <a:ext cx="8686800" cy="3810000"/>
        </p:xfrm>
        <a:graphic>
          <a:graphicData uri="http://schemas.openxmlformats.org/drawingml/2006/table">
            <a:tbl>
              <a:tblPr/>
              <a:tblGrid>
                <a:gridCol w="619125"/>
                <a:gridCol w="622300"/>
                <a:gridCol w="620713"/>
                <a:gridCol w="619125"/>
                <a:gridCol w="620712"/>
                <a:gridCol w="622300"/>
                <a:gridCol w="619125"/>
                <a:gridCol w="619125"/>
                <a:gridCol w="622300"/>
                <a:gridCol w="620713"/>
                <a:gridCol w="619125"/>
                <a:gridCol w="620712"/>
                <a:gridCol w="622300"/>
                <a:gridCol w="6191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87" name="Oval 467"/>
          <p:cNvSpPr>
            <a:spLocks noChangeArrowheads="1"/>
          </p:cNvSpPr>
          <p:nvPr/>
        </p:nvSpPr>
        <p:spPr bwMode="auto">
          <a:xfrm>
            <a:off x="1398588" y="298608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8" name="Oval 468"/>
          <p:cNvSpPr>
            <a:spLocks noChangeArrowheads="1"/>
          </p:cNvSpPr>
          <p:nvPr/>
        </p:nvSpPr>
        <p:spPr bwMode="auto">
          <a:xfrm>
            <a:off x="3871913" y="299243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9" name="Oval 469"/>
          <p:cNvSpPr>
            <a:spLocks noChangeArrowheads="1"/>
          </p:cNvSpPr>
          <p:nvPr/>
        </p:nvSpPr>
        <p:spPr bwMode="auto">
          <a:xfrm>
            <a:off x="3865563" y="5527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0" name="Oval 470"/>
          <p:cNvSpPr>
            <a:spLocks noChangeArrowheads="1"/>
          </p:cNvSpPr>
          <p:nvPr/>
        </p:nvSpPr>
        <p:spPr bwMode="auto">
          <a:xfrm>
            <a:off x="1392238" y="5541963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2" name="Text Box 472"/>
          <p:cNvSpPr txBox="1">
            <a:spLocks noChangeArrowheads="1"/>
          </p:cNvSpPr>
          <p:nvPr/>
        </p:nvSpPr>
        <p:spPr bwMode="auto">
          <a:xfrm>
            <a:off x="990600" y="255111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593" name="Text Box 473"/>
          <p:cNvSpPr txBox="1">
            <a:spLocks noChangeArrowheads="1"/>
          </p:cNvSpPr>
          <p:nvPr/>
        </p:nvSpPr>
        <p:spPr bwMode="auto">
          <a:xfrm>
            <a:off x="4114800" y="2590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594" name="Text Box 474"/>
          <p:cNvSpPr txBox="1">
            <a:spLocks noChangeArrowheads="1"/>
          </p:cNvSpPr>
          <p:nvPr/>
        </p:nvSpPr>
        <p:spPr bwMode="auto">
          <a:xfrm>
            <a:off x="3935413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595" name="Text Box 475"/>
          <p:cNvSpPr txBox="1">
            <a:spLocks noChangeArrowheads="1"/>
          </p:cNvSpPr>
          <p:nvPr/>
        </p:nvSpPr>
        <p:spPr bwMode="auto">
          <a:xfrm>
            <a:off x="1019175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596" name="Oval 476"/>
          <p:cNvSpPr>
            <a:spLocks noChangeArrowheads="1"/>
          </p:cNvSpPr>
          <p:nvPr/>
        </p:nvSpPr>
        <p:spPr bwMode="auto">
          <a:xfrm>
            <a:off x="5735638" y="361632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7" name="Text Box 477"/>
          <p:cNvSpPr txBox="1">
            <a:spLocks noChangeArrowheads="1"/>
          </p:cNvSpPr>
          <p:nvPr/>
        </p:nvSpPr>
        <p:spPr bwMode="auto">
          <a:xfrm>
            <a:off x="5326063" y="31877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5598" name="Oval 478"/>
          <p:cNvSpPr>
            <a:spLocks noChangeArrowheads="1"/>
          </p:cNvSpPr>
          <p:nvPr/>
        </p:nvSpPr>
        <p:spPr bwMode="auto">
          <a:xfrm>
            <a:off x="7594600" y="3622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9" name="Text Box 479"/>
          <p:cNvSpPr txBox="1">
            <a:spLocks noChangeArrowheads="1"/>
          </p:cNvSpPr>
          <p:nvPr/>
        </p:nvSpPr>
        <p:spPr bwMode="auto">
          <a:xfrm>
            <a:off x="7683500" y="319722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5600" name="Text Box 480"/>
          <p:cNvSpPr txBox="1">
            <a:spLocks noChangeArrowheads="1"/>
          </p:cNvSpPr>
          <p:nvPr/>
        </p:nvSpPr>
        <p:spPr bwMode="auto">
          <a:xfrm>
            <a:off x="7772400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601" name="Oval 481"/>
          <p:cNvSpPr>
            <a:spLocks noChangeArrowheads="1"/>
          </p:cNvSpPr>
          <p:nvPr/>
        </p:nvSpPr>
        <p:spPr bwMode="auto">
          <a:xfrm>
            <a:off x="7591425" y="550703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2" name="Text Box 482"/>
          <p:cNvSpPr txBox="1">
            <a:spLocks noChangeArrowheads="1"/>
          </p:cNvSpPr>
          <p:nvPr/>
        </p:nvSpPr>
        <p:spPr bwMode="auto">
          <a:xfrm>
            <a:off x="5368925" y="554196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5603" name="Oval 483"/>
          <p:cNvSpPr>
            <a:spLocks noChangeArrowheads="1"/>
          </p:cNvSpPr>
          <p:nvPr/>
        </p:nvSpPr>
        <p:spPr bwMode="auto">
          <a:xfrm>
            <a:off x="5748338" y="5527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587" grpId="0" animBg="1"/>
      <p:bldP spid="5588" grpId="0" animBg="1"/>
      <p:bldP spid="5589" grpId="0" animBg="1"/>
      <p:bldP spid="5590" grpId="0" animBg="1"/>
      <p:bldP spid="5592" grpId="0"/>
      <p:bldP spid="5593" grpId="0"/>
      <p:bldP spid="5594" grpId="0"/>
      <p:bldP spid="5595" grpId="0"/>
      <p:bldP spid="5596" grpId="0" animBg="1"/>
      <p:bldP spid="5597" grpId="0"/>
      <p:bldP spid="5598" grpId="0" animBg="1"/>
      <p:bldP spid="5599" grpId="0"/>
      <p:bldP spid="5600" grpId="0"/>
      <p:bldP spid="5601" grpId="0" animBg="1"/>
      <p:bldP spid="5602" grpId="0"/>
      <p:bldP spid="56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32188" y="701675"/>
            <a:ext cx="164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B20A22"/>
                </a:solidFill>
                <a:latin typeface="Arial" pitchFamily="34" charset="0"/>
                <a:cs typeface="Arial" pitchFamily="34" charset="0"/>
              </a:rPr>
              <a:t>29 + 5</a:t>
            </a:r>
          </a:p>
        </p:txBody>
      </p:sp>
      <p:sp>
        <p:nvSpPr>
          <p:cNvPr id="5127" name="Oval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306388" y="1308100"/>
            <a:ext cx="6096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19175" y="1384300"/>
            <a:ext cx="7847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Nối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586" name="Group 4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815011779"/>
              </p:ext>
            </p:extLst>
          </p:nvPr>
        </p:nvGraphicFramePr>
        <p:xfrm>
          <a:off x="228600" y="2433638"/>
          <a:ext cx="8686800" cy="3810000"/>
        </p:xfrm>
        <a:graphic>
          <a:graphicData uri="http://schemas.openxmlformats.org/drawingml/2006/table">
            <a:tbl>
              <a:tblPr/>
              <a:tblGrid>
                <a:gridCol w="619125"/>
                <a:gridCol w="622300"/>
                <a:gridCol w="620713"/>
                <a:gridCol w="619125"/>
                <a:gridCol w="620712"/>
                <a:gridCol w="622300"/>
                <a:gridCol w="619125"/>
                <a:gridCol w="619125"/>
                <a:gridCol w="622300"/>
                <a:gridCol w="620713"/>
                <a:gridCol w="619125"/>
                <a:gridCol w="620712"/>
                <a:gridCol w="622300"/>
                <a:gridCol w="6191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87" name="Oval 467"/>
          <p:cNvSpPr>
            <a:spLocks noChangeArrowheads="1"/>
          </p:cNvSpPr>
          <p:nvPr/>
        </p:nvSpPr>
        <p:spPr bwMode="auto">
          <a:xfrm>
            <a:off x="1398588" y="298608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8" name="Oval 468"/>
          <p:cNvSpPr>
            <a:spLocks noChangeArrowheads="1"/>
          </p:cNvSpPr>
          <p:nvPr/>
        </p:nvSpPr>
        <p:spPr bwMode="auto">
          <a:xfrm>
            <a:off x="3871913" y="299243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9" name="Oval 469"/>
          <p:cNvSpPr>
            <a:spLocks noChangeArrowheads="1"/>
          </p:cNvSpPr>
          <p:nvPr/>
        </p:nvSpPr>
        <p:spPr bwMode="auto">
          <a:xfrm>
            <a:off x="3865563" y="5527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0" name="Oval 470"/>
          <p:cNvSpPr>
            <a:spLocks noChangeArrowheads="1"/>
          </p:cNvSpPr>
          <p:nvPr/>
        </p:nvSpPr>
        <p:spPr bwMode="auto">
          <a:xfrm>
            <a:off x="1392238" y="5541963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2" name="Text Box 472"/>
          <p:cNvSpPr txBox="1">
            <a:spLocks noChangeArrowheads="1"/>
          </p:cNvSpPr>
          <p:nvPr/>
        </p:nvSpPr>
        <p:spPr bwMode="auto">
          <a:xfrm>
            <a:off x="990600" y="255111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593" name="Text Box 473"/>
          <p:cNvSpPr txBox="1">
            <a:spLocks noChangeArrowheads="1"/>
          </p:cNvSpPr>
          <p:nvPr/>
        </p:nvSpPr>
        <p:spPr bwMode="auto">
          <a:xfrm>
            <a:off x="4114800" y="2590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594" name="Text Box 474"/>
          <p:cNvSpPr txBox="1">
            <a:spLocks noChangeArrowheads="1"/>
          </p:cNvSpPr>
          <p:nvPr/>
        </p:nvSpPr>
        <p:spPr bwMode="auto">
          <a:xfrm>
            <a:off x="3935413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595" name="Text Box 475"/>
          <p:cNvSpPr txBox="1">
            <a:spLocks noChangeArrowheads="1"/>
          </p:cNvSpPr>
          <p:nvPr/>
        </p:nvSpPr>
        <p:spPr bwMode="auto">
          <a:xfrm>
            <a:off x="1019175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596" name="Oval 476"/>
          <p:cNvSpPr>
            <a:spLocks noChangeArrowheads="1"/>
          </p:cNvSpPr>
          <p:nvPr/>
        </p:nvSpPr>
        <p:spPr bwMode="auto">
          <a:xfrm>
            <a:off x="5735638" y="361632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7" name="Text Box 477"/>
          <p:cNvSpPr txBox="1">
            <a:spLocks noChangeArrowheads="1"/>
          </p:cNvSpPr>
          <p:nvPr/>
        </p:nvSpPr>
        <p:spPr bwMode="auto">
          <a:xfrm>
            <a:off x="5326063" y="31877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5598" name="Oval 478"/>
          <p:cNvSpPr>
            <a:spLocks noChangeArrowheads="1"/>
          </p:cNvSpPr>
          <p:nvPr/>
        </p:nvSpPr>
        <p:spPr bwMode="auto">
          <a:xfrm>
            <a:off x="7594600" y="3622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9" name="Text Box 479"/>
          <p:cNvSpPr txBox="1">
            <a:spLocks noChangeArrowheads="1"/>
          </p:cNvSpPr>
          <p:nvPr/>
        </p:nvSpPr>
        <p:spPr bwMode="auto">
          <a:xfrm>
            <a:off x="7683500" y="319722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5600" name="Text Box 480"/>
          <p:cNvSpPr txBox="1">
            <a:spLocks noChangeArrowheads="1"/>
          </p:cNvSpPr>
          <p:nvPr/>
        </p:nvSpPr>
        <p:spPr bwMode="auto">
          <a:xfrm>
            <a:off x="7772400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601" name="Oval 481"/>
          <p:cNvSpPr>
            <a:spLocks noChangeArrowheads="1"/>
          </p:cNvSpPr>
          <p:nvPr/>
        </p:nvSpPr>
        <p:spPr bwMode="auto">
          <a:xfrm>
            <a:off x="7591425" y="550703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2" name="Text Box 482"/>
          <p:cNvSpPr txBox="1">
            <a:spLocks noChangeArrowheads="1"/>
          </p:cNvSpPr>
          <p:nvPr/>
        </p:nvSpPr>
        <p:spPr bwMode="auto">
          <a:xfrm>
            <a:off x="5368925" y="554196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5603" name="Oval 483"/>
          <p:cNvSpPr>
            <a:spLocks noChangeArrowheads="1"/>
          </p:cNvSpPr>
          <p:nvPr/>
        </p:nvSpPr>
        <p:spPr bwMode="auto">
          <a:xfrm>
            <a:off x="5748338" y="5527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9" name="Line 489"/>
          <p:cNvSpPr>
            <a:spLocks noChangeShapeType="1"/>
          </p:cNvSpPr>
          <p:nvPr/>
        </p:nvSpPr>
        <p:spPr bwMode="auto">
          <a:xfrm>
            <a:off x="5778500" y="3700463"/>
            <a:ext cx="19050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10" name="Line 490"/>
          <p:cNvSpPr>
            <a:spLocks noChangeShapeType="1"/>
          </p:cNvSpPr>
          <p:nvPr/>
        </p:nvSpPr>
        <p:spPr bwMode="auto">
          <a:xfrm>
            <a:off x="5791200" y="5618163"/>
            <a:ext cx="18923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11" name="Line 491"/>
          <p:cNvSpPr>
            <a:spLocks noChangeShapeType="1"/>
          </p:cNvSpPr>
          <p:nvPr/>
        </p:nvSpPr>
        <p:spPr bwMode="auto">
          <a:xfrm>
            <a:off x="7673975" y="3713163"/>
            <a:ext cx="0" cy="19050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12" name="Line 492"/>
          <p:cNvSpPr>
            <a:spLocks noChangeShapeType="1"/>
          </p:cNvSpPr>
          <p:nvPr/>
        </p:nvSpPr>
        <p:spPr bwMode="auto">
          <a:xfrm>
            <a:off x="5792788" y="3713163"/>
            <a:ext cx="0" cy="19050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7" name="bai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572264" y="285728"/>
            <a:ext cx="304800" cy="304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7" t="38340" r="5883" b="41358"/>
          <a:stretch/>
        </p:blipFill>
        <p:spPr>
          <a:xfrm>
            <a:off x="214282" y="3108825"/>
            <a:ext cx="5778500" cy="495300"/>
          </a:xfrm>
          <a:prstGeom prst="rect">
            <a:avLst/>
          </a:prstGeom>
        </p:spPr>
      </p:pic>
      <p:grpSp>
        <p:nvGrpSpPr>
          <p:cNvPr id="2" name="Group 35"/>
          <p:cNvGrpSpPr/>
          <p:nvPr/>
        </p:nvGrpSpPr>
        <p:grpSpPr>
          <a:xfrm>
            <a:off x="1468438" y="2047875"/>
            <a:ext cx="897473" cy="1202533"/>
            <a:chOff x="7134483" y="1066800"/>
            <a:chExt cx="897473" cy="120253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001000" y="2209800"/>
              <a:ext cx="30956" cy="59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20628516">
              <a:off x="7134483" y="1949039"/>
              <a:ext cx="149847" cy="117801"/>
            </a:xfrm>
            <a:prstGeom prst="triangle">
              <a:avLst>
                <a:gd name="adj" fmla="val 6562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2591755">
              <a:off x="7564029" y="1066800"/>
              <a:ext cx="131445" cy="10660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Line 484"/>
          <p:cNvSpPr>
            <a:spLocks noChangeShapeType="1"/>
          </p:cNvSpPr>
          <p:nvPr/>
        </p:nvSpPr>
        <p:spPr bwMode="auto">
          <a:xfrm>
            <a:off x="1447800" y="3082925"/>
            <a:ext cx="2514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485"/>
          <p:cNvSpPr>
            <a:spLocks noChangeShapeType="1"/>
          </p:cNvSpPr>
          <p:nvPr/>
        </p:nvSpPr>
        <p:spPr bwMode="auto">
          <a:xfrm>
            <a:off x="3962400" y="3082925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486"/>
          <p:cNvSpPr>
            <a:spLocks noChangeShapeType="1"/>
          </p:cNvSpPr>
          <p:nvPr/>
        </p:nvSpPr>
        <p:spPr bwMode="auto">
          <a:xfrm>
            <a:off x="1454150" y="5603875"/>
            <a:ext cx="2514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487"/>
          <p:cNvSpPr>
            <a:spLocks noChangeShapeType="1"/>
          </p:cNvSpPr>
          <p:nvPr/>
        </p:nvSpPr>
        <p:spPr bwMode="auto">
          <a:xfrm>
            <a:off x="1455738" y="3074988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76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26545 0.00255 " pathEditMode="relative" rAng="0" ptsTypes="AA">
                                      <p:cBhvr>
                                        <p:cTn id="1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598" grpId="0" animBg="1"/>
      <p:bldP spid="5599" grpId="0"/>
      <p:bldP spid="5600" grpId="0"/>
      <p:bldP spid="5601" grpId="0" animBg="1"/>
      <p:bldP spid="5602" grpId="0"/>
      <p:bldP spid="5603" grpId="0" animBg="1"/>
      <p:bldP spid="5609" grpId="0" animBg="1"/>
      <p:bldP spid="5610" grpId="0" animBg="1"/>
      <p:bldP spid="5611" grpId="0" animBg="1"/>
      <p:bldP spid="561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d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  <a:endParaRPr lang="en-US" sz="6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669721" cy="6402771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3200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4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0879" y="4634589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552507" y="3784284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816" y="4489642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4634589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7355639" y="5558843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6471829" y="5355919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21" y="449580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49580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1664302" y="5538502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812950" y="5334280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4343400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4122766" y="5334280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753141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1: Chọn phép tính đúng?</a:t>
            </a:r>
            <a:endParaRPr lang="en-US" sz="32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9600" y="6034436"/>
            <a:ext cx="794115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 A                                 B                        C</a:t>
            </a:r>
            <a:endParaRPr lang="en-US" sz="32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28800" y="914400"/>
            <a:ext cx="1447800" cy="2123658"/>
            <a:chOff x="1828800" y="914400"/>
            <a:chExt cx="1447800" cy="2123658"/>
          </a:xfrm>
        </p:grpSpPr>
        <p:sp>
          <p:nvSpPr>
            <p:cNvPr id="35" name="Rectangle 34"/>
            <p:cNvSpPr/>
            <p:nvPr/>
          </p:nvSpPr>
          <p:spPr>
            <a:xfrm>
              <a:off x="1828800" y="914400"/>
              <a:ext cx="14478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r">
                <a:buAutoNum type="alphaUcPeriod"/>
              </a:pPr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2 9 </a:t>
              </a:r>
            </a:p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     </a:t>
              </a:r>
              <a:r>
                <a:rPr lang="en-US" sz="3600" b="1" u="sng" smtClean="0">
                  <a:latin typeface="+mj-lt"/>
                  <a:cs typeface="Times New Roman" panose="02020603050405020304" pitchFamily="18" charset="0"/>
                </a:rPr>
                <a:t>   7</a:t>
              </a:r>
            </a:p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     2 6</a:t>
              </a:r>
            </a:p>
            <a:p>
              <a:pPr marL="457200" indent="-457200" algn="r"/>
              <a:endParaRPr lang="en-US" sz="2400" b="1" dirty="0" smtClean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0" y="12192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+</a:t>
              </a:r>
              <a:endParaRPr lang="vi-VN" sz="36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58000" y="990600"/>
            <a:ext cx="1447800" cy="2123658"/>
            <a:chOff x="1828800" y="914400"/>
            <a:chExt cx="1447800" cy="2123658"/>
          </a:xfrm>
        </p:grpSpPr>
        <p:sp>
          <p:nvSpPr>
            <p:cNvPr id="41" name="Rectangle 40"/>
            <p:cNvSpPr/>
            <p:nvPr/>
          </p:nvSpPr>
          <p:spPr>
            <a:xfrm>
              <a:off x="1828800" y="914400"/>
              <a:ext cx="14478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C. 2 9 </a:t>
              </a:r>
            </a:p>
            <a:p>
              <a:pPr marL="457200" indent="-457200" algn="r"/>
              <a:r>
                <a:rPr lang="en-US" sz="3600" b="1" u="sng" smtClean="0">
                  <a:latin typeface="+mj-lt"/>
                  <a:cs typeface="Times New Roman" panose="02020603050405020304" pitchFamily="18" charset="0"/>
                </a:rPr>
                <a:t>  </a:t>
              </a:r>
            </a:p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     2 6</a:t>
              </a:r>
            </a:p>
            <a:p>
              <a:pPr marL="457200" indent="-457200" algn="r"/>
              <a:endParaRPr lang="en-US" sz="2400" b="1" dirty="0" smtClean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6000" y="12192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+</a:t>
              </a:r>
              <a:endParaRPr lang="vi-VN" sz="36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95800" y="838200"/>
            <a:ext cx="1447800" cy="2123658"/>
            <a:chOff x="1828800" y="914400"/>
            <a:chExt cx="1447800" cy="2123658"/>
          </a:xfrm>
        </p:grpSpPr>
        <p:sp>
          <p:nvSpPr>
            <p:cNvPr id="53" name="Rectangle 52"/>
            <p:cNvSpPr/>
            <p:nvPr/>
          </p:nvSpPr>
          <p:spPr>
            <a:xfrm>
              <a:off x="1828800" y="914400"/>
              <a:ext cx="14478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B. 2 9 </a:t>
              </a:r>
            </a:p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     </a:t>
              </a:r>
              <a:r>
                <a:rPr lang="en-US" sz="3600" b="1" u="sng" smtClean="0">
                  <a:latin typeface="+mj-lt"/>
                  <a:cs typeface="Times New Roman" panose="02020603050405020304" pitchFamily="18" charset="0"/>
                </a:rPr>
                <a:t>   7</a:t>
              </a:r>
            </a:p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     3 6</a:t>
              </a:r>
            </a:p>
            <a:p>
              <a:pPr marL="457200" indent="-457200" algn="r"/>
              <a:endParaRPr lang="en-US" sz="2400" b="1" dirty="0" smtClean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86000" y="12192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+</a:t>
              </a:r>
              <a:endParaRPr lang="vi-VN" sz="36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543800" y="1524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7</a:t>
            </a:r>
            <a:endParaRPr lang="vi-VN" sz="3600" b="1"/>
          </a:p>
        </p:txBody>
      </p:sp>
    </p:spTree>
    <p:extLst>
      <p:ext uri="{BB962C8B-B14F-4D97-AF65-F5344CB8AC3E}">
        <p14:creationId xmlns:p14="http://schemas.microsoft.com/office/powerpoint/2010/main" xmlns="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1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2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8208E-6 L 0.68906 0.329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09827E-6 L 0.1 0.399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50"/>
                            </p:stCondLst>
                            <p:childTnLst>
                              <p:par>
                                <p:cTn id="15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58382E-6 L 0.36979 0.2455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25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107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6523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628707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828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7875867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6992057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9028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4157473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226040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2: 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Bình có 19 quả cam. An có 8 quả cam. Hỏi cả hai bạn có bao nhiêu quả cam?</a:t>
            </a:r>
            <a:endParaRPr lang="en-US" sz="32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8149310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A                                    B                            C</a:t>
            </a:r>
            <a:endParaRPr lang="en-US" sz="32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A :  99 quả cam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2006025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B :  27 quả cam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539425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C </a:t>
            </a:r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:  28 quả cam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8208E-6 L 0.70573 0.2966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6 0.0192 L 0.43646 0.2825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947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087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143307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980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6811742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4297142" y="5432119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357290" y="0"/>
            <a:ext cx="5321040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3: Hình bên có mấy điểm và mấy hình vuông? </a:t>
            </a:r>
            <a:endParaRPr lang="en-US" sz="32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8272" y="6050477"/>
            <a:ext cx="776974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A                                    B                         C</a:t>
            </a:r>
            <a:endParaRPr lang="en-US" sz="32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5022913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57356" y="1285860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A </a:t>
            </a:r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: 9 điểm và 3 hình vuông.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96948" y="1986969"/>
            <a:ext cx="4746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 : 9 điểm và 4 hình vuông.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57356" y="2643182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C : 9 điểm và 5 hình vuông.  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162800" y="304800"/>
            <a:ext cx="1752600" cy="1753394"/>
            <a:chOff x="7162800" y="304800"/>
            <a:chExt cx="1752600" cy="1753394"/>
          </a:xfrm>
        </p:grpSpPr>
        <p:sp>
          <p:nvSpPr>
            <p:cNvPr id="37" name="Rectangle 36"/>
            <p:cNvSpPr/>
            <p:nvPr/>
          </p:nvSpPr>
          <p:spPr>
            <a:xfrm>
              <a:off x="7162800" y="304800"/>
              <a:ext cx="1752600" cy="1752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0" name="Straight Connector 39"/>
            <p:cNvCxnSpPr>
              <a:stCxn id="37" idx="1"/>
              <a:endCxn id="37" idx="3"/>
            </p:cNvCxnSpPr>
            <p:nvPr/>
          </p:nvCxnSpPr>
          <p:spPr>
            <a:xfrm rot="10800000" flipH="1">
              <a:off x="7162800" y="1181100"/>
              <a:ext cx="1752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7" idx="0"/>
              <a:endCxn id="37" idx="2"/>
            </p:cNvCxnSpPr>
            <p:nvPr/>
          </p:nvCxnSpPr>
          <p:spPr>
            <a:xfrm rot="16200000" flipH="1">
              <a:off x="7162800" y="1181100"/>
              <a:ext cx="1752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71514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8715372" y="-3336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</a:t>
            </a:r>
            <a:endParaRPr lang="vi-VN"/>
          </a:p>
        </p:txBody>
      </p:sp>
      <p:sp>
        <p:nvSpPr>
          <p:cNvPr id="34" name="TextBox 33"/>
          <p:cNvSpPr txBox="1"/>
          <p:nvPr/>
        </p:nvSpPr>
        <p:spPr>
          <a:xfrm>
            <a:off x="8715372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</a:t>
            </a:r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6786578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</a:t>
            </a:r>
            <a:endParaRPr lang="vi-VN"/>
          </a:p>
        </p:txBody>
      </p:sp>
      <p:sp>
        <p:nvSpPr>
          <p:cNvPr id="39" name="TextBox 38"/>
          <p:cNvSpPr txBox="1"/>
          <p:nvPr/>
        </p:nvSpPr>
        <p:spPr>
          <a:xfrm>
            <a:off x="6715140" y="10001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</a:t>
            </a:r>
            <a:endParaRPr lang="vi-VN"/>
          </a:p>
        </p:txBody>
      </p:sp>
      <p:sp>
        <p:nvSpPr>
          <p:cNvPr id="41" name="TextBox 40"/>
          <p:cNvSpPr txBox="1"/>
          <p:nvPr/>
        </p:nvSpPr>
        <p:spPr>
          <a:xfrm>
            <a:off x="7858148" y="-7146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</a:t>
            </a:r>
            <a:endParaRPr lang="vi-VN"/>
          </a:p>
        </p:txBody>
      </p:sp>
      <p:sp>
        <p:nvSpPr>
          <p:cNvPr id="42" name="TextBox 41"/>
          <p:cNvSpPr txBox="1"/>
          <p:nvPr/>
        </p:nvSpPr>
        <p:spPr>
          <a:xfrm>
            <a:off x="8858280" y="10461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endParaRPr lang="vi-VN"/>
          </a:p>
        </p:txBody>
      </p:sp>
      <p:sp>
        <p:nvSpPr>
          <p:cNvPr id="46" name="TextBox 45"/>
          <p:cNvSpPr txBox="1"/>
          <p:nvPr/>
        </p:nvSpPr>
        <p:spPr>
          <a:xfrm>
            <a:off x="7858148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</a:t>
            </a:r>
            <a:endParaRPr lang="vi-VN"/>
          </a:p>
        </p:txBody>
      </p:sp>
      <p:sp>
        <p:nvSpPr>
          <p:cNvPr id="47" name="TextBox 46"/>
          <p:cNvSpPr txBox="1"/>
          <p:nvPr/>
        </p:nvSpPr>
        <p:spPr>
          <a:xfrm>
            <a:off x="8072462" y="78579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8208E-6 L 0.68073 0.2078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"/>
                            </p:stCondLst>
                            <p:childTnLst>
                              <p:par>
                                <p:cTn id="17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25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5" grpId="0" build="allAtOnce"/>
      <p:bldP spid="3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s2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447800" y="-76200"/>
            <a:ext cx="6553200" cy="4191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71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là kết thúc.</a:t>
            </a:r>
          </a:p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0915" y="3751943"/>
            <a:ext cx="83420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/>
              <a:t>Ôn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bảng</a:t>
            </a:r>
            <a:r>
              <a:rPr lang="en-US" sz="4800" b="1" dirty="0" smtClean="0"/>
              <a:t> 9 </a:t>
            </a:r>
            <a:r>
              <a:rPr lang="en-US" sz="4800" b="1" dirty="0" err="1" smtClean="0"/>
              <a:t>cộng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với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một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số</a:t>
            </a:r>
            <a:endParaRPr lang="en-US" sz="4800" b="1" dirty="0">
              <a:latin typeface="Times New Roman" pitchFamily="18" charset="0"/>
            </a:endParaRPr>
          </a:p>
        </p:txBody>
      </p:sp>
      <p:sp>
        <p:nvSpPr>
          <p:cNvPr id="5151" name="WordArt 31"/>
          <p:cNvSpPr>
            <a:spLocks noChangeArrowheads="1" noChangeShapeType="1" noTextEdit="1"/>
          </p:cNvSpPr>
          <p:nvPr/>
        </p:nvSpPr>
        <p:spPr bwMode="auto">
          <a:xfrm>
            <a:off x="2057400" y="1215571"/>
            <a:ext cx="4771571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cs typeface="Times New Roman"/>
              </a:rPr>
              <a:t>ÔN BÀI 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cs typeface="Times New Roman"/>
              </a:rPr>
              <a:t>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05000" y="1219200"/>
            <a:ext cx="533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MÔN TOÁN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29 + 5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4876800"/>
            <a:ext cx="536877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viên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Đỗ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Bích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Nguyệt</a:t>
            </a:r>
            <a:endPara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2b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ictures\!_(53)~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883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C00000"/>
                </a:solidFill>
              </a:rPr>
              <a:t>Bài</a:t>
            </a:r>
            <a:r>
              <a:rPr lang="en-US" sz="4000" b="1" u="sng" dirty="0" smtClean="0">
                <a:solidFill>
                  <a:srgbClr val="C0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toán</a:t>
            </a:r>
            <a:r>
              <a:rPr lang="en-US" sz="4000" dirty="0" smtClean="0">
                <a:solidFill>
                  <a:srgbClr val="C00000"/>
                </a:solidFill>
              </a:rPr>
              <a:t>:</a:t>
            </a:r>
          </a:p>
          <a:p>
            <a:endParaRPr lang="en-US" sz="3600" dirty="0" smtClean="0"/>
          </a:p>
          <a:p>
            <a:r>
              <a:rPr lang="en-US" sz="3600" b="1" dirty="0" smtClean="0"/>
              <a:t>     </a:t>
            </a:r>
            <a:r>
              <a:rPr lang="en-US" sz="3600" b="1" dirty="0" err="1" smtClean="0"/>
              <a:t>Có</a:t>
            </a:r>
            <a:r>
              <a:rPr lang="en-US" sz="3600" b="1" dirty="0" smtClean="0"/>
              <a:t> 29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thêm</a:t>
            </a:r>
            <a:r>
              <a:rPr lang="en-US" sz="3600" b="1" dirty="0" smtClean="0"/>
              <a:t> 5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nữa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Hỏi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tất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cả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bao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nhiêu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913322"/>
            <a:ext cx="13001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3563" y="1913322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7" name="Picture 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343400" y="18561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724400" y="18561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491038" y="39643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2" name="Picture 5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922838" y="39643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3" name="Picture 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329238" y="39643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4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038600" y="39897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791200" y="39135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3"/>
          <p:cNvSpPr txBox="1">
            <a:spLocks noChangeArrowheads="1"/>
          </p:cNvSpPr>
          <p:nvPr/>
        </p:nvSpPr>
        <p:spPr bwMode="auto">
          <a:xfrm>
            <a:off x="685800" y="484572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 +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609600" y="1608522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609600" y="1608522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609600" y="5666172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8305800" y="1608522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1054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4864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8674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2484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6294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9342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73152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3"/>
          <p:cNvSpPr txBox="1">
            <a:spLocks noChangeArrowheads="1"/>
          </p:cNvSpPr>
          <p:nvPr/>
        </p:nvSpPr>
        <p:spPr bwMode="auto">
          <a:xfrm>
            <a:off x="685800" y="489858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 +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=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mph" presetSubtype="2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5000" y="3352800"/>
            <a:ext cx="1295400" cy="1905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90600" y="1295400"/>
            <a:ext cx="2286000" cy="403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34" name="Rectangle 30"/>
          <p:cNvSpPr>
            <a:spLocks noChangeArrowheads="1"/>
          </p:cNvSpPr>
          <p:nvPr/>
        </p:nvSpPr>
        <p:spPr bwMode="auto">
          <a:xfrm>
            <a:off x="6934200" y="1447800"/>
            <a:ext cx="838200" cy="381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933" name="Rectangle 29"/>
          <p:cNvSpPr>
            <a:spLocks noChangeArrowheads="1"/>
          </p:cNvSpPr>
          <p:nvPr/>
        </p:nvSpPr>
        <p:spPr bwMode="auto">
          <a:xfrm>
            <a:off x="3886200" y="1447800"/>
            <a:ext cx="3886200" cy="205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auto">
          <a:xfrm>
            <a:off x="3886200" y="1447800"/>
            <a:ext cx="38862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123906" name="Picture 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295400"/>
            <a:ext cx="13001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2954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7" name="Picture 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267200" y="15748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902200" y="15621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575300" y="15240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934200" y="14986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414838" y="36322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2" name="Picture 5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846638" y="36322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3" name="Picture 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253038" y="36322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4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3962400" y="36576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5" name="Picture 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245100" y="15240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6" name="Picture 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584700" y="15494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9" name="Line 65"/>
          <p:cNvSpPr>
            <a:spLocks noChangeShapeType="1"/>
          </p:cNvSpPr>
          <p:nvPr/>
        </p:nvSpPr>
        <p:spPr bwMode="auto">
          <a:xfrm flipH="1">
            <a:off x="3048000" y="2827338"/>
            <a:ext cx="863600" cy="60166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838200" y="57150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29 + 5 = 34</a:t>
            </a:r>
          </a:p>
        </p:txBody>
      </p:sp>
      <p:pic>
        <p:nvPicPr>
          <p:cNvPr id="2" name="Picture 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918200" y="15240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248400" y="14986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578600" y="15113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3"/>
          <p:cNvSpPr txBox="1">
            <a:spLocks noChangeArrowheads="1"/>
          </p:cNvSpPr>
          <p:nvPr/>
        </p:nvSpPr>
        <p:spPr bwMode="auto">
          <a:xfrm>
            <a:off x="762000" y="3048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29 + 5 = 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31" name="Picture 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715000" y="35814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609600" y="10668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609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609600" y="5562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 flipV="1">
            <a:off x="8229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" name="Picture 4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5814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3542 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1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0" grpId="0" animBg="1"/>
      <p:bldP spid="123934" grpId="0" animBg="1"/>
      <p:bldP spid="123934" grpId="1" animBg="1"/>
      <p:bldP spid="123933" grpId="0" animBg="1"/>
      <p:bldP spid="123933" grpId="1" animBg="1"/>
      <p:bldP spid="123932" grpId="0" animBg="1"/>
      <p:bldP spid="123932" grpId="1" animBg="1"/>
      <p:bldP spid="6209" grpId="0" animBg="1"/>
      <p:bldP spid="6209" grpId="1" animBg="1"/>
      <p:bldP spid="62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85"/>
          <p:cNvSpPr>
            <a:spLocks noChangeArrowheads="1"/>
          </p:cNvSpPr>
          <p:nvPr/>
        </p:nvSpPr>
        <p:spPr bwMode="auto">
          <a:xfrm>
            <a:off x="723900" y="438150"/>
            <a:ext cx="2523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29 + 5 = ?</a:t>
            </a:r>
          </a:p>
        </p:txBody>
      </p:sp>
      <p:sp>
        <p:nvSpPr>
          <p:cNvPr id="11271" name="Rectangle 86"/>
          <p:cNvSpPr>
            <a:spLocks noChangeArrowheads="1"/>
          </p:cNvSpPr>
          <p:nvPr/>
        </p:nvSpPr>
        <p:spPr bwMode="auto">
          <a:xfrm>
            <a:off x="672306" y="4705350"/>
            <a:ext cx="2518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29 + 5 = 34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302125" y="2002271"/>
            <a:ext cx="492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605337" y="2000250"/>
            <a:ext cx="59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589462" y="2762250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073525" y="2438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cs typeface="Arial" charset="0"/>
              </a:rPr>
              <a:t>+</a:t>
            </a:r>
          </a:p>
        </p:txBody>
      </p:sp>
      <p:sp>
        <p:nvSpPr>
          <p:cNvPr id="7284" name="Line 116"/>
          <p:cNvSpPr>
            <a:spLocks noChangeShapeType="1"/>
          </p:cNvSpPr>
          <p:nvPr/>
        </p:nvSpPr>
        <p:spPr bwMode="auto">
          <a:xfrm flipH="1" flipV="1">
            <a:off x="4179887" y="33623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>
            <a:off x="4819650" y="2609850"/>
            <a:ext cx="0" cy="3048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595811" y="3338513"/>
            <a:ext cx="395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305300" y="3330714"/>
            <a:ext cx="552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289" name="Oval 121"/>
          <p:cNvSpPr>
            <a:spLocks noChangeArrowheads="1"/>
          </p:cNvSpPr>
          <p:nvPr/>
        </p:nvSpPr>
        <p:spPr bwMode="auto">
          <a:xfrm>
            <a:off x="4471532" y="31908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/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5105400" y="3248561"/>
            <a:ext cx="403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</a:pPr>
            <a:r>
              <a:rPr lang="en-US" sz="3200" b="1" dirty="0">
                <a:latin typeface="Arial" pitchFamily="34" charset="0"/>
                <a:cs typeface="Arial" pitchFamily="34" charset="0"/>
                <a:sym typeface="Webdings" pitchFamily="18" charset="2"/>
              </a:rPr>
              <a:t>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3,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3.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5029200" y="2057400"/>
            <a:ext cx="4324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 dirty="0">
                <a:latin typeface="Arial" pitchFamily="34" charset="0"/>
                <a:cs typeface="Arial" pitchFamily="34" charset="0"/>
                <a:sym typeface="Webdings" pitchFamily="18" charset="2"/>
              </a:rPr>
              <a:t>9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Webdings" pitchFamily="18" charset="2"/>
              </a:rPr>
              <a:t>cộng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Webdings" pitchFamily="18" charset="2"/>
              </a:rPr>
              <a:t> 5,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Webdings" pitchFamily="18" charset="2"/>
              </a:rPr>
              <a:t>bằng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Webdings" pitchFamily="18" charset="2"/>
              </a:rPr>
              <a:t> 14,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ebdings" pitchFamily="18" charset="2"/>
              </a:rPr>
              <a:t>   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Webdings" pitchFamily="18" charset="2"/>
              </a:rPr>
              <a:t>viết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ebdings" pitchFamily="18" charset="2"/>
              </a:rPr>
              <a:t> 4,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Webdings" pitchFamily="18" charset="2"/>
              </a:rPr>
              <a:t>nhớ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ebdings" pitchFamily="18" charset="2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Webdings" pitchFamily="18" charset="2"/>
              </a:rPr>
              <a:t>1.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5574" y="1749725"/>
            <a:ext cx="3883026" cy="2441275"/>
            <a:chOff x="533400" y="1676400"/>
            <a:chExt cx="3124200" cy="2209800"/>
          </a:xfrm>
        </p:grpSpPr>
        <p:pic>
          <p:nvPicPr>
            <p:cNvPr id="10242" name="Picture 8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69423">
              <a:off x="762000" y="1905000"/>
              <a:ext cx="381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3" name="Line 83"/>
            <p:cNvSpPr>
              <a:spLocks noChangeShapeType="1"/>
            </p:cNvSpPr>
            <p:nvPr/>
          </p:nvSpPr>
          <p:spPr bwMode="auto">
            <a:xfrm flipH="1">
              <a:off x="1447800" y="24384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Rectangle 87"/>
            <p:cNvSpPr>
              <a:spLocks noChangeArrowheads="1"/>
            </p:cNvSpPr>
            <p:nvPr/>
          </p:nvSpPr>
          <p:spPr bwMode="auto">
            <a:xfrm>
              <a:off x="1876425" y="1905000"/>
              <a:ext cx="1676400" cy="990600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47" name="Rectangle 88"/>
            <p:cNvSpPr>
              <a:spLocks noChangeArrowheads="1"/>
            </p:cNvSpPr>
            <p:nvPr/>
          </p:nvSpPr>
          <p:spPr bwMode="auto">
            <a:xfrm>
              <a:off x="2743200" y="1905000"/>
              <a:ext cx="809625" cy="1752600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0248" name="Picture 8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1952625" y="2055813"/>
              <a:ext cx="157163" cy="763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9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409825" y="2055813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9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892425" y="2055813"/>
              <a:ext cx="169863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9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3209925" y="2055813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1828800" y="2895600"/>
              <a:ext cx="1571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0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1981200" y="2895600"/>
              <a:ext cx="1571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10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133600" y="2895600"/>
              <a:ext cx="1571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1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286000" y="2895600"/>
              <a:ext cx="1571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0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3124200" y="2819400"/>
              <a:ext cx="1571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0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571750" y="2057400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0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095500" y="2057400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Rectangle 107"/>
            <p:cNvSpPr>
              <a:spLocks noChangeArrowheads="1"/>
            </p:cNvSpPr>
            <p:nvPr/>
          </p:nvSpPr>
          <p:spPr bwMode="auto">
            <a:xfrm>
              <a:off x="1114425" y="2819400"/>
              <a:ext cx="381000" cy="8382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0260" name="Picture 10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4425" y="2819400"/>
              <a:ext cx="381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10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69423">
              <a:off x="990600" y="1905000"/>
              <a:ext cx="381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6" name="Line 127"/>
            <p:cNvSpPr>
              <a:spLocks noChangeShapeType="1"/>
            </p:cNvSpPr>
            <p:nvPr/>
          </p:nvSpPr>
          <p:spPr bwMode="auto">
            <a:xfrm>
              <a:off x="3552825" y="19050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279" name="Picture 9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247900" y="2057400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0" name="Picture 10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730500" y="2057400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1" name="Picture 9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3035300" y="2057400"/>
              <a:ext cx="169863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2" name="Line 62"/>
            <p:cNvSpPr>
              <a:spLocks noChangeShapeType="1"/>
            </p:cNvSpPr>
            <p:nvPr/>
          </p:nvSpPr>
          <p:spPr bwMode="auto">
            <a:xfrm>
              <a:off x="533400" y="16764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Line 63"/>
            <p:cNvSpPr>
              <a:spLocks noChangeShapeType="1"/>
            </p:cNvSpPr>
            <p:nvPr/>
          </p:nvSpPr>
          <p:spPr bwMode="auto">
            <a:xfrm>
              <a:off x="533400" y="16764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>
              <a:off x="533400" y="38862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Line 65"/>
            <p:cNvSpPr>
              <a:spLocks noChangeShapeType="1"/>
            </p:cNvSpPr>
            <p:nvPr/>
          </p:nvSpPr>
          <p:spPr bwMode="auto">
            <a:xfrm>
              <a:off x="3657600" y="16764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6143636" y="3714752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20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9" grpId="0"/>
      <p:bldP spid="7279" grpId="1"/>
      <p:bldP spid="7280" grpId="0"/>
      <p:bldP spid="7280" grpId="1"/>
      <p:bldP spid="7282" grpId="0"/>
      <p:bldP spid="7282" grpId="1"/>
      <p:bldP spid="7283" grpId="0"/>
      <p:bldP spid="7284" grpId="0" animBg="1"/>
      <p:bldP spid="7285" grpId="0" animBg="1"/>
      <p:bldP spid="7285" grpId="1" animBg="1"/>
      <p:bldP spid="7287" grpId="0"/>
      <p:bldP spid="7288" grpId="0"/>
      <p:bldP spid="7289" grpId="0" animBg="1"/>
      <p:bldP spid="7289" grpId="1" animBg="1"/>
      <p:bldP spid="7290" grpId="0"/>
      <p:bldP spid="729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400050" y="457200"/>
            <a:ext cx="8743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 dirty="0" smtClean="0"/>
              <a:t>   </a:t>
            </a:r>
            <a:r>
              <a:rPr lang="en-US" sz="4000" b="1" i="1" dirty="0" err="1" smtClean="0"/>
              <a:t>Khi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thực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hiện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phép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tính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có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dạng</a:t>
            </a:r>
            <a:r>
              <a:rPr lang="en-US" sz="4000" b="1" i="1" dirty="0" smtClean="0"/>
              <a:t> 29 + 5 con </a:t>
            </a:r>
            <a:r>
              <a:rPr lang="en-US" sz="4000" b="1" i="1" dirty="0" err="1" smtClean="0"/>
              <a:t>cần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lưu</a:t>
            </a:r>
            <a:r>
              <a:rPr lang="en-US" sz="4000" b="1" i="1" dirty="0" smtClean="0"/>
              <a:t> ý </a:t>
            </a:r>
            <a:r>
              <a:rPr lang="en-US" sz="4000" b="1" i="1" dirty="0" err="1" smtClean="0"/>
              <a:t>điều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gì</a:t>
            </a:r>
            <a:r>
              <a:rPr lang="en-US" sz="4000" b="1" i="1" dirty="0" smtClean="0"/>
              <a:t>?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0" y="2422523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smtClean="0"/>
              <a:t>29</a:t>
            </a:r>
            <a:endParaRPr lang="en-US" sz="4000" b="1" dirty="0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7281862" y="2741611"/>
            <a:ext cx="1457325" cy="981075"/>
            <a:chOff x="528" y="1120"/>
            <a:chExt cx="1224" cy="61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92" y="1296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 dirty="0"/>
                <a:t> </a:t>
              </a:r>
              <a:r>
                <a:rPr lang="en-US" sz="4000" dirty="0" smtClean="0"/>
                <a:t> </a:t>
              </a:r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28" y="1120"/>
              <a:ext cx="3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800" dirty="0"/>
                <a:t>+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668" y="1728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58578" y="3644900"/>
            <a:ext cx="40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581900" y="3651250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400050" y="22860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 dirty="0" smtClean="0"/>
              <a:t>   </a:t>
            </a:r>
            <a:r>
              <a:rPr lang="en-US" sz="4000" b="1" i="1" dirty="0" err="1" smtClean="0"/>
              <a:t>Khi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thực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hiện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phép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tính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có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dạng</a:t>
            </a:r>
            <a:r>
              <a:rPr lang="en-US" sz="4000" b="1" i="1" dirty="0" smtClean="0"/>
              <a:t> 29+5 con </a:t>
            </a:r>
            <a:r>
              <a:rPr lang="en-US" sz="4000" b="1" i="1" err="1" smtClean="0"/>
              <a:t>cần</a:t>
            </a:r>
            <a:r>
              <a:rPr lang="en-US" sz="4000" b="1" i="1" smtClean="0"/>
              <a:t> thêm </a:t>
            </a:r>
            <a:r>
              <a:rPr lang="en-US" sz="4000" b="1" i="1" dirty="0" smtClean="0"/>
              <a:t>1 </a:t>
            </a:r>
            <a:r>
              <a:rPr lang="en-US" sz="4000" b="1" i="1" dirty="0" err="1" smtClean="0"/>
              <a:t>vào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cột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chục</a:t>
            </a:r>
            <a:r>
              <a:rPr lang="en-US" sz="4000" b="1" i="1" dirty="0" smtClean="0"/>
              <a:t>.</a:t>
            </a:r>
            <a:endParaRPr lang="en-US" sz="4000" b="1" i="1" dirty="0"/>
          </a:p>
        </p:txBody>
      </p:sp>
      <p:sp>
        <p:nvSpPr>
          <p:cNvPr id="15" name="Oval 121"/>
          <p:cNvSpPr>
            <a:spLocks noChangeArrowheads="1"/>
          </p:cNvSpPr>
          <p:nvPr/>
        </p:nvSpPr>
        <p:spPr bwMode="auto">
          <a:xfrm>
            <a:off x="7772400" y="34194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32188" y="549275"/>
            <a:ext cx="164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B20A22"/>
                </a:solidFill>
                <a:latin typeface="Arial" pitchFamily="34" charset="0"/>
                <a:cs typeface="Arial" pitchFamily="34" charset="0"/>
              </a:rPr>
              <a:t>29 + 5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306388" y="1555750"/>
            <a:ext cx="6096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92188" y="1631950"/>
            <a:ext cx="1598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79400" y="2590800"/>
            <a:ext cx="1196975" cy="1190625"/>
            <a:chOff x="398" y="1632"/>
            <a:chExt cx="754" cy="750"/>
          </a:xfrm>
        </p:grpSpPr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59</a:t>
              </a:r>
            </a:p>
            <a:p>
              <a:r>
                <a:rPr 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 5</a:t>
              </a: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122488" y="2597150"/>
            <a:ext cx="1196975" cy="1190625"/>
            <a:chOff x="398" y="1632"/>
            <a:chExt cx="754" cy="750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79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2</a:t>
              </a: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43350" y="2570163"/>
            <a:ext cx="1196975" cy="1190625"/>
            <a:chOff x="398" y="1632"/>
            <a:chExt cx="754" cy="750"/>
          </a:xfrm>
        </p:grpSpPr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69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3</a:t>
              </a: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630863" y="2549525"/>
            <a:ext cx="1196975" cy="1190625"/>
            <a:chOff x="398" y="1632"/>
            <a:chExt cx="754" cy="750"/>
          </a:xfrm>
        </p:grpSpPr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19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8</a:t>
              </a:r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453313" y="2493963"/>
            <a:ext cx="1196975" cy="1190625"/>
            <a:chOff x="398" y="1632"/>
            <a:chExt cx="754" cy="750"/>
          </a:xfrm>
        </p:grpSpPr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29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4</a:t>
              </a:r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28600" y="4572000"/>
            <a:ext cx="1196975" cy="1190625"/>
            <a:chOff x="398" y="1632"/>
            <a:chExt cx="754" cy="750"/>
          </a:xfrm>
        </p:grpSpPr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79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1</a:t>
              </a:r>
            </a:p>
          </p:txBody>
        </p: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Text Box 34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139950" y="4524375"/>
            <a:ext cx="1196975" cy="1190625"/>
            <a:chOff x="398" y="1632"/>
            <a:chExt cx="754" cy="750"/>
          </a:xfrm>
        </p:grpSpPr>
        <p:sp>
          <p:nvSpPr>
            <p:cNvPr id="3108" name="Text Box 36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89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6</a:t>
              </a:r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051300" y="4475163"/>
            <a:ext cx="1196975" cy="1190625"/>
            <a:chOff x="398" y="1632"/>
            <a:chExt cx="754" cy="750"/>
          </a:xfrm>
        </p:grpSpPr>
        <p:sp>
          <p:nvSpPr>
            <p:cNvPr id="3112" name="Text Box 40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63</a:t>
              </a:r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Text Box 42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5776913" y="4411663"/>
            <a:ext cx="1196975" cy="1190625"/>
            <a:chOff x="398" y="1632"/>
            <a:chExt cx="754" cy="750"/>
          </a:xfrm>
        </p:grpSpPr>
        <p:sp>
          <p:nvSpPr>
            <p:cNvPr id="3116" name="Text Box 44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29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9</a:t>
              </a:r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Text Box 46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7585075" y="4364038"/>
            <a:ext cx="1196975" cy="1190625"/>
            <a:chOff x="398" y="1632"/>
            <a:chExt cx="754" cy="750"/>
          </a:xfrm>
        </p:grpSpPr>
        <p:sp>
          <p:nvSpPr>
            <p:cNvPr id="3120" name="Text Box 48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39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7</a:t>
              </a:r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Text Box 50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642938" y="3616325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64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2465388" y="3636963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81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4343400" y="358775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5984875" y="3540125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7848600" y="349885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33</a:t>
            </a:r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520700" y="55626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80</a:t>
            </a: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2465388" y="5521325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95</a:t>
            </a: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4370388" y="548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6122988" y="542448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38</a:t>
            </a: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7924800" y="535463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/>
      <p:bldP spid="3123" grpId="0"/>
      <p:bldP spid="3124" grpId="0"/>
      <p:bldP spid="3125" grpId="0"/>
      <p:bldP spid="3126" grpId="0"/>
      <p:bldP spid="3127" grpId="0"/>
      <p:bldP spid="3128" grpId="0"/>
      <p:bldP spid="3129" grpId="0"/>
      <p:bldP spid="3130" grpId="0"/>
      <p:bldP spid="3131" grpId="0"/>
      <p:bldP spid="31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5246"/>
  <p:tag name="VIOLETTITLE" val="29 + 5"/>
  <p:tag name="VIOLETLESSON" val="9"/>
  <p:tag name="VIOLETCATID" val="8049769"/>
  <p:tag name="VIOLETSUBJECT" val="Toán học 2"/>
  <p:tag name="VIOLETAUTHORID" val="9351221"/>
  <p:tag name="VIOLETAUTHORNAME" val="Tạ Thị Thắm"/>
  <p:tag name="VIOLETAUTHORAVATAR" val="9/351/221/avatar.jpg"/>
  <p:tag name="VIOLETAUTHORADDRESS" val="Trường Tiểu học Quốc Tuấn - Hải Phòng"/>
  <p:tag name="VIOLETDATE" val="2015-09-12 20:26:48"/>
  <p:tag name="VIOLETHIT" val="234"/>
  <p:tag name="VIOLETLIKE" val="0"/>
  <p:tag name="MMPROD_NEXTUNIQUEID" val="10012"/>
  <p:tag name="MMPROD_UIDATA" val="&lt;database version=&quot;7.0&quot;&gt;&lt;object type=&quot;1&quot; unique_id=&quot;10001&quot;&gt;&lt;object type=&quot;2&quot; unique_id=&quot;10253&quot;&gt;&lt;object type=&quot;3&quot; unique_id=&quot;10254&quot;&gt;&lt;property id=&quot;20148&quot; value=&quot;5&quot;/&gt;&lt;property id=&quot;20300&quot; value=&quot;Slide 1&quot;/&gt;&lt;property id=&quot;20307&quot; value=&quot;320&quot;/&gt;&lt;/object&gt;&lt;object type=&quot;3&quot; unique_id=&quot;10255&quot;&gt;&lt;property id=&quot;20148&quot; value=&quot;5&quot;/&gt;&lt;property id=&quot;20300&quot; value=&quot;Slide 3&quot;/&gt;&lt;property id=&quot;20307&quot; value=&quot;302&quot;/&gt;&lt;/object&gt;&lt;object type=&quot;3&quot; unique_id=&quot;10256&quot;&gt;&lt;property id=&quot;20148&quot; value=&quot;5&quot;/&gt;&lt;property id=&quot;20300&quot; value=&quot;Slide 4&quot;/&gt;&lt;property id=&quot;20307&quot; value=&quot;258&quot;/&gt;&lt;/object&gt;&lt;object type=&quot;3&quot; unique_id=&quot;10257&quot;&gt;&lt;property id=&quot;20148&quot; value=&quot;5&quot;/&gt;&lt;property id=&quot;20300&quot; value=&quot;Slide 5&quot;/&gt;&lt;property id=&quot;20307&quot; value=&quot;260&quot;/&gt;&lt;/object&gt;&lt;object type=&quot;3&quot; unique_id=&quot;10258&quot;&gt;&lt;property id=&quot;20148&quot; value=&quot;5&quot;/&gt;&lt;property id=&quot;20300&quot; value=&quot;Slide 6&quot;/&gt;&lt;property id=&quot;20307&quot; value=&quot;311&quot;/&gt;&lt;/object&gt;&lt;object type=&quot;3&quot; unique_id=&quot;10259&quot;&gt;&lt;property id=&quot;20148&quot; value=&quot;5&quot;/&gt;&lt;property id=&quot;20300&quot; value=&quot;Slide 7&quot;/&gt;&lt;property id=&quot;20307&quot; value=&quot;261&quot;/&gt;&lt;/object&gt;&lt;object type=&quot;3&quot; unique_id=&quot;10262&quot;&gt;&lt;property id=&quot;20148&quot; value=&quot;5&quot;/&gt;&lt;property id=&quot;20300&quot; value=&quot;Slide 12&quot;/&gt;&lt;property id=&quot;20307&quot; value=&quot;319&quot;/&gt;&lt;/object&gt;&lt;object type=&quot;3&quot; unique_id=&quot;10320&quot;&gt;&lt;property id=&quot;20148&quot; value=&quot;5&quot;/&gt;&lt;property id=&quot;20300&quot; value=&quot;Slide 8&quot;/&gt;&lt;property id=&quot;20307&quot; value=&quot;324&quot;/&gt;&lt;/object&gt;&lt;object type=&quot;3&quot; unique_id=&quot;10461&quot;&gt;&lt;property id=&quot;20148&quot; value=&quot;5&quot;/&gt;&lt;property id=&quot;20300&quot; value=&quot;Slide 2&quot;/&gt;&lt;property id=&quot;20307&quot; value=&quot;329&quot;/&gt;&lt;/object&gt;&lt;object type=&quot;3&quot; unique_id=&quot;10462&quot;&gt;&lt;property id=&quot;20148&quot; value=&quot;5&quot;/&gt;&lt;property id=&quot;20300&quot; value=&quot;Slide 9&quot;/&gt;&lt;property id=&quot;20307&quot; value=&quot;326&quot;/&gt;&lt;/object&gt;&lt;object type=&quot;3&quot; unique_id=&quot;10463&quot;&gt;&lt;property id=&quot;20148&quot; value=&quot;5&quot;/&gt;&lt;property id=&quot;20300&quot; value=&quot;Slide 10&quot;/&gt;&lt;property id=&quot;20307&quot; value=&quot;327&quot;/&gt;&lt;/object&gt;&lt;object type=&quot;3&quot; unique_id=&quot;10464&quot;&gt;&lt;property id=&quot;20148&quot; value=&quot;5&quot;/&gt;&lt;property id=&quot;20300&quot; value=&quot;Slide 11&quot;/&gt;&lt;property id=&quot;20307&quot; value=&quot;328&quot;/&gt;&lt;/object&gt;&lt;/object&gt;&lt;object type=&quot;8&quot; unique_id=&quot;1027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535</Words>
  <Application>Microsoft Office PowerPoint</Application>
  <PresentationFormat>On-screen Show (4:3)</PresentationFormat>
  <Paragraphs>160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bung</dc:creator>
  <cp:lastModifiedBy>A</cp:lastModifiedBy>
  <cp:revision>470</cp:revision>
  <dcterms:created xsi:type="dcterms:W3CDTF">2008-10-03T22:46:24Z</dcterms:created>
  <dcterms:modified xsi:type="dcterms:W3CDTF">2018-09-25T01:05:14Z</dcterms:modified>
</cp:coreProperties>
</file>