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16" r:id="rId2"/>
    <p:sldId id="417" r:id="rId3"/>
    <p:sldId id="294" r:id="rId4"/>
    <p:sldId id="282" r:id="rId5"/>
    <p:sldId id="284" r:id="rId6"/>
    <p:sldId id="285" r:id="rId7"/>
    <p:sldId id="286" r:id="rId8"/>
    <p:sldId id="287" r:id="rId9"/>
    <p:sldId id="288" r:id="rId10"/>
    <p:sldId id="295" r:id="rId11"/>
    <p:sldId id="289" r:id="rId12"/>
    <p:sldId id="291" r:id="rId13"/>
    <p:sldId id="290" r:id="rId14"/>
    <p:sldId id="292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88335-A277-4EDB-B71D-FC04DB3EE850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B2149-9312-41F6-B5B6-6DDCFF1DD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1689942-3431-4971-A4E2-F713805B0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2AEF2-AB08-45F5-8D2A-5E22EEA1ECA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DD370585-567A-4E6B-B2C6-DC56B31BCD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23303575-BBA5-45D6-A7AB-E44F633F3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167CD-5FB0-43C1-A304-ADF599146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82C9C2-B66F-49EF-BD03-45D0F5294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4E7B1C-575F-4F7C-829D-909BA8A3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A1C-333E-443E-87AF-9713E55AD71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B2E73F-AAD5-4FE5-B65B-62A4C269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1EFC55-CC6A-478E-BA33-896D074C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BC34-BDDE-40AD-B886-3093DF55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1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546B5B-62A2-4BDB-9192-A9C9080D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D5A811-1FB5-4C1C-B88D-EC2B0A218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9DFFBB-6F6F-453D-ADFC-46376421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A1C-333E-443E-87AF-9713E55AD71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6B375A-7C36-4FB1-A866-EB2C3746E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50CB59-D6FE-4362-B35B-9701A213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BC34-BDDE-40AD-B886-3093DF55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2DA01B-BE51-43D4-8912-69CBE52F0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ACFF53-96CD-41E4-ABE8-DA8ED3592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40222D-F853-468F-8F50-736B45C7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A1C-333E-443E-87AF-9713E55AD71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13FACF-0C0E-47E5-9E10-AEEA8D50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50529F-7419-4B41-9F83-CC22F862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BC34-BDDE-40AD-B886-3093DF55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1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6D07F-5361-4697-85B6-2210EC68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7BEBD-35D3-4CCB-BA90-B319B7880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D8BB4E-F411-4D1B-8D8E-B770138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A1C-333E-443E-87AF-9713E55AD71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1F4815-8CE4-4B02-ACD7-BB36FA6A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901C8E-D426-422D-987F-06676FA4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BC34-BDDE-40AD-B886-3093DF55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0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60D833-DF08-48D7-BBE3-19F2A6CC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AFD318-0F0B-4515-8CB7-6AEF0207D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35C37-E1FA-4518-934F-8199B31B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A1C-333E-443E-87AF-9713E55AD71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4432D2-2C1C-4A6D-9DD9-9EDAA9F38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D87493-9F9D-43D5-9E6D-D5FFC89E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BC34-BDDE-40AD-B886-3093DF55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0F798F-96AA-4049-B2F6-D51FF2C8F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E00BCC-5F94-457A-B81C-2848B1ED3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60DD39-DDA7-4EC9-8FEC-F26E6A4C3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24095D-8F02-44CB-B96A-8855660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A1C-333E-443E-87AF-9713E55AD71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B08BD8-C31A-4698-8DE2-60651565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3CB06C-FB59-4456-936D-AE672831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BC34-BDDE-40AD-B886-3093DF55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9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B0F11-6D10-4B8D-9101-761F779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DECEFD-DA6A-45C4-8C06-41E881BA6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3D0EBA-185E-4CC6-B2B6-FB3274D2C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1F0DFB4-2646-44D4-A6D0-0174AD716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E6A0C26-53A7-4FC1-9BC3-014D3BAFA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F2A97E-B155-4FA6-9F98-0400E6C5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A1C-333E-443E-87AF-9713E55AD71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65344DB-922E-48EF-801D-DD72E264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8D43CF8-855C-4F39-B7CC-478E2A6B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BC34-BDDE-40AD-B886-3093DF55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5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5BF888-1043-42E8-AE73-4E07CA7A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E566656-69A2-4269-B5D6-302437321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A1C-333E-443E-87AF-9713E55AD71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290BE3-49A6-4D8D-B9D9-0D77CEF2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830066-5AA8-485F-BB42-52A2A1C2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BC34-BDDE-40AD-B886-3093DF55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0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E039783-7B87-4D73-95C2-83FE17F9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A1C-333E-443E-87AF-9713E55AD71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749B45-0E19-46D8-927F-D4CFA921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CE9206E-8345-4E90-94E3-17A79EEE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BC34-BDDE-40AD-B886-3093DF55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C70B2-A79D-45B9-93D6-CCF15011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33C724-217B-475C-B736-DBF7E5589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A78D49-4BA7-4B44-B741-FE05C70CB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CDBE8A-E7D8-44FF-B91F-9F3E2FF4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A1C-333E-443E-87AF-9713E55AD71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BCFA96-9938-4264-9DC8-07295BE7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1735B4-C088-46DD-AD0D-AA6382F1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BC34-BDDE-40AD-B886-3093DF55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1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A43C2-8E23-4D19-BA3E-99D8E86A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29841C-E385-4056-ADE5-53B5E28C1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86355B-87A9-4A87-9703-33EE4FEE1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C0CDA8-2A3C-4F96-B897-73F86D43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A1C-333E-443E-87AF-9713E55AD71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2018E5-DF1C-4062-A252-C5B7ADD8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4398EE-E2A0-4D1C-A2D9-9091225F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BC34-BDDE-40AD-B886-3093DF55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6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CAC78D0-33DA-4FDC-A0C8-7908404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6D2A9E-077B-4985-A542-17A62B6B4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6F5808-2A96-4B15-A2F5-02B5CDD5B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7EA1C-333E-443E-87AF-9713E55AD71B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7DC634-1DE4-46FE-A0E7-24B7EF533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9E27DB-4804-46D1-A27F-7A1DD1F4A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FBC34-BDDE-40AD-B886-3093DF55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e\GA%20dien%20tu\Nguoi-Ve-Tham-Que.mp3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hung%20phat\My%20Documents\Phim%20clip\duong%20bo1\Duong-Em-Di.mp3" TargetMode="Externa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hung%20phat\My%20Documents\Phim%20clip\duong%20bo1\Duong%20pho\Duong%20bo.mpeg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Documents%20and%20Settings\hung%20phat\My%20Documents\Phim%20clip\duong%20bo1\duong%20sat%202\Nen%20bay.mpeg" TargetMode="External"/><Relationship Id="rId1" Type="http://schemas.openxmlformats.org/officeDocument/2006/relationships/video" Target="file:///C:\Documents%20and%20Settings\hung%20phat\My%20Documents\Phim%20clip\duong%20bo1\duong%20sat%202\Sat%202.mpeg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0" descr="flower1_div_md_wht">
            <a:extLst>
              <a:ext uri="{FF2B5EF4-FFF2-40B4-BE49-F238E27FC236}">
                <a16:creationId xmlns:a16="http://schemas.microsoft.com/office/drawing/2014/main" xmlns="" id="{FD0ED0CB-7344-4D04-9E1D-ED82E7DACB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562600"/>
            <a:ext cx="594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Nguoi-Ve-Tham-Que.mp3">
            <a:hlinkClick r:id="" action="ppaction://media"/>
            <a:extLst>
              <a:ext uri="{FF2B5EF4-FFF2-40B4-BE49-F238E27FC236}">
                <a16:creationId xmlns:a16="http://schemas.microsoft.com/office/drawing/2014/main" xmlns="" id="{14EDFC8C-8B62-49DB-84FE-A8CB28E5268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10">
            <a:extLst>
              <a:ext uri="{FF2B5EF4-FFF2-40B4-BE49-F238E27FC236}">
                <a16:creationId xmlns:a16="http://schemas.microsoft.com/office/drawing/2014/main" xmlns="" id="{A13129EE-A1CD-4BF0-BC5C-7C76FF3CCA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" y="1045273"/>
            <a:ext cx="11521440" cy="15455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03" name="Picture 12" descr="b36">
            <a:extLst>
              <a:ext uri="{FF2B5EF4-FFF2-40B4-BE49-F238E27FC236}">
                <a16:creationId xmlns:a16="http://schemas.microsoft.com/office/drawing/2014/main" xmlns="" id="{A2A9E492-9F74-47AD-B07B-EDB6A336FB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59094" y="5787232"/>
            <a:ext cx="178593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b36">
            <a:extLst>
              <a:ext uri="{FF2B5EF4-FFF2-40B4-BE49-F238E27FC236}">
                <a16:creationId xmlns:a16="http://schemas.microsoft.com/office/drawing/2014/main" xmlns="" id="{3D1E9D3F-D771-427C-B63F-07EAE51B0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62600"/>
            <a:ext cx="855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04977" y="1553294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9664" y="286434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1" y="2987921"/>
            <a:ext cx="7848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Tự nhiên và Xã hội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Tuần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211" fill="hold"/>
                                        <p:tgtEl>
                                          <p:spTgt spid="788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PhaCanTho">
            <a:extLst>
              <a:ext uri="{FF2B5EF4-FFF2-40B4-BE49-F238E27FC236}">
                <a16:creationId xmlns:a16="http://schemas.microsoft.com/office/drawing/2014/main" xmlns="" id="{2D1DE5C4-75F0-4DDC-A687-9F3C1025A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143000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Rectangle 5">
            <a:extLst>
              <a:ext uri="{FF2B5EF4-FFF2-40B4-BE49-F238E27FC236}">
                <a16:creationId xmlns:a16="http://schemas.microsoft.com/office/drawing/2014/main" xmlns="" id="{4539BFD1-5913-4F7A-81F4-E15DFF5DB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867400"/>
            <a:ext cx="1600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</a:rPr>
              <a:t>Phà</a:t>
            </a:r>
          </a:p>
        </p:txBody>
      </p:sp>
      <p:pic>
        <p:nvPicPr>
          <p:cNvPr id="60422" name="Picture 6" descr="ca no">
            <a:extLst>
              <a:ext uri="{FF2B5EF4-FFF2-40B4-BE49-F238E27FC236}">
                <a16:creationId xmlns:a16="http://schemas.microsoft.com/office/drawing/2014/main" xmlns="" id="{092D590C-C504-4A9E-AF67-31CDADA4E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60198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3" name="Rectangle 7">
            <a:extLst>
              <a:ext uri="{FF2B5EF4-FFF2-40B4-BE49-F238E27FC236}">
                <a16:creationId xmlns:a16="http://schemas.microsoft.com/office/drawing/2014/main" xmlns="" id="{BE6E60E3-5696-435C-B6F7-40C87D53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867400"/>
            <a:ext cx="1600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</a:rPr>
              <a:t>Ca nô</a:t>
            </a:r>
          </a:p>
        </p:txBody>
      </p:sp>
      <p:pic>
        <p:nvPicPr>
          <p:cNvPr id="60424" name="Picture 8" descr="cang">
            <a:extLst>
              <a:ext uri="{FF2B5EF4-FFF2-40B4-BE49-F238E27FC236}">
                <a16:creationId xmlns:a16="http://schemas.microsoft.com/office/drawing/2014/main" xmlns="" id="{E39D4CEC-112F-4548-8F23-9D1397416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066801"/>
            <a:ext cx="637222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5" name="Rectangle 9">
            <a:extLst>
              <a:ext uri="{FF2B5EF4-FFF2-40B4-BE49-F238E27FC236}">
                <a16:creationId xmlns:a16="http://schemas.microsoft.com/office/drawing/2014/main" xmlns="" id="{59349F04-5339-40A3-8DFA-759347295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867400"/>
            <a:ext cx="1600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</a:rPr>
              <a:t>Tàu biển</a:t>
            </a:r>
          </a:p>
        </p:txBody>
      </p:sp>
      <p:sp>
        <p:nvSpPr>
          <p:cNvPr id="60426" name="Text Box 10">
            <a:extLst>
              <a:ext uri="{FF2B5EF4-FFF2-40B4-BE49-F238E27FC236}">
                <a16:creationId xmlns:a16="http://schemas.microsoft.com/office/drawing/2014/main" xmlns="" id="{FABC4BBE-B8E4-4B58-A389-31FE09D38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2401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Một số phương tiện đi trên đường thuỷ</a:t>
            </a:r>
          </a:p>
        </p:txBody>
      </p:sp>
      <p:sp>
        <p:nvSpPr>
          <p:cNvPr id="60427" name="Rectangle 11">
            <a:extLst>
              <a:ext uri="{FF2B5EF4-FFF2-40B4-BE49-F238E27FC236}">
                <a16:creationId xmlns:a16="http://schemas.microsoft.com/office/drawing/2014/main" xmlns="" id="{941D99F4-E879-48D0-9C36-A75533730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5739766"/>
            <a:ext cx="8305800" cy="8169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Đường thuỷ dành cho thuyền, phà, ca nô, tàu biển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</a:rPr>
              <a:t>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  <p:bldP spid="60423" grpId="0" animBg="1"/>
      <p:bldP spid="60425" grpId="0" animBg="1"/>
      <p:bldP spid="604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>
            <a:extLst>
              <a:ext uri="{FF2B5EF4-FFF2-40B4-BE49-F238E27FC236}">
                <a16:creationId xmlns:a16="http://schemas.microsoft.com/office/drawing/2014/main" xmlns="" id="{68429F5F-E80C-4DA0-ACCA-254FD4D84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3813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latin typeface="Times New Roman" panose="02020603050405020304" pitchFamily="18" charset="0"/>
              </a:rPr>
              <a:t>Bài 19: Đường giao thông</a:t>
            </a: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xmlns="" id="{040EC41E-CDA7-4971-9F78-8F12190F3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823913"/>
            <a:ext cx="86106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u="sng">
                <a:latin typeface="Times New Roman" panose="02020603050405020304" pitchFamily="18" charset="0"/>
              </a:rPr>
              <a:t>Hoạt động 2</a:t>
            </a:r>
            <a:r>
              <a:rPr lang="en-US" altLang="en-US" sz="2800">
                <a:latin typeface="Times New Roman" panose="02020603050405020304" pitchFamily="18" charset="0"/>
              </a:rPr>
              <a:t>: Nhận biết các phương tiện giao thông đi trên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từng</a:t>
            </a:r>
            <a:r>
              <a:rPr lang="en-US" altLang="en-US"/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loại đường.</a:t>
            </a:r>
          </a:p>
        </p:txBody>
      </p:sp>
      <p:sp>
        <p:nvSpPr>
          <p:cNvPr id="54278" name="AutoShape 6">
            <a:extLst>
              <a:ext uri="{FF2B5EF4-FFF2-40B4-BE49-F238E27FC236}">
                <a16:creationId xmlns:a16="http://schemas.microsoft.com/office/drawing/2014/main" xmlns="" id="{BCC76025-22ED-4E40-BDC1-DBFDD71E1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09800"/>
            <a:ext cx="8534400" cy="35052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600">
                <a:solidFill>
                  <a:srgbClr val="000099"/>
                </a:solidFill>
                <a:latin typeface="Times New Roman" panose="02020603050405020304" pitchFamily="18" charset="0"/>
              </a:rPr>
              <a:t>Đường bộ dành cho xe ngựa, xe đạp, xe máy,</a:t>
            </a:r>
          </a:p>
          <a:p>
            <a:r>
              <a:rPr lang="en-US" altLang="en-US" sz="3600">
                <a:solidFill>
                  <a:srgbClr val="000099"/>
                </a:solidFill>
                <a:latin typeface="Times New Roman" panose="02020603050405020304" pitchFamily="18" charset="0"/>
              </a:rPr>
              <a:t>xe ô tô,...;  đường  sắt  dành  cho  tàu  hoả, </a:t>
            </a:r>
          </a:p>
          <a:p>
            <a:r>
              <a:rPr lang="en-US" altLang="en-US" sz="3600">
                <a:solidFill>
                  <a:srgbClr val="000099"/>
                </a:solidFill>
                <a:latin typeface="Times New Roman" panose="02020603050405020304" pitchFamily="18" charset="0"/>
              </a:rPr>
              <a:t>xe  điện; đường  thuỷ  dành cho thuyền, phà, </a:t>
            </a:r>
          </a:p>
          <a:p>
            <a:r>
              <a:rPr lang="en-US" altLang="en-US" sz="3600">
                <a:solidFill>
                  <a:srgbClr val="000099"/>
                </a:solidFill>
                <a:latin typeface="Times New Roman" panose="02020603050405020304" pitchFamily="18" charset="0"/>
              </a:rPr>
              <a:t>ca nô, tàu biển, ...; còn  đường  hàng  không </a:t>
            </a:r>
          </a:p>
          <a:p>
            <a:r>
              <a:rPr lang="en-US" altLang="en-US" sz="3600">
                <a:solidFill>
                  <a:srgbClr val="000099"/>
                </a:solidFill>
                <a:latin typeface="Times New Roman" panose="02020603050405020304" pitchFamily="18" charset="0"/>
              </a:rPr>
              <a:t>thì dành cho máy bay.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xmlns="" id="{3CEE91D0-2848-4B7F-B03B-A7700783D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3813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latin typeface="Times New Roman" panose="02020603050405020304" pitchFamily="18" charset="0"/>
              </a:rPr>
              <a:t>Bài 19: Đường giao thông</a:t>
            </a: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xmlns="" id="{853B012C-E7A7-4AB1-ACC8-5E0BFEF47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823913"/>
            <a:ext cx="861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u="sng">
                <a:latin typeface="Times New Roman" panose="02020603050405020304" pitchFamily="18" charset="0"/>
              </a:rPr>
              <a:t>Hoạt động 3</a:t>
            </a:r>
            <a:r>
              <a:rPr lang="en-US" altLang="en-US" sz="2800">
                <a:latin typeface="Times New Roman" panose="02020603050405020304" pitchFamily="18" charset="0"/>
              </a:rPr>
              <a:t>: Tìm hiểu các loại biển báo giao thông. </a:t>
            </a:r>
          </a:p>
        </p:txBody>
      </p:sp>
      <p:sp>
        <p:nvSpPr>
          <p:cNvPr id="56332" name="Rectangle 12">
            <a:extLst>
              <a:ext uri="{FF2B5EF4-FFF2-40B4-BE49-F238E27FC236}">
                <a16:creationId xmlns:a16="http://schemas.microsoft.com/office/drawing/2014/main" xmlns="" id="{5D9A00B1-E04F-460E-AEEF-3FFC09F9C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429000"/>
            <a:ext cx="2133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Times New Roman" panose="02020603050405020304" pitchFamily="18" charset="0"/>
              </a:rPr>
              <a:t>Đường dành cho</a:t>
            </a:r>
          </a:p>
          <a:p>
            <a:pPr algn="ctr"/>
            <a:r>
              <a:rPr lang="en-US" altLang="en-US" sz="2000" b="1">
                <a:latin typeface="Times New Roman" panose="02020603050405020304" pitchFamily="18" charset="0"/>
              </a:rPr>
              <a:t> người đi bộ</a:t>
            </a:r>
          </a:p>
        </p:txBody>
      </p:sp>
      <p:grpSp>
        <p:nvGrpSpPr>
          <p:cNvPr id="56344" name="Group 24">
            <a:extLst>
              <a:ext uri="{FF2B5EF4-FFF2-40B4-BE49-F238E27FC236}">
                <a16:creationId xmlns:a16="http://schemas.microsoft.com/office/drawing/2014/main" xmlns="" id="{4F335EF4-78F4-4B38-BEB5-3F78BE1350D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447800"/>
            <a:ext cx="2286000" cy="1855788"/>
            <a:chOff x="0" y="912"/>
            <a:chExt cx="1440" cy="1169"/>
          </a:xfrm>
        </p:grpSpPr>
        <p:pic>
          <p:nvPicPr>
            <p:cNvPr id="56330" name="Picture 10" descr="Picture 008">
              <a:extLst>
                <a:ext uri="{FF2B5EF4-FFF2-40B4-BE49-F238E27FC236}">
                  <a16:creationId xmlns:a16="http://schemas.microsoft.com/office/drawing/2014/main" xmlns="" id="{F923DE37-1E61-4A93-ADD3-71A6F325D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6" t="52843" r="70651" b="39323"/>
            <a:stretch>
              <a:fillRect/>
            </a:stretch>
          </p:blipFill>
          <p:spPr bwMode="auto">
            <a:xfrm>
              <a:off x="384" y="912"/>
              <a:ext cx="1056" cy="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33" name="Oval 13">
              <a:extLst>
                <a:ext uri="{FF2B5EF4-FFF2-40B4-BE49-F238E27FC236}">
                  <a16:creationId xmlns:a16="http://schemas.microsoft.com/office/drawing/2014/main" xmlns="" id="{212AEB45-4627-453F-8359-1D6D6DEA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384" cy="336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/>
                <a:t>1</a:t>
              </a:r>
            </a:p>
          </p:txBody>
        </p:sp>
      </p:grpSp>
      <p:grpSp>
        <p:nvGrpSpPr>
          <p:cNvPr id="56345" name="Group 25">
            <a:extLst>
              <a:ext uri="{FF2B5EF4-FFF2-40B4-BE49-F238E27FC236}">
                <a16:creationId xmlns:a16="http://schemas.microsoft.com/office/drawing/2014/main" xmlns="" id="{5C1179FF-9E5E-41CD-BDAB-8AECE7D2D45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371600"/>
            <a:ext cx="2514600" cy="1828800"/>
            <a:chOff x="1872" y="864"/>
            <a:chExt cx="1584" cy="1152"/>
          </a:xfrm>
        </p:grpSpPr>
        <p:pic>
          <p:nvPicPr>
            <p:cNvPr id="56326" name="Picture 6" descr="Picture 008">
              <a:extLst>
                <a:ext uri="{FF2B5EF4-FFF2-40B4-BE49-F238E27FC236}">
                  <a16:creationId xmlns:a16="http://schemas.microsoft.com/office/drawing/2014/main" xmlns="" id="{B365618E-5674-4A9E-B076-47071216D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73" t="52843" r="46498" b="39323"/>
            <a:stretch>
              <a:fillRect/>
            </a:stretch>
          </p:blipFill>
          <p:spPr bwMode="auto">
            <a:xfrm>
              <a:off x="2304" y="864"/>
              <a:ext cx="1152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34" name="Oval 14">
              <a:extLst>
                <a:ext uri="{FF2B5EF4-FFF2-40B4-BE49-F238E27FC236}">
                  <a16:creationId xmlns:a16="http://schemas.microsoft.com/office/drawing/2014/main" xmlns="" id="{C1AE7BE6-8B99-4CA3-8B50-F90FA38EF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80"/>
              <a:ext cx="384" cy="336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/>
                <a:t>2</a:t>
              </a:r>
            </a:p>
          </p:txBody>
        </p:sp>
      </p:grpSp>
      <p:grpSp>
        <p:nvGrpSpPr>
          <p:cNvPr id="56346" name="Group 26">
            <a:extLst>
              <a:ext uri="{FF2B5EF4-FFF2-40B4-BE49-F238E27FC236}">
                <a16:creationId xmlns:a16="http://schemas.microsoft.com/office/drawing/2014/main" xmlns="" id="{7873BF7D-7EE4-4CA8-A7AF-55690C6EB5CC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371600"/>
            <a:ext cx="2590800" cy="1905000"/>
            <a:chOff x="3840" y="864"/>
            <a:chExt cx="1632" cy="1200"/>
          </a:xfrm>
        </p:grpSpPr>
        <p:pic>
          <p:nvPicPr>
            <p:cNvPr id="56331" name="Picture 11" descr="Picture 008">
              <a:extLst>
                <a:ext uri="{FF2B5EF4-FFF2-40B4-BE49-F238E27FC236}">
                  <a16:creationId xmlns:a16="http://schemas.microsoft.com/office/drawing/2014/main" xmlns="" id="{62F2D379-81B4-4785-AB0D-953F997425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25" t="52843" r="22009" b="38611"/>
            <a:stretch>
              <a:fillRect/>
            </a:stretch>
          </p:blipFill>
          <p:spPr bwMode="auto">
            <a:xfrm>
              <a:off x="4272" y="864"/>
              <a:ext cx="1200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35" name="Oval 15">
              <a:extLst>
                <a:ext uri="{FF2B5EF4-FFF2-40B4-BE49-F238E27FC236}">
                  <a16:creationId xmlns:a16="http://schemas.microsoft.com/office/drawing/2014/main" xmlns="" id="{6C8F6B64-AEEF-4430-802A-EF240F7EE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728"/>
              <a:ext cx="384" cy="336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/>
                <a:t>3</a:t>
              </a:r>
            </a:p>
          </p:txBody>
        </p:sp>
      </p:grpSp>
      <p:grpSp>
        <p:nvGrpSpPr>
          <p:cNvPr id="56349" name="Group 29">
            <a:extLst>
              <a:ext uri="{FF2B5EF4-FFF2-40B4-BE49-F238E27FC236}">
                <a16:creationId xmlns:a16="http://schemas.microsoft.com/office/drawing/2014/main" xmlns="" id="{B1A90439-BB8D-41C3-AD22-A94D62063B5F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4167188"/>
            <a:ext cx="2667000" cy="2033587"/>
            <a:chOff x="3840" y="2625"/>
            <a:chExt cx="1680" cy="1359"/>
          </a:xfrm>
        </p:grpSpPr>
        <p:pic>
          <p:nvPicPr>
            <p:cNvPr id="56329" name="Picture 9" descr="Picture 008">
              <a:extLst>
                <a:ext uri="{FF2B5EF4-FFF2-40B4-BE49-F238E27FC236}">
                  <a16:creationId xmlns:a16="http://schemas.microsoft.com/office/drawing/2014/main" xmlns="" id="{02F5BA38-F868-4FED-8307-40056F431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06" t="65663" r="22549" b="27011"/>
            <a:stretch>
              <a:fillRect/>
            </a:stretch>
          </p:blipFill>
          <p:spPr bwMode="auto">
            <a:xfrm>
              <a:off x="4272" y="2625"/>
              <a:ext cx="1248" cy="1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36" name="Oval 16">
              <a:extLst>
                <a:ext uri="{FF2B5EF4-FFF2-40B4-BE49-F238E27FC236}">
                  <a16:creationId xmlns:a16="http://schemas.microsoft.com/office/drawing/2014/main" xmlns="" id="{98BE3EF5-F33C-463B-A360-5CFF2B811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648"/>
              <a:ext cx="384" cy="336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/>
                <a:t>6</a:t>
              </a:r>
            </a:p>
          </p:txBody>
        </p:sp>
      </p:grpSp>
      <p:grpSp>
        <p:nvGrpSpPr>
          <p:cNvPr id="56348" name="Group 28">
            <a:extLst>
              <a:ext uri="{FF2B5EF4-FFF2-40B4-BE49-F238E27FC236}">
                <a16:creationId xmlns:a16="http://schemas.microsoft.com/office/drawing/2014/main" xmlns="" id="{CF6DA5EE-6669-48A3-B7B2-74AC66E4E7AA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157665"/>
            <a:ext cx="2667000" cy="2166936"/>
            <a:chOff x="1872" y="2619"/>
            <a:chExt cx="1680" cy="1413"/>
          </a:xfrm>
        </p:grpSpPr>
        <p:pic>
          <p:nvPicPr>
            <p:cNvPr id="56327" name="Picture 7" descr="Picture 008">
              <a:extLst>
                <a:ext uri="{FF2B5EF4-FFF2-40B4-BE49-F238E27FC236}">
                  <a16:creationId xmlns:a16="http://schemas.microsoft.com/office/drawing/2014/main" xmlns="" id="{CBDBD581-33AD-4FDB-965F-F7ED83E71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66" t="66859" r="46677" b="26393"/>
            <a:stretch>
              <a:fillRect/>
            </a:stretch>
          </p:blipFill>
          <p:spPr bwMode="auto">
            <a:xfrm>
              <a:off x="2304" y="2619"/>
              <a:ext cx="1248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37" name="Oval 17">
              <a:extLst>
                <a:ext uri="{FF2B5EF4-FFF2-40B4-BE49-F238E27FC236}">
                  <a16:creationId xmlns:a16="http://schemas.microsoft.com/office/drawing/2014/main" xmlns="" id="{ED9EF516-7C98-4D83-A142-80DF3DC1B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696"/>
              <a:ext cx="384" cy="336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/>
                <a:t>5</a:t>
              </a:r>
            </a:p>
          </p:txBody>
        </p:sp>
      </p:grpSp>
      <p:grpSp>
        <p:nvGrpSpPr>
          <p:cNvPr id="56347" name="Group 27">
            <a:extLst>
              <a:ext uri="{FF2B5EF4-FFF2-40B4-BE49-F238E27FC236}">
                <a16:creationId xmlns:a16="http://schemas.microsoft.com/office/drawing/2014/main" xmlns="" id="{C5702FDC-5235-43F3-A602-7CA860E22B72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167188"/>
            <a:ext cx="2362200" cy="1905000"/>
            <a:chOff x="0" y="2688"/>
            <a:chExt cx="1488" cy="1248"/>
          </a:xfrm>
        </p:grpSpPr>
        <p:pic>
          <p:nvPicPr>
            <p:cNvPr id="56328" name="Picture 8" descr="Picture 008">
              <a:extLst>
                <a:ext uri="{FF2B5EF4-FFF2-40B4-BE49-F238E27FC236}">
                  <a16:creationId xmlns:a16="http://schemas.microsoft.com/office/drawing/2014/main" xmlns="" id="{766FC9D3-B00B-4BAE-A6A0-A933132AD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0" t="65663" r="70250" b="26503"/>
            <a:stretch>
              <a:fillRect/>
            </a:stretch>
          </p:blipFill>
          <p:spPr bwMode="auto">
            <a:xfrm>
              <a:off x="384" y="2688"/>
              <a:ext cx="1104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38" name="Oval 18">
              <a:extLst>
                <a:ext uri="{FF2B5EF4-FFF2-40B4-BE49-F238E27FC236}">
                  <a16:creationId xmlns:a16="http://schemas.microsoft.com/office/drawing/2014/main" xmlns="" id="{8DA20B91-196E-46EB-A70F-B53826202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00"/>
              <a:ext cx="384" cy="336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/>
                <a:t>4</a:t>
              </a:r>
            </a:p>
          </p:txBody>
        </p:sp>
      </p:grpSp>
      <p:sp>
        <p:nvSpPr>
          <p:cNvPr id="56339" name="Rectangle 19">
            <a:extLst>
              <a:ext uri="{FF2B5EF4-FFF2-40B4-BE49-F238E27FC236}">
                <a16:creationId xmlns:a16="http://schemas.microsoft.com/office/drawing/2014/main" xmlns="" id="{127FCF01-8619-408D-BDDF-6D085EE82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057900"/>
            <a:ext cx="2133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Times New Roman" panose="02020603050405020304" pitchFamily="18" charset="0"/>
              </a:rPr>
              <a:t>Đường dành cho</a:t>
            </a:r>
          </a:p>
          <a:p>
            <a:pPr algn="ctr"/>
            <a:r>
              <a:rPr lang="en-US" altLang="en-US" sz="2000" b="1">
                <a:latin typeface="Times New Roman" panose="02020603050405020304" pitchFamily="18" charset="0"/>
              </a:rPr>
              <a:t> xe thô sơ</a:t>
            </a:r>
          </a:p>
        </p:txBody>
      </p:sp>
      <p:sp>
        <p:nvSpPr>
          <p:cNvPr id="56340" name="Rectangle 20">
            <a:extLst>
              <a:ext uri="{FF2B5EF4-FFF2-40B4-BE49-F238E27FC236}">
                <a16:creationId xmlns:a16="http://schemas.microsoft.com/office/drawing/2014/main" xmlns="" id="{1C1A9378-1C70-442C-81FA-7BB3372EE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057900"/>
            <a:ext cx="2133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Times New Roman" panose="02020603050405020304" pitchFamily="18" charset="0"/>
              </a:rPr>
              <a:t>Cấm đi </a:t>
            </a:r>
          </a:p>
          <a:p>
            <a:pPr algn="ctr"/>
            <a:r>
              <a:rPr lang="en-US" altLang="en-US" sz="2000" b="1">
                <a:latin typeface="Times New Roman" panose="02020603050405020304" pitchFamily="18" charset="0"/>
              </a:rPr>
              <a:t>ngược chiều</a:t>
            </a:r>
          </a:p>
        </p:txBody>
      </p:sp>
      <p:sp>
        <p:nvSpPr>
          <p:cNvPr id="56341" name="Rectangle 21">
            <a:extLst>
              <a:ext uri="{FF2B5EF4-FFF2-40B4-BE49-F238E27FC236}">
                <a16:creationId xmlns:a16="http://schemas.microsoft.com/office/drawing/2014/main" xmlns="" id="{BE15BC97-0A53-488F-B397-990F54764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066961"/>
            <a:ext cx="2133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Times New Roman" panose="02020603050405020304" pitchFamily="18" charset="0"/>
              </a:rPr>
              <a:t>Giao nhau có</a:t>
            </a:r>
          </a:p>
          <a:p>
            <a:pPr algn="ctr"/>
            <a:r>
              <a:rPr lang="en-US" altLang="en-US" sz="2000" b="1">
                <a:latin typeface="Times New Roman" panose="02020603050405020304" pitchFamily="18" charset="0"/>
              </a:rPr>
              <a:t>đèn tín hiệu</a:t>
            </a:r>
          </a:p>
        </p:txBody>
      </p:sp>
      <p:sp>
        <p:nvSpPr>
          <p:cNvPr id="56342" name="Rectangle 22">
            <a:extLst>
              <a:ext uri="{FF2B5EF4-FFF2-40B4-BE49-F238E27FC236}">
                <a16:creationId xmlns:a16="http://schemas.microsoft.com/office/drawing/2014/main" xmlns="" id="{C6806ECF-EE8F-4153-9353-B4BB0CC3D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429000"/>
            <a:ext cx="2133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>
                <a:latin typeface="Times New Roman" panose="02020603050405020304" pitchFamily="18" charset="0"/>
              </a:rPr>
              <a:t>Giao nhau với </a:t>
            </a:r>
          </a:p>
          <a:p>
            <a:pPr algn="ctr"/>
            <a:r>
              <a:rPr lang="en-US" altLang="en-US" sz="1600" b="1">
                <a:latin typeface="Times New Roman" panose="02020603050405020304" pitchFamily="18" charset="0"/>
              </a:rPr>
              <a:t>đường sắt không </a:t>
            </a:r>
          </a:p>
          <a:p>
            <a:pPr algn="ctr"/>
            <a:r>
              <a:rPr lang="en-US" altLang="en-US" sz="1600" b="1">
                <a:latin typeface="Times New Roman" panose="02020603050405020304" pitchFamily="18" charset="0"/>
              </a:rPr>
              <a:t>có rào chắn</a:t>
            </a:r>
          </a:p>
        </p:txBody>
      </p:sp>
      <p:sp>
        <p:nvSpPr>
          <p:cNvPr id="56343" name="Rectangle 23">
            <a:extLst>
              <a:ext uri="{FF2B5EF4-FFF2-40B4-BE49-F238E27FC236}">
                <a16:creationId xmlns:a16="http://schemas.microsoft.com/office/drawing/2014/main" xmlns="" id="{F60776E1-9086-4B04-A46A-8387B6E4A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352800"/>
            <a:ext cx="2133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Times New Roman" panose="02020603050405020304" pitchFamily="18" charset="0"/>
              </a:rPr>
              <a:t>Cấm</a:t>
            </a:r>
          </a:p>
          <a:p>
            <a:pPr algn="ctr"/>
            <a:r>
              <a:rPr lang="en-US" altLang="en-US" sz="2000" b="1">
                <a:latin typeface="Times New Roman" panose="02020603050405020304" pitchFamily="18" charset="0"/>
              </a:rPr>
              <a:t> người đi bộ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6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6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4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6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4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6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4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6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4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6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49"/>
                  </p:tgtEl>
                </p:cond>
              </p:nextCondLst>
            </p:seq>
          </p:childTnLst>
        </p:cTn>
      </p:par>
    </p:tnLst>
    <p:bldLst>
      <p:bldP spid="56325" grpId="0"/>
      <p:bldP spid="56332" grpId="0" animBg="1"/>
      <p:bldP spid="56339" grpId="0" animBg="1"/>
      <p:bldP spid="56340" grpId="0" animBg="1"/>
      <p:bldP spid="56341" grpId="0" animBg="1"/>
      <p:bldP spid="56342" grpId="0" animBg="1"/>
      <p:bldP spid="563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>
            <a:extLst>
              <a:ext uri="{FF2B5EF4-FFF2-40B4-BE49-F238E27FC236}">
                <a16:creationId xmlns:a16="http://schemas.microsoft.com/office/drawing/2014/main" xmlns="" id="{CD85A159-F3EC-4AB4-8C46-FE0B12B8C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3813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latin typeface="Times New Roman" panose="02020603050405020304" pitchFamily="18" charset="0"/>
              </a:rPr>
              <a:t>Bài 19: Đường giao thông</a:t>
            </a: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xmlns="" id="{3F0A2108-88AB-40A6-AFC4-9C43750B4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823913"/>
            <a:ext cx="861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u="sng">
                <a:latin typeface="Times New Roman" panose="02020603050405020304" pitchFamily="18" charset="0"/>
              </a:rPr>
              <a:t>Hoạt động 3</a:t>
            </a:r>
            <a:r>
              <a:rPr lang="en-US" altLang="en-US" sz="2800">
                <a:latin typeface="Times New Roman" panose="02020603050405020304" pitchFamily="18" charset="0"/>
              </a:rPr>
              <a:t>: Tìm hiểu các loại biển báo giao thông. </a:t>
            </a:r>
          </a:p>
        </p:txBody>
      </p:sp>
      <p:sp>
        <p:nvSpPr>
          <p:cNvPr id="55302" name="AutoShape 6">
            <a:extLst>
              <a:ext uri="{FF2B5EF4-FFF2-40B4-BE49-F238E27FC236}">
                <a16:creationId xmlns:a16="http://schemas.microsoft.com/office/drawing/2014/main" xmlns="" id="{9E51CC2B-7FF2-4208-9D4B-902C4D8EB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62200"/>
            <a:ext cx="8610600" cy="36576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Các biển báo dựng lên ở các loại đường </a:t>
            </a:r>
          </a:p>
          <a:p>
            <a:pPr algn="ctr"/>
            <a:r>
              <a:rPr lang="en-US" alt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giao thông nhằm mục đích đảm bảo</a:t>
            </a:r>
          </a:p>
          <a:p>
            <a:pPr algn="ctr"/>
            <a:r>
              <a:rPr lang="en-US" alt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an toàn cho người tham gia giao thông.</a:t>
            </a:r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xmlns="" id="{03F08B24-2558-4B20-843E-25FCB3CA6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447800"/>
            <a:ext cx="7162800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</a:rPr>
              <a:t>Các loại biển báo dựng lên ở các loại đường </a:t>
            </a:r>
          </a:p>
          <a:p>
            <a:pPr algn="ctr"/>
            <a:r>
              <a:rPr lang="en-US" altLang="en-US" sz="2800">
                <a:latin typeface="Times New Roman" panose="02020603050405020304" pitchFamily="18" charset="0"/>
              </a:rPr>
              <a:t>giao thông nhằm mục đích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3ED6BEE5-E5FA-423B-AC21-B92EB0AA5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95525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1</a:t>
            </a:r>
          </a:p>
        </p:txBody>
      </p:sp>
      <p:sp>
        <p:nvSpPr>
          <p:cNvPr id="57347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35D6B8BA-9CC8-40BE-B194-FC50725CC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2324100"/>
            <a:ext cx="3810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AutoShap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4056E368-2217-4170-8893-5F137A1AA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2928938"/>
            <a:ext cx="3810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AutoShape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0754AD77-F125-4050-8368-DDA8738A3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3543300"/>
            <a:ext cx="3810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1E38B3C3-D38D-4322-9A4A-96B2D8150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4133850"/>
            <a:ext cx="3810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F7A873D7-AC36-490A-8DE9-97AB3FF79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4695825"/>
            <a:ext cx="3810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AutoShap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81552302-17A4-4865-A4DA-98612AA03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5276850"/>
            <a:ext cx="3810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Rectangle 10">
            <a:extLst>
              <a:ext uri="{FF2B5EF4-FFF2-40B4-BE49-F238E27FC236}">
                <a16:creationId xmlns:a16="http://schemas.microsoft.com/office/drawing/2014/main" xmlns="" id="{A759C900-7774-435C-BD77-6D5C761B4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905125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2</a:t>
            </a:r>
          </a:p>
        </p:txBody>
      </p:sp>
      <p:sp>
        <p:nvSpPr>
          <p:cNvPr id="57355" name="Rectangle 11">
            <a:extLst>
              <a:ext uri="{FF2B5EF4-FFF2-40B4-BE49-F238E27FC236}">
                <a16:creationId xmlns:a16="http://schemas.microsoft.com/office/drawing/2014/main" xmlns="" id="{A571E0AB-52CD-4916-A7E9-02C947B35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514725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3</a:t>
            </a:r>
          </a:p>
        </p:txBody>
      </p:sp>
      <p:sp>
        <p:nvSpPr>
          <p:cNvPr id="57356" name="Rectangle 12">
            <a:extLst>
              <a:ext uri="{FF2B5EF4-FFF2-40B4-BE49-F238E27FC236}">
                <a16:creationId xmlns:a16="http://schemas.microsoft.com/office/drawing/2014/main" xmlns="" id="{7D28BD4D-7B14-4E62-AD51-D88816C60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124325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4</a:t>
            </a:r>
          </a:p>
        </p:txBody>
      </p:sp>
      <p:sp>
        <p:nvSpPr>
          <p:cNvPr id="57357" name="Rectangle 13">
            <a:extLst>
              <a:ext uri="{FF2B5EF4-FFF2-40B4-BE49-F238E27FC236}">
                <a16:creationId xmlns:a16="http://schemas.microsoft.com/office/drawing/2014/main" xmlns="" id="{F364FF48-E8AC-4DB5-A4B8-E165075E1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838" y="46863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5</a:t>
            </a:r>
          </a:p>
        </p:txBody>
      </p:sp>
      <p:sp>
        <p:nvSpPr>
          <p:cNvPr id="57358" name="Rectangle 14">
            <a:extLst>
              <a:ext uri="{FF2B5EF4-FFF2-40B4-BE49-F238E27FC236}">
                <a16:creationId xmlns:a16="http://schemas.microsoft.com/office/drawing/2014/main" xmlns="" id="{C1E6490A-B501-4788-8013-C6B9755B3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5" y="5267325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6</a:t>
            </a:r>
          </a:p>
        </p:txBody>
      </p:sp>
      <p:graphicFrame>
        <p:nvGraphicFramePr>
          <p:cNvPr id="57360" name="Group 16">
            <a:extLst>
              <a:ext uri="{FF2B5EF4-FFF2-40B4-BE49-F238E27FC236}">
                <a16:creationId xmlns:a16="http://schemas.microsoft.com/office/drawing/2014/main" xmlns="" id="{CB2BF6C5-788E-4DDB-B4AE-F972769D9703}"/>
              </a:ext>
            </a:extLst>
          </p:cNvPr>
          <p:cNvGraphicFramePr>
            <a:graphicFrameLocks noGrp="1"/>
          </p:cNvGraphicFramePr>
          <p:nvPr/>
        </p:nvGraphicFramePr>
        <p:xfrm>
          <a:off x="3405188" y="2159000"/>
          <a:ext cx="5715000" cy="36322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42409649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19220707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335772584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43272396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98731063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184633382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300953648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175347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404225548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624150058"/>
                    </a:ext>
                  </a:extLst>
                </a:gridCol>
              </a:tblGrid>
              <a:tr h="606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7872122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1642546"/>
                  </a:ext>
                </a:extLst>
              </a:tr>
              <a:tr h="606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7786"/>
                  </a:ext>
                </a:extLst>
              </a:tr>
              <a:tr h="6064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8364248"/>
                  </a:ext>
                </a:extLst>
              </a:tr>
              <a:tr h="603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5726243"/>
                  </a:ext>
                </a:extLst>
              </a:tr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6719822"/>
                  </a:ext>
                </a:extLst>
              </a:tr>
            </a:tbl>
          </a:graphicData>
        </a:graphic>
      </p:graphicFrame>
      <p:sp>
        <p:nvSpPr>
          <p:cNvPr id="57442" name="Rectangle 98">
            <a:extLst>
              <a:ext uri="{FF2B5EF4-FFF2-40B4-BE49-F238E27FC236}">
                <a16:creationId xmlns:a16="http://schemas.microsoft.com/office/drawing/2014/main" xmlns="" id="{C6CC600D-51AD-43D3-9035-1F926E7A61A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981200" y="-762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</a:rPr>
              <a:t>Tr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ò chơi ô chữ</a:t>
            </a:r>
          </a:p>
        </p:txBody>
      </p:sp>
      <p:sp>
        <p:nvSpPr>
          <p:cNvPr id="57443" name="AutoShape 99">
            <a:extLst>
              <a:ext uri="{FF2B5EF4-FFF2-40B4-BE49-F238E27FC236}">
                <a16:creationId xmlns:a16="http://schemas.microsoft.com/office/drawing/2014/main" xmlns="" id="{0FC33031-DA22-44CA-ABCF-15BBAF75E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771525"/>
            <a:ext cx="6705600" cy="1143000"/>
          </a:xfrm>
          <a:prstGeom prst="flowChartAlternateProcess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latin typeface="Times New Roman" panose="02020603050405020304" pitchFamily="18" charset="0"/>
              </a:rPr>
              <a:t>Hàng 1</a:t>
            </a:r>
            <a:r>
              <a:rPr lang="en-US" altLang="en-US" sz="2400">
                <a:latin typeface="Times New Roman" panose="02020603050405020304" pitchFamily="18" charset="0"/>
              </a:rPr>
              <a:t>: Có 4 chữ cái. Một hoạt động di chuyển</a:t>
            </a:r>
          </a:p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 mà không dùng phương tiện giao thông?</a:t>
            </a:r>
          </a:p>
        </p:txBody>
      </p:sp>
      <p:sp>
        <p:nvSpPr>
          <p:cNvPr id="57444" name="AutoShape 100">
            <a:extLst>
              <a:ext uri="{FF2B5EF4-FFF2-40B4-BE49-F238E27FC236}">
                <a16:creationId xmlns:a16="http://schemas.microsoft.com/office/drawing/2014/main" xmlns="" id="{AEBC5E36-F69E-4E74-AD8C-C72BEB67F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781050"/>
            <a:ext cx="6705600" cy="1143000"/>
          </a:xfrm>
          <a:prstGeom prst="flowChartAlternateProcess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latin typeface="Times New Roman" panose="02020603050405020304" pitchFamily="18" charset="0"/>
              </a:rPr>
              <a:t>Hàng 2:</a:t>
            </a:r>
            <a:r>
              <a:rPr lang="en-US" altLang="en-US" sz="2400">
                <a:latin typeface="Times New Roman" panose="02020603050405020304" pitchFamily="18" charset="0"/>
              </a:rPr>
              <a:t> Có 10 chữ cái. Biển báo hình tròn màu đỏ,</a:t>
            </a:r>
          </a:p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giữa có hình chữ nhật màu trắng báo hiệu cấm đi...?</a:t>
            </a:r>
            <a:r>
              <a:rPr lang="en-US" altLang="en-US"/>
              <a:t> </a:t>
            </a:r>
          </a:p>
        </p:txBody>
      </p:sp>
      <p:sp>
        <p:nvSpPr>
          <p:cNvPr id="57445" name="AutoShape 101">
            <a:extLst>
              <a:ext uri="{FF2B5EF4-FFF2-40B4-BE49-F238E27FC236}">
                <a16:creationId xmlns:a16="http://schemas.microsoft.com/office/drawing/2014/main" xmlns="" id="{9D53583C-D462-4C95-88E9-2DBB30194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790575"/>
            <a:ext cx="6705600" cy="1143000"/>
          </a:xfrm>
          <a:prstGeom prst="flowChartAlternateProcess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latin typeface="Times New Roman" panose="02020603050405020304" pitchFamily="18" charset="0"/>
              </a:rPr>
              <a:t>Hàng 3</a:t>
            </a:r>
            <a:r>
              <a:rPr lang="en-US" altLang="en-US" sz="2400">
                <a:latin typeface="Times New Roman" panose="02020603050405020304" pitchFamily="18" charset="0"/>
              </a:rPr>
              <a:t>: Có 6 chữ cái. Đây là phương tiện chỉ đi lại</a:t>
            </a:r>
          </a:p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 trên đường hàng không?</a:t>
            </a:r>
          </a:p>
        </p:txBody>
      </p:sp>
      <p:sp>
        <p:nvSpPr>
          <p:cNvPr id="57446" name="AutoShape 102">
            <a:extLst>
              <a:ext uri="{FF2B5EF4-FFF2-40B4-BE49-F238E27FC236}">
                <a16:creationId xmlns:a16="http://schemas.microsoft.com/office/drawing/2014/main" xmlns="" id="{ADB2BE81-5E06-49FD-8853-CD1F306CC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790575"/>
            <a:ext cx="6705600" cy="1143000"/>
          </a:xfrm>
          <a:prstGeom prst="flowChartAlternateProcess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latin typeface="Times New Roman" panose="02020603050405020304" pitchFamily="18" charset="0"/>
              </a:rPr>
              <a:t>Hàng 4</a:t>
            </a:r>
            <a:r>
              <a:rPr lang="en-US" altLang="en-US" sz="2400">
                <a:latin typeface="Times New Roman" panose="02020603050405020304" pitchFamily="18" charset="0"/>
              </a:rPr>
              <a:t>: Có 7 chữ cái. Khi tín hiệu này bật sáng </a:t>
            </a:r>
          </a:p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mọi phương tiện mới tiếp tục đi được? </a:t>
            </a:r>
          </a:p>
        </p:txBody>
      </p:sp>
      <p:sp>
        <p:nvSpPr>
          <p:cNvPr id="57447" name="AutoShape 103">
            <a:extLst>
              <a:ext uri="{FF2B5EF4-FFF2-40B4-BE49-F238E27FC236}">
                <a16:creationId xmlns:a16="http://schemas.microsoft.com/office/drawing/2014/main" xmlns="" id="{483572F9-7F87-4C2E-8CE6-3557AD021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795338"/>
            <a:ext cx="6705600" cy="1143000"/>
          </a:xfrm>
          <a:prstGeom prst="flowChartAlternateProcess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Hàng 5: Có 6 chữ cái. Đây là phương tiện </a:t>
            </a:r>
          </a:p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chạy trên đường sắt?  </a:t>
            </a:r>
          </a:p>
        </p:txBody>
      </p:sp>
      <p:sp>
        <p:nvSpPr>
          <p:cNvPr id="57448" name="AutoShape 104">
            <a:extLst>
              <a:ext uri="{FF2B5EF4-FFF2-40B4-BE49-F238E27FC236}">
                <a16:creationId xmlns:a16="http://schemas.microsoft.com/office/drawing/2014/main" xmlns="" id="{06843E89-3B2E-436D-A839-06C21C547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804863"/>
            <a:ext cx="6705600" cy="1143000"/>
          </a:xfrm>
          <a:prstGeom prst="flowChartAlternateProcess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Hàng 6: Có 7 chữ cái. Ô tô, xe máy,</a:t>
            </a:r>
          </a:p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 xe đạp đi trên ...?</a:t>
            </a:r>
          </a:p>
        </p:txBody>
      </p:sp>
      <p:graphicFrame>
        <p:nvGraphicFramePr>
          <p:cNvPr id="57449" name="Group 105">
            <a:extLst>
              <a:ext uri="{FF2B5EF4-FFF2-40B4-BE49-F238E27FC236}">
                <a16:creationId xmlns:a16="http://schemas.microsoft.com/office/drawing/2014/main" xmlns="" id="{94EE4F2C-D944-46F8-97C7-49CA4D859C69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6146800"/>
          <a:ext cx="6400800" cy="5588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182882129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42477538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2224068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95679962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8744892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8778899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95946013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525747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7437139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17830588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41225548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225078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78108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582189807"/>
                    </a:ext>
                  </a:extLst>
                </a:gridCol>
              </a:tblGrid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2606593"/>
                  </a:ext>
                </a:extLst>
              </a:tr>
            </a:tbl>
          </a:graphicData>
        </a:graphic>
      </p:graphicFrame>
      <p:sp>
        <p:nvSpPr>
          <p:cNvPr id="57481" name="Rectangle 137">
            <a:extLst>
              <a:ext uri="{FF2B5EF4-FFF2-40B4-BE49-F238E27FC236}">
                <a16:creationId xmlns:a16="http://schemas.microsoft.com/office/drawing/2014/main" xmlns="" id="{CED190B5-E68B-4190-9FBD-8D4D7C2E6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6172200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</a:p>
        </p:txBody>
      </p:sp>
      <p:graphicFrame>
        <p:nvGraphicFramePr>
          <p:cNvPr id="57482" name="Group 138">
            <a:extLst>
              <a:ext uri="{FF2B5EF4-FFF2-40B4-BE49-F238E27FC236}">
                <a16:creationId xmlns:a16="http://schemas.microsoft.com/office/drawing/2014/main" xmlns="" id="{28F2AEC4-EB6A-4528-B2D2-DBEE46A28D0E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2209801"/>
          <a:ext cx="2286000" cy="606425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402051766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35612912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31663746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1067623260"/>
                    </a:ext>
                  </a:extLst>
                </a:gridCol>
              </a:tblGrid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0958237"/>
                  </a:ext>
                </a:extLst>
              </a:tr>
            </a:tbl>
          </a:graphicData>
        </a:graphic>
      </p:graphicFrame>
      <p:graphicFrame>
        <p:nvGraphicFramePr>
          <p:cNvPr id="57494" name="Group 150">
            <a:extLst>
              <a:ext uri="{FF2B5EF4-FFF2-40B4-BE49-F238E27FC236}">
                <a16:creationId xmlns:a16="http://schemas.microsoft.com/office/drawing/2014/main" xmlns="" id="{256AB3DC-0423-471B-919A-9E22286E2892}"/>
              </a:ext>
            </a:extLst>
          </p:cNvPr>
          <p:cNvGraphicFramePr>
            <a:graphicFrameLocks noGrp="1"/>
          </p:cNvGraphicFramePr>
          <p:nvPr/>
        </p:nvGraphicFramePr>
        <p:xfrm>
          <a:off x="3395663" y="2767013"/>
          <a:ext cx="5715000" cy="60325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5994403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70496556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367116954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7109622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87103182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399389975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60449288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4198969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100184713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849127106"/>
                    </a:ext>
                  </a:extLst>
                </a:gridCol>
              </a:tblGrid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4303569"/>
                  </a:ext>
                </a:extLst>
              </a:tr>
            </a:tbl>
          </a:graphicData>
        </a:graphic>
      </p:graphicFrame>
      <p:graphicFrame>
        <p:nvGraphicFramePr>
          <p:cNvPr id="57518" name="Group 174">
            <a:extLst>
              <a:ext uri="{FF2B5EF4-FFF2-40B4-BE49-F238E27FC236}">
                <a16:creationId xmlns:a16="http://schemas.microsoft.com/office/drawing/2014/main" xmlns="" id="{C2781635-5FEF-41A3-8D0F-E1EDE3F1F6E4}"/>
              </a:ext>
            </a:extLst>
          </p:cNvPr>
          <p:cNvGraphicFramePr>
            <a:graphicFrameLocks noGrp="1"/>
          </p:cNvGraphicFramePr>
          <p:nvPr/>
        </p:nvGraphicFramePr>
        <p:xfrm>
          <a:off x="4548188" y="3371851"/>
          <a:ext cx="3429000" cy="606425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395429567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428866891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91233498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379185635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30475387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458859800"/>
                    </a:ext>
                  </a:extLst>
                </a:gridCol>
              </a:tblGrid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8994325"/>
                  </a:ext>
                </a:extLst>
              </a:tr>
            </a:tbl>
          </a:graphicData>
        </a:graphic>
      </p:graphicFrame>
      <p:graphicFrame>
        <p:nvGraphicFramePr>
          <p:cNvPr id="57534" name="Group 190">
            <a:extLst>
              <a:ext uri="{FF2B5EF4-FFF2-40B4-BE49-F238E27FC236}">
                <a16:creationId xmlns:a16="http://schemas.microsoft.com/office/drawing/2014/main" xmlns="" id="{B5B9317B-597A-40E0-AB97-0F3C290B2F48}"/>
              </a:ext>
            </a:extLst>
          </p:cNvPr>
          <p:cNvGraphicFramePr>
            <a:graphicFrameLocks noGrp="1"/>
          </p:cNvGraphicFramePr>
          <p:nvPr/>
        </p:nvGraphicFramePr>
        <p:xfrm>
          <a:off x="3971925" y="3968751"/>
          <a:ext cx="4000500" cy="606425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46184238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1310741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59661124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333270995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197156582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12233031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932617882"/>
                    </a:ext>
                  </a:extLst>
                </a:gridCol>
              </a:tblGrid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6220101"/>
                  </a:ext>
                </a:extLst>
              </a:tr>
            </a:tbl>
          </a:graphicData>
        </a:graphic>
      </p:graphicFrame>
      <p:graphicFrame>
        <p:nvGraphicFramePr>
          <p:cNvPr id="57552" name="Group 208">
            <a:extLst>
              <a:ext uri="{FF2B5EF4-FFF2-40B4-BE49-F238E27FC236}">
                <a16:creationId xmlns:a16="http://schemas.microsoft.com/office/drawing/2014/main" xmlns="" id="{98E17F95-0D9B-43C1-8468-3E58B493222D}"/>
              </a:ext>
            </a:extLst>
          </p:cNvPr>
          <p:cNvGraphicFramePr>
            <a:graphicFrameLocks noGrp="1"/>
          </p:cNvGraphicFramePr>
          <p:nvPr/>
        </p:nvGraphicFramePr>
        <p:xfrm>
          <a:off x="5119688" y="4578350"/>
          <a:ext cx="3429000" cy="60325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80067186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79387362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163504326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52891461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13844541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707340634"/>
                    </a:ext>
                  </a:extLst>
                </a:gridCol>
              </a:tblGrid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2808704"/>
                  </a:ext>
                </a:extLst>
              </a:tr>
            </a:tbl>
          </a:graphicData>
        </a:graphic>
      </p:graphicFrame>
      <p:graphicFrame>
        <p:nvGraphicFramePr>
          <p:cNvPr id="57568" name="Group 224">
            <a:extLst>
              <a:ext uri="{FF2B5EF4-FFF2-40B4-BE49-F238E27FC236}">
                <a16:creationId xmlns:a16="http://schemas.microsoft.com/office/drawing/2014/main" xmlns="" id="{B3FFFEF4-176E-4662-8798-2D4551BD2670}"/>
              </a:ext>
            </a:extLst>
          </p:cNvPr>
          <p:cNvGraphicFramePr>
            <a:graphicFrameLocks noGrp="1"/>
          </p:cNvGraphicFramePr>
          <p:nvPr/>
        </p:nvGraphicFramePr>
        <p:xfrm>
          <a:off x="3414713" y="5184776"/>
          <a:ext cx="4000500" cy="606425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146335628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17208969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69366384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85798533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124430616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31937156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863020055"/>
                    </a:ext>
                  </a:extLst>
                </a:gridCol>
              </a:tblGrid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1206371"/>
                  </a:ext>
                </a:extLst>
              </a:tr>
            </a:tbl>
          </a:graphicData>
        </a:graphic>
      </p:graphicFrame>
      <p:sp>
        <p:nvSpPr>
          <p:cNvPr id="57586" name="Rectangle 242">
            <a:extLst>
              <a:ext uri="{FF2B5EF4-FFF2-40B4-BE49-F238E27FC236}">
                <a16:creationId xmlns:a16="http://schemas.microsoft.com/office/drawing/2014/main" xmlns="" id="{0D45F14B-937C-4D18-9625-EB112308F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6167438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Ư</a:t>
            </a:r>
          </a:p>
        </p:txBody>
      </p:sp>
      <p:sp>
        <p:nvSpPr>
          <p:cNvPr id="57587" name="Rectangle 243">
            <a:extLst>
              <a:ext uri="{FF2B5EF4-FFF2-40B4-BE49-F238E27FC236}">
                <a16:creationId xmlns:a16="http://schemas.microsoft.com/office/drawing/2014/main" xmlns="" id="{63368F29-BB6D-4E32-874B-B10789A3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6172200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Ờ</a:t>
            </a:r>
          </a:p>
        </p:txBody>
      </p:sp>
      <p:sp>
        <p:nvSpPr>
          <p:cNvPr id="57588" name="Rectangle 244">
            <a:extLst>
              <a:ext uri="{FF2B5EF4-FFF2-40B4-BE49-F238E27FC236}">
                <a16:creationId xmlns:a16="http://schemas.microsoft.com/office/drawing/2014/main" xmlns="" id="{27084642-1777-408F-88C8-5EC308F02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288" y="6167438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57589" name="Rectangle 245">
            <a:extLst>
              <a:ext uri="{FF2B5EF4-FFF2-40B4-BE49-F238E27FC236}">
                <a16:creationId xmlns:a16="http://schemas.microsoft.com/office/drawing/2014/main" xmlns="" id="{D20BC90B-70E0-44E3-BE1C-8A2465646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488" y="6167438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57590" name="Rectangle 246">
            <a:extLst>
              <a:ext uri="{FF2B5EF4-FFF2-40B4-BE49-F238E27FC236}">
                <a16:creationId xmlns:a16="http://schemas.microsoft.com/office/drawing/2014/main" xmlns="" id="{407A5F90-01BE-4734-8908-EF56D2E34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88" y="6167438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57591" name="Rectangle 247">
            <a:extLst>
              <a:ext uri="{FF2B5EF4-FFF2-40B4-BE49-F238E27FC236}">
                <a16:creationId xmlns:a16="http://schemas.microsoft.com/office/drawing/2014/main" xmlns="" id="{23DC2858-F8E9-4FB6-AC08-BA6EC25BC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5" y="6167438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57592" name="Rectangle 248">
            <a:extLst>
              <a:ext uri="{FF2B5EF4-FFF2-40B4-BE49-F238E27FC236}">
                <a16:creationId xmlns:a16="http://schemas.microsoft.com/office/drawing/2014/main" xmlns="" id="{C1C1F39B-D769-42E6-9D56-0FEC8BF77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6172200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7593" name="Rectangle 249">
            <a:extLst>
              <a:ext uri="{FF2B5EF4-FFF2-40B4-BE49-F238E27FC236}">
                <a16:creationId xmlns:a16="http://schemas.microsoft.com/office/drawing/2014/main" xmlns="" id="{9A0E7CB3-324B-441C-9556-637514CF8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525" y="6172200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7594" name="Rectangle 250">
            <a:extLst>
              <a:ext uri="{FF2B5EF4-FFF2-40B4-BE49-F238E27FC236}">
                <a16:creationId xmlns:a16="http://schemas.microsoft.com/office/drawing/2014/main" xmlns="" id="{A7F9BB15-5B50-4FA9-85DB-2A4CBF606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4725" y="6167438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57595" name="Rectangle 251">
            <a:extLst>
              <a:ext uri="{FF2B5EF4-FFF2-40B4-BE49-F238E27FC236}">
                <a16:creationId xmlns:a16="http://schemas.microsoft.com/office/drawing/2014/main" xmlns="" id="{0BF97EAC-5804-4717-9D17-E45B754D4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925" y="6167438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57596" name="Rectangle 252">
            <a:extLst>
              <a:ext uri="{FF2B5EF4-FFF2-40B4-BE49-F238E27FC236}">
                <a16:creationId xmlns:a16="http://schemas.microsoft.com/office/drawing/2014/main" xmlns="" id="{86279C69-1E42-4950-BD94-360BAA523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167438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Ô</a:t>
            </a:r>
          </a:p>
        </p:txBody>
      </p:sp>
      <p:sp>
        <p:nvSpPr>
          <p:cNvPr id="57597" name="Rectangle 253">
            <a:extLst>
              <a:ext uri="{FF2B5EF4-FFF2-40B4-BE49-F238E27FC236}">
                <a16:creationId xmlns:a16="http://schemas.microsoft.com/office/drawing/2014/main" xmlns="" id="{B2E581DC-8FC4-4E79-8A78-B65C5B6F4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167438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57598" name="Rectangle 254">
            <a:extLst>
              <a:ext uri="{FF2B5EF4-FFF2-40B4-BE49-F238E27FC236}">
                <a16:creationId xmlns:a16="http://schemas.microsoft.com/office/drawing/2014/main" xmlns="" id="{D3A7E62A-31B9-481A-A585-F5632C9D0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8763" y="6167438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pic>
        <p:nvPicPr>
          <p:cNvPr id="57599" name="Duong-Em-Di.mp3">
            <a:hlinkClick r:id="" action="ppaction://media"/>
            <a:extLst>
              <a:ext uri="{FF2B5EF4-FFF2-40B4-BE49-F238E27FC236}">
                <a16:creationId xmlns:a16="http://schemas.microsoft.com/office/drawing/2014/main" xmlns="" id="{3780143B-1FC9-41F8-9C7B-205E98CABB5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57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7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7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7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7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7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2000"/>
                                        <p:tgtEl>
                                          <p:spTgt spid="5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7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7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57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7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7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7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57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5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5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7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7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7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7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7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57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5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2000"/>
                                        <p:tgtEl>
                                          <p:spTgt spid="5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7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7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7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7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5" dur="2000"/>
                                        <p:tgtEl>
                                          <p:spTgt spid="5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8" dur="2000"/>
                                        <p:tgtEl>
                                          <p:spTgt spid="5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1" dur="2000"/>
                                        <p:tgtEl>
                                          <p:spTgt spid="5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4" dur="2000"/>
                                        <p:tgtEl>
                                          <p:spTgt spid="5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57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 nodeType="clickPar">
                      <p:stCondLst>
                        <p:cond delay="0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9" dur="1" fill="hold"/>
                                        <p:tgtEl>
                                          <p:spTgt spid="575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99"/>
                  </p:tgtEl>
                </p:cond>
              </p:nextCondLst>
            </p:seq>
            <p:audio>
              <p:cMediaNode>
                <p:cTn id="1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599"/>
                </p:tgtEl>
              </p:cMediaNode>
            </p:audio>
          </p:childTnLst>
        </p:cTn>
      </p:par>
    </p:tnLst>
    <p:bldLst>
      <p:bldP spid="57443" grpId="0" animBg="1"/>
      <p:bldP spid="57443" grpId="1" animBg="1"/>
      <p:bldP spid="57444" grpId="0" animBg="1"/>
      <p:bldP spid="57444" grpId="1" animBg="1"/>
      <p:bldP spid="57445" grpId="0" animBg="1"/>
      <p:bldP spid="57445" grpId="1" animBg="1"/>
      <p:bldP spid="57446" grpId="0" animBg="1"/>
      <p:bldP spid="57446" grpId="1" animBg="1"/>
      <p:bldP spid="57447" grpId="0" animBg="1"/>
      <p:bldP spid="57447" grpId="1" animBg="1"/>
      <p:bldP spid="57448" grpId="0" animBg="1"/>
      <p:bldP spid="57448" grpId="1" animBg="1"/>
      <p:bldP spid="57481" grpId="0" animBg="1"/>
      <p:bldP spid="57586" grpId="0" animBg="1"/>
      <p:bldP spid="57587" grpId="0" animBg="1"/>
      <p:bldP spid="57588" grpId="0" animBg="1"/>
      <p:bldP spid="57589" grpId="0" animBg="1"/>
      <p:bldP spid="57590" grpId="0" animBg="1"/>
      <p:bldP spid="57591" grpId="0" animBg="1"/>
      <p:bldP spid="57592" grpId="0" animBg="1"/>
      <p:bldP spid="57593" grpId="0" animBg="1"/>
      <p:bldP spid="57594" grpId="0" animBg="1"/>
      <p:bldP spid="57595" grpId="0" animBg="1"/>
      <p:bldP spid="57596" grpId="0" animBg="1"/>
      <p:bldP spid="57597" grpId="0" animBg="1"/>
      <p:bldP spid="575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F3E7A5-6A9D-42C1-AFF3-4F428DDB0807}"/>
              </a:ext>
            </a:extLst>
          </p:cNvPr>
          <p:cNvSpPr txBox="1"/>
          <p:nvPr/>
        </p:nvSpPr>
        <p:spPr>
          <a:xfrm>
            <a:off x="2433712" y="1305342"/>
            <a:ext cx="91580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thầy cô sức khỏe</a:t>
            </a:r>
            <a:endParaRPr 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F8160-4B50-4BF6-AD97-FF43F3BC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486" y="281354"/>
            <a:ext cx="7695028" cy="5838727"/>
          </a:xfrm>
        </p:spPr>
        <p:txBody>
          <a:bodyPr>
            <a:normAutofit/>
          </a:bodyPr>
          <a:lstStyle/>
          <a:p>
            <a:pPr algn="ctr"/>
            <a:r>
              <a:rPr lang="en-GB" sz="6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 hội</a:t>
            </a:r>
            <a:br>
              <a:rPr lang="en-GB" sz="6600" b="1" u="sng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66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6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giao thông</a:t>
            </a:r>
            <a:endParaRPr 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2" name="Text Box 10">
            <a:extLst>
              <a:ext uri="{FF2B5EF4-FFF2-40B4-BE49-F238E27FC236}">
                <a16:creationId xmlns:a16="http://schemas.microsoft.com/office/drawing/2014/main" xmlns="" id="{DB6BD125-28A7-4FF4-9F6A-8574E35A2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715098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Hoạt động 1: Quan sát nhận biết các loại đường giao thông</a:t>
            </a:r>
          </a:p>
        </p:txBody>
      </p:sp>
      <p:sp>
        <p:nvSpPr>
          <p:cNvPr id="59403" name="Rectangle 11">
            <a:extLst>
              <a:ext uri="{FF2B5EF4-FFF2-40B4-BE49-F238E27FC236}">
                <a16:creationId xmlns:a16="http://schemas.microsoft.com/office/drawing/2014/main" xmlns="" id="{234C56B0-C6E2-4C52-8C48-65821EF6C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-381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latin typeface="Times New Roman" panose="02020603050405020304" pitchFamily="18" charset="0"/>
              </a:rPr>
              <a:t>Bài 19: Đường giao thông</a:t>
            </a:r>
          </a:p>
        </p:txBody>
      </p:sp>
      <p:sp>
        <p:nvSpPr>
          <p:cNvPr id="59406" name="Rectangle 14">
            <a:extLst>
              <a:ext uri="{FF2B5EF4-FFF2-40B4-BE49-F238E27FC236}">
                <a16:creationId xmlns:a16="http://schemas.microsoft.com/office/drawing/2014/main" xmlns="" id="{192AD8C5-DC5C-41D3-AC29-3928B6C09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600200"/>
            <a:ext cx="1905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Quan sát </a:t>
            </a:r>
          </a:p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và cho biết</a:t>
            </a:r>
          </a:p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 trong hình </a:t>
            </a:r>
          </a:p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bên</a:t>
            </a:r>
          </a:p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 có những</a:t>
            </a:r>
          </a:p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 loại đường </a:t>
            </a:r>
          </a:p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giao thông </a:t>
            </a:r>
          </a:p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nào?</a:t>
            </a:r>
          </a:p>
        </p:txBody>
      </p:sp>
      <p:grpSp>
        <p:nvGrpSpPr>
          <p:cNvPr id="59411" name="Group 19">
            <a:extLst>
              <a:ext uri="{FF2B5EF4-FFF2-40B4-BE49-F238E27FC236}">
                <a16:creationId xmlns:a16="http://schemas.microsoft.com/office/drawing/2014/main" xmlns="" id="{37A8E257-4857-4E7B-BAD0-55246B0D9E7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585914"/>
            <a:ext cx="3200400" cy="2524125"/>
            <a:chOff x="192" y="999"/>
            <a:chExt cx="2016" cy="1590"/>
          </a:xfrm>
        </p:grpSpPr>
        <p:pic>
          <p:nvPicPr>
            <p:cNvPr id="59395" name="Picture 3" descr="Picture 008">
              <a:extLst>
                <a:ext uri="{FF2B5EF4-FFF2-40B4-BE49-F238E27FC236}">
                  <a16:creationId xmlns:a16="http://schemas.microsoft.com/office/drawing/2014/main" xmlns="" id="{FE1325BD-5AAC-46F6-ACB3-859211481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4" t="29337" r="17647" b="50008"/>
            <a:stretch>
              <a:fillRect/>
            </a:stretch>
          </p:blipFill>
          <p:spPr bwMode="auto">
            <a:xfrm>
              <a:off x="192" y="999"/>
              <a:ext cx="2016" cy="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407" name="Oval 15">
              <a:extLst>
                <a:ext uri="{FF2B5EF4-FFF2-40B4-BE49-F238E27FC236}">
                  <a16:creationId xmlns:a16="http://schemas.microsoft.com/office/drawing/2014/main" xmlns="" id="{C28F6CB4-AB81-40EA-9DCB-D6177F5BA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30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59413" name="Group 21">
            <a:extLst>
              <a:ext uri="{FF2B5EF4-FFF2-40B4-BE49-F238E27FC236}">
                <a16:creationId xmlns:a16="http://schemas.microsoft.com/office/drawing/2014/main" xmlns="" id="{9CB9D129-3ADF-4736-800A-6181916EE325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590676"/>
            <a:ext cx="3124200" cy="2524125"/>
            <a:chOff x="3600" y="1002"/>
            <a:chExt cx="1968" cy="1590"/>
          </a:xfrm>
        </p:grpSpPr>
        <p:pic>
          <p:nvPicPr>
            <p:cNvPr id="59394" name="Picture 2" descr="Picture 008">
              <a:extLst>
                <a:ext uri="{FF2B5EF4-FFF2-40B4-BE49-F238E27FC236}">
                  <a16:creationId xmlns:a16="http://schemas.microsoft.com/office/drawing/2014/main" xmlns="" id="{E196657B-4CD7-419E-B4A2-9A3F92492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t="29337" r="44118" b="50720"/>
            <a:stretch>
              <a:fillRect/>
            </a:stretch>
          </p:blipFill>
          <p:spPr bwMode="auto">
            <a:xfrm>
              <a:off x="3600" y="1002"/>
              <a:ext cx="1968" cy="159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408" name="Oval 16">
              <a:extLst>
                <a:ext uri="{FF2B5EF4-FFF2-40B4-BE49-F238E27FC236}">
                  <a16:creationId xmlns:a16="http://schemas.microsoft.com/office/drawing/2014/main" xmlns="" id="{42117450-4D72-4B00-ABBF-370E8B3CA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30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00FF"/>
                  </a:solidFill>
                </a:rPr>
                <a:t>2</a:t>
              </a:r>
            </a:p>
          </p:txBody>
        </p:sp>
      </p:grpSp>
      <p:grpSp>
        <p:nvGrpSpPr>
          <p:cNvPr id="59412" name="Group 20">
            <a:extLst>
              <a:ext uri="{FF2B5EF4-FFF2-40B4-BE49-F238E27FC236}">
                <a16:creationId xmlns:a16="http://schemas.microsoft.com/office/drawing/2014/main" xmlns="" id="{F654FCE2-C362-46F5-A0EA-D6EE13E55740}"/>
              </a:ext>
            </a:extLst>
          </p:cNvPr>
          <p:cNvGrpSpPr>
            <a:grpSpLocks/>
          </p:cNvGrpSpPr>
          <p:nvPr/>
        </p:nvGrpSpPr>
        <p:grpSpPr bwMode="auto">
          <a:xfrm>
            <a:off x="1809750" y="4595813"/>
            <a:ext cx="3219450" cy="2209800"/>
            <a:chOff x="180" y="2895"/>
            <a:chExt cx="2028" cy="1392"/>
          </a:xfrm>
        </p:grpSpPr>
        <p:grpSp>
          <p:nvGrpSpPr>
            <p:cNvPr id="59405" name="Group 13">
              <a:extLst>
                <a:ext uri="{FF2B5EF4-FFF2-40B4-BE49-F238E27FC236}">
                  <a16:creationId xmlns:a16="http://schemas.microsoft.com/office/drawing/2014/main" xmlns="" id="{5D4C70C5-EFF1-4746-8A4C-1C5A5D7580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" y="2895"/>
              <a:ext cx="2028" cy="1392"/>
              <a:chOff x="180" y="2895"/>
              <a:chExt cx="2592" cy="1392"/>
            </a:xfrm>
          </p:grpSpPr>
          <p:pic>
            <p:nvPicPr>
              <p:cNvPr id="59397" name="Picture 5" descr="Picture 009">
                <a:extLst>
                  <a:ext uri="{FF2B5EF4-FFF2-40B4-BE49-F238E27FC236}">
                    <a16:creationId xmlns:a16="http://schemas.microsoft.com/office/drawing/2014/main" xmlns="" id="{BBF6851E-58F4-40F6-8D11-A698CF2BD6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51" t="53554" r="20589" b="22942"/>
              <a:stretch>
                <a:fillRect/>
              </a:stretch>
            </p:blipFill>
            <p:spPr bwMode="auto">
              <a:xfrm>
                <a:off x="180" y="2895"/>
                <a:ext cx="2592" cy="1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404" name="Oval 12">
                <a:extLst>
                  <a:ext uri="{FF2B5EF4-FFF2-40B4-BE49-F238E27FC236}">
                    <a16:creationId xmlns:a16="http://schemas.microsoft.com/office/drawing/2014/main" xmlns="" id="{94364AD9-D4A4-4110-B967-CFEF0CE1C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4080"/>
                <a:ext cx="192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09" name="Oval 17">
              <a:extLst>
                <a:ext uri="{FF2B5EF4-FFF2-40B4-BE49-F238E27FC236}">
                  <a16:creationId xmlns:a16="http://schemas.microsoft.com/office/drawing/2014/main" xmlns="" id="{6AD9C83F-501C-4919-BA62-C7F1AB494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403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00FF"/>
                  </a:solidFill>
                </a:rPr>
                <a:t>3</a:t>
              </a:r>
            </a:p>
          </p:txBody>
        </p:sp>
      </p:grpSp>
      <p:grpSp>
        <p:nvGrpSpPr>
          <p:cNvPr id="59414" name="Group 22">
            <a:extLst>
              <a:ext uri="{FF2B5EF4-FFF2-40B4-BE49-F238E27FC236}">
                <a16:creationId xmlns:a16="http://schemas.microsoft.com/office/drawing/2014/main" xmlns="" id="{AA4A99B8-9EE3-44A0-9032-84655EE85DEA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568825"/>
            <a:ext cx="3124200" cy="2236788"/>
            <a:chOff x="3600" y="2878"/>
            <a:chExt cx="1968" cy="1409"/>
          </a:xfrm>
        </p:grpSpPr>
        <p:pic>
          <p:nvPicPr>
            <p:cNvPr id="59396" name="Picture 4" descr="Picture 009">
              <a:extLst>
                <a:ext uri="{FF2B5EF4-FFF2-40B4-BE49-F238E27FC236}">
                  <a16:creationId xmlns:a16="http://schemas.microsoft.com/office/drawing/2014/main" xmlns="" id="{A74F148D-392C-42A8-8003-477609825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1" t="22214" r="20589" b="52144"/>
            <a:stretch>
              <a:fillRect/>
            </a:stretch>
          </p:blipFill>
          <p:spPr bwMode="auto">
            <a:xfrm>
              <a:off x="3600" y="2878"/>
              <a:ext cx="1968" cy="1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410" name="Oval 18">
              <a:extLst>
                <a:ext uri="{FF2B5EF4-FFF2-40B4-BE49-F238E27FC236}">
                  <a16:creationId xmlns:a16="http://schemas.microsoft.com/office/drawing/2014/main" xmlns="" id="{86AADEE8-2902-4914-9314-2F7DA479C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00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00FF"/>
                  </a:solidFill>
                </a:rPr>
                <a:t>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  <p:bldP spid="594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Picture 008">
            <a:extLst>
              <a:ext uri="{FF2B5EF4-FFF2-40B4-BE49-F238E27FC236}">
                <a16:creationId xmlns:a16="http://schemas.microsoft.com/office/drawing/2014/main" xmlns="" id="{D5EBA62F-B63B-4C0C-B4B9-BEE6FBA1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9337" r="44118" b="50720"/>
          <a:stretch>
            <a:fillRect/>
          </a:stretch>
        </p:blipFill>
        <p:spPr bwMode="auto">
          <a:xfrm>
            <a:off x="1828800" y="1447800"/>
            <a:ext cx="8534400" cy="533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Picture 008">
            <a:extLst>
              <a:ext uri="{FF2B5EF4-FFF2-40B4-BE49-F238E27FC236}">
                <a16:creationId xmlns:a16="http://schemas.microsoft.com/office/drawing/2014/main" xmlns="" id="{51B650E0-63FB-4E9B-81E7-2490B6A21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4" t="29337" r="17647" b="50008"/>
          <a:stretch>
            <a:fillRect/>
          </a:stretch>
        </p:blipFill>
        <p:spPr bwMode="auto">
          <a:xfrm>
            <a:off x="1828800" y="1447800"/>
            <a:ext cx="8534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Picture 009">
            <a:extLst>
              <a:ext uri="{FF2B5EF4-FFF2-40B4-BE49-F238E27FC236}">
                <a16:creationId xmlns:a16="http://schemas.microsoft.com/office/drawing/2014/main" xmlns="" id="{52225F50-0BF4-4A84-9181-D49B3BAA5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1" t="22214" r="20589" b="52144"/>
          <a:stretch>
            <a:fillRect/>
          </a:stretch>
        </p:blipFill>
        <p:spPr bwMode="auto">
          <a:xfrm>
            <a:off x="1828800" y="1450976"/>
            <a:ext cx="8534400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8" name="Rectangle 8">
            <a:extLst>
              <a:ext uri="{FF2B5EF4-FFF2-40B4-BE49-F238E27FC236}">
                <a16:creationId xmlns:a16="http://schemas.microsoft.com/office/drawing/2014/main" xmlns="" id="{61896E0C-4009-4380-9871-52C23B490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-381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latin typeface="Times New Roman" panose="02020603050405020304" pitchFamily="18" charset="0"/>
              </a:rPr>
              <a:t>Bài 19: Đường giao thông</a:t>
            </a: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xmlns="" id="{EA1B2283-BC77-405E-BFA5-CF478F94F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Hoạt động 1: Quan sát nhận biết các loại đường giao thông</a:t>
            </a:r>
          </a:p>
        </p:txBody>
      </p:sp>
      <p:grpSp>
        <p:nvGrpSpPr>
          <p:cNvPr id="40971" name="Group 11">
            <a:extLst>
              <a:ext uri="{FF2B5EF4-FFF2-40B4-BE49-F238E27FC236}">
                <a16:creationId xmlns:a16="http://schemas.microsoft.com/office/drawing/2014/main" xmlns="" id="{806F4A07-C60D-4AC4-92CB-355AAD8170EC}"/>
              </a:ext>
            </a:extLst>
          </p:cNvPr>
          <p:cNvGrpSpPr>
            <a:grpSpLocks/>
          </p:cNvGrpSpPr>
          <p:nvPr/>
        </p:nvGrpSpPr>
        <p:grpSpPr bwMode="auto">
          <a:xfrm>
            <a:off x="1790700" y="1524000"/>
            <a:ext cx="8534400" cy="5334000"/>
            <a:chOff x="192" y="912"/>
            <a:chExt cx="5376" cy="3360"/>
          </a:xfrm>
        </p:grpSpPr>
        <p:pic>
          <p:nvPicPr>
            <p:cNvPr id="40967" name="Picture 7" descr="Picture 009">
              <a:extLst>
                <a:ext uri="{FF2B5EF4-FFF2-40B4-BE49-F238E27FC236}">
                  <a16:creationId xmlns:a16="http://schemas.microsoft.com/office/drawing/2014/main" xmlns="" id="{6283D2AD-8F91-43AB-AFBE-55ABBA54DF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1" t="53554" r="20589" b="22942"/>
            <a:stretch>
              <a:fillRect/>
            </a:stretch>
          </p:blipFill>
          <p:spPr bwMode="auto">
            <a:xfrm>
              <a:off x="192" y="912"/>
              <a:ext cx="5376" cy="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70" name="Oval 10">
              <a:extLst>
                <a:ext uri="{FF2B5EF4-FFF2-40B4-BE49-F238E27FC236}">
                  <a16:creationId xmlns:a16="http://schemas.microsoft.com/office/drawing/2014/main" xmlns="" id="{A8C37208-FFDA-4283-AA00-FF5AFEC86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840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6">
            <a:extLst>
              <a:ext uri="{FF2B5EF4-FFF2-40B4-BE49-F238E27FC236}">
                <a16:creationId xmlns:a16="http://schemas.microsoft.com/office/drawing/2014/main" xmlns="" id="{5327A2E5-40F2-4C4A-B64D-1863381D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352801"/>
            <a:ext cx="1752600" cy="4667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Đường sắt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xmlns="" id="{0427CB4D-0EB2-490F-8496-1D2A3A135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352801"/>
            <a:ext cx="1676400" cy="4667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Đường bộ</a:t>
            </a: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xmlns="" id="{55CE730A-B5F0-4269-9F8A-7B821D8E8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324601"/>
            <a:ext cx="1905000" cy="4667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Đường thuỷ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xmlns="" id="{B890947E-055A-4EA9-8F2A-9F020C5A1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305551"/>
            <a:ext cx="2667000" cy="4667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Đường hàng không</a:t>
            </a:r>
          </a:p>
        </p:txBody>
      </p:sp>
      <p:sp>
        <p:nvSpPr>
          <p:cNvPr id="47114" name="Text Box 10">
            <a:extLst>
              <a:ext uri="{FF2B5EF4-FFF2-40B4-BE49-F238E27FC236}">
                <a16:creationId xmlns:a16="http://schemas.microsoft.com/office/drawing/2014/main" xmlns="" id="{EC87BA72-0E1F-4BB2-A9C2-2203D70C6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Hoạt động 1: Quan sát nhận biết các loại đường giao thông</a:t>
            </a:r>
          </a:p>
        </p:txBody>
      </p:sp>
      <p:grpSp>
        <p:nvGrpSpPr>
          <p:cNvPr id="47120" name="Group 16">
            <a:extLst>
              <a:ext uri="{FF2B5EF4-FFF2-40B4-BE49-F238E27FC236}">
                <a16:creationId xmlns:a16="http://schemas.microsoft.com/office/drawing/2014/main" xmlns="" id="{2C866D37-8BE3-4D23-AFF4-105D424E51C9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685801"/>
            <a:ext cx="4038600" cy="2524125"/>
            <a:chOff x="192" y="432"/>
            <a:chExt cx="2544" cy="1590"/>
          </a:xfrm>
        </p:grpSpPr>
        <p:pic>
          <p:nvPicPr>
            <p:cNvPr id="47107" name="Picture 3" descr="Picture 008">
              <a:extLst>
                <a:ext uri="{FF2B5EF4-FFF2-40B4-BE49-F238E27FC236}">
                  <a16:creationId xmlns:a16="http://schemas.microsoft.com/office/drawing/2014/main" xmlns="" id="{8C1315F4-989D-4C8B-966E-9FEE7ACF2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4" t="29337" r="17647" b="50008"/>
            <a:stretch>
              <a:fillRect/>
            </a:stretch>
          </p:blipFill>
          <p:spPr bwMode="auto">
            <a:xfrm>
              <a:off x="192" y="432"/>
              <a:ext cx="2544" cy="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5" name="Oval 11">
              <a:extLst>
                <a:ext uri="{FF2B5EF4-FFF2-40B4-BE49-F238E27FC236}">
                  <a16:creationId xmlns:a16="http://schemas.microsoft.com/office/drawing/2014/main" xmlns="" id="{DD494593-8C0E-4F44-A2E8-3EC905397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680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47121" name="Group 17">
            <a:extLst>
              <a:ext uri="{FF2B5EF4-FFF2-40B4-BE49-F238E27FC236}">
                <a16:creationId xmlns:a16="http://schemas.microsoft.com/office/drawing/2014/main" xmlns="" id="{371E0449-ACF9-4759-A52D-26C200B6ACEC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690564"/>
            <a:ext cx="4038600" cy="2524125"/>
            <a:chOff x="3024" y="435"/>
            <a:chExt cx="2544" cy="1590"/>
          </a:xfrm>
        </p:grpSpPr>
        <p:pic>
          <p:nvPicPr>
            <p:cNvPr id="47106" name="Picture 2" descr="Picture 008">
              <a:extLst>
                <a:ext uri="{FF2B5EF4-FFF2-40B4-BE49-F238E27FC236}">
                  <a16:creationId xmlns:a16="http://schemas.microsoft.com/office/drawing/2014/main" xmlns="" id="{A365CAA9-D05C-493B-A9E5-53710944B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t="29337" r="44118" b="50720"/>
            <a:stretch>
              <a:fillRect/>
            </a:stretch>
          </p:blipFill>
          <p:spPr bwMode="auto">
            <a:xfrm>
              <a:off x="3024" y="435"/>
              <a:ext cx="2544" cy="159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6" name="Oval 12">
              <a:extLst>
                <a:ext uri="{FF2B5EF4-FFF2-40B4-BE49-F238E27FC236}">
                  <a16:creationId xmlns:a16="http://schemas.microsoft.com/office/drawing/2014/main" xmlns="" id="{EB30C588-8FE8-4D50-BDA8-819B1805E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728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>
                  <a:solidFill>
                    <a:srgbClr val="0000FF"/>
                  </a:solidFill>
                </a:rPr>
                <a:t>2</a:t>
              </a:r>
            </a:p>
          </p:txBody>
        </p:sp>
      </p:grpSp>
      <p:grpSp>
        <p:nvGrpSpPr>
          <p:cNvPr id="47124" name="Group 20">
            <a:extLst>
              <a:ext uri="{FF2B5EF4-FFF2-40B4-BE49-F238E27FC236}">
                <a16:creationId xmlns:a16="http://schemas.microsoft.com/office/drawing/2014/main" xmlns="" id="{92451CE9-B1B2-4730-93FF-C001E3E44565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011614"/>
            <a:ext cx="3886200" cy="2236787"/>
            <a:chOff x="3120" y="2527"/>
            <a:chExt cx="2448" cy="1409"/>
          </a:xfrm>
        </p:grpSpPr>
        <p:pic>
          <p:nvPicPr>
            <p:cNvPr id="47108" name="Picture 4" descr="Picture 009">
              <a:extLst>
                <a:ext uri="{FF2B5EF4-FFF2-40B4-BE49-F238E27FC236}">
                  <a16:creationId xmlns:a16="http://schemas.microsoft.com/office/drawing/2014/main" xmlns="" id="{DB0F9AA5-3CDA-45BF-97D4-148F4AFAB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1" t="22214" r="20589" b="52144"/>
            <a:stretch>
              <a:fillRect/>
            </a:stretch>
          </p:blipFill>
          <p:spPr bwMode="auto">
            <a:xfrm>
              <a:off x="3120" y="2527"/>
              <a:ext cx="2448" cy="1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7" name="Oval 13">
              <a:extLst>
                <a:ext uri="{FF2B5EF4-FFF2-40B4-BE49-F238E27FC236}">
                  <a16:creationId xmlns:a16="http://schemas.microsoft.com/office/drawing/2014/main" xmlns="" id="{4B518A38-0C3F-40A0-87B4-69BD59691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648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>
                  <a:solidFill>
                    <a:srgbClr val="0000FF"/>
                  </a:solidFill>
                </a:rPr>
                <a:t>4</a:t>
              </a:r>
            </a:p>
          </p:txBody>
        </p:sp>
      </p:grpSp>
      <p:grpSp>
        <p:nvGrpSpPr>
          <p:cNvPr id="47123" name="Group 19">
            <a:extLst>
              <a:ext uri="{FF2B5EF4-FFF2-40B4-BE49-F238E27FC236}">
                <a16:creationId xmlns:a16="http://schemas.microsoft.com/office/drawing/2014/main" xmlns="" id="{C2A1D474-FB49-4260-92B2-D73D64B69BC2}"/>
              </a:ext>
            </a:extLst>
          </p:cNvPr>
          <p:cNvGrpSpPr>
            <a:grpSpLocks/>
          </p:cNvGrpSpPr>
          <p:nvPr/>
        </p:nvGrpSpPr>
        <p:grpSpPr bwMode="auto">
          <a:xfrm>
            <a:off x="1809750" y="4038600"/>
            <a:ext cx="4114800" cy="2209800"/>
            <a:chOff x="180" y="2544"/>
            <a:chExt cx="2592" cy="1392"/>
          </a:xfrm>
        </p:grpSpPr>
        <p:grpSp>
          <p:nvGrpSpPr>
            <p:cNvPr id="47122" name="Group 18">
              <a:extLst>
                <a:ext uri="{FF2B5EF4-FFF2-40B4-BE49-F238E27FC236}">
                  <a16:creationId xmlns:a16="http://schemas.microsoft.com/office/drawing/2014/main" xmlns="" id="{4E504EE1-78E1-4AF5-8417-BF9137421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" y="2544"/>
              <a:ext cx="2592" cy="1392"/>
              <a:chOff x="180" y="2544"/>
              <a:chExt cx="2592" cy="1392"/>
            </a:xfrm>
          </p:grpSpPr>
          <p:pic>
            <p:nvPicPr>
              <p:cNvPr id="47109" name="Picture 5" descr="Picture 009">
                <a:extLst>
                  <a:ext uri="{FF2B5EF4-FFF2-40B4-BE49-F238E27FC236}">
                    <a16:creationId xmlns:a16="http://schemas.microsoft.com/office/drawing/2014/main" xmlns="" id="{1DD1E00B-52FD-4CD1-86F7-7DD03AB8C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51" t="53554" r="20589" b="22942"/>
              <a:stretch>
                <a:fillRect/>
              </a:stretch>
            </p:blipFill>
            <p:spPr bwMode="auto">
              <a:xfrm>
                <a:off x="180" y="2544"/>
                <a:ext cx="2592" cy="1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118" name="Oval 14">
                <a:extLst>
                  <a:ext uri="{FF2B5EF4-FFF2-40B4-BE49-F238E27FC236}">
                    <a16:creationId xmlns:a16="http://schemas.microsoft.com/office/drawing/2014/main" xmlns="" id="{9CADC9FF-A7C9-4037-90B9-D1EA674E2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3648"/>
                <a:ext cx="288" cy="28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400" b="1">
                    <a:solidFill>
                      <a:srgbClr val="0000FF"/>
                    </a:solidFill>
                  </a:rPr>
                  <a:t>3</a:t>
                </a:r>
              </a:p>
            </p:txBody>
          </p:sp>
        </p:grpSp>
        <p:sp>
          <p:nvSpPr>
            <p:cNvPr id="47119" name="Oval 15">
              <a:extLst>
                <a:ext uri="{FF2B5EF4-FFF2-40B4-BE49-F238E27FC236}">
                  <a16:creationId xmlns:a16="http://schemas.microsoft.com/office/drawing/2014/main" xmlns="" id="{7039DE51-225E-4D0B-9093-CDF4AE6E7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69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7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7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24"/>
                  </p:tgtEl>
                </p:cond>
              </p:nextCondLst>
            </p:seq>
          </p:childTnLst>
        </p:cTn>
      </p:par>
    </p:tnLst>
    <p:bldLst>
      <p:bldP spid="47110" grpId="0" animBg="1"/>
      <p:bldP spid="47111" grpId="0" animBg="1"/>
      <p:bldP spid="47112" grpId="0" animBg="1"/>
      <p:bldP spid="47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>
            <a:extLst>
              <a:ext uri="{FF2B5EF4-FFF2-40B4-BE49-F238E27FC236}">
                <a16:creationId xmlns:a16="http://schemas.microsoft.com/office/drawing/2014/main" xmlns="" id="{046631C0-AF12-4ACB-8C25-1E4B058F3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667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Bài 19: Đường giao thông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xmlns="" id="{80EE7973-F9A1-4BD8-BB87-AC149CBC7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66801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Hoạt động 1: Quan sát nhận biết các loại đường giao thông</a:t>
            </a: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xmlns="" id="{86F22DFA-B195-44DD-A765-5347BCD26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429000"/>
            <a:ext cx="8077200" cy="1905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 sz="3200">
                <a:latin typeface="Times New Roman" panose="02020603050405020304" pitchFamily="18" charset="0"/>
              </a:rPr>
              <a:t>	Có 4  loại đường  giao thông là: đường bộ, </a:t>
            </a:r>
          </a:p>
          <a:p>
            <a:r>
              <a:rPr lang="en-US" altLang="en-US" sz="3200">
                <a:latin typeface="Times New Roman" panose="02020603050405020304" pitchFamily="18" charset="0"/>
              </a:rPr>
              <a:t>đường  sắt,  đường  thuỷ,   đường   hàng   không. </a:t>
            </a:r>
          </a:p>
          <a:p>
            <a:r>
              <a:rPr lang="en-US" altLang="en-US" sz="3200">
                <a:latin typeface="Times New Roman" panose="02020603050405020304" pitchFamily="18" charset="0"/>
              </a:rPr>
              <a:t>Trong đường thuỷ có đường sông và đường biển.</a:t>
            </a:r>
          </a:p>
        </p:txBody>
      </p:sp>
      <p:sp>
        <p:nvSpPr>
          <p:cNvPr id="48137" name="AutoShape 9">
            <a:extLst>
              <a:ext uri="{FF2B5EF4-FFF2-40B4-BE49-F238E27FC236}">
                <a16:creationId xmlns:a16="http://schemas.microsoft.com/office/drawing/2014/main" xmlns="" id="{A35F514F-6CB6-4A56-8B54-A7A947150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752600"/>
            <a:ext cx="6172200" cy="1295400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</a:rPr>
              <a:t>Theo em có mấy loại đường giao thông?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7" grpId="0" animBg="1"/>
      <p:bldP spid="481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>
            <a:extLst>
              <a:ext uri="{FF2B5EF4-FFF2-40B4-BE49-F238E27FC236}">
                <a16:creationId xmlns:a16="http://schemas.microsoft.com/office/drawing/2014/main" xmlns="" id="{001576F9-CC7E-4625-B769-E66D6E594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3813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latin typeface="Times New Roman" panose="02020603050405020304" pitchFamily="18" charset="0"/>
              </a:rPr>
              <a:t>Bài 19: Đường giao thông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xmlns="" id="{22852A4B-ABDA-43BF-AC5B-08775B815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823913"/>
            <a:ext cx="86106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u="sng">
                <a:latin typeface="Times New Roman" panose="02020603050405020304" pitchFamily="18" charset="0"/>
              </a:rPr>
              <a:t>Hoạt động 2</a:t>
            </a:r>
            <a:r>
              <a:rPr lang="en-US" altLang="en-US" sz="2800">
                <a:latin typeface="Times New Roman" panose="02020603050405020304" pitchFamily="18" charset="0"/>
              </a:rPr>
              <a:t>: Nhận biết các phương tiện giao thông 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đi trên từng</a:t>
            </a:r>
            <a:r>
              <a:rPr lang="en-US" altLang="en-US"/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loại đường.</a:t>
            </a:r>
          </a:p>
        </p:txBody>
      </p:sp>
      <p:pic>
        <p:nvPicPr>
          <p:cNvPr id="49158" name="Duong bo.mpeg">
            <a:hlinkClick r:id="" action="ppaction://media"/>
            <a:extLst>
              <a:ext uri="{FF2B5EF4-FFF2-40B4-BE49-F238E27FC236}">
                <a16:creationId xmlns:a16="http://schemas.microsoft.com/office/drawing/2014/main" xmlns="" id="{FF5A8F85-2A83-4E0D-B33A-4F8BF0D0A965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3733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9" name="AutoShape 7">
            <a:extLst>
              <a:ext uri="{FF2B5EF4-FFF2-40B4-BE49-F238E27FC236}">
                <a16:creationId xmlns:a16="http://schemas.microsoft.com/office/drawing/2014/main" xmlns="" id="{620AB331-A802-47EE-B349-F0321F319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524000"/>
            <a:ext cx="3352800" cy="2590800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Quan sát và trả lời:</a:t>
            </a:r>
          </a:p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 Có những phương tiện </a:t>
            </a:r>
          </a:p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nào đi trên đường bộ?</a:t>
            </a:r>
          </a:p>
        </p:txBody>
      </p:sp>
      <p:pic>
        <p:nvPicPr>
          <p:cNvPr id="49161" name="Picture 9" descr="Picture 014">
            <a:extLst>
              <a:ext uri="{FF2B5EF4-FFF2-40B4-BE49-F238E27FC236}">
                <a16:creationId xmlns:a16="http://schemas.microsoft.com/office/drawing/2014/main" xmlns="" id="{52C98EEF-4B75-4FBD-87E1-06A31AF48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58540" r="17647" b="15819"/>
          <a:stretch>
            <a:fillRect/>
          </a:stretch>
        </p:blipFill>
        <p:spPr bwMode="auto">
          <a:xfrm>
            <a:off x="1752600" y="2057400"/>
            <a:ext cx="3962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2" name="AutoShape 10">
            <a:extLst>
              <a:ext uri="{FF2B5EF4-FFF2-40B4-BE49-F238E27FC236}">
                <a16:creationId xmlns:a16="http://schemas.microsoft.com/office/drawing/2014/main" xmlns="" id="{DD641B05-CC29-48C2-9851-5F4058340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267200"/>
            <a:ext cx="4419600" cy="21336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Đường bộ là đường dành </a:t>
            </a:r>
          </a:p>
          <a:p>
            <a:pPr algn="ctr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cho xe ngựa,xe đạp, </a:t>
            </a:r>
          </a:p>
          <a:p>
            <a:pPr algn="ctr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xe máy, xe ô tô,...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9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49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8"/>
                  </p:tgtEl>
                </p:cond>
              </p:nextCondLst>
            </p:seq>
            <p:vide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158"/>
                </p:tgtEl>
              </p:cMediaNode>
            </p:video>
          </p:childTnLst>
        </p:cTn>
      </p:par>
    </p:tnLst>
    <p:bldLst>
      <p:bldP spid="49157" grpId="0"/>
      <p:bldP spid="49159" grpId="0" animBg="1"/>
      <p:bldP spid="491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>
            <a:extLst>
              <a:ext uri="{FF2B5EF4-FFF2-40B4-BE49-F238E27FC236}">
                <a16:creationId xmlns:a16="http://schemas.microsoft.com/office/drawing/2014/main" xmlns="" id="{9BAE5CB6-2457-491C-9619-0C1F28EA2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3813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latin typeface="Times New Roman" panose="02020603050405020304" pitchFamily="18" charset="0"/>
              </a:rPr>
              <a:t>Bài 19: Đường giao thông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xmlns="" id="{159C83E8-8A48-4460-A35C-799FEA0A2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03" y="823913"/>
            <a:ext cx="11451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u="sng">
                <a:latin typeface="Times New Roman" panose="02020603050405020304" pitchFamily="18" charset="0"/>
              </a:rPr>
              <a:t>Hoạt động 2</a:t>
            </a:r>
            <a:r>
              <a:rPr lang="en-US" altLang="en-US" sz="2800">
                <a:latin typeface="Times New Roman" panose="02020603050405020304" pitchFamily="18" charset="0"/>
              </a:rPr>
              <a:t>: Nhận biết các phương tiện giao thông đi trên từng</a:t>
            </a:r>
            <a:r>
              <a:rPr lang="en-US" altLang="en-US"/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loại đường.</a:t>
            </a:r>
          </a:p>
        </p:txBody>
      </p:sp>
      <p:pic>
        <p:nvPicPr>
          <p:cNvPr id="50182" name="Sat 2.mpeg">
            <a:hlinkClick r:id="" action="ppaction://media"/>
            <a:extLst>
              <a:ext uri="{FF2B5EF4-FFF2-40B4-BE49-F238E27FC236}">
                <a16:creationId xmlns:a16="http://schemas.microsoft.com/office/drawing/2014/main" xmlns="" id="{825BAD7A-2DC1-4E8B-97F7-976C5EC6F0F6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52" y="1752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3" name="AutoShape 7">
            <a:extLst>
              <a:ext uri="{FF2B5EF4-FFF2-40B4-BE49-F238E27FC236}">
                <a16:creationId xmlns:a16="http://schemas.microsoft.com/office/drawing/2014/main" xmlns="" id="{3B8E75C1-151A-4698-9E16-1A74A16A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5372100"/>
            <a:ext cx="8458200" cy="1524000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Đố em máy bay, tàu hoả có thể đi được ở những loại đường nào ?</a:t>
            </a:r>
          </a:p>
        </p:txBody>
      </p:sp>
      <p:pic>
        <p:nvPicPr>
          <p:cNvPr id="50189" name="Nen bay.mpeg">
            <a:hlinkClick r:id="" action="ppaction://media"/>
            <a:extLst>
              <a:ext uri="{FF2B5EF4-FFF2-40B4-BE49-F238E27FC236}">
                <a16:creationId xmlns:a16="http://schemas.microsoft.com/office/drawing/2014/main" xmlns="" id="{17D85508-99D0-416D-AC0A-10860E604C6B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91" y="1752600"/>
            <a:ext cx="3810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90" name="AutoShape 14">
            <a:extLst>
              <a:ext uri="{FF2B5EF4-FFF2-40B4-BE49-F238E27FC236}">
                <a16:creationId xmlns:a16="http://schemas.microsoft.com/office/drawing/2014/main" xmlns="" id="{4E326DCF-099E-408F-82C0-F339E940C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5600700"/>
            <a:ext cx="8458200" cy="10668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</a:rPr>
              <a:t>Đường hàng không dành cho máy bay.</a:t>
            </a:r>
          </a:p>
          <a:p>
            <a:pPr algn="ctr"/>
            <a:r>
              <a:rPr lang="en-US" altLang="en-US" sz="2800">
                <a:latin typeface="Times New Roman" panose="02020603050405020304" pitchFamily="18" charset="0"/>
              </a:rPr>
              <a:t> Còn đường sắt dành cho tàu hoả.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82"/>
                </p:tgtEl>
              </p:cMediaNode>
            </p:video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89"/>
                </p:tgtEl>
              </p:cMediaNode>
            </p:video>
          </p:childTnLst>
        </p:cTn>
      </p:par>
    </p:tnLst>
    <p:bldLst>
      <p:bldP spid="50183" grpId="0" animBg="1"/>
      <p:bldP spid="50183" grpId="1" animBg="1"/>
      <p:bldP spid="501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xmlns="" id="{F14FE516-87B0-4DA6-B243-86A3056DD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3813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Bài 19: Đường giao thông</a:t>
            </a: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xmlns="" id="{794B858A-730E-4E94-BFAA-FFBE454E4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18" y="823913"/>
            <a:ext cx="117324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u="sng">
                <a:latin typeface="Times New Roman" panose="02020603050405020304" pitchFamily="18" charset="0"/>
              </a:rPr>
              <a:t>Hoạt động 2</a:t>
            </a:r>
            <a:r>
              <a:rPr lang="en-US" altLang="en-US" sz="2800">
                <a:latin typeface="Times New Roman" panose="02020603050405020304" pitchFamily="18" charset="0"/>
              </a:rPr>
              <a:t>: Nhận biết các phương tiện giao thông đi trên từng</a:t>
            </a:r>
            <a:r>
              <a:rPr lang="en-US" altLang="en-US"/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loại đường.</a:t>
            </a:r>
          </a:p>
        </p:txBody>
      </p:sp>
      <p:sp>
        <p:nvSpPr>
          <p:cNvPr id="53255" name="AutoShape 7">
            <a:extLst>
              <a:ext uri="{FF2B5EF4-FFF2-40B4-BE49-F238E27FC236}">
                <a16:creationId xmlns:a16="http://schemas.microsoft.com/office/drawing/2014/main" xmlns="" id="{64E5CD1E-A30A-4A45-B0A5-7CCAC254C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819" y="2133600"/>
            <a:ext cx="4114800" cy="2590800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Những phương tiện </a:t>
            </a:r>
          </a:p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nào đi trên đường thuỷ?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704</Words>
  <Application>Microsoft Office PowerPoint</Application>
  <PresentationFormat>Custom</PresentationFormat>
  <Paragraphs>171</Paragraphs>
  <Slides>15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Tự nhiên và xã  hội  Đường giao thông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Kiều Trinh</dc:creator>
  <cp:lastModifiedBy>Windows User</cp:lastModifiedBy>
  <cp:revision>9</cp:revision>
  <dcterms:created xsi:type="dcterms:W3CDTF">2020-01-01T06:26:36Z</dcterms:created>
  <dcterms:modified xsi:type="dcterms:W3CDTF">2020-01-11T13:40:29Z</dcterms:modified>
</cp:coreProperties>
</file>