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sldIdLst>
    <p:sldId id="270" r:id="rId2"/>
    <p:sldId id="259" r:id="rId3"/>
    <p:sldId id="258" r:id="rId4"/>
    <p:sldId id="264" r:id="rId5"/>
    <p:sldId id="260" r:id="rId6"/>
    <p:sldId id="271" r:id="rId7"/>
    <p:sldId id="262" r:id="rId8"/>
    <p:sldId id="263" r:id="rId9"/>
    <p:sldId id="261" r:id="rId10"/>
    <p:sldId id="265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3" autoAdjust="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64293-74CF-493F-AF6D-FB469E49411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56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7EBB34-4396-4014-8703-CBAAC7B0AEE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989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D0EFED-76C5-4CFF-9CF6-D23D8C368B3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517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545EE-1BF1-44FD-8515-E173FF65175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391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5A5259-5C58-4489-B1EE-9F64F19CA2B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911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D56634-C7DA-41F2-ADEF-615061B8B48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28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664CEE-FA2C-4AA5-AC70-AE8125CF513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243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04D669-A6A0-415C-A60E-F9AF526B9CA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020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E55F0E-D0B5-4EBC-9719-6B4E59DAC86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79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668634-9A0B-4C50-BCBF-B1FD0F4D8D0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631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07BEC3-898F-4C61-8F51-22EDA6DB5B1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040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A73A2E-9226-4D54-8E4A-46AE8D79DC08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10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7" Type="http://schemas.openxmlformats.org/officeDocument/2006/relationships/image" Target="../media/image14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gif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28464" y="1565994"/>
            <a:ext cx="716045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5400" b="1" cap="all" dirty="0">
              <a:ln w="9000" cmpd="sng">
                <a:solidFill>
                  <a:srgbClr val="006600"/>
                </a:solidFill>
                <a:prstDash val="solid"/>
              </a:ln>
              <a:solidFill>
                <a:srgbClr val="0066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64660" y="23372"/>
            <a:ext cx="6510628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dirty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TRƯỜNG TIỂU HỌC ÁI MỘ 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3000" y="3021013"/>
            <a:ext cx="7848600" cy="209288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Môn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Tiếng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Việt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Lớp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2</a:t>
            </a:r>
          </a:p>
          <a:p>
            <a:pPr algn="l">
              <a:defRPr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môn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: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Toán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algn="l">
              <a:defRPr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Tuần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4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algn="l">
              <a:defRPr/>
            </a:pPr>
            <a:r>
              <a:rPr lang="en-US" sz="2800" b="1">
                <a:latin typeface="Arial" pitchFamily="34" charset="0"/>
                <a:cs typeface="Arial" pitchFamily="34" charset="0"/>
              </a:rPr>
              <a:t>         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Bài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8 cộng với một số - 8 + 5</a:t>
            </a:r>
            <a:endParaRPr lang="en-US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l">
              <a:defRPr/>
            </a:pPr>
            <a:endParaRPr lang="vi-VN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4455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371600"/>
            <a:ext cx="8229600" cy="4525963"/>
          </a:xfrm>
        </p:spPr>
        <p:txBody>
          <a:bodyPr/>
          <a:lstStyle/>
          <a:p>
            <a:pPr algn="ctr" latinLnBrk="1">
              <a:buNone/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latinLnBrk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tem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atinLnBrk="1"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	   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+ 7 = 15 (con tem)</a:t>
            </a:r>
          </a:p>
          <a:p>
            <a:pPr algn="ctr" latinLnBrk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15 con tem.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36" name="Oval 64"/>
          <p:cNvSpPr>
            <a:spLocks noChangeArrowheads="1"/>
          </p:cNvSpPr>
          <p:nvPr/>
        </p:nvSpPr>
        <p:spPr bwMode="auto">
          <a:xfrm>
            <a:off x="457200" y="5943600"/>
            <a:ext cx="762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FF3300"/>
                </a:solidFill>
              </a:rPr>
              <a:t>13</a:t>
            </a:r>
          </a:p>
        </p:txBody>
      </p:sp>
      <p:sp>
        <p:nvSpPr>
          <p:cNvPr id="28737" name="Oval 65"/>
          <p:cNvSpPr>
            <a:spLocks noChangeArrowheads="1"/>
          </p:cNvSpPr>
          <p:nvPr/>
        </p:nvSpPr>
        <p:spPr bwMode="auto">
          <a:xfrm>
            <a:off x="2286000" y="5943600"/>
            <a:ext cx="762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FF3300"/>
                </a:solidFill>
              </a:rPr>
              <a:t>14</a:t>
            </a:r>
          </a:p>
        </p:txBody>
      </p:sp>
      <p:sp>
        <p:nvSpPr>
          <p:cNvPr id="28738" name="Oval 66"/>
          <p:cNvSpPr>
            <a:spLocks noChangeArrowheads="1"/>
          </p:cNvSpPr>
          <p:nvPr/>
        </p:nvSpPr>
        <p:spPr bwMode="auto">
          <a:xfrm>
            <a:off x="4191000" y="5943600"/>
            <a:ext cx="762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FF3300"/>
                </a:solidFill>
              </a:rPr>
              <a:t>17</a:t>
            </a:r>
          </a:p>
        </p:txBody>
      </p:sp>
      <p:sp>
        <p:nvSpPr>
          <p:cNvPr id="28739" name="Oval 67"/>
          <p:cNvSpPr>
            <a:spLocks noChangeArrowheads="1"/>
          </p:cNvSpPr>
          <p:nvPr/>
        </p:nvSpPr>
        <p:spPr bwMode="auto">
          <a:xfrm>
            <a:off x="6096000" y="5943600"/>
            <a:ext cx="762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FF3300"/>
                </a:solidFill>
              </a:rPr>
              <a:t>15</a:t>
            </a:r>
          </a:p>
        </p:txBody>
      </p:sp>
      <p:sp>
        <p:nvSpPr>
          <p:cNvPr id="28740" name="Oval 68"/>
          <p:cNvSpPr>
            <a:spLocks noChangeArrowheads="1"/>
          </p:cNvSpPr>
          <p:nvPr/>
        </p:nvSpPr>
        <p:spPr bwMode="auto">
          <a:xfrm>
            <a:off x="7848600" y="5943600"/>
            <a:ext cx="762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FF3300"/>
                </a:solidFill>
              </a:rPr>
              <a:t>16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7691438" y="4876800"/>
            <a:ext cx="1452562" cy="1981200"/>
            <a:chOff x="4800" y="2928"/>
            <a:chExt cx="915" cy="1362"/>
          </a:xfrm>
        </p:grpSpPr>
        <p:pic>
          <p:nvPicPr>
            <p:cNvPr id="14381" name="Picture 23" descr="ANIMALS1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800" y="2928"/>
              <a:ext cx="915" cy="1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82" name="Text Box 37"/>
            <p:cNvSpPr txBox="1">
              <a:spLocks noChangeArrowheads="1"/>
            </p:cNvSpPr>
            <p:nvPr/>
          </p:nvSpPr>
          <p:spPr bwMode="auto">
            <a:xfrm>
              <a:off x="4992" y="3936"/>
              <a:ext cx="6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 smtClean="0">
                  <a:solidFill>
                    <a:srgbClr val="66FFFF"/>
                  </a:solidFill>
                </a:rPr>
                <a:t>8 + 6</a:t>
              </a:r>
            </a:p>
          </p:txBody>
        </p:sp>
      </p:grp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5410200" y="5613400"/>
            <a:ext cx="2052638" cy="1244600"/>
            <a:chOff x="3408" y="3536"/>
            <a:chExt cx="1293" cy="784"/>
          </a:xfrm>
        </p:grpSpPr>
        <p:pic>
          <p:nvPicPr>
            <p:cNvPr id="14379" name="Picture 11" descr="Dog-09-june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3536"/>
              <a:ext cx="1293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80" name="Text Box 36"/>
            <p:cNvSpPr txBox="1">
              <a:spLocks noChangeArrowheads="1"/>
            </p:cNvSpPr>
            <p:nvPr/>
          </p:nvSpPr>
          <p:spPr bwMode="auto">
            <a:xfrm>
              <a:off x="3792" y="3792"/>
              <a:ext cx="6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 smtClean="0">
                  <a:solidFill>
                    <a:srgbClr val="FF3300"/>
                  </a:solidFill>
                </a:rPr>
                <a:t>7 + 9</a:t>
              </a:r>
            </a:p>
          </p:txBody>
        </p:sp>
      </p:grpSp>
      <p:grpSp>
        <p:nvGrpSpPr>
          <p:cNvPr id="4" name="Group 43"/>
          <p:cNvGrpSpPr>
            <a:grpSpLocks/>
          </p:cNvGrpSpPr>
          <p:nvPr/>
        </p:nvGrpSpPr>
        <p:grpSpPr bwMode="auto">
          <a:xfrm>
            <a:off x="3733800" y="5281613"/>
            <a:ext cx="2133600" cy="1576387"/>
            <a:chOff x="2544" y="3201"/>
            <a:chExt cx="1344" cy="993"/>
          </a:xfrm>
        </p:grpSpPr>
        <p:pic>
          <p:nvPicPr>
            <p:cNvPr id="14377" name="Picture 19" descr="Chim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3201"/>
              <a:ext cx="1344" cy="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78" name="Text Box 34"/>
            <p:cNvSpPr txBox="1">
              <a:spLocks noChangeArrowheads="1"/>
            </p:cNvSpPr>
            <p:nvPr/>
          </p:nvSpPr>
          <p:spPr bwMode="auto">
            <a:xfrm>
              <a:off x="2832" y="3537"/>
              <a:ext cx="6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 smtClean="0">
                  <a:solidFill>
                    <a:srgbClr val="FF3300"/>
                  </a:solidFill>
                </a:rPr>
                <a:t>8 + 7</a:t>
              </a:r>
            </a:p>
          </p:txBody>
        </p:sp>
      </p:grp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1905000" y="5715000"/>
            <a:ext cx="1643063" cy="1143000"/>
            <a:chOff x="1392" y="3432"/>
            <a:chExt cx="1083" cy="888"/>
          </a:xfrm>
        </p:grpSpPr>
        <p:pic>
          <p:nvPicPr>
            <p:cNvPr id="14375" name="Picture 15" descr="Elephant-01-june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3432"/>
              <a:ext cx="1083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76" name="Text Box 32"/>
            <p:cNvSpPr txBox="1">
              <a:spLocks noChangeArrowheads="1"/>
            </p:cNvSpPr>
            <p:nvPr/>
          </p:nvSpPr>
          <p:spPr bwMode="auto">
            <a:xfrm>
              <a:off x="1632" y="3600"/>
              <a:ext cx="672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 smtClean="0">
                  <a:solidFill>
                    <a:srgbClr val="FF3300"/>
                  </a:solidFill>
                </a:rPr>
                <a:t>8 + 5</a:t>
              </a:r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-228600" y="5257800"/>
            <a:ext cx="2266950" cy="1600200"/>
            <a:chOff x="-36" y="3312"/>
            <a:chExt cx="1428" cy="1008"/>
          </a:xfrm>
        </p:grpSpPr>
        <p:pic>
          <p:nvPicPr>
            <p:cNvPr id="14373" name="Picture 12" descr="Bao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6" y="3312"/>
              <a:ext cx="1428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74" name="Text Box 35"/>
            <p:cNvSpPr txBox="1">
              <a:spLocks noChangeArrowheads="1"/>
            </p:cNvSpPr>
            <p:nvPr/>
          </p:nvSpPr>
          <p:spPr bwMode="auto">
            <a:xfrm>
              <a:off x="567" y="3552"/>
              <a:ext cx="6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 smtClean="0">
                  <a:solidFill>
                    <a:srgbClr val="00FF00"/>
                  </a:solidFill>
                </a:rPr>
                <a:t>8 + 9</a:t>
              </a:r>
            </a:p>
          </p:txBody>
        </p:sp>
      </p:grpSp>
      <p:sp>
        <p:nvSpPr>
          <p:cNvPr id="14348" name="Text Box 4"/>
          <p:cNvSpPr txBox="1">
            <a:spLocks noChangeArrowheads="1"/>
          </p:cNvSpPr>
          <p:nvPr/>
        </p:nvSpPr>
        <p:spPr bwMode="auto">
          <a:xfrm>
            <a:off x="340473" y="609600"/>
            <a:ext cx="4876800" cy="46355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FF3300"/>
                </a:solidFill>
              </a:rPr>
              <a:t>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</a:rPr>
              <a:t>Trò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</a:rPr>
              <a:t>chơi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</a:rPr>
              <a:t> :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</a:rPr>
              <a:t>Tìm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</a:rPr>
              <a:t>nhà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</a:rPr>
              <a:t>cho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</a:rPr>
              <a:t> con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</a:rPr>
              <a:t>vật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</a:p>
        </p:txBody>
      </p:sp>
      <p:grpSp>
        <p:nvGrpSpPr>
          <p:cNvPr id="14349" name="Group 56"/>
          <p:cNvGrpSpPr>
            <a:grpSpLocks/>
          </p:cNvGrpSpPr>
          <p:nvPr/>
        </p:nvGrpSpPr>
        <p:grpSpPr bwMode="auto">
          <a:xfrm>
            <a:off x="76200" y="2124075"/>
            <a:ext cx="1676400" cy="1828800"/>
            <a:chOff x="48" y="1104"/>
            <a:chExt cx="1056" cy="1152"/>
          </a:xfrm>
        </p:grpSpPr>
        <p:sp>
          <p:nvSpPr>
            <p:cNvPr id="14371" name="Homepage"/>
            <p:cNvSpPr>
              <a:spLocks noEditPoints="1" noChangeArrowheads="1"/>
            </p:cNvSpPr>
            <p:nvPr/>
          </p:nvSpPr>
          <p:spPr bwMode="auto">
            <a:xfrm>
              <a:off x="48" y="1104"/>
              <a:ext cx="1056" cy="1152"/>
            </a:xfrm>
            <a:custGeom>
              <a:avLst/>
              <a:gdLst>
                <a:gd name="T0" fmla="*/ 0 w 21600"/>
                <a:gd name="T1" fmla="*/ 0 h 21600"/>
                <a:gd name="T2" fmla="*/ 528 w 21600"/>
                <a:gd name="T3" fmla="*/ 0 h 21600"/>
                <a:gd name="T4" fmla="*/ 1056 w 21600"/>
                <a:gd name="T5" fmla="*/ 0 h 21600"/>
                <a:gd name="T6" fmla="*/ 1056 w 21600"/>
                <a:gd name="T7" fmla="*/ 576 h 21600"/>
                <a:gd name="T8" fmla="*/ 1056 w 21600"/>
                <a:gd name="T9" fmla="*/ 1152 h 21600"/>
                <a:gd name="T10" fmla="*/ 528 w 21600"/>
                <a:gd name="T11" fmla="*/ 1152 h 21600"/>
                <a:gd name="T12" fmla="*/ 0 w 21600"/>
                <a:gd name="T13" fmla="*/ 576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1002 w 21600"/>
                <a:gd name="T22" fmla="*/ 12169 h 21600"/>
                <a:gd name="T23" fmla="*/ 20823 w 21600"/>
                <a:gd name="T24" fmla="*/ 17156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 extrusionOk="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 extrusionOk="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  <a:path w="21600" h="21600" extrusionOk="0">
                  <a:moveTo>
                    <a:pt x="5251" y="7101"/>
                  </a:moveTo>
                  <a:lnTo>
                    <a:pt x="5251" y="11160"/>
                  </a:lnTo>
                  <a:lnTo>
                    <a:pt x="16306" y="11160"/>
                  </a:lnTo>
                  <a:lnTo>
                    <a:pt x="16306" y="7052"/>
                  </a:lnTo>
                  <a:lnTo>
                    <a:pt x="16901" y="6561"/>
                  </a:lnTo>
                  <a:lnTo>
                    <a:pt x="15264" y="5236"/>
                  </a:lnTo>
                  <a:lnTo>
                    <a:pt x="15264" y="1636"/>
                  </a:lnTo>
                  <a:lnTo>
                    <a:pt x="13478" y="1636"/>
                  </a:lnTo>
                  <a:lnTo>
                    <a:pt x="13478" y="3698"/>
                  </a:lnTo>
                  <a:lnTo>
                    <a:pt x="11182" y="1669"/>
                  </a:lnTo>
                  <a:lnTo>
                    <a:pt x="4847" y="6561"/>
                  </a:lnTo>
                  <a:lnTo>
                    <a:pt x="5251" y="7101"/>
                  </a:lnTo>
                  <a:close/>
                </a:path>
                <a:path w="21600" h="21600" extrusionOk="0">
                  <a:moveTo>
                    <a:pt x="9396" y="11160"/>
                  </a:moveTo>
                  <a:lnTo>
                    <a:pt x="9396" y="7772"/>
                  </a:lnTo>
                  <a:lnTo>
                    <a:pt x="11820" y="7772"/>
                  </a:lnTo>
                  <a:lnTo>
                    <a:pt x="11820" y="11160"/>
                  </a:lnTo>
                  <a:lnTo>
                    <a:pt x="9396" y="11160"/>
                  </a:lnTo>
                  <a:close/>
                </a:path>
              </a:pathLst>
            </a:cu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smtClean="0">
                  <a:solidFill>
                    <a:srgbClr val="000099"/>
                  </a:solidFill>
                  <a:latin typeface="Verdana" pitchFamily="34" charset="0"/>
                </a:rPr>
                <a:t> 8 + 2 + 3</a:t>
              </a:r>
            </a:p>
          </p:txBody>
        </p:sp>
        <p:sp>
          <p:nvSpPr>
            <p:cNvPr id="14372" name="Oval 49"/>
            <p:cNvSpPr>
              <a:spLocks noChangeArrowheads="1"/>
            </p:cNvSpPr>
            <p:nvPr/>
          </p:nvSpPr>
          <p:spPr bwMode="auto">
            <a:xfrm>
              <a:off x="458" y="127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smtClean="0">
                  <a:solidFill>
                    <a:srgbClr val="FF3300"/>
                  </a:solidFill>
                </a:rPr>
                <a:t>1</a:t>
              </a:r>
            </a:p>
          </p:txBody>
        </p:sp>
      </p:grpSp>
      <p:grpSp>
        <p:nvGrpSpPr>
          <p:cNvPr id="14350" name="Group 57"/>
          <p:cNvGrpSpPr>
            <a:grpSpLocks/>
          </p:cNvGrpSpPr>
          <p:nvPr/>
        </p:nvGrpSpPr>
        <p:grpSpPr bwMode="auto">
          <a:xfrm>
            <a:off x="1905000" y="2124075"/>
            <a:ext cx="1600200" cy="1828800"/>
            <a:chOff x="1200" y="1104"/>
            <a:chExt cx="1008" cy="1152"/>
          </a:xfrm>
        </p:grpSpPr>
        <p:sp>
          <p:nvSpPr>
            <p:cNvPr id="14368" name="Homepage"/>
            <p:cNvSpPr>
              <a:spLocks noEditPoints="1" noChangeArrowheads="1"/>
            </p:cNvSpPr>
            <p:nvPr/>
          </p:nvSpPr>
          <p:spPr bwMode="auto">
            <a:xfrm>
              <a:off x="1200" y="1104"/>
              <a:ext cx="1008" cy="1152"/>
            </a:xfrm>
            <a:custGeom>
              <a:avLst/>
              <a:gdLst>
                <a:gd name="T0" fmla="*/ 0 w 21600"/>
                <a:gd name="T1" fmla="*/ 0 h 21600"/>
                <a:gd name="T2" fmla="*/ 504 w 21600"/>
                <a:gd name="T3" fmla="*/ 0 h 21600"/>
                <a:gd name="T4" fmla="*/ 1008 w 21600"/>
                <a:gd name="T5" fmla="*/ 0 h 21600"/>
                <a:gd name="T6" fmla="*/ 1008 w 21600"/>
                <a:gd name="T7" fmla="*/ 576 h 21600"/>
                <a:gd name="T8" fmla="*/ 1008 w 21600"/>
                <a:gd name="T9" fmla="*/ 1152 h 21600"/>
                <a:gd name="T10" fmla="*/ 504 w 21600"/>
                <a:gd name="T11" fmla="*/ 1152 h 21600"/>
                <a:gd name="T12" fmla="*/ 0 w 21600"/>
                <a:gd name="T13" fmla="*/ 576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1007 w 21600"/>
                <a:gd name="T22" fmla="*/ 12169 h 21600"/>
                <a:gd name="T23" fmla="*/ 20807 w 21600"/>
                <a:gd name="T24" fmla="*/ 17156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 extrusionOk="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 extrusionOk="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  <a:path w="21600" h="21600" extrusionOk="0">
                  <a:moveTo>
                    <a:pt x="5251" y="7101"/>
                  </a:moveTo>
                  <a:lnTo>
                    <a:pt x="5251" y="11160"/>
                  </a:lnTo>
                  <a:lnTo>
                    <a:pt x="16306" y="11160"/>
                  </a:lnTo>
                  <a:lnTo>
                    <a:pt x="16306" y="7052"/>
                  </a:lnTo>
                  <a:lnTo>
                    <a:pt x="16901" y="6561"/>
                  </a:lnTo>
                  <a:lnTo>
                    <a:pt x="15264" y="5236"/>
                  </a:lnTo>
                  <a:lnTo>
                    <a:pt x="15264" y="1636"/>
                  </a:lnTo>
                  <a:lnTo>
                    <a:pt x="13478" y="1636"/>
                  </a:lnTo>
                  <a:lnTo>
                    <a:pt x="13478" y="3698"/>
                  </a:lnTo>
                  <a:lnTo>
                    <a:pt x="11182" y="1669"/>
                  </a:lnTo>
                  <a:lnTo>
                    <a:pt x="4847" y="6561"/>
                  </a:lnTo>
                  <a:lnTo>
                    <a:pt x="5251" y="7101"/>
                  </a:lnTo>
                  <a:close/>
                </a:path>
                <a:path w="21600" h="21600" extrusionOk="0">
                  <a:moveTo>
                    <a:pt x="9396" y="11160"/>
                  </a:moveTo>
                  <a:lnTo>
                    <a:pt x="9396" y="7772"/>
                  </a:lnTo>
                  <a:lnTo>
                    <a:pt x="11820" y="7772"/>
                  </a:lnTo>
                  <a:lnTo>
                    <a:pt x="11820" y="11160"/>
                  </a:lnTo>
                  <a:lnTo>
                    <a:pt x="9396" y="11160"/>
                  </a:lnTo>
                  <a:close/>
                </a:path>
              </a:pathLst>
            </a:custGeom>
            <a:solidFill>
              <a:srgbClr val="FF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4369" name="Text Box 29"/>
            <p:cNvSpPr txBox="1">
              <a:spLocks noChangeArrowheads="1"/>
            </p:cNvSpPr>
            <p:nvPr/>
          </p:nvSpPr>
          <p:spPr bwMode="auto">
            <a:xfrm>
              <a:off x="1200" y="1776"/>
              <a:ext cx="85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smtClean="0">
                  <a:solidFill>
                    <a:srgbClr val="003300"/>
                  </a:solidFill>
                  <a:latin typeface="Verdana" pitchFamily="34" charset="0"/>
                </a:rPr>
                <a:t>8+ 2 + 4</a:t>
              </a:r>
            </a:p>
          </p:txBody>
        </p:sp>
        <p:sp>
          <p:nvSpPr>
            <p:cNvPr id="14370" name="Oval 51"/>
            <p:cNvSpPr>
              <a:spLocks noChangeArrowheads="1"/>
            </p:cNvSpPr>
            <p:nvPr/>
          </p:nvSpPr>
          <p:spPr bwMode="auto">
            <a:xfrm>
              <a:off x="1584" y="127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smtClean="0">
                  <a:solidFill>
                    <a:srgbClr val="FF3300"/>
                  </a:solidFill>
                </a:rPr>
                <a:t>2</a:t>
              </a:r>
            </a:p>
          </p:txBody>
        </p:sp>
      </p:grpSp>
      <p:grpSp>
        <p:nvGrpSpPr>
          <p:cNvPr id="14351" name="Group 58"/>
          <p:cNvGrpSpPr>
            <a:grpSpLocks/>
          </p:cNvGrpSpPr>
          <p:nvPr/>
        </p:nvGrpSpPr>
        <p:grpSpPr bwMode="auto">
          <a:xfrm>
            <a:off x="3657600" y="2124075"/>
            <a:ext cx="1676400" cy="1876425"/>
            <a:chOff x="2304" y="1104"/>
            <a:chExt cx="1056" cy="1182"/>
          </a:xfrm>
        </p:grpSpPr>
        <p:grpSp>
          <p:nvGrpSpPr>
            <p:cNvPr id="14364" name="Group 55"/>
            <p:cNvGrpSpPr>
              <a:grpSpLocks/>
            </p:cNvGrpSpPr>
            <p:nvPr/>
          </p:nvGrpSpPr>
          <p:grpSpPr bwMode="auto">
            <a:xfrm>
              <a:off x="2304" y="1104"/>
              <a:ext cx="1056" cy="1182"/>
              <a:chOff x="2304" y="1104"/>
              <a:chExt cx="1056" cy="1182"/>
            </a:xfrm>
          </p:grpSpPr>
          <p:sp>
            <p:nvSpPr>
              <p:cNvPr id="14366" name="Homepage"/>
              <p:cNvSpPr>
                <a:spLocks noEditPoints="1" noChangeArrowheads="1"/>
              </p:cNvSpPr>
              <p:nvPr/>
            </p:nvSpPr>
            <p:spPr bwMode="auto">
              <a:xfrm>
                <a:off x="2304" y="1104"/>
                <a:ext cx="1056" cy="1182"/>
              </a:xfrm>
              <a:custGeom>
                <a:avLst/>
                <a:gdLst>
                  <a:gd name="T0" fmla="*/ 0 w 21600"/>
                  <a:gd name="T1" fmla="*/ 0 h 21600"/>
                  <a:gd name="T2" fmla="*/ 528 w 21600"/>
                  <a:gd name="T3" fmla="*/ 0 h 21600"/>
                  <a:gd name="T4" fmla="*/ 1056 w 21600"/>
                  <a:gd name="T5" fmla="*/ 0 h 21600"/>
                  <a:gd name="T6" fmla="*/ 1056 w 21600"/>
                  <a:gd name="T7" fmla="*/ 591 h 21600"/>
                  <a:gd name="T8" fmla="*/ 1056 w 21600"/>
                  <a:gd name="T9" fmla="*/ 1182 h 21600"/>
                  <a:gd name="T10" fmla="*/ 528 w 21600"/>
                  <a:gd name="T11" fmla="*/ 1182 h 21600"/>
                  <a:gd name="T12" fmla="*/ 0 w 21600"/>
                  <a:gd name="T13" fmla="*/ 591 h 216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1002 w 21600"/>
                  <a:gd name="T22" fmla="*/ 12171 h 21600"/>
                  <a:gd name="T23" fmla="*/ 20823 w 21600"/>
                  <a:gd name="T24" fmla="*/ 17141 h 2160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1600" h="21600" extrusionOk="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 extrusionOk="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  <a:path w="21600" h="21600" extrusionOk="0">
                    <a:moveTo>
                      <a:pt x="5251" y="7101"/>
                    </a:moveTo>
                    <a:lnTo>
                      <a:pt x="5251" y="11160"/>
                    </a:lnTo>
                    <a:lnTo>
                      <a:pt x="16306" y="11160"/>
                    </a:lnTo>
                    <a:lnTo>
                      <a:pt x="16306" y="7052"/>
                    </a:lnTo>
                    <a:lnTo>
                      <a:pt x="16901" y="6561"/>
                    </a:lnTo>
                    <a:lnTo>
                      <a:pt x="15264" y="5236"/>
                    </a:lnTo>
                    <a:lnTo>
                      <a:pt x="15264" y="1636"/>
                    </a:lnTo>
                    <a:lnTo>
                      <a:pt x="13478" y="1636"/>
                    </a:lnTo>
                    <a:lnTo>
                      <a:pt x="13478" y="3698"/>
                    </a:lnTo>
                    <a:lnTo>
                      <a:pt x="11182" y="1669"/>
                    </a:lnTo>
                    <a:lnTo>
                      <a:pt x="4847" y="6561"/>
                    </a:lnTo>
                    <a:lnTo>
                      <a:pt x="5251" y="7101"/>
                    </a:lnTo>
                    <a:close/>
                  </a:path>
                  <a:path w="21600" h="21600" extrusionOk="0">
                    <a:moveTo>
                      <a:pt x="9396" y="11160"/>
                    </a:moveTo>
                    <a:lnTo>
                      <a:pt x="9396" y="7772"/>
                    </a:lnTo>
                    <a:lnTo>
                      <a:pt x="11820" y="7772"/>
                    </a:lnTo>
                    <a:lnTo>
                      <a:pt x="11820" y="11160"/>
                    </a:lnTo>
                    <a:lnTo>
                      <a:pt x="9396" y="11160"/>
                    </a:lnTo>
                    <a:close/>
                  </a:path>
                </a:pathLst>
              </a:custGeom>
              <a:solidFill>
                <a:srgbClr val="FFFF99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367" name="Text Box 30"/>
              <p:cNvSpPr txBox="1">
                <a:spLocks noChangeArrowheads="1"/>
              </p:cNvSpPr>
              <p:nvPr/>
            </p:nvSpPr>
            <p:spPr bwMode="auto">
              <a:xfrm>
                <a:off x="2352" y="1824"/>
                <a:ext cx="83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mtClean="0">
                    <a:solidFill>
                      <a:srgbClr val="FF0066"/>
                    </a:solidFill>
                    <a:latin typeface="Verdana" pitchFamily="34" charset="0"/>
                  </a:rPr>
                  <a:t>8 + 2 + 7</a:t>
                </a:r>
              </a:p>
            </p:txBody>
          </p:sp>
        </p:grpSp>
        <p:sp>
          <p:nvSpPr>
            <p:cNvPr id="14365" name="Oval 52"/>
            <p:cNvSpPr>
              <a:spLocks noChangeArrowheads="1"/>
            </p:cNvSpPr>
            <p:nvPr/>
          </p:nvSpPr>
          <p:spPr bwMode="auto">
            <a:xfrm>
              <a:off x="2710" y="127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smtClean="0">
                  <a:solidFill>
                    <a:srgbClr val="FF3300"/>
                  </a:solidFill>
                </a:rPr>
                <a:t>3</a:t>
              </a:r>
            </a:p>
          </p:txBody>
        </p:sp>
      </p:grpSp>
      <p:grpSp>
        <p:nvGrpSpPr>
          <p:cNvPr id="14352" name="Group 59"/>
          <p:cNvGrpSpPr>
            <a:grpSpLocks/>
          </p:cNvGrpSpPr>
          <p:nvPr/>
        </p:nvGrpSpPr>
        <p:grpSpPr bwMode="auto">
          <a:xfrm>
            <a:off x="5486400" y="2124075"/>
            <a:ext cx="1676400" cy="1905000"/>
            <a:chOff x="3456" y="1104"/>
            <a:chExt cx="1056" cy="1200"/>
          </a:xfrm>
        </p:grpSpPr>
        <p:sp>
          <p:nvSpPr>
            <p:cNvPr id="14361" name="Homepage"/>
            <p:cNvSpPr>
              <a:spLocks noEditPoints="1" noChangeArrowheads="1"/>
            </p:cNvSpPr>
            <p:nvPr/>
          </p:nvSpPr>
          <p:spPr bwMode="auto">
            <a:xfrm>
              <a:off x="3456" y="1104"/>
              <a:ext cx="1056" cy="1200"/>
            </a:xfrm>
            <a:custGeom>
              <a:avLst/>
              <a:gdLst>
                <a:gd name="T0" fmla="*/ 0 w 21600"/>
                <a:gd name="T1" fmla="*/ 0 h 21600"/>
                <a:gd name="T2" fmla="*/ 528 w 21600"/>
                <a:gd name="T3" fmla="*/ 0 h 21600"/>
                <a:gd name="T4" fmla="*/ 1056 w 21600"/>
                <a:gd name="T5" fmla="*/ 0 h 21600"/>
                <a:gd name="T6" fmla="*/ 1056 w 21600"/>
                <a:gd name="T7" fmla="*/ 600 h 21600"/>
                <a:gd name="T8" fmla="*/ 1056 w 21600"/>
                <a:gd name="T9" fmla="*/ 1200 h 21600"/>
                <a:gd name="T10" fmla="*/ 528 w 21600"/>
                <a:gd name="T11" fmla="*/ 1200 h 21600"/>
                <a:gd name="T12" fmla="*/ 0 w 21600"/>
                <a:gd name="T13" fmla="*/ 600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1002 w 21600"/>
                <a:gd name="T22" fmla="*/ 12168 h 21600"/>
                <a:gd name="T23" fmla="*/ 20823 w 21600"/>
                <a:gd name="T24" fmla="*/ 17154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 extrusionOk="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 extrusionOk="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  <a:path w="21600" h="21600" extrusionOk="0">
                  <a:moveTo>
                    <a:pt x="5251" y="7101"/>
                  </a:moveTo>
                  <a:lnTo>
                    <a:pt x="5251" y="11160"/>
                  </a:lnTo>
                  <a:lnTo>
                    <a:pt x="16306" y="11160"/>
                  </a:lnTo>
                  <a:lnTo>
                    <a:pt x="16306" y="7052"/>
                  </a:lnTo>
                  <a:lnTo>
                    <a:pt x="16901" y="6561"/>
                  </a:lnTo>
                  <a:lnTo>
                    <a:pt x="15264" y="5236"/>
                  </a:lnTo>
                  <a:lnTo>
                    <a:pt x="15264" y="1636"/>
                  </a:lnTo>
                  <a:lnTo>
                    <a:pt x="13478" y="1636"/>
                  </a:lnTo>
                  <a:lnTo>
                    <a:pt x="13478" y="3698"/>
                  </a:lnTo>
                  <a:lnTo>
                    <a:pt x="11182" y="1669"/>
                  </a:lnTo>
                  <a:lnTo>
                    <a:pt x="4847" y="6561"/>
                  </a:lnTo>
                  <a:lnTo>
                    <a:pt x="5251" y="7101"/>
                  </a:lnTo>
                  <a:close/>
                </a:path>
                <a:path w="21600" h="21600" extrusionOk="0">
                  <a:moveTo>
                    <a:pt x="9396" y="11160"/>
                  </a:moveTo>
                  <a:lnTo>
                    <a:pt x="9396" y="7772"/>
                  </a:lnTo>
                  <a:lnTo>
                    <a:pt x="11820" y="7772"/>
                  </a:lnTo>
                  <a:lnTo>
                    <a:pt x="11820" y="11160"/>
                  </a:lnTo>
                  <a:lnTo>
                    <a:pt x="9396" y="11160"/>
                  </a:lnTo>
                  <a:close/>
                </a:path>
              </a:pathLst>
            </a:cu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4362" name="Text Box 46"/>
            <p:cNvSpPr txBox="1">
              <a:spLocks noChangeArrowheads="1"/>
            </p:cNvSpPr>
            <p:nvPr/>
          </p:nvSpPr>
          <p:spPr bwMode="auto">
            <a:xfrm>
              <a:off x="3504" y="1824"/>
              <a:ext cx="9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Verdana" pitchFamily="34" charset="0"/>
                </a:rPr>
                <a:t>8 + 2 + 5</a:t>
              </a:r>
            </a:p>
          </p:txBody>
        </p:sp>
        <p:sp>
          <p:nvSpPr>
            <p:cNvPr id="14363" name="Oval 53"/>
            <p:cNvSpPr>
              <a:spLocks noChangeArrowheads="1"/>
            </p:cNvSpPr>
            <p:nvPr/>
          </p:nvSpPr>
          <p:spPr bwMode="auto">
            <a:xfrm>
              <a:off x="3875" y="127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smtClean="0">
                  <a:solidFill>
                    <a:srgbClr val="FF3300"/>
                  </a:solidFill>
                </a:rPr>
                <a:t>4</a:t>
              </a:r>
            </a:p>
          </p:txBody>
        </p:sp>
      </p:grpSp>
      <p:grpSp>
        <p:nvGrpSpPr>
          <p:cNvPr id="14353" name="Group 60"/>
          <p:cNvGrpSpPr>
            <a:grpSpLocks/>
          </p:cNvGrpSpPr>
          <p:nvPr/>
        </p:nvGrpSpPr>
        <p:grpSpPr bwMode="auto">
          <a:xfrm>
            <a:off x="7315200" y="2124075"/>
            <a:ext cx="1676400" cy="1905000"/>
            <a:chOff x="4608" y="1104"/>
            <a:chExt cx="1056" cy="1200"/>
          </a:xfrm>
        </p:grpSpPr>
        <p:sp>
          <p:nvSpPr>
            <p:cNvPr id="14358" name="Homepage"/>
            <p:cNvSpPr>
              <a:spLocks noEditPoints="1" noChangeArrowheads="1"/>
            </p:cNvSpPr>
            <p:nvPr/>
          </p:nvSpPr>
          <p:spPr bwMode="auto">
            <a:xfrm>
              <a:off x="4608" y="1104"/>
              <a:ext cx="1056" cy="1200"/>
            </a:xfrm>
            <a:custGeom>
              <a:avLst/>
              <a:gdLst>
                <a:gd name="T0" fmla="*/ 0 w 21600"/>
                <a:gd name="T1" fmla="*/ 0 h 21600"/>
                <a:gd name="T2" fmla="*/ 528 w 21600"/>
                <a:gd name="T3" fmla="*/ 0 h 21600"/>
                <a:gd name="T4" fmla="*/ 1056 w 21600"/>
                <a:gd name="T5" fmla="*/ 0 h 21600"/>
                <a:gd name="T6" fmla="*/ 1056 w 21600"/>
                <a:gd name="T7" fmla="*/ 600 h 21600"/>
                <a:gd name="T8" fmla="*/ 1056 w 21600"/>
                <a:gd name="T9" fmla="*/ 1200 h 21600"/>
                <a:gd name="T10" fmla="*/ 528 w 21600"/>
                <a:gd name="T11" fmla="*/ 1200 h 21600"/>
                <a:gd name="T12" fmla="*/ 0 w 21600"/>
                <a:gd name="T13" fmla="*/ 600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1002 w 21600"/>
                <a:gd name="T22" fmla="*/ 12168 h 21600"/>
                <a:gd name="T23" fmla="*/ 20823 w 21600"/>
                <a:gd name="T24" fmla="*/ 17154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 extrusionOk="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 extrusionOk="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  <a:path w="21600" h="21600" extrusionOk="0">
                  <a:moveTo>
                    <a:pt x="5251" y="7101"/>
                  </a:moveTo>
                  <a:lnTo>
                    <a:pt x="5251" y="11160"/>
                  </a:lnTo>
                  <a:lnTo>
                    <a:pt x="16306" y="11160"/>
                  </a:lnTo>
                  <a:lnTo>
                    <a:pt x="16306" y="7052"/>
                  </a:lnTo>
                  <a:lnTo>
                    <a:pt x="16901" y="6561"/>
                  </a:lnTo>
                  <a:lnTo>
                    <a:pt x="15264" y="5236"/>
                  </a:lnTo>
                  <a:lnTo>
                    <a:pt x="15264" y="1636"/>
                  </a:lnTo>
                  <a:lnTo>
                    <a:pt x="13478" y="1636"/>
                  </a:lnTo>
                  <a:lnTo>
                    <a:pt x="13478" y="3698"/>
                  </a:lnTo>
                  <a:lnTo>
                    <a:pt x="11182" y="1669"/>
                  </a:lnTo>
                  <a:lnTo>
                    <a:pt x="4847" y="6561"/>
                  </a:lnTo>
                  <a:lnTo>
                    <a:pt x="5251" y="7101"/>
                  </a:lnTo>
                  <a:close/>
                </a:path>
                <a:path w="21600" h="21600" extrusionOk="0">
                  <a:moveTo>
                    <a:pt x="9396" y="11160"/>
                  </a:moveTo>
                  <a:lnTo>
                    <a:pt x="9396" y="7772"/>
                  </a:lnTo>
                  <a:lnTo>
                    <a:pt x="11820" y="7772"/>
                  </a:lnTo>
                  <a:lnTo>
                    <a:pt x="11820" y="11160"/>
                  </a:lnTo>
                  <a:lnTo>
                    <a:pt x="9396" y="11160"/>
                  </a:lnTo>
                  <a:close/>
                </a:path>
              </a:pathLst>
            </a:cu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4359" name="Text Box 31"/>
            <p:cNvSpPr txBox="1">
              <a:spLocks noChangeArrowheads="1"/>
            </p:cNvSpPr>
            <p:nvPr/>
          </p:nvSpPr>
          <p:spPr bwMode="auto">
            <a:xfrm>
              <a:off x="4704" y="1852"/>
              <a:ext cx="9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Verdana" pitchFamily="34" charset="0"/>
                </a:rPr>
                <a:t>8 + 2 + 6</a:t>
              </a:r>
            </a:p>
          </p:txBody>
        </p:sp>
        <p:sp>
          <p:nvSpPr>
            <p:cNvPr id="14360" name="Oval 54"/>
            <p:cNvSpPr>
              <a:spLocks noChangeArrowheads="1"/>
            </p:cNvSpPr>
            <p:nvPr/>
          </p:nvSpPr>
          <p:spPr bwMode="auto">
            <a:xfrm>
              <a:off x="5027" y="127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smtClean="0">
                  <a:solidFill>
                    <a:srgbClr val="FF3300"/>
                  </a:solidFill>
                </a:rPr>
                <a:t>5</a:t>
              </a:r>
            </a:p>
          </p:txBody>
        </p:sp>
      </p:grpSp>
      <p:pic>
        <p:nvPicPr>
          <p:cNvPr id="14354" name="Picture 69" descr="An06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930275"/>
            <a:ext cx="12954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7643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59259E-6 C -0.00972 -0.07453 -0.01892 -0.14907 0.04688 -0.15416 C 0.11302 -0.15949 0.33906 -0.02615 0.39757 -0.03194 C 0.45608 -0.03796 0.39757 -0.16296 0.39757 -0.18842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858" y="-9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58 -3.73007E-6 C 0.0349 -0.09729 0.05191 -0.19436 0.01424 -0.22625 C -0.02344 -0.25791 -0.16996 -0.19736 -0.2066 -0.19158 " pathEditMode="relative" rAng="0" ptsTypes="a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01" y="-128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0.04399 C -0.01823 -0.07037 -0.03333 -0.18402 -0.00486 -0.20139 C 0.02431 -0.21828 0.14045 -0.06342 0.17188 -0.06064 C 0.20399 -0.05856 0.18281 -0.16527 0.18438 -0.18611 " pathEditMode="relative" rAng="0" ptsTypes="aaaA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67" y="-13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976 0.02523 C -0.00104 0.05972 -0.14132 0.09352 -0.1724 0.0669 C -0.20521 0.04143 -0.11285 -0.08171 -0.05382 -0.13148 C 0.00573 -0.18056 0.13941 -0.21366 0.17899 -0.22963 " pathEditMode="relative" rAng="-1378227" ptsTypes="aaaA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42" y="-6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4 0.01435 C -0.21355 -0.12616 -0.34306 -0.26667 -0.42674 -0.24237 C -0.51111 -0.2176 -0.5257 0.12384 -0.58889 0.1625 C -0.65191 0.20138 -0.79827 0.03888 -0.80539 -0.00996 C -0.81216 -0.0588 -0.66007 -0.10996 -0.6316 -0.1301 " pathEditMode="relative" rAng="0" ptsTypes="aaaaA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441" y="-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8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8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8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8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8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8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8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8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8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8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36" grpId="0" animBg="1"/>
      <p:bldP spid="28737" grpId="0" animBg="1"/>
      <p:bldP spid="28738" grpId="0" animBg="1"/>
      <p:bldP spid="28739" grpId="0" animBg="1"/>
      <p:bldP spid="2874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ounded Rectangle 37"/>
          <p:cNvSpPr/>
          <p:nvPr/>
        </p:nvSpPr>
        <p:spPr>
          <a:xfrm>
            <a:off x="152400" y="4953000"/>
            <a:ext cx="4038600" cy="17526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215900" y="1333500"/>
            <a:ext cx="3886200" cy="3124200"/>
          </a:xfrm>
          <a:prstGeom prst="roundRect">
            <a:avLst>
              <a:gd name="adj" fmla="val 9641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152400"/>
            <a:ext cx="5105400" cy="990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>
              <a:buNone/>
            </a:pPr>
            <a:endParaRPr lang="en-US" sz="96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>
              <a:buNone/>
            </a:pPr>
            <a:r>
              <a:rPr lang="en-US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	</a:t>
            </a:r>
            <a:r>
              <a:rPr lang="en-US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</a:rPr>
              <a:t>8 + 5 =	 </a:t>
            </a:r>
          </a:p>
          <a:p>
            <a:endParaRPr lang="en-US" sz="9600" dirty="0"/>
          </a:p>
        </p:txBody>
      </p:sp>
      <p:pic>
        <p:nvPicPr>
          <p:cNvPr id="12" name="Picture 11" descr="original-2823259-1.jpg"/>
          <p:cNvPicPr>
            <a:picLocks noChangeAspect="1"/>
          </p:cNvPicPr>
          <p:nvPr/>
        </p:nvPicPr>
        <p:blipFill>
          <a:blip r:embed="rId2"/>
          <a:srcRect l="33381" t="12222" r="32273" b="8889"/>
          <a:stretch>
            <a:fillRect/>
          </a:stretch>
        </p:blipFill>
        <p:spPr>
          <a:xfrm>
            <a:off x="-1295400" y="3352800"/>
            <a:ext cx="632138" cy="144780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2533650" y="3048730"/>
            <a:ext cx="781050" cy="1219200"/>
            <a:chOff x="2533650" y="3048730"/>
            <a:chExt cx="781050" cy="1219200"/>
          </a:xfrm>
        </p:grpSpPr>
        <p:pic>
          <p:nvPicPr>
            <p:cNvPr id="21" name="Picture 20" descr="original-2823259-2.jpg"/>
            <p:cNvPicPr>
              <a:picLocks noChangeAspect="1"/>
            </p:cNvPicPr>
            <p:nvPr/>
          </p:nvPicPr>
          <p:blipFill>
            <a:blip r:embed="rId3"/>
            <a:srcRect l="40607" t="12222" r="45337" b="16667"/>
            <a:stretch>
              <a:fillRect/>
            </a:stretch>
          </p:blipFill>
          <p:spPr>
            <a:xfrm>
              <a:off x="3143250" y="3048730"/>
              <a:ext cx="171450" cy="1219200"/>
            </a:xfrm>
            <a:prstGeom prst="rect">
              <a:avLst/>
            </a:prstGeom>
          </p:spPr>
        </p:pic>
        <p:pic>
          <p:nvPicPr>
            <p:cNvPr id="22" name="Picture 21" descr="original-2823259-2.jpg"/>
            <p:cNvPicPr>
              <a:picLocks noChangeAspect="1"/>
            </p:cNvPicPr>
            <p:nvPr/>
          </p:nvPicPr>
          <p:blipFill>
            <a:blip r:embed="rId3"/>
            <a:srcRect l="40607" t="12222" r="45337" b="16667"/>
            <a:stretch>
              <a:fillRect/>
            </a:stretch>
          </p:blipFill>
          <p:spPr>
            <a:xfrm>
              <a:off x="2838450" y="3048730"/>
              <a:ext cx="171450" cy="1219200"/>
            </a:xfrm>
            <a:prstGeom prst="rect">
              <a:avLst/>
            </a:prstGeom>
          </p:spPr>
        </p:pic>
        <p:pic>
          <p:nvPicPr>
            <p:cNvPr id="23" name="Picture 22" descr="original-2823259-2.jpg"/>
            <p:cNvPicPr>
              <a:picLocks noChangeAspect="1"/>
            </p:cNvPicPr>
            <p:nvPr/>
          </p:nvPicPr>
          <p:blipFill>
            <a:blip r:embed="rId3"/>
            <a:srcRect l="40607" t="12222" r="45337" b="16667"/>
            <a:stretch>
              <a:fillRect/>
            </a:stretch>
          </p:blipFill>
          <p:spPr>
            <a:xfrm>
              <a:off x="2533650" y="3048730"/>
              <a:ext cx="171450" cy="1219200"/>
            </a:xfrm>
            <a:prstGeom prst="rect">
              <a:avLst/>
            </a:prstGeom>
          </p:spPr>
        </p:pic>
      </p:grpSp>
      <p:sp>
        <p:nvSpPr>
          <p:cNvPr id="36" name="L-Shape 35"/>
          <p:cNvSpPr/>
          <p:nvPr/>
        </p:nvSpPr>
        <p:spPr>
          <a:xfrm rot="5400000">
            <a:off x="609600" y="1219200"/>
            <a:ext cx="2895600" cy="3352800"/>
          </a:xfrm>
          <a:prstGeom prst="corner">
            <a:avLst/>
          </a:prstGeom>
          <a:solidFill>
            <a:schemeClr val="bg1">
              <a:lumMod val="8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 descr="original-2823259-2.jpg"/>
          <p:cNvPicPr>
            <a:picLocks noChangeAspect="1"/>
          </p:cNvPicPr>
          <p:nvPr/>
        </p:nvPicPr>
        <p:blipFill>
          <a:blip r:embed="rId3"/>
          <a:srcRect l="40607" t="12222" r="45337" b="16667"/>
          <a:stretch>
            <a:fillRect/>
          </a:stretch>
        </p:blipFill>
        <p:spPr>
          <a:xfrm>
            <a:off x="1905000" y="3048000"/>
            <a:ext cx="171450" cy="1219200"/>
          </a:xfrm>
          <a:prstGeom prst="rect">
            <a:avLst/>
          </a:prstGeom>
        </p:spPr>
      </p:pic>
      <p:sp>
        <p:nvSpPr>
          <p:cNvPr id="39" name="Down Arrow 38"/>
          <p:cNvSpPr/>
          <p:nvPr/>
        </p:nvSpPr>
        <p:spPr>
          <a:xfrm>
            <a:off x="1905000" y="-609600"/>
            <a:ext cx="3048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9144000" y="-152400"/>
            <a:ext cx="3048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</a:rPr>
              <a:t>13</a:t>
            </a:r>
            <a:endParaRPr lang="en-US" sz="9600" dirty="0"/>
          </a:p>
        </p:txBody>
      </p:sp>
      <p:sp>
        <p:nvSpPr>
          <p:cNvPr id="41" name="TextBox 40"/>
          <p:cNvSpPr txBox="1"/>
          <p:nvPr/>
        </p:nvSpPr>
        <p:spPr>
          <a:xfrm>
            <a:off x="4114800" y="-152400"/>
            <a:ext cx="3048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?	</a:t>
            </a:r>
            <a:endParaRPr lang="en-US" sz="9600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6858000" y="2667000"/>
            <a:ext cx="9144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5334000" y="1219200"/>
            <a:ext cx="2362200" cy="2308324"/>
            <a:chOff x="6324600" y="762000"/>
            <a:chExt cx="2362200" cy="2308324"/>
          </a:xfrm>
        </p:grpSpPr>
        <p:sp>
          <p:nvSpPr>
            <p:cNvPr id="43" name="TextBox 42"/>
            <p:cNvSpPr txBox="1"/>
            <p:nvPr/>
          </p:nvSpPr>
          <p:spPr>
            <a:xfrm>
              <a:off x="7772400" y="762000"/>
              <a:ext cx="91440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 smtClean="0">
                  <a:latin typeface="Times New Roman" pitchFamily="18" charset="0"/>
                  <a:cs typeface="Times New Roman" pitchFamily="18" charset="0"/>
                </a:rPr>
                <a:t>  8</a:t>
              </a:r>
              <a:endParaRPr lang="en-US" sz="3200" b="1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sz="4800" b="1" dirty="0" smtClean="0">
                  <a:latin typeface="Times New Roman" pitchFamily="18" charset="0"/>
                  <a:cs typeface="Times New Roman" pitchFamily="18" charset="0"/>
                </a:rPr>
                <a:t>  5</a:t>
              </a:r>
            </a:p>
            <a:p>
              <a:pPr algn="ctr"/>
              <a:r>
                <a:rPr lang="en-US" sz="4800" b="1" dirty="0" smtClean="0">
                  <a:latin typeface="Times New Roman" pitchFamily="18" charset="0"/>
                  <a:cs typeface="Times New Roman" pitchFamily="18" charset="0"/>
                </a:rPr>
                <a:t>13</a:t>
              </a:r>
              <a:endParaRPr lang="en-US" sz="4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 flipV="1">
              <a:off x="6324600" y="1295400"/>
              <a:ext cx="16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en-US" sz="36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729363"/>
              </p:ext>
            </p:extLst>
          </p:nvPr>
        </p:nvGraphicFramePr>
        <p:xfrm>
          <a:off x="5981700" y="1155700"/>
          <a:ext cx="2781300" cy="3187700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1390650"/>
                <a:gridCol w="1390650"/>
              </a:tblGrid>
              <a:tr h="64606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Chục</a:t>
                      </a:r>
                      <a:endParaRPr lang="en-US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Đơn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endParaRPr lang="en-US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570564">
                <a:tc>
                  <a:txBody>
                    <a:bodyPr/>
                    <a:lstStyle/>
                    <a:p>
                      <a:endParaRPr lang="en-US" sz="3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3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8</a:t>
                      </a:r>
                    </a:p>
                    <a:p>
                      <a:endParaRPr lang="en-US" sz="3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3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5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04272"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1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3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4724400" y="4572000"/>
            <a:ext cx="251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en-US" sz="4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724400" y="5486400"/>
            <a:ext cx="251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endParaRPr lang="en-US" sz="4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562600" y="5486400"/>
            <a:ext cx="251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4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Arc 50"/>
          <p:cNvSpPr/>
          <p:nvPr/>
        </p:nvSpPr>
        <p:spPr>
          <a:xfrm rot="19232652">
            <a:off x="4713329" y="5377830"/>
            <a:ext cx="1374652" cy="1177560"/>
          </a:xfrm>
          <a:prstGeom prst="arc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52" name="Arc 51"/>
          <p:cNvSpPr/>
          <p:nvPr/>
        </p:nvSpPr>
        <p:spPr>
          <a:xfrm rot="7970940">
            <a:off x="4845946" y="5049853"/>
            <a:ext cx="1250292" cy="1292916"/>
          </a:xfrm>
          <a:prstGeom prst="arc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572000" y="5444579"/>
            <a:ext cx="251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=</a:t>
            </a:r>
            <a:endParaRPr lang="en-US" sz="4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400800" y="4800600"/>
            <a:ext cx="91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13</a:t>
            </a:r>
            <a:endParaRPr lang="en-US" sz="4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704850" y="1041400"/>
            <a:ext cx="3276600" cy="2133600"/>
            <a:chOff x="-3276600" y="457200"/>
            <a:chExt cx="3276600" cy="2133600"/>
          </a:xfrm>
        </p:grpSpPr>
        <p:grpSp>
          <p:nvGrpSpPr>
            <p:cNvPr id="27" name="Group 26"/>
            <p:cNvGrpSpPr/>
            <p:nvPr/>
          </p:nvGrpSpPr>
          <p:grpSpPr>
            <a:xfrm>
              <a:off x="-2971800" y="990600"/>
              <a:ext cx="2305050" cy="1219200"/>
              <a:chOff x="533400" y="2133600"/>
              <a:chExt cx="2305050" cy="1219200"/>
            </a:xfrm>
          </p:grpSpPr>
          <p:pic>
            <p:nvPicPr>
              <p:cNvPr id="11" name="Picture 10" descr="original-2823259-2.jpg"/>
              <p:cNvPicPr>
                <a:picLocks noChangeAspect="1"/>
              </p:cNvPicPr>
              <p:nvPr/>
            </p:nvPicPr>
            <p:blipFill>
              <a:blip r:embed="rId3"/>
              <a:srcRect l="40607" t="12222" r="45337" b="16667"/>
              <a:stretch>
                <a:fillRect/>
              </a:stretch>
            </p:blipFill>
            <p:spPr>
              <a:xfrm>
                <a:off x="533400" y="2133600"/>
                <a:ext cx="171450" cy="1219200"/>
              </a:xfrm>
              <a:prstGeom prst="rect">
                <a:avLst/>
              </a:prstGeom>
            </p:spPr>
          </p:pic>
          <p:pic>
            <p:nvPicPr>
              <p:cNvPr id="13" name="Picture 12" descr="original-2823259-2.jpg"/>
              <p:cNvPicPr>
                <a:picLocks noChangeAspect="1"/>
              </p:cNvPicPr>
              <p:nvPr/>
            </p:nvPicPr>
            <p:blipFill>
              <a:blip r:embed="rId3"/>
              <a:srcRect l="40607" t="12222" r="45337" b="16667"/>
              <a:stretch>
                <a:fillRect/>
              </a:stretch>
            </p:blipFill>
            <p:spPr>
              <a:xfrm>
                <a:off x="838200" y="2133600"/>
                <a:ext cx="171450" cy="1219200"/>
              </a:xfrm>
              <a:prstGeom prst="rect">
                <a:avLst/>
              </a:prstGeom>
            </p:spPr>
          </p:pic>
          <p:pic>
            <p:nvPicPr>
              <p:cNvPr id="14" name="Picture 13" descr="original-2823259-2.jpg"/>
              <p:cNvPicPr>
                <a:picLocks noChangeAspect="1"/>
              </p:cNvPicPr>
              <p:nvPr/>
            </p:nvPicPr>
            <p:blipFill>
              <a:blip r:embed="rId3"/>
              <a:srcRect l="40607" t="12222" r="45337" b="16667"/>
              <a:stretch>
                <a:fillRect/>
              </a:stretch>
            </p:blipFill>
            <p:spPr>
              <a:xfrm>
                <a:off x="1143000" y="2133600"/>
                <a:ext cx="171450" cy="1219200"/>
              </a:xfrm>
              <a:prstGeom prst="rect">
                <a:avLst/>
              </a:prstGeom>
            </p:spPr>
          </p:pic>
          <p:pic>
            <p:nvPicPr>
              <p:cNvPr id="15" name="Picture 14" descr="original-2823259-2.jpg"/>
              <p:cNvPicPr>
                <a:picLocks noChangeAspect="1"/>
              </p:cNvPicPr>
              <p:nvPr/>
            </p:nvPicPr>
            <p:blipFill>
              <a:blip r:embed="rId3"/>
              <a:srcRect l="40607" t="12222" r="45337" b="16667"/>
              <a:stretch>
                <a:fillRect/>
              </a:stretch>
            </p:blipFill>
            <p:spPr>
              <a:xfrm>
                <a:off x="1447800" y="2133600"/>
                <a:ext cx="171450" cy="1219200"/>
              </a:xfrm>
              <a:prstGeom prst="rect">
                <a:avLst/>
              </a:prstGeom>
            </p:spPr>
          </p:pic>
          <p:pic>
            <p:nvPicPr>
              <p:cNvPr id="16" name="Picture 15" descr="original-2823259-2.jpg"/>
              <p:cNvPicPr>
                <a:picLocks noChangeAspect="1"/>
              </p:cNvPicPr>
              <p:nvPr/>
            </p:nvPicPr>
            <p:blipFill>
              <a:blip r:embed="rId3"/>
              <a:srcRect l="40607" t="12222" r="45337" b="16667"/>
              <a:stretch>
                <a:fillRect/>
              </a:stretch>
            </p:blipFill>
            <p:spPr>
              <a:xfrm>
                <a:off x="1752600" y="2133600"/>
                <a:ext cx="171450" cy="1219200"/>
              </a:xfrm>
              <a:prstGeom prst="rect">
                <a:avLst/>
              </a:prstGeom>
            </p:spPr>
          </p:pic>
          <p:pic>
            <p:nvPicPr>
              <p:cNvPr id="17" name="Picture 16" descr="original-2823259-2.jpg"/>
              <p:cNvPicPr>
                <a:picLocks noChangeAspect="1"/>
              </p:cNvPicPr>
              <p:nvPr/>
            </p:nvPicPr>
            <p:blipFill>
              <a:blip r:embed="rId3"/>
              <a:srcRect l="40607" t="12222" r="45337" b="16667"/>
              <a:stretch>
                <a:fillRect/>
              </a:stretch>
            </p:blipFill>
            <p:spPr>
              <a:xfrm>
                <a:off x="2057400" y="2133600"/>
                <a:ext cx="171450" cy="1219200"/>
              </a:xfrm>
              <a:prstGeom prst="rect">
                <a:avLst/>
              </a:prstGeom>
            </p:spPr>
          </p:pic>
          <p:pic>
            <p:nvPicPr>
              <p:cNvPr id="18" name="Picture 17" descr="original-2823259-2.jpg"/>
              <p:cNvPicPr>
                <a:picLocks noChangeAspect="1"/>
              </p:cNvPicPr>
              <p:nvPr/>
            </p:nvPicPr>
            <p:blipFill>
              <a:blip r:embed="rId3"/>
              <a:srcRect l="40607" t="12222" r="45337" b="16667"/>
              <a:stretch>
                <a:fillRect/>
              </a:stretch>
            </p:blipFill>
            <p:spPr>
              <a:xfrm>
                <a:off x="2362200" y="2133600"/>
                <a:ext cx="171450" cy="1219200"/>
              </a:xfrm>
              <a:prstGeom prst="rect">
                <a:avLst/>
              </a:prstGeom>
            </p:spPr>
          </p:pic>
          <p:pic>
            <p:nvPicPr>
              <p:cNvPr id="19" name="Picture 18" descr="original-2823259-2.jpg"/>
              <p:cNvPicPr>
                <a:picLocks noChangeAspect="1"/>
              </p:cNvPicPr>
              <p:nvPr/>
            </p:nvPicPr>
            <p:blipFill>
              <a:blip r:embed="rId3"/>
              <a:srcRect l="40607" t="12222" r="45337" b="16667"/>
              <a:stretch>
                <a:fillRect/>
              </a:stretch>
            </p:blipFill>
            <p:spPr>
              <a:xfrm>
                <a:off x="2667000" y="2133600"/>
                <a:ext cx="171450" cy="1219200"/>
              </a:xfrm>
              <a:prstGeom prst="rect">
                <a:avLst/>
              </a:prstGeom>
            </p:spPr>
          </p:pic>
        </p:grpSp>
        <p:sp>
          <p:nvSpPr>
            <p:cNvPr id="44" name="Rectangle 43"/>
            <p:cNvSpPr/>
            <p:nvPr/>
          </p:nvSpPr>
          <p:spPr>
            <a:xfrm>
              <a:off x="-3276600" y="457200"/>
              <a:ext cx="3276600" cy="2133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6" name="Picture 55" descr="original-2823259-2.jpg"/>
          <p:cNvPicPr>
            <a:picLocks noChangeAspect="1"/>
          </p:cNvPicPr>
          <p:nvPr/>
        </p:nvPicPr>
        <p:blipFill>
          <a:blip r:embed="rId3"/>
          <a:srcRect l="40607" t="12222" r="45337" b="16667"/>
          <a:stretch>
            <a:fillRect/>
          </a:stretch>
        </p:blipFill>
        <p:spPr>
          <a:xfrm>
            <a:off x="2190750" y="3048000"/>
            <a:ext cx="171450" cy="1219200"/>
          </a:xfrm>
          <a:prstGeom prst="rect">
            <a:avLst/>
          </a:prstGeom>
        </p:spPr>
      </p:pic>
      <p:grpSp>
        <p:nvGrpSpPr>
          <p:cNvPr id="61" name="Group 60"/>
          <p:cNvGrpSpPr/>
          <p:nvPr/>
        </p:nvGrpSpPr>
        <p:grpSpPr>
          <a:xfrm>
            <a:off x="2533650" y="3036030"/>
            <a:ext cx="781050" cy="1219200"/>
            <a:chOff x="2533650" y="3048730"/>
            <a:chExt cx="781050" cy="1219200"/>
          </a:xfrm>
        </p:grpSpPr>
        <p:pic>
          <p:nvPicPr>
            <p:cNvPr id="62" name="Picture 61" descr="original-2823259-2.jpg"/>
            <p:cNvPicPr>
              <a:picLocks noChangeAspect="1"/>
            </p:cNvPicPr>
            <p:nvPr/>
          </p:nvPicPr>
          <p:blipFill>
            <a:blip r:embed="rId3"/>
            <a:srcRect l="40607" t="12222" r="45337" b="16667"/>
            <a:stretch>
              <a:fillRect/>
            </a:stretch>
          </p:blipFill>
          <p:spPr>
            <a:xfrm>
              <a:off x="3143250" y="3048730"/>
              <a:ext cx="171450" cy="1219200"/>
            </a:xfrm>
            <a:prstGeom prst="rect">
              <a:avLst/>
            </a:prstGeom>
          </p:spPr>
        </p:pic>
        <p:pic>
          <p:nvPicPr>
            <p:cNvPr id="63" name="Picture 62" descr="original-2823259-2.jpg"/>
            <p:cNvPicPr>
              <a:picLocks noChangeAspect="1"/>
            </p:cNvPicPr>
            <p:nvPr/>
          </p:nvPicPr>
          <p:blipFill>
            <a:blip r:embed="rId3"/>
            <a:srcRect l="40607" t="12222" r="45337" b="16667"/>
            <a:stretch>
              <a:fillRect/>
            </a:stretch>
          </p:blipFill>
          <p:spPr>
            <a:xfrm>
              <a:off x="2838450" y="3048730"/>
              <a:ext cx="171450" cy="1219200"/>
            </a:xfrm>
            <a:prstGeom prst="rect">
              <a:avLst/>
            </a:prstGeom>
          </p:spPr>
        </p:pic>
        <p:pic>
          <p:nvPicPr>
            <p:cNvPr id="64" name="Picture 63" descr="original-2823259-2.jpg"/>
            <p:cNvPicPr>
              <a:picLocks noChangeAspect="1"/>
            </p:cNvPicPr>
            <p:nvPr/>
          </p:nvPicPr>
          <p:blipFill>
            <a:blip r:embed="rId3"/>
            <a:srcRect l="40607" t="12222" r="45337" b="16667"/>
            <a:stretch>
              <a:fillRect/>
            </a:stretch>
          </p:blipFill>
          <p:spPr>
            <a:xfrm>
              <a:off x="2533650" y="3048730"/>
              <a:ext cx="171450" cy="12192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33333E-6 L -0.10938 -3.33333E-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69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33333E-6 L -0.10729 -3.33333E-6 " pathEditMode="relative" rAng="0" ptsTypes="AA">
                                      <p:cBhvr>
                                        <p:cTn id="36" dur="19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6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9.24855E-7 C 0.0224 0.00161 0.04479 0.00323 0.06719 0.00647 C 0.08733 0.01202 0.09635 0.01179 0.12135 0.01318 C 0.13924 0.02081 0.16007 0.01341 0.17865 0.01086 C 0.23663 0.0245 0.1901 0.16763 0.1901 0.23792 " pathEditMode="relative" ptsTypes="ffffA">
                                      <p:cBhvr>
                                        <p:cTn id="5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67 0.06111 L 0.09167 0.77222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5556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33333E-6 L -0.00312 0.31111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15556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24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3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-0.575 -0.00324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7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11111E-6 C -0.00052 -0.00301 -0.00052 -0.00625 -0.00156 -0.0088 C -0.00503 -0.0169 -0.01493 -0.02593 -0.02152 -0.02871 C -0.02725 -0.03635 -0.0342 -0.03866 -0.04166 -0.04213 C -0.06892 -0.04051 -0.07361 -0.04514 -0.09166 -0.03334 C -0.09323 -0.03033 -0.09444 -0.02662 -0.09652 -0.02431 C -0.09791 -0.02269 -0.10034 -0.02385 -0.10156 -0.02222 C -0.10277 -0.0206 -0.10277 -0.01783 -0.10329 -0.01551 C -0.10382 -0.0132 -0.10486 -0.0088 -0.10486 -0.0088 " pathEditMode="relative" ptsTypes="ffffffffA">
                                      <p:cBhvr>
                                        <p:cTn id="115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96296E-6 C 0.0033 0.00047 0.00816 0.00093 0.01163 0.00255 C 0.01406 0.00371 0.01563 0.00625 0.01806 0.00764 C 0.02396 0.01042 0.03229 0.01227 0.03872 0.01366 C 0.04618 0.02153 0.06823 0.0169 0.07518 0.01644 C 0.08056 0.01459 0.08542 0.01042 0.08959 0.00625 C 0.09097 -0.00463 0.08924 -0.00069 0.09236 -0.00602 " pathEditMode="relative" rAng="0" ptsTypes="ffffffA">
                                      <p:cBhvr>
                                        <p:cTn id="12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8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8" grpId="1" animBg="1"/>
      <p:bldP spid="35" grpId="0" animBg="1"/>
      <p:bldP spid="39" grpId="0" animBg="1"/>
      <p:bldP spid="40" grpId="0"/>
      <p:bldP spid="41" grpId="0"/>
      <p:bldP spid="48" grpId="0"/>
      <p:bldP spid="49" grpId="0"/>
      <p:bldP spid="49" grpId="1"/>
      <p:bldP spid="50" grpId="1"/>
      <p:bldP spid="52" grpId="0" animBg="1"/>
      <p:bldP spid="52" grpId="1" animBg="1"/>
      <p:bldP spid="54" grpId="0"/>
      <p:bldP spid="55" grpId="0"/>
      <p:bldP spid="5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229600" cy="52578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latinLnBrk="1">
              <a:buNone/>
            </a:pPr>
            <a:endParaRPr lang="en-US" sz="3600" b="1" spc="50" dirty="0" smtClean="0">
              <a:ln w="11430"/>
              <a:solidFill>
                <a:schemeClr val="accent4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latinLnBrk="1">
              <a:buNone/>
            </a:pPr>
            <a:r>
              <a:rPr lang="en-US" sz="40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40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en-US" sz="4000" b="1" spc="50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latinLnBrk="1">
              <a:buNone/>
            </a:pPr>
            <a:r>
              <a:rPr lang="en-US" sz="40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40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US" sz="4000" b="1" spc="50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latinLnBrk="1">
              <a:buNone/>
            </a:pPr>
            <a:r>
              <a:rPr lang="en-US" sz="40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40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en-US" sz="4000" b="1" spc="50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latinLnBrk="1">
              <a:buNone/>
            </a:pPr>
            <a:r>
              <a:rPr lang="en-US" sz="40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8</a:t>
            </a: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+ 6 = 14</a:t>
            </a:r>
            <a:endParaRPr lang="en-US" sz="4000" b="1" spc="50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8 + 7 = 15</a:t>
            </a:r>
          </a:p>
          <a:p>
            <a:pPr algn="ctr">
              <a:buNone/>
            </a:pPr>
            <a:r>
              <a:rPr lang="en-US" sz="40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+ 8 = 16 </a:t>
            </a:r>
          </a:p>
          <a:p>
            <a:pPr algn="ctr">
              <a:buNone/>
            </a:pPr>
            <a:r>
              <a:rPr lang="en-US" sz="40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+ 9 = 17</a:t>
            </a:r>
          </a:p>
        </p:txBody>
      </p:sp>
      <p:pic>
        <p:nvPicPr>
          <p:cNvPr id="5" name="Picture 4" descr="question-mark-m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65700" y="1292600"/>
            <a:ext cx="688600" cy="688600"/>
          </a:xfrm>
          <a:prstGeom prst="rect">
            <a:avLst/>
          </a:prstGeom>
        </p:spPr>
      </p:pic>
      <p:pic>
        <p:nvPicPr>
          <p:cNvPr id="6" name="Picture 5" descr="question-mark-m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6600" y="1993900"/>
            <a:ext cx="688600" cy="688600"/>
          </a:xfrm>
          <a:prstGeom prst="rect">
            <a:avLst/>
          </a:prstGeom>
        </p:spPr>
      </p:pic>
      <p:pic>
        <p:nvPicPr>
          <p:cNvPr id="7" name="Picture 6" descr="question-mark-m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44500" y="2819400"/>
            <a:ext cx="688600" cy="688600"/>
          </a:xfrm>
          <a:prstGeom prst="rect">
            <a:avLst/>
          </a:prstGeom>
        </p:spPr>
      </p:pic>
      <p:pic>
        <p:nvPicPr>
          <p:cNvPr id="8" name="Picture 7" descr="question-mark-m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39000" y="3496700"/>
            <a:ext cx="688600" cy="688600"/>
          </a:xfrm>
          <a:prstGeom prst="rect">
            <a:avLst/>
          </a:prstGeom>
        </p:spPr>
      </p:pic>
      <p:pic>
        <p:nvPicPr>
          <p:cNvPr id="9" name="Picture 8" descr="question-mark-m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86700" y="4322200"/>
            <a:ext cx="688600" cy="688600"/>
          </a:xfrm>
          <a:prstGeom prst="rect">
            <a:avLst/>
          </a:prstGeom>
        </p:spPr>
      </p:pic>
      <p:pic>
        <p:nvPicPr>
          <p:cNvPr id="10" name="Picture 9" descr="question-mark-m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39000" y="5065900"/>
            <a:ext cx="688600" cy="688600"/>
          </a:xfrm>
          <a:prstGeom prst="rect">
            <a:avLst/>
          </a:prstGeom>
        </p:spPr>
      </p:pic>
      <p:pic>
        <p:nvPicPr>
          <p:cNvPr id="11" name="Picture 10" descr="question-mark-m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86700" y="5767200"/>
            <a:ext cx="688600" cy="688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229600" cy="52578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latinLnBrk="1">
              <a:buNone/>
            </a:pP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40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40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en-US" sz="4000" b="1" spc="50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latinLnBrk="1">
              <a:buNone/>
            </a:pP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40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4 = 12</a:t>
            </a:r>
            <a:endParaRPr lang="en-US" sz="4000" b="1" spc="50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latinLnBrk="1">
              <a:buNone/>
            </a:pP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40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40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en-US" sz="4000" b="1" spc="50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latinLnBrk="1">
              <a:buNone/>
            </a:pPr>
            <a:r>
              <a:rPr lang="en-US" sz="40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8 + 6 = 14</a:t>
            </a:r>
            <a:endParaRPr lang="en-US" sz="4000" b="1" spc="50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8 + 7 = 15</a:t>
            </a:r>
          </a:p>
          <a:p>
            <a:pPr algn="ctr">
              <a:buNone/>
            </a:pP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8 + 8 = 16 </a:t>
            </a:r>
          </a:p>
          <a:p>
            <a:pPr algn="ctr">
              <a:buNone/>
            </a:pPr>
            <a:r>
              <a:rPr lang="en-US" sz="40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8 + 9 = 17</a:t>
            </a:r>
          </a:p>
          <a:p>
            <a:pPr algn="ctr">
              <a:buNone/>
            </a:pPr>
            <a:r>
              <a:rPr lang="en-US" sz="3600" b="1" spc="50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spc="50" dirty="0">
              <a:ln w="11430"/>
              <a:solidFill>
                <a:schemeClr val="accent4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2" descr="63041853-forget-me-not-flower-blossom-blue-flower-vector-illustrati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38600" y="1892300"/>
            <a:ext cx="457200" cy="457200"/>
          </a:xfrm>
          <a:prstGeom prst="rect">
            <a:avLst/>
          </a:prstGeom>
        </p:spPr>
      </p:pic>
      <p:pic>
        <p:nvPicPr>
          <p:cNvPr id="14" name="Picture 13" descr="63041853-forget-me-not-flower-blossom-blue-flower-vector-illustrat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0" y="2628900"/>
            <a:ext cx="533400" cy="533400"/>
          </a:xfrm>
          <a:prstGeom prst="rect">
            <a:avLst/>
          </a:prstGeom>
        </p:spPr>
      </p:pic>
      <p:pic>
        <p:nvPicPr>
          <p:cNvPr id="15" name="Picture 14" descr="63041853-forget-me-not-flower-blossom-blue-flower-vector-illustratio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92700" y="3352800"/>
            <a:ext cx="457200" cy="457200"/>
          </a:xfrm>
          <a:prstGeom prst="rect">
            <a:avLst/>
          </a:prstGeom>
        </p:spPr>
      </p:pic>
      <p:pic>
        <p:nvPicPr>
          <p:cNvPr id="16" name="Picture 15" descr="63041853-forget-me-not-flower-blossom-blue-flower-vector-illustrat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0400" y="4838700"/>
            <a:ext cx="533400" cy="533400"/>
          </a:xfrm>
          <a:prstGeom prst="rect">
            <a:avLst/>
          </a:prstGeom>
        </p:spPr>
      </p:pic>
      <p:pic>
        <p:nvPicPr>
          <p:cNvPr id="18" name="Picture 17" descr="63041853-forget-me-not-flower-blossom-blue-flower-vector-illustratio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03800" y="5486400"/>
            <a:ext cx="533400" cy="533400"/>
          </a:xfrm>
          <a:prstGeom prst="rect">
            <a:avLst/>
          </a:prstGeom>
        </p:spPr>
      </p:pic>
      <p:pic>
        <p:nvPicPr>
          <p:cNvPr id="9" name="Picture 8" descr="63041853-forget-me-not-flower-blossom-blue-flower-vector-illustratio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03800" y="1219200"/>
            <a:ext cx="457200" cy="457200"/>
          </a:xfrm>
          <a:prstGeom prst="rect">
            <a:avLst/>
          </a:prstGeom>
        </p:spPr>
      </p:pic>
      <p:pic>
        <p:nvPicPr>
          <p:cNvPr id="10" name="Picture 9" descr="63041853-forget-me-not-flower-blossom-blue-flower-vector-illustratio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076700" y="4038600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524000"/>
            <a:ext cx="2133600" cy="1371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4495800" cy="944562"/>
          </a:xfrm>
        </p:spPr>
        <p:txBody>
          <a:bodyPr>
            <a:normAutofit/>
          </a:bodyPr>
          <a:lstStyle/>
          <a:p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8 + 3 =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	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	8 + 4 =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	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	8 + 6 =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marL="514350" indent="-514350">
              <a:buNone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3 + 8 =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	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	4 + 8 =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	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	6 + 8 =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</a:p>
          <a:p>
            <a:pPr marL="514350" indent="-514350">
              <a:buNone/>
            </a:pP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None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8 + 7 =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	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	8 + 9 =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</a:p>
          <a:p>
            <a:pPr marL="514350" indent="-514350" algn="ctr">
              <a:buNone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7 + 8 =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	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	9 + 8 =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endParaRPr lang="en-US" sz="3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30400" y="1752600"/>
            <a:ext cx="4572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US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00" y="2334062"/>
            <a:ext cx="4572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US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35500" y="1752600"/>
            <a:ext cx="4572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US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84700" y="2334062"/>
            <a:ext cx="4572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US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40600" y="2325490"/>
            <a:ext cx="5334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US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429500" y="1752600"/>
            <a:ext cx="5334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US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00800" y="3575566"/>
            <a:ext cx="5334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US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00800" y="4235966"/>
            <a:ext cx="6858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US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32200" y="3581400"/>
            <a:ext cx="5334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US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32200" y="4235966"/>
            <a:ext cx="5334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US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426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b="1" u="sng" smtClean="0">
                <a:latin typeface="Times New Roman" pitchFamily="18" charset="0"/>
                <a:cs typeface="Times New Roman" pitchFamily="18" charset="0"/>
              </a:rPr>
              <a:t>Bài 2.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b="1" u="sng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 sz="3400" smtClean="0">
                <a:latin typeface="Times New Roman" pitchFamily="18" charset="0"/>
                <a:cs typeface="Times New Roman" pitchFamily="18" charset="0"/>
              </a:rPr>
              <a:t>	8	         	8	          	 8	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sz="3400" smtClean="0">
                <a:latin typeface="Times New Roman" pitchFamily="18" charset="0"/>
                <a:cs typeface="Times New Roman" pitchFamily="18" charset="0"/>
              </a:rPr>
              <a:t>	3	         	7		          9	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sz="34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            </a:t>
            </a:r>
            <a:r>
              <a:rPr lang="en-US" sz="340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	                17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sz="3400" smtClean="0">
                <a:latin typeface="Times New Roman" pitchFamily="18" charset="0"/>
                <a:cs typeface="Times New Roman" pitchFamily="18" charset="0"/>
              </a:rPr>
              <a:t>	4	         	6	          	 8	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sz="3400" smtClean="0">
                <a:latin typeface="Times New Roman" pitchFamily="18" charset="0"/>
                <a:cs typeface="Times New Roman" pitchFamily="18" charset="0"/>
              </a:rPr>
              <a:t>	8	         	8		          8	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sz="34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            </a:t>
            </a:r>
            <a:r>
              <a:rPr lang="en-US" sz="340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	                16</a:t>
            </a:r>
          </a:p>
          <a:p>
            <a:pPr>
              <a:buFont typeface="Arial" panose="020B0604020202020204" pitchFamily="34" charset="0"/>
              <a:buNone/>
            </a:pPr>
            <a:endParaRPr lang="en-US" sz="3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99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267200" cy="1143000"/>
          </a:xfrm>
        </p:spPr>
        <p:txBody>
          <a:bodyPr/>
          <a:lstStyle/>
          <a:p>
            <a:pPr algn="just"/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8	         	8	          	 8	</a:t>
            </a:r>
          </a:p>
          <a:p>
            <a:pPr>
              <a:buNone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	3	         	7		          9	</a:t>
            </a:r>
          </a:p>
          <a:p>
            <a:pPr>
              <a:buNone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            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	               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</a:p>
          <a:p>
            <a:pPr>
              <a:buNone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	         	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	          	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	         	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		         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           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en-US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               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en-US" sz="3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9050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33558" y="2007294"/>
            <a:ext cx="4475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en-US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5000" y="1981198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5000" y="2362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___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14579" y="233046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___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15000" y="2335431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___       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5800" y="3008531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838216" y="2981762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829300" y="3008531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81000" y="3773269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43200" y="37338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15000" y="3773269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9600" y="4888468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895600" y="4812268"/>
            <a:ext cx="762000" cy="4455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791200" y="4812268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09600" y="4154269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___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895600" y="4154269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___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791200" y="4154269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___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24" grpId="0" animBg="1"/>
      <p:bldP spid="25" grpId="0" animBg="1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257800" cy="1143000"/>
          </a:xfrm>
        </p:spPr>
        <p:txBody>
          <a:bodyPr/>
          <a:lstStyle/>
          <a:p>
            <a:pPr algn="l"/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1"/>
            <a:ext cx="8077200" cy="152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8+5     =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	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8+6     =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         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8+9     =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</a:p>
          <a:p>
            <a:pPr>
              <a:buNone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8+2+3 =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	8+2+4 =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         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8+2+7 =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endParaRPr lang="en-US" sz="3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flipV="1">
            <a:off x="2362200" y="1365766"/>
            <a:ext cx="6096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 flipV="1">
            <a:off x="2286000" y="1992868"/>
            <a:ext cx="6096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flipV="1">
            <a:off x="5029200" y="1371600"/>
            <a:ext cx="6096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flipV="1">
            <a:off x="5041900" y="1992868"/>
            <a:ext cx="6096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flipV="1">
            <a:off x="8153400" y="1347232"/>
            <a:ext cx="6096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flipV="1">
            <a:off x="8077200" y="2000766"/>
            <a:ext cx="6096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647700" y="2895600"/>
            <a:ext cx="80772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9+5     =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	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9+8     =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         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9+6     =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>
              <a:buFont typeface="Arial" pitchFamily="34" charset="0"/>
              <a:buNone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9+1+4 =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	9+1+7 =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         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9+1+5 = </a:t>
            </a: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en-US" sz="3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 flipV="1">
            <a:off x="2286000" y="3059668"/>
            <a:ext cx="6096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 flipV="1">
            <a:off x="2209800" y="3657600"/>
            <a:ext cx="6096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 flipV="1">
            <a:off x="5029200" y="3059668"/>
            <a:ext cx="6096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 flipV="1">
            <a:off x="5105400" y="3669268"/>
            <a:ext cx="6096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 flipV="1">
            <a:off x="8153400" y="3048000"/>
            <a:ext cx="6096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 flipV="1">
            <a:off x="8077200" y="3669268"/>
            <a:ext cx="6096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0" grpId="0" animBg="1"/>
      <p:bldP spid="11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" y="381000"/>
            <a:ext cx="1752600" cy="1143000"/>
          </a:xfrm>
        </p:spPr>
        <p:txBody>
          <a:bodyPr/>
          <a:lstStyle/>
          <a:p>
            <a:pPr algn="l"/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4.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89916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 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vi-VN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 tem</a:t>
            </a:r>
            <a:r>
              <a:rPr lang="vi-VN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vi-VN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7 con tem.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con tem?</a:t>
            </a:r>
            <a:r>
              <a:rPr lang="en-US" sz="4000" dirty="0" smtClean="0">
                <a:solidFill>
                  <a:srgbClr val="0070C0"/>
                </a:solidFill>
              </a:rPr>
              <a:t/>
            </a:r>
            <a:br>
              <a:rPr lang="en-US" sz="4000" dirty="0" smtClean="0">
                <a:solidFill>
                  <a:srgbClr val="0070C0"/>
                </a:solidFill>
              </a:rPr>
            </a:br>
            <a:endParaRPr lang="en-US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1371600" y="3886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-1447800" y="2133600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09800" y="3347978"/>
            <a:ext cx="5715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: … con tem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Mai    : … con tem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…..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on tem?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-1371600" y="3932366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977900" y="4455973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0926 L 0.5625 -0.00741 " pathEditMode="relative" rAng="0" ptsTypes="AA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5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278 7.40741E-7 L 0.51389 -0.00787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56" y="-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2273</TotalTime>
  <Words>254</Words>
  <Application>Microsoft Office PowerPoint</Application>
  <PresentationFormat>On-screen Show (4:3)</PresentationFormat>
  <Paragraphs>111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Bài 1. Tính nhẩm</vt:lpstr>
      <vt:lpstr>PowerPoint Presentation</vt:lpstr>
      <vt:lpstr>Bài 2. Tính </vt:lpstr>
      <vt:lpstr>Bài 3. Tính nhẩm: </vt:lpstr>
      <vt:lpstr>Bài 4.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Windows User</cp:lastModifiedBy>
  <cp:revision>102</cp:revision>
  <dcterms:created xsi:type="dcterms:W3CDTF">2018-08-17T17:38:48Z</dcterms:created>
  <dcterms:modified xsi:type="dcterms:W3CDTF">2019-10-02T15:09:21Z</dcterms:modified>
</cp:coreProperties>
</file>