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601A943-AFA5-431C-A299-C9760773414A}"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01A943-AFA5-431C-A299-C9760773414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601A943-AFA5-431C-A299-C9760773414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01A943-AFA5-431C-A299-C976077341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464CAAA-5DBF-4C37-B61C-56A35E608526}" type="datetimeFigureOut">
              <a:rPr lang="en-US" smtClean="0"/>
              <a:t>9/25/2019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01A943-AFA5-431C-A299-C9760773414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464CAAA-5DBF-4C37-B61C-56A35E608526}" type="datetimeFigureOut">
              <a:rPr lang="en-US" smtClean="0"/>
              <a:t>9/25/2019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601A943-AFA5-431C-A299-C9760773414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320040" cy="1472184"/>
          </a:xfrm>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1842864" y="1553294"/>
            <a:ext cx="7160456" cy="923330"/>
          </a:xfrm>
          <a:prstGeom prst="rect">
            <a:avLst/>
          </a:prstGeom>
          <a:noFill/>
        </p:spPr>
        <p:txBody>
          <a:bodyPr>
            <a:spAutoFit/>
          </a:bodyPr>
          <a:lstStyle/>
          <a:p>
            <a:pPr algn="ctr">
              <a:defRPr/>
            </a:pP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Giáo</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án</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điện</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rPr>
              <a:t>tử</a:t>
            </a:r>
            <a:endPar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4"/>
          <p:cNvSpPr/>
          <p:nvPr/>
        </p:nvSpPr>
        <p:spPr>
          <a:xfrm>
            <a:off x="3397062" y="152400"/>
            <a:ext cx="3346814"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TRƯỜNG TIỂU HỌC ÁI MỘ A</a:t>
            </a:r>
          </a:p>
        </p:txBody>
      </p:sp>
      <p:sp>
        <p:nvSpPr>
          <p:cNvPr id="6" name="TextBox 5"/>
          <p:cNvSpPr txBox="1"/>
          <p:nvPr/>
        </p:nvSpPr>
        <p:spPr>
          <a:xfrm>
            <a:off x="2057400" y="3008313"/>
            <a:ext cx="7848600" cy="1384995"/>
          </a:xfrm>
          <a:prstGeom prst="rect">
            <a:avLst/>
          </a:prstGeom>
          <a:noFill/>
        </p:spPr>
        <p:txBody>
          <a:bodyPr>
            <a:spAutoFit/>
          </a:bodyPr>
          <a:lstStyle/>
          <a:p>
            <a:pPr>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Môn</a:t>
            </a:r>
            <a:r>
              <a:rPr lang="en-US" sz="2800" b="1">
                <a:latin typeface="Times New Roman" pitchFamily="18" charset="0"/>
                <a:cs typeface="Times New Roman" pitchFamily="18" charset="0"/>
              </a:rPr>
              <a:t>: </a:t>
            </a:r>
            <a:r>
              <a:rPr lang="en-US" sz="2800" smtClean="0">
                <a:latin typeface="Times New Roman" pitchFamily="18" charset="0"/>
                <a:cs typeface="Times New Roman" pitchFamily="18" charset="0"/>
              </a:rPr>
              <a:t>Tự nhiên và Xã hội –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2</a:t>
            </a:r>
          </a:p>
          <a:p>
            <a:pPr>
              <a:defRPr/>
            </a:pPr>
            <a:r>
              <a:rPr lang="en-US" sz="2800" b="1" smtClean="0">
                <a:latin typeface="Times New Roman" pitchFamily="18" charset="0"/>
                <a:cs typeface="Times New Roman" pitchFamily="18" charset="0"/>
              </a:rPr>
              <a:t>	Tuần</a:t>
            </a:r>
            <a:r>
              <a:rPr lang="en-US" sz="2800" b="1">
                <a:latin typeface="Times New Roman" pitchFamily="18" charset="0"/>
                <a:cs typeface="Times New Roman" pitchFamily="18" charset="0"/>
              </a:rPr>
              <a:t>: </a:t>
            </a:r>
            <a:r>
              <a:rPr lang="en-US" sz="2800" dirty="0">
                <a:latin typeface="Times New Roman" pitchFamily="18" charset="0"/>
                <a:cs typeface="Times New Roman" pitchFamily="18" charset="0"/>
              </a:rPr>
              <a:t>2</a:t>
            </a:r>
          </a:p>
          <a:p>
            <a:pPr>
              <a:defRPr/>
            </a:pP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Bài</a:t>
            </a:r>
            <a:r>
              <a:rPr lang="en-US" b="1" smtClean="0">
                <a:latin typeface="Times New Roman" pitchFamily="18" charset="0"/>
                <a:cs typeface="Times New Roman" pitchFamily="18" charset="0"/>
              </a:rPr>
              <a:t>: </a:t>
            </a:r>
            <a:r>
              <a:rPr lang="en-US" sz="2800" smtClean="0">
                <a:latin typeface="Times New Roman" pitchFamily="18" charset="0"/>
                <a:ea typeface="Tahoma" pitchFamily="34" charset="0"/>
                <a:cs typeface="Times New Roman" pitchFamily="18" charset="0"/>
              </a:rPr>
              <a:t>Bộ Xương</a:t>
            </a:r>
            <a:endParaRPr lang="vi-VN" sz="2800"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416210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958850"/>
            <a:ext cx="8839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0000CC"/>
                </a:solidFill>
                <a:effectLst>
                  <a:outerShdw blurRad="38100" dist="38100" dir="2700000" algn="tl">
                    <a:srgbClr val="C0C0C0"/>
                  </a:outerShdw>
                </a:effectLst>
                <a:latin typeface="Times New Roman" pitchFamily="18" charset="0"/>
              </a:rPr>
              <a:t>Đúng ghi ( Đ) ; Sai ghi ( S ) vào ô trống :</a:t>
            </a:r>
          </a:p>
          <a:p>
            <a:pPr algn="ctr">
              <a:spcBef>
                <a:spcPct val="50000"/>
              </a:spcBef>
            </a:pPr>
            <a:r>
              <a:rPr lang="en-US" sz="3200" b="1">
                <a:solidFill>
                  <a:srgbClr val="0000CC"/>
                </a:solidFill>
                <a:effectLst>
                  <a:outerShdw blurRad="38100" dist="38100" dir="2700000" algn="tl">
                    <a:srgbClr val="C0C0C0"/>
                  </a:outerShdw>
                </a:effectLst>
                <a:latin typeface="Times New Roman" pitchFamily="18" charset="0"/>
              </a:rPr>
              <a:t>* </a:t>
            </a:r>
            <a:r>
              <a:rPr lang="en-US" sz="2800" b="1">
                <a:solidFill>
                  <a:srgbClr val="0000CC"/>
                </a:solidFill>
                <a:effectLst>
                  <a:outerShdw blurRad="38100" dist="38100" dir="2700000" algn="tl">
                    <a:srgbClr val="C0C0C0"/>
                  </a:outerShdw>
                </a:effectLst>
                <a:latin typeface="Times New Roman" pitchFamily="18" charset="0"/>
              </a:rPr>
              <a:t>Bạn nên làm gì để cột sống không bị cong vẹo ?  </a:t>
            </a:r>
          </a:p>
        </p:txBody>
      </p:sp>
      <p:sp>
        <p:nvSpPr>
          <p:cNvPr id="3" name="Text Box 3"/>
          <p:cNvSpPr txBox="1">
            <a:spLocks noChangeArrowheads="1"/>
          </p:cNvSpPr>
          <p:nvPr/>
        </p:nvSpPr>
        <p:spPr bwMode="auto">
          <a:xfrm>
            <a:off x="1828800" y="2209800"/>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CC"/>
                </a:solidFill>
                <a:effectLst>
                  <a:outerShdw blurRad="38100" dist="38100" dir="2700000" algn="tl">
                    <a:srgbClr val="C0C0C0"/>
                  </a:outerShdw>
                </a:effectLst>
                <a:latin typeface="Times New Roman" pitchFamily="18" charset="0"/>
              </a:rPr>
              <a:t>Luôn ngồi học ngay ngắn </a:t>
            </a:r>
          </a:p>
        </p:txBody>
      </p:sp>
      <p:sp>
        <p:nvSpPr>
          <p:cNvPr id="4" name="Text Box 4"/>
          <p:cNvSpPr txBox="1">
            <a:spLocks noChangeArrowheads="1"/>
          </p:cNvSpPr>
          <p:nvPr/>
        </p:nvSpPr>
        <p:spPr bwMode="auto">
          <a:xfrm>
            <a:off x="457200" y="2209800"/>
            <a:ext cx="10668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4000" b="1">
              <a:effectLst>
                <a:outerShdw blurRad="38100" dist="38100" dir="2700000" algn="tl">
                  <a:srgbClr val="C0C0C0"/>
                </a:outerShdw>
              </a:effectLst>
              <a:latin typeface="VNI-Times" pitchFamily="2" charset="0"/>
            </a:endParaRPr>
          </a:p>
        </p:txBody>
      </p:sp>
      <p:sp>
        <p:nvSpPr>
          <p:cNvPr id="5" name="Text Box 5"/>
          <p:cNvSpPr txBox="1">
            <a:spLocks noChangeArrowheads="1"/>
          </p:cNvSpPr>
          <p:nvPr/>
        </p:nvSpPr>
        <p:spPr bwMode="auto">
          <a:xfrm>
            <a:off x="457200" y="3276600"/>
            <a:ext cx="10668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4000" b="1">
              <a:effectLst>
                <a:outerShdw blurRad="38100" dist="38100" dir="2700000" algn="tl">
                  <a:srgbClr val="C0C0C0"/>
                </a:outerShdw>
              </a:effectLst>
              <a:latin typeface="VNI-Times" pitchFamily="2" charset="0"/>
            </a:endParaRPr>
          </a:p>
        </p:txBody>
      </p:sp>
      <p:sp>
        <p:nvSpPr>
          <p:cNvPr id="6" name="Text Box 6"/>
          <p:cNvSpPr txBox="1">
            <a:spLocks noChangeArrowheads="1"/>
          </p:cNvSpPr>
          <p:nvPr/>
        </p:nvSpPr>
        <p:spPr bwMode="auto">
          <a:xfrm>
            <a:off x="1828800" y="3276600"/>
            <a:ext cx="693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CC"/>
                </a:solidFill>
                <a:effectLst>
                  <a:outerShdw blurRad="38100" dist="38100" dir="2700000" algn="tl">
                    <a:srgbClr val="C0C0C0"/>
                  </a:outerShdw>
                </a:effectLst>
                <a:latin typeface="Times New Roman" pitchFamily="18" charset="0"/>
              </a:rPr>
              <a:t>Mang , xách vật nặng</a:t>
            </a:r>
            <a:r>
              <a:rPr lang="en-US" sz="4000" b="1">
                <a:solidFill>
                  <a:srgbClr val="0000CC"/>
                </a:solidFill>
                <a:effectLst>
                  <a:outerShdw blurRad="38100" dist="38100" dir="2700000" algn="tl">
                    <a:srgbClr val="C0C0C0"/>
                  </a:outerShdw>
                </a:effectLst>
                <a:latin typeface="Times New Roman" pitchFamily="18" charset="0"/>
              </a:rPr>
              <a:t>  </a:t>
            </a:r>
          </a:p>
        </p:txBody>
      </p:sp>
      <p:sp>
        <p:nvSpPr>
          <p:cNvPr id="7" name="Text Box 7"/>
          <p:cNvSpPr txBox="1">
            <a:spLocks noChangeArrowheads="1"/>
          </p:cNvSpPr>
          <p:nvPr/>
        </p:nvSpPr>
        <p:spPr bwMode="auto">
          <a:xfrm>
            <a:off x="457200" y="5410200"/>
            <a:ext cx="10668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4000" b="1">
              <a:effectLst>
                <a:outerShdw blurRad="38100" dist="38100" dir="2700000" algn="tl">
                  <a:srgbClr val="C0C0C0"/>
                </a:outerShdw>
              </a:effectLst>
              <a:latin typeface="VNI-Times" pitchFamily="2" charset="0"/>
            </a:endParaRPr>
          </a:p>
        </p:txBody>
      </p:sp>
      <p:sp>
        <p:nvSpPr>
          <p:cNvPr id="8" name="Text Box 8"/>
          <p:cNvSpPr txBox="1">
            <a:spLocks noChangeArrowheads="1"/>
          </p:cNvSpPr>
          <p:nvPr/>
        </p:nvSpPr>
        <p:spPr bwMode="auto">
          <a:xfrm>
            <a:off x="457200" y="4343400"/>
            <a:ext cx="10668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4000" b="1">
              <a:effectLst>
                <a:outerShdw blurRad="38100" dist="38100" dir="2700000" algn="tl">
                  <a:srgbClr val="C0C0C0"/>
                </a:outerShdw>
              </a:effectLst>
              <a:latin typeface="VNI-Times" pitchFamily="2" charset="0"/>
            </a:endParaRPr>
          </a:p>
        </p:txBody>
      </p:sp>
      <p:sp>
        <p:nvSpPr>
          <p:cNvPr id="9" name="Text Box 9"/>
          <p:cNvSpPr txBox="1">
            <a:spLocks noChangeArrowheads="1"/>
          </p:cNvSpPr>
          <p:nvPr/>
        </p:nvSpPr>
        <p:spPr bwMode="auto">
          <a:xfrm>
            <a:off x="1828800" y="43434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CC"/>
                </a:solidFill>
                <a:effectLst>
                  <a:outerShdw blurRad="38100" dist="38100" dir="2700000" algn="tl">
                    <a:srgbClr val="C0C0C0"/>
                  </a:outerShdw>
                </a:effectLst>
                <a:latin typeface="Times New Roman" pitchFamily="18" charset="0"/>
              </a:rPr>
              <a:t>Đeo cặp trên hai vai khi đi học    </a:t>
            </a:r>
          </a:p>
        </p:txBody>
      </p:sp>
      <p:sp>
        <p:nvSpPr>
          <p:cNvPr id="10" name="Text Box 10"/>
          <p:cNvSpPr txBox="1">
            <a:spLocks noChangeArrowheads="1"/>
          </p:cNvSpPr>
          <p:nvPr/>
        </p:nvSpPr>
        <p:spPr bwMode="auto">
          <a:xfrm>
            <a:off x="1828800" y="54102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CC"/>
                </a:solidFill>
                <a:effectLst>
                  <a:outerShdw blurRad="38100" dist="38100" dir="2700000" algn="tl">
                    <a:srgbClr val="C0C0C0"/>
                  </a:outerShdw>
                </a:effectLst>
                <a:latin typeface="Times New Roman" pitchFamily="18" charset="0"/>
              </a:rPr>
              <a:t>Ngồi học ở bàn , ghế vừa tầm vóc     </a:t>
            </a:r>
          </a:p>
        </p:txBody>
      </p:sp>
      <p:sp>
        <p:nvSpPr>
          <p:cNvPr id="11" name="Text Box 11"/>
          <p:cNvSpPr txBox="1">
            <a:spLocks noChangeArrowheads="1"/>
          </p:cNvSpPr>
          <p:nvPr/>
        </p:nvSpPr>
        <p:spPr bwMode="auto">
          <a:xfrm>
            <a:off x="4191000" y="6858000"/>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CC"/>
                </a:solidFill>
                <a:effectLst>
                  <a:outerShdw blurRad="38100" dist="38100" dir="2700000" algn="tl">
                    <a:srgbClr val="C0C0C0"/>
                  </a:outerShdw>
                </a:effectLst>
                <a:latin typeface="Times New Roman" pitchFamily="18" charset="0"/>
              </a:rPr>
              <a:t>Đ</a:t>
            </a:r>
          </a:p>
        </p:txBody>
      </p:sp>
      <p:sp>
        <p:nvSpPr>
          <p:cNvPr id="12" name="Text Box 12"/>
          <p:cNvSpPr txBox="1">
            <a:spLocks noChangeArrowheads="1"/>
          </p:cNvSpPr>
          <p:nvPr/>
        </p:nvSpPr>
        <p:spPr bwMode="auto">
          <a:xfrm>
            <a:off x="5638800" y="6858000"/>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CC"/>
                </a:solidFill>
                <a:effectLst>
                  <a:outerShdw blurRad="38100" dist="38100" dir="2700000" algn="tl">
                    <a:srgbClr val="C0C0C0"/>
                  </a:outerShdw>
                </a:effectLst>
                <a:latin typeface="Times New Roman" pitchFamily="18" charset="0"/>
              </a:rPr>
              <a:t>S</a:t>
            </a:r>
          </a:p>
        </p:txBody>
      </p:sp>
      <p:sp>
        <p:nvSpPr>
          <p:cNvPr id="13" name="Text Box 13"/>
          <p:cNvSpPr txBox="1">
            <a:spLocks noChangeArrowheads="1"/>
          </p:cNvSpPr>
          <p:nvPr/>
        </p:nvSpPr>
        <p:spPr bwMode="auto">
          <a:xfrm>
            <a:off x="6553200" y="6858000"/>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CC"/>
                </a:solidFill>
                <a:effectLst>
                  <a:outerShdw blurRad="38100" dist="38100" dir="2700000" algn="tl">
                    <a:srgbClr val="C0C0C0"/>
                  </a:outerShdw>
                </a:effectLst>
                <a:latin typeface="Times New Roman" pitchFamily="18" charset="0"/>
              </a:rPr>
              <a:t>Đ</a:t>
            </a:r>
          </a:p>
        </p:txBody>
      </p:sp>
      <p:sp>
        <p:nvSpPr>
          <p:cNvPr id="14" name="Text Box 14"/>
          <p:cNvSpPr txBox="1">
            <a:spLocks noChangeArrowheads="1"/>
          </p:cNvSpPr>
          <p:nvPr/>
        </p:nvSpPr>
        <p:spPr bwMode="auto">
          <a:xfrm>
            <a:off x="7696200" y="6858000"/>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CC"/>
                </a:solidFill>
                <a:effectLst>
                  <a:outerShdw blurRad="38100" dist="38100" dir="2700000" algn="tl">
                    <a:srgbClr val="C0C0C0"/>
                  </a:outerShdw>
                </a:effectLst>
                <a:latin typeface="Times New Roman" pitchFamily="18" charset="0"/>
              </a:rPr>
              <a:t>Đ</a:t>
            </a:r>
          </a:p>
        </p:txBody>
      </p:sp>
      <p:sp>
        <p:nvSpPr>
          <p:cNvPr id="15" name="WordArt 15"/>
          <p:cNvSpPr>
            <a:spLocks noChangeArrowheads="1" noChangeShapeType="1" noTextEdit="1"/>
          </p:cNvSpPr>
          <p:nvPr/>
        </p:nvSpPr>
        <p:spPr bwMode="auto">
          <a:xfrm>
            <a:off x="1981200" y="304800"/>
            <a:ext cx="48006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i="1" kern="10" smtClean="0">
                <a:ln w="9525">
                  <a:solidFill>
                    <a:srgbClr val="003300"/>
                  </a:solidFill>
                  <a:round/>
                  <a:headEnd/>
                  <a:tailEnd/>
                </a:ln>
                <a:solidFill>
                  <a:srgbClr val="FF0000"/>
                </a:solidFill>
                <a:latin typeface="Times New Roman"/>
                <a:cs typeface="Times New Roman"/>
              </a:rPr>
              <a:t>Củng cố</a:t>
            </a:r>
            <a:endParaRPr lang="en-US" sz="4400" b="1" i="1" kern="10">
              <a:ln w="9525">
                <a:solidFill>
                  <a:srgbClr val="0033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6960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cTn>
                              </p:par>
                            </p:childTnLst>
                          </p:cTn>
                        </p:par>
                        <p:par>
                          <p:cTn id="15" fill="hold">
                            <p:stCondLst>
                              <p:cond delay="5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500"/>
                                        <p:tgtEl>
                                          <p:spTgt spid="6"/>
                                        </p:tgtEl>
                                      </p:cBhvr>
                                    </p:animEffect>
                                  </p:childTnLst>
                                </p:cTn>
                              </p:par>
                            </p:childTnLst>
                          </p:cTn>
                        </p:par>
                        <p:par>
                          <p:cTn id="19" fill="hold">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Righ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05833 -0.05108 L -0.38333 -0.67229 " pathEditMode="relative" rAng="0" ptsTypes="AA">
                                      <p:cBhvr>
                                        <p:cTn id="32" dur="1000" fill="hold"/>
                                        <p:tgtEl>
                                          <p:spTgt spid="11"/>
                                        </p:tgtEl>
                                        <p:attrNameLst>
                                          <p:attrName>ppt_x</p:attrName>
                                          <p:attrName>ppt_y</p:attrName>
                                        </p:attrNameLst>
                                      </p:cBhvr>
                                      <p:rCtr x="-16250" y="-31061"/>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3.33333E-6 3.10146E-6 L -0.54166 -0.51699 " pathEditMode="relative" rAng="0" ptsTypes="AA">
                                      <p:cBhvr>
                                        <p:cTn id="36" dur="2000" fill="hold"/>
                                        <p:tgtEl>
                                          <p:spTgt spid="12"/>
                                        </p:tgtEl>
                                        <p:attrNameLst>
                                          <p:attrName>ppt_x</p:attrName>
                                          <p:attrName>ppt_y</p:attrName>
                                        </p:attrNameLst>
                                      </p:cBhvr>
                                      <p:rCtr x="-27083" y="-25861"/>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04166 -0.05108 L -0.64166 -0.36169 " pathEditMode="relative" rAng="0" ptsTypes="AA">
                                      <p:cBhvr>
                                        <p:cTn id="40" dur="2000" fill="hold"/>
                                        <p:tgtEl>
                                          <p:spTgt spid="13"/>
                                        </p:tgtEl>
                                        <p:attrNameLst>
                                          <p:attrName>ppt_x</p:attrName>
                                          <p:attrName>ppt_y</p:attrName>
                                        </p:attrNameLst>
                                      </p:cBhvr>
                                      <p:rCtr x="-30000" y="-15530"/>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0.05 -0.05108 L -0.76666 -0.20638 " pathEditMode="relative" rAng="0" ptsTypes="AA">
                                      <p:cBhvr>
                                        <p:cTn id="44" dur="2000" fill="hold"/>
                                        <p:tgtEl>
                                          <p:spTgt spid="14"/>
                                        </p:tgtEl>
                                        <p:attrNameLst>
                                          <p:attrName>ppt_x</p:attrName>
                                          <p:attrName>ppt_y</p:attrName>
                                        </p:attrNameLst>
                                      </p:cBhvr>
                                      <p:rCtr x="-35833" y="-77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oa vang goc d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hoa vang goc d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737100"/>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oa vang goc 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37100"/>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oa vang goc d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100" y="0"/>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339975" y="188913"/>
            <a:ext cx="4608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000066"/>
                </a:solidFill>
              </a:rPr>
              <a:t> Ôn bài cũ </a:t>
            </a:r>
          </a:p>
        </p:txBody>
      </p:sp>
      <p:pic>
        <p:nvPicPr>
          <p:cNvPr id="7" name="Picture 9" descr="img005"/>
          <p:cNvPicPr>
            <a:picLocks noChangeAspect="1" noChangeArrowheads="1"/>
          </p:cNvPicPr>
          <p:nvPr/>
        </p:nvPicPr>
        <p:blipFill>
          <a:blip r:embed="rId6" cstate="print">
            <a:lum bright="6000" contrast="12000"/>
            <a:extLst>
              <a:ext uri="{28A0092B-C50C-407E-A947-70E740481C1C}">
                <a14:useLocalDpi xmlns:a14="http://schemas.microsoft.com/office/drawing/2010/main" val="0"/>
              </a:ext>
            </a:extLst>
          </a:blip>
          <a:srcRect b="9631"/>
          <a:stretch>
            <a:fillRect/>
          </a:stretch>
        </p:blipFill>
        <p:spPr bwMode="auto">
          <a:xfrm>
            <a:off x="4427538" y="981075"/>
            <a:ext cx="4033837" cy="497205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395287" y="1060450"/>
            <a:ext cx="388937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4000" b="1" i="1">
                <a:solidFill>
                  <a:srgbClr val="000066"/>
                </a:solidFill>
              </a:rPr>
              <a:t>Chỉ và nói tên các cơ quan vận động </a:t>
            </a:r>
            <a:r>
              <a:rPr lang="en-US" sz="4000" b="1" i="1" smtClean="0">
                <a:solidFill>
                  <a:srgbClr val="000066"/>
                </a:solidFill>
              </a:rPr>
              <a:t>của </a:t>
            </a:r>
            <a:r>
              <a:rPr lang="en-US" sz="4000" b="1" i="1">
                <a:solidFill>
                  <a:srgbClr val="000066"/>
                </a:solidFill>
              </a:rPr>
              <a:t>cơ thể.</a:t>
            </a:r>
          </a:p>
        </p:txBody>
      </p:sp>
    </p:spTree>
    <p:extLst>
      <p:ext uri="{BB962C8B-B14F-4D97-AF65-F5344CB8AC3E}">
        <p14:creationId xmlns:p14="http://schemas.microsoft.com/office/powerpoint/2010/main" val="14287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strips(downRight)">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41443"/>
            <a:ext cx="5404043" cy="646331"/>
          </a:xfrm>
          <a:prstGeom prst="rect">
            <a:avLst/>
          </a:prstGeom>
        </p:spPr>
        <p:txBody>
          <a:bodyPr wrap="none">
            <a:spAutoFit/>
          </a:bodyPr>
          <a:lstStyle/>
          <a:p>
            <a:pPr algn="ctr"/>
            <a:r>
              <a:rPr lang="en-US" sz="3600" kern="10" dirty="0" err="1" smtClean="0">
                <a:ln w="12700" cap="sq">
                  <a:solidFill>
                    <a:schemeClr val="tx1"/>
                  </a:solidFill>
                  <a:round/>
                  <a:headEnd type="none" w="sm" len="sm"/>
                  <a:tailEnd type="none" w="sm" len="sm"/>
                </a:ln>
                <a:solidFill>
                  <a:srgbClr val="FF0000"/>
                </a:solidFill>
                <a:latin typeface="Times New Roman"/>
                <a:cs typeface="Times New Roman"/>
              </a:rPr>
              <a:t>Hoạt</a:t>
            </a:r>
            <a:r>
              <a:rPr lang="en-US" sz="3600" kern="10" dirty="0" smtClean="0">
                <a:ln w="12700" cap="sq">
                  <a:solidFill>
                    <a:schemeClr val="tx1"/>
                  </a:solidFill>
                  <a:round/>
                  <a:headEnd type="none" w="sm" len="sm"/>
                  <a:tailEnd type="none" w="sm" len="sm"/>
                </a:ln>
                <a:solidFill>
                  <a:srgbClr val="FF0000"/>
                </a:solidFill>
                <a:latin typeface="Times New Roman"/>
                <a:cs typeface="Times New Roman"/>
              </a:rPr>
              <a:t> </a:t>
            </a:r>
            <a:r>
              <a:rPr lang="en-US" sz="3600" kern="10" dirty="0" err="1" smtClean="0">
                <a:ln w="12700" cap="sq">
                  <a:solidFill>
                    <a:schemeClr val="tx1"/>
                  </a:solidFill>
                  <a:round/>
                  <a:headEnd type="none" w="sm" len="sm"/>
                  <a:tailEnd type="none" w="sm" len="sm"/>
                </a:ln>
                <a:solidFill>
                  <a:srgbClr val="FF0000"/>
                </a:solidFill>
                <a:latin typeface="Times New Roman"/>
                <a:cs typeface="Times New Roman"/>
              </a:rPr>
              <a:t>động</a:t>
            </a:r>
            <a:r>
              <a:rPr lang="en-US" sz="3600" kern="10" dirty="0" smtClean="0">
                <a:ln w="12700" cap="sq">
                  <a:solidFill>
                    <a:schemeClr val="tx1"/>
                  </a:solidFill>
                  <a:round/>
                  <a:headEnd type="none" w="sm" len="sm"/>
                  <a:tailEnd type="none" w="sm" len="sm"/>
                </a:ln>
                <a:solidFill>
                  <a:srgbClr val="FF0000"/>
                </a:solidFill>
                <a:latin typeface="Times New Roman"/>
                <a:cs typeface="Times New Roman"/>
              </a:rPr>
              <a:t> 1: </a:t>
            </a:r>
            <a:r>
              <a:rPr lang="en-US" sz="3600" kern="10" dirty="0" err="1" smtClean="0">
                <a:ln w="12700" cap="sq">
                  <a:solidFill>
                    <a:schemeClr val="tx1"/>
                  </a:solidFill>
                  <a:round/>
                  <a:headEnd type="none" w="sm" len="sm"/>
                  <a:tailEnd type="none" w="sm" len="sm"/>
                </a:ln>
                <a:solidFill>
                  <a:srgbClr val="FF0000"/>
                </a:solidFill>
                <a:latin typeface="Times New Roman"/>
                <a:cs typeface="Times New Roman"/>
              </a:rPr>
              <a:t>Quan</a:t>
            </a:r>
            <a:r>
              <a:rPr lang="en-US" sz="3600" kern="10" dirty="0" smtClean="0">
                <a:ln w="12700" cap="sq">
                  <a:solidFill>
                    <a:schemeClr val="tx1"/>
                  </a:solidFill>
                  <a:round/>
                  <a:headEnd type="none" w="sm" len="sm"/>
                  <a:tailEnd type="none" w="sm" len="sm"/>
                </a:ln>
                <a:solidFill>
                  <a:srgbClr val="FF0000"/>
                </a:solidFill>
                <a:latin typeface="Times New Roman"/>
                <a:cs typeface="Times New Roman"/>
              </a:rPr>
              <a:t> </a:t>
            </a:r>
            <a:r>
              <a:rPr lang="en-US" sz="3600" kern="10" dirty="0" err="1" smtClean="0">
                <a:ln w="12700" cap="sq">
                  <a:solidFill>
                    <a:schemeClr val="tx1"/>
                  </a:solidFill>
                  <a:round/>
                  <a:headEnd type="none" w="sm" len="sm"/>
                  <a:tailEnd type="none" w="sm" len="sm"/>
                </a:ln>
                <a:solidFill>
                  <a:srgbClr val="FF0000"/>
                </a:solidFill>
                <a:latin typeface="Times New Roman"/>
                <a:cs typeface="Times New Roman"/>
              </a:rPr>
              <a:t>sát</a:t>
            </a:r>
            <a:r>
              <a:rPr lang="en-US" sz="3600" kern="10" dirty="0" smtClean="0">
                <a:ln w="12700" cap="sq">
                  <a:solidFill>
                    <a:schemeClr val="tx1"/>
                  </a:solidFill>
                  <a:round/>
                  <a:headEnd type="none" w="sm" len="sm"/>
                  <a:tailEnd type="none" w="sm" len="sm"/>
                </a:ln>
                <a:solidFill>
                  <a:srgbClr val="FF0000"/>
                </a:solidFill>
                <a:latin typeface="Times New Roman"/>
                <a:cs typeface="Times New Roman"/>
              </a:rPr>
              <a:t> </a:t>
            </a:r>
            <a:r>
              <a:rPr lang="en-US" sz="3600" kern="10" dirty="0" err="1" smtClean="0">
                <a:ln w="12700" cap="sq">
                  <a:solidFill>
                    <a:schemeClr val="tx1"/>
                  </a:solidFill>
                  <a:round/>
                  <a:headEnd type="none" w="sm" len="sm"/>
                  <a:tailEnd type="none" w="sm" len="sm"/>
                </a:ln>
                <a:solidFill>
                  <a:srgbClr val="FF0000"/>
                </a:solidFill>
                <a:latin typeface="Times New Roman"/>
                <a:cs typeface="Times New Roman"/>
              </a:rPr>
              <a:t>hình</a:t>
            </a:r>
            <a:r>
              <a:rPr lang="en-US" sz="3600" kern="10" dirty="0" smtClean="0">
                <a:ln w="12700" cap="sq">
                  <a:solidFill>
                    <a:schemeClr val="tx1"/>
                  </a:solidFill>
                  <a:round/>
                  <a:headEnd type="none" w="sm" len="sm"/>
                  <a:tailEnd type="none" w="sm" len="sm"/>
                </a:ln>
                <a:solidFill>
                  <a:srgbClr val="FF0000"/>
                </a:solidFill>
                <a:latin typeface="Times New Roman"/>
                <a:cs typeface="Times New Roman"/>
              </a:rPr>
              <a:t>:</a:t>
            </a:r>
            <a:endParaRPr lang="en-US" sz="3600" kern="10" dirty="0">
              <a:ln w="12700" cap="sq">
                <a:solidFill>
                  <a:schemeClr val="tx1"/>
                </a:solidFill>
                <a:round/>
                <a:headEnd type="none" w="sm" len="sm"/>
                <a:tailEnd type="none" w="sm" len="sm"/>
              </a:ln>
              <a:solidFill>
                <a:srgbClr val="FF0000"/>
              </a:solidFill>
              <a:latin typeface="Times New Roman"/>
              <a:cs typeface="Times New Roman"/>
            </a:endParaRPr>
          </a:p>
        </p:txBody>
      </p:sp>
      <p:pic>
        <p:nvPicPr>
          <p:cNvPr id="10" name="Picture 6" descr="bo x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549275"/>
            <a:ext cx="3995737"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0" y="3200400"/>
            <a:ext cx="5181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4800">
                <a:latin typeface=".VnCentury Schoolbook" pitchFamily="34" charset="0"/>
              </a:rPr>
              <a:t>   </a:t>
            </a:r>
            <a:endParaRPr lang="en-US" sz="4800" b="1">
              <a:solidFill>
                <a:srgbClr val="990033"/>
              </a:solidFill>
              <a:latin typeface=".VnTime" pitchFamily="34" charset="0"/>
            </a:endParaRPr>
          </a:p>
        </p:txBody>
      </p:sp>
      <p:sp>
        <p:nvSpPr>
          <p:cNvPr id="12" name="Text Box 9"/>
          <p:cNvSpPr txBox="1">
            <a:spLocks noChangeArrowheads="1"/>
          </p:cNvSpPr>
          <p:nvPr/>
        </p:nvSpPr>
        <p:spPr bwMode="auto">
          <a:xfrm>
            <a:off x="304800" y="990600"/>
            <a:ext cx="42481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b="1" dirty="0" err="1">
                <a:latin typeface="Times New Roman" pitchFamily="18" charset="0"/>
                <a:cs typeface="Times New Roman" pitchFamily="18" charset="0"/>
              </a:rPr>
              <a:t>Kể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tên</a:t>
            </a:r>
            <a:r>
              <a:rPr lang="en-US" sz="4000" b="1" dirty="0">
                <a:latin typeface="Times New Roman" pitchFamily="18" charset="0"/>
                <a:cs typeface="Times New Roman" pitchFamily="18" charset="0"/>
              </a:rPr>
              <a:t> 1 </a:t>
            </a: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loại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con </a:t>
            </a:r>
            <a:r>
              <a:rPr lang="en-US" sz="4000" b="1" dirty="0" err="1">
                <a:latin typeface="Times New Roman" pitchFamily="18" charset="0"/>
                <a:cs typeface="Times New Roman" pitchFamily="18" charset="0"/>
              </a:rPr>
              <a:t>biết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8634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o x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556" y="535420"/>
            <a:ext cx="3995737"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p:cNvSpPr>
            <a:spLocks noChangeArrowheads="1"/>
          </p:cNvSpPr>
          <p:nvPr/>
        </p:nvSpPr>
        <p:spPr bwMode="auto">
          <a:xfrm>
            <a:off x="-20782" y="152400"/>
            <a:ext cx="5181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4800">
                <a:latin typeface=".VnCentury Schoolbook" pitchFamily="34" charset="0"/>
              </a:rPr>
              <a:t>   </a:t>
            </a:r>
            <a:endParaRPr lang="en-US" sz="3200" b="1">
              <a:solidFill>
                <a:schemeClr val="tx1">
                  <a:lumMod val="85000"/>
                  <a:lumOff val="15000"/>
                </a:schemeClr>
              </a:solidFill>
              <a:latin typeface="Times New Roman" pitchFamily="18" charset="0"/>
              <a:cs typeface="Times New Roman" pitchFamily="18" charset="0"/>
            </a:endParaRPr>
          </a:p>
        </p:txBody>
      </p:sp>
      <p:pic>
        <p:nvPicPr>
          <p:cNvPr id="4" name="Picture 6" descr="bo x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629" y="521565"/>
            <a:ext cx="3995737"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0" y="152399"/>
            <a:ext cx="5181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4800">
                <a:latin typeface=".VnCentury Schoolbook" pitchFamily="34" charset="0"/>
              </a:rPr>
              <a:t>  </a:t>
            </a:r>
            <a:r>
              <a:rPr lang="en-US" sz="4800" smtClean="0">
                <a:solidFill>
                  <a:srgbClr val="C00000"/>
                </a:solidFill>
                <a:latin typeface="Times New Roman" pitchFamily="18" charset="0"/>
                <a:cs typeface="Times New Roman" pitchFamily="18" charset="0"/>
              </a:rPr>
              <a:t>Hãy chỉ và nêu tên một số xương của cơ thể?</a:t>
            </a:r>
            <a:endParaRPr lang="en-US" sz="48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47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o x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04813"/>
            <a:ext cx="3995738"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0" y="0"/>
            <a:ext cx="2447925" cy="5889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đầu</a:t>
            </a:r>
          </a:p>
        </p:txBody>
      </p:sp>
      <p:sp>
        <p:nvSpPr>
          <p:cNvPr id="4" name="Text Box 7"/>
          <p:cNvSpPr txBox="1">
            <a:spLocks noChangeArrowheads="1"/>
          </p:cNvSpPr>
          <p:nvPr/>
        </p:nvSpPr>
        <p:spPr bwMode="auto">
          <a:xfrm>
            <a:off x="0" y="836613"/>
            <a:ext cx="2447925" cy="5889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mặt</a:t>
            </a:r>
          </a:p>
        </p:txBody>
      </p:sp>
      <p:sp>
        <p:nvSpPr>
          <p:cNvPr id="5" name="Text Box 8"/>
          <p:cNvSpPr txBox="1">
            <a:spLocks noChangeArrowheads="1"/>
          </p:cNvSpPr>
          <p:nvPr/>
        </p:nvSpPr>
        <p:spPr bwMode="auto">
          <a:xfrm>
            <a:off x="0" y="1700213"/>
            <a:ext cx="3059113" cy="5889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sườn</a:t>
            </a:r>
          </a:p>
        </p:txBody>
      </p:sp>
      <p:sp>
        <p:nvSpPr>
          <p:cNvPr id="6" name="Text Box 9"/>
          <p:cNvSpPr txBox="1">
            <a:spLocks noChangeArrowheads="1"/>
          </p:cNvSpPr>
          <p:nvPr/>
        </p:nvSpPr>
        <p:spPr bwMode="auto">
          <a:xfrm>
            <a:off x="0" y="2565400"/>
            <a:ext cx="2879725" cy="5889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sống</a:t>
            </a:r>
          </a:p>
        </p:txBody>
      </p:sp>
      <p:sp>
        <p:nvSpPr>
          <p:cNvPr id="7" name="Text Box 10"/>
          <p:cNvSpPr txBox="1">
            <a:spLocks noChangeArrowheads="1"/>
          </p:cNvSpPr>
          <p:nvPr/>
        </p:nvSpPr>
        <p:spPr bwMode="auto">
          <a:xfrm>
            <a:off x="0" y="3573463"/>
            <a:ext cx="2447925" cy="5889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tay</a:t>
            </a:r>
          </a:p>
        </p:txBody>
      </p:sp>
      <p:sp>
        <p:nvSpPr>
          <p:cNvPr id="8" name="Text Box 12"/>
          <p:cNvSpPr txBox="1">
            <a:spLocks noChangeArrowheads="1"/>
          </p:cNvSpPr>
          <p:nvPr/>
        </p:nvSpPr>
        <p:spPr bwMode="auto">
          <a:xfrm>
            <a:off x="0" y="6021388"/>
            <a:ext cx="3313113" cy="5889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chân</a:t>
            </a:r>
          </a:p>
        </p:txBody>
      </p:sp>
      <p:sp>
        <p:nvSpPr>
          <p:cNvPr id="9" name="Line 14"/>
          <p:cNvSpPr>
            <a:spLocks noChangeShapeType="1"/>
          </p:cNvSpPr>
          <p:nvPr/>
        </p:nvSpPr>
        <p:spPr bwMode="auto">
          <a:xfrm>
            <a:off x="2484438" y="404813"/>
            <a:ext cx="2087562" cy="144462"/>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5"/>
          <p:cNvSpPr>
            <a:spLocks noChangeShapeType="1"/>
          </p:cNvSpPr>
          <p:nvPr/>
        </p:nvSpPr>
        <p:spPr bwMode="auto">
          <a:xfrm flipV="1">
            <a:off x="2484438" y="908050"/>
            <a:ext cx="2087562" cy="360363"/>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6"/>
          <p:cNvSpPr>
            <a:spLocks noChangeShapeType="1"/>
          </p:cNvSpPr>
          <p:nvPr/>
        </p:nvSpPr>
        <p:spPr bwMode="auto">
          <a:xfrm>
            <a:off x="3132138" y="1989138"/>
            <a:ext cx="1439862" cy="144462"/>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7"/>
          <p:cNvSpPr>
            <a:spLocks noChangeShapeType="1"/>
          </p:cNvSpPr>
          <p:nvPr/>
        </p:nvSpPr>
        <p:spPr bwMode="auto">
          <a:xfrm flipV="1">
            <a:off x="2771775" y="2636838"/>
            <a:ext cx="2087563" cy="71437"/>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8"/>
          <p:cNvSpPr>
            <a:spLocks noChangeShapeType="1"/>
          </p:cNvSpPr>
          <p:nvPr/>
        </p:nvSpPr>
        <p:spPr bwMode="auto">
          <a:xfrm flipV="1">
            <a:off x="2411413" y="3141663"/>
            <a:ext cx="1152525" cy="719137"/>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9"/>
          <p:cNvSpPr>
            <a:spLocks noChangeShapeType="1"/>
          </p:cNvSpPr>
          <p:nvPr/>
        </p:nvSpPr>
        <p:spPr bwMode="auto">
          <a:xfrm flipV="1">
            <a:off x="3132138" y="2924175"/>
            <a:ext cx="1152525" cy="1944688"/>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0"/>
          <p:cNvSpPr>
            <a:spLocks noChangeShapeType="1"/>
          </p:cNvSpPr>
          <p:nvPr/>
        </p:nvSpPr>
        <p:spPr bwMode="auto">
          <a:xfrm flipV="1">
            <a:off x="2916238" y="4365625"/>
            <a:ext cx="1655762" cy="1871663"/>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1"/>
          <p:cNvSpPr>
            <a:spLocks noChangeShapeType="1"/>
          </p:cNvSpPr>
          <p:nvPr/>
        </p:nvSpPr>
        <p:spPr bwMode="auto">
          <a:xfrm flipV="1">
            <a:off x="2916238" y="5229225"/>
            <a:ext cx="1800225" cy="1008063"/>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2"/>
          <p:cNvSpPr>
            <a:spLocks noChangeShapeType="1"/>
          </p:cNvSpPr>
          <p:nvPr/>
        </p:nvSpPr>
        <p:spPr bwMode="auto">
          <a:xfrm flipV="1">
            <a:off x="2916238" y="6165850"/>
            <a:ext cx="1511300" cy="71438"/>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3"/>
          <p:cNvSpPr txBox="1">
            <a:spLocks noChangeArrowheads="1"/>
          </p:cNvSpPr>
          <p:nvPr/>
        </p:nvSpPr>
        <p:spPr bwMode="auto">
          <a:xfrm>
            <a:off x="0" y="4724400"/>
            <a:ext cx="3203575" cy="5889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333399"/>
                </a:solidFill>
              </a:rPr>
              <a:t>Xương chậu</a:t>
            </a:r>
          </a:p>
        </p:txBody>
      </p:sp>
      <p:sp>
        <p:nvSpPr>
          <p:cNvPr id="19" name="Text Box 26"/>
          <p:cNvSpPr txBox="1">
            <a:spLocks noChangeArrowheads="1"/>
          </p:cNvSpPr>
          <p:nvPr/>
        </p:nvSpPr>
        <p:spPr bwMode="auto">
          <a:xfrm>
            <a:off x="6300788" y="765175"/>
            <a:ext cx="2627312" cy="579438"/>
          </a:xfrm>
          <a:prstGeom prst="rect">
            <a:avLst/>
          </a:prstGeom>
          <a:solidFill>
            <a:srgbClr val="FFFF00"/>
          </a:solidFill>
          <a:ln>
            <a:solidFill>
              <a:schemeClr val="tx1">
                <a:lumMod val="95000"/>
                <a:lumOff val="5000"/>
              </a:schemeClr>
            </a:solidFill>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i="1"/>
              <a:t>Khớp bả vai</a:t>
            </a:r>
          </a:p>
        </p:txBody>
      </p:sp>
      <p:sp>
        <p:nvSpPr>
          <p:cNvPr id="20" name="Text Box 27"/>
          <p:cNvSpPr txBox="1">
            <a:spLocks noChangeArrowheads="1"/>
          </p:cNvSpPr>
          <p:nvPr/>
        </p:nvSpPr>
        <p:spPr bwMode="auto">
          <a:xfrm>
            <a:off x="6516688" y="2349500"/>
            <a:ext cx="2627312" cy="1066800"/>
          </a:xfrm>
          <a:prstGeom prst="rect">
            <a:avLst/>
          </a:prstGeom>
          <a:solidFill>
            <a:srgbClr val="FFFF00"/>
          </a:solidFill>
          <a:ln>
            <a:solidFill>
              <a:schemeClr val="tx1">
                <a:lumMod val="95000"/>
                <a:lumOff val="5000"/>
              </a:schemeClr>
            </a:solidFill>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i="1"/>
              <a:t>Khớp khuỷu tay</a:t>
            </a:r>
          </a:p>
        </p:txBody>
      </p:sp>
      <p:sp>
        <p:nvSpPr>
          <p:cNvPr id="21" name="Text Box 28"/>
          <p:cNvSpPr txBox="1">
            <a:spLocks noChangeArrowheads="1"/>
          </p:cNvSpPr>
          <p:nvPr/>
        </p:nvSpPr>
        <p:spPr bwMode="auto">
          <a:xfrm>
            <a:off x="6300788" y="4652963"/>
            <a:ext cx="2627312" cy="1066800"/>
          </a:xfrm>
          <a:prstGeom prst="rect">
            <a:avLst/>
          </a:prstGeom>
          <a:solidFill>
            <a:srgbClr val="FFFF00"/>
          </a:solidFill>
          <a:ln>
            <a:solidFill>
              <a:schemeClr val="tx1">
                <a:lumMod val="95000"/>
                <a:lumOff val="5000"/>
              </a:schemeClr>
            </a:solidFill>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i="1"/>
              <a:t>Khớp đầu gối</a:t>
            </a:r>
          </a:p>
        </p:txBody>
      </p:sp>
      <p:sp>
        <p:nvSpPr>
          <p:cNvPr id="22" name="Line 29"/>
          <p:cNvSpPr>
            <a:spLocks noChangeShapeType="1"/>
          </p:cNvSpPr>
          <p:nvPr/>
        </p:nvSpPr>
        <p:spPr bwMode="auto">
          <a:xfrm flipV="1">
            <a:off x="5651500" y="1268413"/>
            <a:ext cx="720725"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0"/>
          <p:cNvSpPr>
            <a:spLocks noChangeShapeType="1"/>
          </p:cNvSpPr>
          <p:nvPr/>
        </p:nvSpPr>
        <p:spPr bwMode="auto">
          <a:xfrm>
            <a:off x="6156325" y="2636838"/>
            <a:ext cx="503238" cy="714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1"/>
          <p:cNvSpPr>
            <a:spLocks noChangeShapeType="1"/>
          </p:cNvSpPr>
          <p:nvPr/>
        </p:nvSpPr>
        <p:spPr bwMode="auto">
          <a:xfrm>
            <a:off x="5508625" y="4797425"/>
            <a:ext cx="863600" cy="714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86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arn(inVertic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arn(inVertic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barn(inVertical)">
                                      <p:cBhvr>
                                        <p:cTn id="81" dur="500"/>
                                        <p:tgtEl>
                                          <p:spTgt spid="1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arn(inVertical)">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barn(inVertical)">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arn(inVertic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barn(inVertical)">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52400"/>
            <a:ext cx="358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u="sng">
                <a:solidFill>
                  <a:srgbClr val="FF0000"/>
                </a:solidFill>
                <a:effectLst>
                  <a:outerShdw blurRad="38100" dist="38100" dir="2700000" algn="tl">
                    <a:srgbClr val="C0C0C0"/>
                  </a:outerShdw>
                </a:effectLst>
                <a:latin typeface="Times New Roman" pitchFamily="18" charset="0"/>
              </a:rPr>
              <a:t>Tóm lại</a:t>
            </a:r>
            <a:r>
              <a:rPr lang="en-US" u="sng">
                <a:solidFill>
                  <a:srgbClr val="FF0000"/>
                </a:solidFill>
                <a:latin typeface="Times New Roman" pitchFamily="18" charset="0"/>
              </a:rPr>
              <a:t> </a:t>
            </a:r>
          </a:p>
        </p:txBody>
      </p:sp>
      <p:sp>
        <p:nvSpPr>
          <p:cNvPr id="3" name="Text Box 3"/>
          <p:cNvSpPr txBox="1">
            <a:spLocks noChangeArrowheads="1"/>
          </p:cNvSpPr>
          <p:nvPr/>
        </p:nvSpPr>
        <p:spPr bwMode="auto">
          <a:xfrm>
            <a:off x="1219200" y="1600200"/>
            <a:ext cx="7315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latin typeface="Times New Roman" pitchFamily="18" charset="0"/>
              </a:rPr>
              <a:t>- Bộ xương của con người gồm có nhiều xương khoảng 200 chiếc với nhiều kích thước lớn nhỏ khác nhau .</a:t>
            </a:r>
          </a:p>
        </p:txBody>
      </p:sp>
      <p:sp>
        <p:nvSpPr>
          <p:cNvPr id="4" name="Text Box 4"/>
          <p:cNvSpPr txBox="1">
            <a:spLocks noChangeArrowheads="1"/>
          </p:cNvSpPr>
          <p:nvPr/>
        </p:nvSpPr>
        <p:spPr bwMode="auto">
          <a:xfrm>
            <a:off x="1066800" y="31242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latin typeface="Times New Roman" pitchFamily="18" charset="0"/>
              </a:rPr>
              <a:t>- Bộ xương làm một bộ khung nâng đỡ và bảo vệ các cơ quan quan trọng như tim , phổi , não  .</a:t>
            </a:r>
          </a:p>
        </p:txBody>
      </p:sp>
      <p:sp>
        <p:nvSpPr>
          <p:cNvPr id="5" name="Text Box 5"/>
          <p:cNvSpPr txBox="1">
            <a:spLocks noChangeArrowheads="1"/>
          </p:cNvSpPr>
          <p:nvPr/>
        </p:nvSpPr>
        <p:spPr bwMode="auto">
          <a:xfrm>
            <a:off x="1066800" y="41910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latin typeface="Times New Roman" pitchFamily="18" charset="0"/>
              </a:rPr>
              <a:t>- Nhờ có xương, cơ phối hợp dưới sự điều khiển của hệ thần kinh mà chúng ta cử động được   .</a:t>
            </a:r>
          </a:p>
        </p:txBody>
      </p:sp>
    </p:spTree>
    <p:extLst>
      <p:ext uri="{BB962C8B-B14F-4D97-AF65-F5344CB8AC3E}">
        <p14:creationId xmlns:p14="http://schemas.microsoft.com/office/powerpoint/2010/main" val="32189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ppt_w</p:attrName>
                                        </p:attrNameLst>
                                      </p:cBhvr>
                                      <p:tavLst>
                                        <p:tav tm="0">
                                          <p:val>
                                            <p:strVal val="#ppt_w*0.70"/>
                                          </p:val>
                                        </p:tav>
                                        <p:tav tm="100000">
                                          <p:val>
                                            <p:strVal val="#ppt_w"/>
                                          </p:val>
                                        </p:tav>
                                      </p:tavLst>
                                    </p:anim>
                                    <p:anim calcmode="lin" valueType="num">
                                      <p:cBhvr>
                                        <p:cTn id="14" dur="3000" fill="hold"/>
                                        <p:tgtEl>
                                          <p:spTgt spid="4"/>
                                        </p:tgtEl>
                                        <p:attrNameLst>
                                          <p:attrName>ppt_h</p:attrName>
                                        </p:attrNameLst>
                                      </p:cBhvr>
                                      <p:tavLst>
                                        <p:tav tm="0">
                                          <p:val>
                                            <p:strVal val="#ppt_h"/>
                                          </p:val>
                                        </p:tav>
                                        <p:tav tm="100000">
                                          <p:val>
                                            <p:strVal val="#ppt_h"/>
                                          </p:val>
                                        </p:tav>
                                      </p:tavLst>
                                    </p:anim>
                                    <p:animEffect transition="in" filter="fade">
                                      <p:cBhvr>
                                        <p:cTn id="15" dur="3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088" y="333375"/>
            <a:ext cx="7058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p>
        </p:txBody>
      </p:sp>
      <p:pic>
        <p:nvPicPr>
          <p:cNvPr id="3" name="Picture 5" descr="img014"/>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l="9763" t="14790" r="52614" b="62668"/>
          <a:stretch>
            <a:fillRect/>
          </a:stretch>
        </p:blipFill>
        <p:spPr bwMode="auto">
          <a:xfrm>
            <a:off x="218294" y="309491"/>
            <a:ext cx="4319588"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img014"/>
          <p:cNvPicPr>
            <a:picLocks noChangeAspect="1" noChangeArrowheads="1"/>
          </p:cNvPicPr>
          <p:nvPr/>
        </p:nvPicPr>
        <p:blipFill>
          <a:blip r:embed="rId2">
            <a:lum bright="-14000" contrast="24000"/>
            <a:extLst>
              <a:ext uri="{28A0092B-C50C-407E-A947-70E740481C1C}">
                <a14:useLocalDpi xmlns:a14="http://schemas.microsoft.com/office/drawing/2010/main" val="0"/>
              </a:ext>
            </a:extLst>
          </a:blip>
          <a:srcRect l="11060" t="47107" r="48654" b="26445"/>
          <a:stretch>
            <a:fillRect/>
          </a:stretch>
        </p:blipFill>
        <p:spPr bwMode="auto">
          <a:xfrm>
            <a:off x="4716463" y="215900"/>
            <a:ext cx="4176712"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252413" y="6278563"/>
            <a:ext cx="78486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FF0000"/>
                </a:solidFill>
              </a:rPr>
              <a:t>Cột sống của bạn nào dễ </a:t>
            </a:r>
            <a:r>
              <a:rPr lang="en-US" sz="3200" b="1">
                <a:solidFill>
                  <a:srgbClr val="FF0000"/>
                </a:solidFill>
                <a:latin typeface=".VnArial" pitchFamily="34" charset="0"/>
              </a:rPr>
              <a:t>bÞ</a:t>
            </a:r>
            <a:r>
              <a:rPr lang="en-US" sz="3200" b="1">
                <a:solidFill>
                  <a:srgbClr val="FF0000"/>
                </a:solidFill>
              </a:rPr>
              <a:t> cong vẹo? </a:t>
            </a:r>
          </a:p>
        </p:txBody>
      </p:sp>
      <p:sp>
        <p:nvSpPr>
          <p:cNvPr id="6" name="Rectangle 5"/>
          <p:cNvSpPr/>
          <p:nvPr/>
        </p:nvSpPr>
        <p:spPr>
          <a:xfrm>
            <a:off x="218294" y="39677"/>
            <a:ext cx="4759573" cy="954107"/>
          </a:xfrm>
          <a:prstGeom prst="rect">
            <a:avLst/>
          </a:prstGeom>
        </p:spPr>
        <p:txBody>
          <a:bodyPr wrap="none">
            <a:spAutoFit/>
          </a:bodyPr>
          <a:lstStyle/>
          <a:p>
            <a:r>
              <a:rPr lang="en-US" sz="2800" kern="10" dirty="0" err="1">
                <a:ln w="12700" cap="sq">
                  <a:solidFill>
                    <a:schemeClr val="tx1"/>
                  </a:solidFill>
                  <a:round/>
                  <a:headEnd type="none" w="sm" len="sm"/>
                  <a:tailEnd type="none" w="sm" len="sm"/>
                </a:ln>
                <a:solidFill>
                  <a:srgbClr val="002060"/>
                </a:solidFill>
                <a:latin typeface="Times New Roman"/>
                <a:cs typeface="Times New Roman"/>
              </a:rPr>
              <a:t>Hoạt</a:t>
            </a:r>
            <a:r>
              <a:rPr lang="en-US" sz="2800" kern="10" dirty="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a:ln w="12700" cap="sq">
                  <a:solidFill>
                    <a:schemeClr val="tx1"/>
                  </a:solidFill>
                  <a:round/>
                  <a:headEnd type="none" w="sm" len="sm"/>
                  <a:tailEnd type="none" w="sm" len="sm"/>
                </a:ln>
                <a:solidFill>
                  <a:srgbClr val="002060"/>
                </a:solidFill>
                <a:latin typeface="Times New Roman"/>
                <a:cs typeface="Times New Roman"/>
              </a:rPr>
              <a:t>động</a:t>
            </a:r>
            <a:r>
              <a:rPr lang="en-US" sz="2800" kern="10" dirty="0">
                <a:ln w="12700" cap="sq">
                  <a:solidFill>
                    <a:schemeClr val="tx1"/>
                  </a:solidFill>
                  <a:round/>
                  <a:headEnd type="none" w="sm" len="sm"/>
                  <a:tailEnd type="none" w="sm" len="sm"/>
                </a:ln>
                <a:solidFill>
                  <a:srgbClr val="002060"/>
                </a:solidFill>
                <a:latin typeface="Times New Roman"/>
                <a:cs typeface="Times New Roman"/>
              </a:rPr>
              <a:t> </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2: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Thảo</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luận</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về</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cách</a:t>
            </a:r>
            <a:endParaRPr lang="en-US" sz="2800" kern="10" dirty="0" smtClean="0">
              <a:ln w="12700" cap="sq">
                <a:solidFill>
                  <a:schemeClr val="tx1"/>
                </a:solidFill>
                <a:round/>
                <a:headEnd type="none" w="sm" len="sm"/>
                <a:tailEnd type="none" w="sm" len="sm"/>
              </a:ln>
              <a:solidFill>
                <a:srgbClr val="002060"/>
              </a:solidFill>
              <a:latin typeface="Times New Roman"/>
              <a:cs typeface="Times New Roman"/>
            </a:endParaRPr>
          </a:p>
          <a:p>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giữ</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gìn</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bảo</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vệ</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bộ</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 </a:t>
            </a:r>
            <a:r>
              <a:rPr lang="en-US" sz="2800" kern="10" dirty="0" err="1" smtClean="0">
                <a:ln w="12700" cap="sq">
                  <a:solidFill>
                    <a:schemeClr val="tx1"/>
                  </a:solidFill>
                  <a:round/>
                  <a:headEnd type="none" w="sm" len="sm"/>
                  <a:tailEnd type="none" w="sm" len="sm"/>
                </a:ln>
                <a:solidFill>
                  <a:srgbClr val="002060"/>
                </a:solidFill>
                <a:latin typeface="Times New Roman"/>
                <a:cs typeface="Times New Roman"/>
              </a:rPr>
              <a:t>xương</a:t>
            </a:r>
            <a:r>
              <a:rPr lang="en-US" sz="2800" kern="10" dirty="0" smtClean="0">
                <a:ln w="12700" cap="sq">
                  <a:solidFill>
                    <a:schemeClr val="tx1"/>
                  </a:solidFill>
                  <a:round/>
                  <a:headEnd type="none" w="sm" len="sm"/>
                  <a:tailEnd type="none" w="sm" len="sm"/>
                </a:ln>
                <a:solidFill>
                  <a:srgbClr val="002060"/>
                </a:solidFill>
                <a:latin typeface="Times New Roman"/>
                <a:cs typeface="Times New Roman"/>
              </a:rPr>
              <a:t>:</a:t>
            </a:r>
            <a:endParaRPr lang="en-US" sz="2800" dirty="0">
              <a:solidFill>
                <a:srgbClr val="002060"/>
              </a:solidFill>
            </a:endParaRPr>
          </a:p>
        </p:txBody>
      </p:sp>
    </p:spTree>
    <p:extLst>
      <p:ext uri="{BB962C8B-B14F-4D97-AF65-F5344CB8AC3E}">
        <p14:creationId xmlns:p14="http://schemas.microsoft.com/office/powerpoint/2010/main" val="51000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014"/>
          <p:cNvPicPr>
            <a:picLocks noChangeAspect="1" noChangeArrowheads="1"/>
          </p:cNvPicPr>
          <p:nvPr/>
        </p:nvPicPr>
        <p:blipFill>
          <a:blip r:embed="rId3">
            <a:lum bright="4000" contrast="36000"/>
            <a:extLst>
              <a:ext uri="{28A0092B-C50C-407E-A947-70E740481C1C}">
                <a14:useLocalDpi xmlns:a14="http://schemas.microsoft.com/office/drawing/2010/main" val="0"/>
              </a:ext>
            </a:extLst>
          </a:blip>
          <a:srcRect l="47647" t="17441" r="18823" b="63010"/>
          <a:stretch>
            <a:fillRect/>
          </a:stretch>
        </p:blipFill>
        <p:spPr bwMode="auto">
          <a:xfrm>
            <a:off x="250825" y="701675"/>
            <a:ext cx="4103688" cy="5378450"/>
          </a:xfrm>
          <a:prstGeom prst="rect">
            <a:avLst/>
          </a:prstGeom>
          <a:noFill/>
          <a:ln w="31750">
            <a:solidFill>
              <a:srgbClr val="339933"/>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13"/>
          <p:cNvGrpSpPr>
            <a:grpSpLocks/>
          </p:cNvGrpSpPr>
          <p:nvPr/>
        </p:nvGrpSpPr>
        <p:grpSpPr bwMode="auto">
          <a:xfrm>
            <a:off x="5067300" y="692150"/>
            <a:ext cx="3465513" cy="5400675"/>
            <a:chOff x="3192" y="436"/>
            <a:chExt cx="2183" cy="3402"/>
          </a:xfrm>
        </p:grpSpPr>
        <p:graphicFrame>
          <p:nvGraphicFramePr>
            <p:cNvPr id="4" name="Object 10"/>
            <p:cNvGraphicFramePr>
              <a:graphicFrameLocks noChangeAspect="1"/>
            </p:cNvGraphicFramePr>
            <p:nvPr/>
          </p:nvGraphicFramePr>
          <p:xfrm>
            <a:off x="3192" y="436"/>
            <a:ext cx="2183" cy="3385"/>
          </p:xfrm>
          <a:graphic>
            <a:graphicData uri="http://schemas.openxmlformats.org/presentationml/2006/ole">
              <mc:AlternateContent xmlns:mc="http://schemas.openxmlformats.org/markup-compatibility/2006">
                <mc:Choice xmlns:v="urn:schemas-microsoft-com:vml" Requires="v">
                  <p:oleObj spid="_x0000_s1028" name="Bitmap Image" r:id="rId4" imgW="4866667" imgH="8352381" progId="Paint.Picture">
                    <p:embed/>
                  </p:oleObj>
                </mc:Choice>
                <mc:Fallback>
                  <p:oleObj name="Bitmap Image" r:id="rId4" imgW="4866667" imgH="8352381" progId="Paint.Picture">
                    <p:embed/>
                    <p:pic>
                      <p:nvPicPr>
                        <p:cNvPr id="0" name=""/>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a:stretch>
                          <a:fillRect/>
                        </a:stretch>
                      </p:blipFill>
                      <p:spPr bwMode="auto">
                        <a:xfrm>
                          <a:off x="3192" y="436"/>
                          <a:ext cx="2183" cy="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2"/>
            <p:cNvSpPr>
              <a:spLocks noChangeArrowheads="1"/>
            </p:cNvSpPr>
            <p:nvPr/>
          </p:nvSpPr>
          <p:spPr bwMode="auto">
            <a:xfrm>
              <a:off x="3198" y="436"/>
              <a:ext cx="2177" cy="3402"/>
            </a:xfrm>
            <a:prstGeom prst="rect">
              <a:avLst/>
            </a:prstGeom>
            <a:noFill/>
            <a:ln w="28575">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spTree>
    <p:extLst>
      <p:ext uri="{BB962C8B-B14F-4D97-AF65-F5344CB8AC3E}">
        <p14:creationId xmlns:p14="http://schemas.microsoft.com/office/powerpoint/2010/main" val="127236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685800" y="1371600"/>
            <a:ext cx="8001000" cy="4724400"/>
          </a:xfrm>
          <a:prstGeom prst="wedgeEllipseCallou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3200" b="1" smtClean="0">
                <a:solidFill>
                  <a:srgbClr val="0000CC"/>
                </a:solidFill>
                <a:effectLst>
                  <a:outerShdw blurRad="38100" dist="38100" dir="2700000" algn="tl">
                    <a:srgbClr val="C0C0C0"/>
                  </a:outerShdw>
                </a:effectLst>
                <a:latin typeface="Times New Roman" pitchFamily="18" charset="0"/>
              </a:rPr>
              <a:t>Chúng ta đang tuổi mới lớn, xương còn mềm, nên ngồi học ngay ngắn, ngồi bàn ghế đúng qui cách, không nên mang, vác vật nặng để tránh bị cong vẹo cột sống.</a:t>
            </a:r>
            <a:endParaRPr lang="en-US" sz="3200" b="1">
              <a:solidFill>
                <a:srgbClr val="0000CC"/>
              </a:solidFill>
              <a:effectLst>
                <a:outerShdw blurRad="38100" dist="38100" dir="2700000" algn="tl">
                  <a:srgbClr val="C0C0C0"/>
                </a:outerShdw>
              </a:effectLst>
              <a:latin typeface="Times New Roman" pitchFamily="18" charset="0"/>
            </a:endParaRPr>
          </a:p>
        </p:txBody>
      </p:sp>
      <p:sp>
        <p:nvSpPr>
          <p:cNvPr id="3" name="Rectangle 2"/>
          <p:cNvSpPr/>
          <p:nvPr/>
        </p:nvSpPr>
        <p:spPr>
          <a:xfrm>
            <a:off x="589620" y="76200"/>
            <a:ext cx="2743059" cy="923330"/>
          </a:xfrm>
          <a:prstGeom prst="rect">
            <a:avLst/>
          </a:prstGeom>
          <a:noFill/>
        </p:spPr>
        <p:txBody>
          <a:bodyPr wrap="none" lIns="91440" tIns="45720" rIns="91440" bIns="45720">
            <a:spAutoFit/>
          </a:bodyPr>
          <a:lstStyle/>
          <a:p>
            <a:pPr algn="ctr"/>
            <a:r>
              <a:rPr lang="en-US" sz="5400" cap="none" spc="0" smtClean="0">
                <a:ln w="12700">
                  <a:solidFill>
                    <a:schemeClr val="tx2">
                      <a:satMod val="155000"/>
                    </a:schemeClr>
                  </a:solidFill>
                  <a:prstDash val="solid"/>
                </a:ln>
                <a:solidFill>
                  <a:srgbClr val="C00000"/>
                </a:solidFill>
                <a:latin typeface="Times New Roman" pitchFamily="18" charset="0"/>
                <a:cs typeface="Times New Roman" pitchFamily="18" charset="0"/>
              </a:rPr>
              <a:t>Kết luận:</a:t>
            </a:r>
            <a:endParaRPr lang="en-US" sz="5400" cap="none" spc="0">
              <a:ln w="12700">
                <a:solidFill>
                  <a:schemeClr val="tx2">
                    <a:satMod val="155000"/>
                  </a:schemeClr>
                </a:solidFill>
                <a:prstDash val="solid"/>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597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TotalTime>
  <Words>286</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Solstice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cp:revision>
  <dcterms:created xsi:type="dcterms:W3CDTF">2019-09-24T13:58:04Z</dcterms:created>
  <dcterms:modified xsi:type="dcterms:W3CDTF">2019-09-25T13:51:18Z</dcterms:modified>
</cp:coreProperties>
</file>