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70" r:id="rId3"/>
    <p:sldId id="271" r:id="rId4"/>
    <p:sldId id="272" r:id="rId5"/>
    <p:sldId id="273" r:id="rId6"/>
    <p:sldId id="274" r:id="rId7"/>
    <p:sldId id="275" r:id="rId8"/>
    <p:sldId id="257" r:id="rId9"/>
    <p:sldId id="265" r:id="rId10"/>
    <p:sldId id="259" r:id="rId11"/>
    <p:sldId id="266" r:id="rId12"/>
    <p:sldId id="260" r:id="rId13"/>
    <p:sldId id="267" r:id="rId14"/>
    <p:sldId id="261" r:id="rId15"/>
    <p:sldId id="262" r:id="rId16"/>
    <p:sldId id="268" r:id="rId17"/>
    <p:sldId id="263" r:id="rId18"/>
    <p:sldId id="264" r:id="rId19"/>
    <p:sldId id="256" r:id="rId20"/>
    <p:sldId id="26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10B47B-4466-407B-946E-F61DD470CC1A}"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153133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10B47B-4466-407B-946E-F61DD470CC1A}"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3378702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10B47B-4466-407B-946E-F61DD470CC1A}"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A11C10-0C35-406D-82A5-F2E26451EC7C}"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29123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510B47B-4466-407B-946E-F61DD470CC1A}" type="datetimeFigureOut">
              <a:rPr lang="en-US" smtClean="0"/>
              <a:t>12/5/2020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4101579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510B47B-4466-407B-946E-F61DD470CC1A}" type="datetimeFigureOut">
              <a:rPr lang="en-US" smtClean="0"/>
              <a:t>12/5/2020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A11C10-0C35-406D-82A5-F2E26451EC7C}"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6343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510B47B-4466-407B-946E-F61DD470CC1A}" type="datetimeFigureOut">
              <a:rPr lang="en-US" smtClean="0"/>
              <a:t>12/5/2020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34136333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10B47B-4466-407B-946E-F61DD470CC1A}"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997710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10B47B-4466-407B-946E-F61DD470CC1A}"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271266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10B47B-4466-407B-946E-F61DD470CC1A}"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3727387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10B47B-4466-407B-946E-F61DD470CC1A}" type="datetimeFigureOut">
              <a:rPr lang="en-US" smtClean="0"/>
              <a:t>12/5/2020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2948197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10B47B-4466-407B-946E-F61DD470CC1A}" type="datetimeFigureOut">
              <a:rPr lang="en-US" smtClean="0"/>
              <a:t>12/5/2020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1885595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10B47B-4466-407B-946E-F61DD470CC1A}" type="datetimeFigureOut">
              <a:rPr lang="en-US" smtClean="0"/>
              <a:t>12/5/2020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3798728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10B47B-4466-407B-946E-F61DD470CC1A}" type="datetimeFigureOut">
              <a:rPr lang="en-US" smtClean="0"/>
              <a:t>12/5/2020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1526845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10B47B-4466-407B-946E-F61DD470CC1A}" type="datetimeFigureOut">
              <a:rPr lang="en-US" smtClean="0"/>
              <a:t>12/5/2020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367577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10B47B-4466-407B-946E-F61DD470CC1A}" type="datetimeFigureOut">
              <a:rPr lang="en-US" smtClean="0"/>
              <a:t>12/5/2020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10216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10B47B-4466-407B-946E-F61DD470CC1A}" type="datetimeFigureOut">
              <a:rPr lang="en-US" smtClean="0"/>
              <a:t>12/5/2020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A11C10-0C35-406D-82A5-F2E26451EC7C}" type="slidenum">
              <a:rPr lang="en-US" smtClean="0"/>
              <a:t>‹#›</a:t>
            </a:fld>
            <a:endParaRPr lang="en-US"/>
          </a:p>
        </p:txBody>
      </p:sp>
    </p:spTree>
    <p:extLst>
      <p:ext uri="{BB962C8B-B14F-4D97-AF65-F5344CB8AC3E}">
        <p14:creationId xmlns:p14="http://schemas.microsoft.com/office/powerpoint/2010/main" val="2448744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510B47B-4466-407B-946E-F61DD470CC1A}" type="datetimeFigureOut">
              <a:rPr lang="en-US" smtClean="0"/>
              <a:t>12/5/2020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3A11C10-0C35-406D-82A5-F2E26451EC7C}" type="slidenum">
              <a:rPr lang="en-US" smtClean="0"/>
              <a:t>‹#›</a:t>
            </a:fld>
            <a:endParaRPr lang="en-US"/>
          </a:p>
        </p:txBody>
      </p:sp>
    </p:spTree>
    <p:extLst>
      <p:ext uri="{BB962C8B-B14F-4D97-AF65-F5344CB8AC3E}">
        <p14:creationId xmlns:p14="http://schemas.microsoft.com/office/powerpoint/2010/main" val="39274910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63455EE-3361-43F5-B603-3508F9D7E38B}"/>
              </a:ext>
            </a:extLst>
          </p:cNvPr>
          <p:cNvSpPr txBox="1"/>
          <p:nvPr/>
        </p:nvSpPr>
        <p:spPr>
          <a:xfrm>
            <a:off x="2235200" y="1668780"/>
            <a:ext cx="8331200" cy="1953805"/>
          </a:xfrm>
          <a:prstGeom prst="rect">
            <a:avLst/>
          </a:prstGeom>
          <a:noFill/>
        </p:spPr>
        <p:txBody>
          <a:bodyPr wrap="square" rtlCol="0">
            <a:spAutoFit/>
          </a:bodyPr>
          <a:lstStyle/>
          <a:p>
            <a:pPr algn="ctr">
              <a:lnSpc>
                <a:spcPct val="107000"/>
              </a:lnSpc>
              <a:spcAft>
                <a:spcPts val="800"/>
              </a:spcAft>
            </a:pPr>
            <a:r>
              <a:rPr lang="pt-BR" sz="2400" b="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 huấn</a:t>
            </a:r>
          </a:p>
          <a:p>
            <a:pPr algn="ctr">
              <a:lnSpc>
                <a:spcPct val="107000"/>
              </a:lnSpc>
              <a:spcAft>
                <a:spcPts val="800"/>
              </a:spcAft>
            </a:pPr>
            <a:r>
              <a:rPr lang="pt-BR" sz="2400" b="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ĐIỀU CHỈNH NỘI DUNG CHƯƠNG TRÌNH HIỆN HÀNH </a:t>
            </a:r>
            <a:endParaRPr lang="en-US" sz="24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ctr">
              <a:lnSpc>
                <a:spcPct val="107000"/>
              </a:lnSpc>
              <a:spcAft>
                <a:spcPts val="800"/>
              </a:spcAft>
            </a:pPr>
            <a:r>
              <a:rPr lang="pt-BR" sz="2400" b="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THEO CHƯƠNG TRÌNH GIÁO DỤC PHỔ THÔNG 2018 </a:t>
            </a:r>
            <a:endParaRPr lang="en-US" sz="24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ctr">
              <a:lnSpc>
                <a:spcPct val="107000"/>
              </a:lnSpc>
              <a:spcAft>
                <a:spcPts val="800"/>
              </a:spcAft>
            </a:pPr>
            <a:r>
              <a:rPr lang="pt-BR" sz="2400" b="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MÔN MĨ THUẬT LỚP 5</a:t>
            </a:r>
            <a:endParaRPr lang="en-US" sz="24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838806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893E22D-F1B9-40B6-B47E-B2E24A0D68E8}"/>
              </a:ext>
            </a:extLst>
          </p:cNvPr>
          <p:cNvSpPr txBox="1"/>
          <p:nvPr/>
        </p:nvSpPr>
        <p:spPr>
          <a:xfrm>
            <a:off x="904875" y="333375"/>
            <a:ext cx="10487025" cy="8263801"/>
          </a:xfrm>
          <a:prstGeom prst="rect">
            <a:avLst/>
          </a:prstGeom>
          <a:noFill/>
        </p:spPr>
        <p:txBody>
          <a:bodyPr wrap="square" rtlCol="0">
            <a:spAutoFit/>
          </a:bodyPr>
          <a:lstStyle/>
          <a:p>
            <a:r>
              <a:rPr lang="pt-BR" sz="2000" b="1" dirty="0">
                <a:solidFill>
                  <a:srgbClr val="FF0000"/>
                </a:solidFill>
                <a:effectLst/>
                <a:latin typeface="Times New Roman" panose="02020603050405020304" pitchFamily="18" charset="0"/>
                <a:ea typeface="Calibri" panose="020F0502020204030204" pitchFamily="34" charset="0"/>
              </a:rPr>
              <a:t>NỘI DUNG 2 </a:t>
            </a:r>
            <a:r>
              <a:rPr lang="pt-BR" sz="2000" b="1" dirty="0">
                <a:solidFill>
                  <a:srgbClr val="002060"/>
                </a:solidFill>
                <a:effectLst/>
                <a:latin typeface="Times New Roman" panose="02020603050405020304" pitchFamily="18" charset="0"/>
                <a:ea typeface="Calibri" panose="020F0502020204030204" pitchFamily="34" charset="0"/>
              </a:rPr>
              <a:t>(1/2 buổi)</a:t>
            </a:r>
          </a:p>
          <a:p>
            <a:pPr algn="ctr"/>
            <a:r>
              <a:rPr lang="pt-BR" sz="2000" b="1" dirty="0">
                <a:solidFill>
                  <a:srgbClr val="002060"/>
                </a:solidFill>
                <a:effectLst/>
                <a:latin typeface="Times New Roman" panose="02020603050405020304" pitchFamily="18" charset="0"/>
                <a:ea typeface="Calibri" panose="020F0502020204030204" pitchFamily="34" charset="0"/>
              </a:rPr>
              <a:t>Dạy học môn mĩ thuật lớp 5 </a:t>
            </a:r>
          </a:p>
          <a:p>
            <a:pPr algn="ctr"/>
            <a:r>
              <a:rPr lang="pt-BR" sz="2000" b="1" dirty="0">
                <a:solidFill>
                  <a:srgbClr val="002060"/>
                </a:solidFill>
                <a:effectLst/>
                <a:latin typeface="Times New Roman" panose="02020603050405020304" pitchFamily="18" charset="0"/>
                <a:ea typeface="Calibri" panose="020F0502020204030204" pitchFamily="34" charset="0"/>
              </a:rPr>
              <a:t>theo yêu cầu hình thành và phát triển phẩm chất, năng lực học sinh</a:t>
            </a:r>
          </a:p>
          <a:p>
            <a:pPr algn="ctr"/>
            <a:r>
              <a:rPr lang="pt-BR" sz="2000" b="1" dirty="0">
                <a:solidFill>
                  <a:srgbClr val="002060"/>
                </a:solidFill>
                <a:latin typeface="Times New Roman" panose="02020603050405020304" pitchFamily="18" charset="0"/>
              </a:rPr>
              <a:t>-----------</a:t>
            </a:r>
          </a:p>
          <a:p>
            <a:pPr algn="just">
              <a:lnSpc>
                <a:spcPct val="150000"/>
              </a:lnSpc>
            </a:pPr>
            <a:r>
              <a:rPr lang="pt-BR"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 động 1</a:t>
            </a:r>
            <a:r>
              <a:rPr lang="pt-BR"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a:t>
            </a: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Học viên nghiên cứu cá nhân phần Thông tin cho hoạt động 1 (trang 23): các phẩm chất và năng lực cần hình thành và phát triển cho học sinh lớp 5 thông qua dạy học môn mĩ thuật theo CT mới. Sau đó trao đổi nhóm về:</a:t>
            </a:r>
          </a:p>
          <a:p>
            <a:pPr marL="342900" indent="-342900" algn="just">
              <a:lnSpc>
                <a:spcPct val="150000"/>
              </a:lnSpc>
              <a:buAutoNum type="arabicPeriod"/>
            </a:pPr>
            <a:r>
              <a:rPr lang="en-US" sz="2000" dirty="0" err="1">
                <a:solidFill>
                  <a:srgbClr val="002060"/>
                </a:solidFill>
                <a:effectLst/>
                <a:latin typeface="Times New Roman" panose="02020603050405020304" pitchFamily="18" charset="0"/>
                <a:ea typeface="Arial" panose="020B0604020202020204" pitchFamily="34" charset="0"/>
              </a:rPr>
              <a:t>Năng</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lực</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và</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dạy</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học</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phát</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triển</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năng</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lực</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học</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sinh</a:t>
            </a:r>
            <a:r>
              <a:rPr lang="en-US" sz="2000" dirty="0">
                <a:solidFill>
                  <a:srgbClr val="002060"/>
                </a:solidFill>
                <a:effectLst/>
                <a:latin typeface="Times New Roman" panose="02020603050405020304" pitchFamily="18" charset="0"/>
                <a:ea typeface="Arial" panose="020B0604020202020204" pitchFamily="34" charset="0"/>
              </a:rPr>
              <a:t> (</a:t>
            </a:r>
            <a:r>
              <a:rPr lang="en-US" sz="2000" dirty="0" err="1">
                <a:solidFill>
                  <a:srgbClr val="002060"/>
                </a:solidFill>
                <a:effectLst/>
                <a:latin typeface="Times New Roman" panose="02020603050405020304" pitchFamily="18" charset="0"/>
                <a:ea typeface="Arial" panose="020B0604020202020204" pitchFamily="34" charset="0"/>
              </a:rPr>
              <a:t>trang</a:t>
            </a:r>
            <a:r>
              <a:rPr lang="en-US" sz="2000" dirty="0">
                <a:solidFill>
                  <a:srgbClr val="002060"/>
                </a:solidFill>
                <a:effectLst/>
                <a:latin typeface="Times New Roman" panose="02020603050405020304" pitchFamily="18" charset="0"/>
                <a:ea typeface="Arial" panose="020B0604020202020204" pitchFamily="34" charset="0"/>
              </a:rPr>
              <a:t> 23)</a:t>
            </a:r>
          </a:p>
          <a:p>
            <a:pPr algn="just">
              <a:lnSpc>
                <a:spcPct val="150000"/>
              </a:lnSpc>
            </a:pPr>
            <a:r>
              <a:rPr lang="es-ES" sz="2000" dirty="0">
                <a:solidFill>
                  <a:srgbClr val="002060"/>
                </a:solidFill>
                <a:effectLst/>
                <a:latin typeface="Times New Roman" panose="02020603050405020304" pitchFamily="18" charset="0"/>
                <a:ea typeface="MS Mincho" panose="02020609040205080304" pitchFamily="49" charset="-128"/>
              </a:rPr>
              <a:t>2. </a:t>
            </a:r>
            <a:r>
              <a:rPr lang="es-ES" sz="2000" dirty="0" err="1">
                <a:solidFill>
                  <a:srgbClr val="002060"/>
                </a:solidFill>
                <a:effectLst/>
                <a:latin typeface="Times New Roman" panose="02020603050405020304" pitchFamily="18" charset="0"/>
                <a:ea typeface="MS Mincho" panose="02020609040205080304" pitchFamily="49" charset="-128"/>
              </a:rPr>
              <a:t>Các</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phẩm</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chất</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chủ</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yếu</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cần</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hình</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thành</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và</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phát</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triển</a:t>
            </a:r>
            <a:r>
              <a:rPr lang="es-ES" sz="2000" dirty="0">
                <a:solidFill>
                  <a:srgbClr val="002060"/>
                </a:solidFill>
                <a:effectLst/>
                <a:latin typeface="Times New Roman" panose="02020603050405020304" pitchFamily="18" charset="0"/>
                <a:ea typeface="MS Mincho" panose="02020609040205080304" pitchFamily="49" charset="-128"/>
              </a:rPr>
              <a:t> cho </a:t>
            </a:r>
            <a:r>
              <a:rPr lang="es-ES" sz="2000" dirty="0" err="1">
                <a:solidFill>
                  <a:srgbClr val="002060"/>
                </a:solidFill>
                <a:effectLst/>
                <a:latin typeface="Times New Roman" panose="02020603050405020304" pitchFamily="18" charset="0"/>
                <a:ea typeface="MS Mincho" panose="02020609040205080304" pitchFamily="49" charset="-128"/>
              </a:rPr>
              <a:t>học</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sinh</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trong</a:t>
            </a:r>
            <a:r>
              <a:rPr lang="es-ES" sz="2000" dirty="0">
                <a:solidFill>
                  <a:srgbClr val="002060"/>
                </a:solidFill>
                <a:effectLst/>
                <a:latin typeface="Times New Roman" panose="02020603050405020304" pitchFamily="18" charset="0"/>
                <a:ea typeface="MS Mincho" panose="02020609040205080304" pitchFamily="49" charset="-128"/>
              </a:rPr>
              <a:t> CT </a:t>
            </a:r>
            <a:r>
              <a:rPr lang="es-ES" sz="2000" dirty="0" err="1">
                <a:solidFill>
                  <a:srgbClr val="002060"/>
                </a:solidFill>
                <a:effectLst/>
                <a:latin typeface="Times New Roman" panose="02020603050405020304" pitchFamily="18" charset="0"/>
                <a:ea typeface="MS Mincho" panose="02020609040205080304" pitchFamily="49" charset="-128"/>
              </a:rPr>
              <a:t>mới</a:t>
            </a:r>
            <a:endParaRPr lang="es-ES" sz="2000" dirty="0">
              <a:solidFill>
                <a:srgbClr val="002060"/>
              </a:solidFill>
              <a:effectLst/>
              <a:latin typeface="Times New Roman" panose="02020603050405020304" pitchFamily="18" charset="0"/>
              <a:ea typeface="MS Mincho" panose="02020609040205080304" pitchFamily="49" charset="-128"/>
            </a:endParaRPr>
          </a:p>
          <a:p>
            <a:pPr algn="just">
              <a:lnSpc>
                <a:spcPct val="150000"/>
              </a:lnSpc>
            </a:pPr>
            <a:r>
              <a:rPr lang="es-ES" sz="2000" dirty="0">
                <a:solidFill>
                  <a:srgbClr val="002060"/>
                </a:solidFill>
                <a:effectLst/>
                <a:latin typeface="Times New Roman" panose="02020603050405020304" pitchFamily="18" charset="0"/>
                <a:ea typeface="MS Mincho" panose="02020609040205080304" pitchFamily="49" charset="-128"/>
              </a:rPr>
              <a:t>3. </a:t>
            </a:r>
            <a:r>
              <a:rPr lang="es-ES" sz="2000" dirty="0" err="1">
                <a:solidFill>
                  <a:srgbClr val="002060"/>
                </a:solidFill>
                <a:effectLst/>
                <a:latin typeface="Times New Roman" panose="02020603050405020304" pitchFamily="18" charset="0"/>
                <a:ea typeface="MS Mincho" panose="02020609040205080304" pitchFamily="49" charset="-128"/>
              </a:rPr>
              <a:t>Các</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năng</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lực</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cốt</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lõi</a:t>
            </a:r>
            <a:r>
              <a:rPr lang="es-ES" sz="2000" dirty="0">
                <a:solidFill>
                  <a:srgbClr val="002060"/>
                </a:solidFill>
                <a:effectLst/>
                <a:latin typeface="Times New Roman" panose="02020603050405020304" pitchFamily="18" charset="0"/>
                <a:ea typeface="MS Mincho" panose="02020609040205080304" pitchFamily="49" charset="-128"/>
              </a:rPr>
              <a:t> </a:t>
            </a:r>
            <a:r>
              <a:rPr lang="es-ES" sz="2000" dirty="0" err="1">
                <a:solidFill>
                  <a:srgbClr val="002060"/>
                </a:solidFill>
                <a:effectLst/>
                <a:latin typeface="Times New Roman" panose="02020603050405020304" pitchFamily="18" charset="0"/>
                <a:ea typeface="MS Mincho" panose="02020609040205080304" pitchFamily="49" charset="-128"/>
              </a:rPr>
              <a:t>trong</a:t>
            </a:r>
            <a:r>
              <a:rPr lang="es-ES" sz="2000" dirty="0">
                <a:solidFill>
                  <a:srgbClr val="002060"/>
                </a:solidFill>
                <a:effectLst/>
                <a:latin typeface="Times New Roman" panose="02020603050405020304" pitchFamily="18" charset="0"/>
                <a:ea typeface="MS Mincho" panose="02020609040205080304" pitchFamily="49" charset="-128"/>
              </a:rPr>
              <a:t> CT </a:t>
            </a:r>
            <a:r>
              <a:rPr lang="es-ES" sz="2000" dirty="0" err="1">
                <a:solidFill>
                  <a:srgbClr val="002060"/>
                </a:solidFill>
                <a:effectLst/>
                <a:latin typeface="Times New Roman" panose="02020603050405020304" pitchFamily="18" charset="0"/>
                <a:ea typeface="MS Mincho" panose="02020609040205080304" pitchFamily="49" charset="-128"/>
              </a:rPr>
              <a:t>mới</a:t>
            </a:r>
            <a:r>
              <a:rPr lang="en-US" sz="2000" dirty="0">
                <a:solidFill>
                  <a:srgbClr val="002060"/>
                </a:solidFill>
                <a:latin typeface="Times New Roman" panose="02020603050405020304" pitchFamily="18" charset="0"/>
                <a:ea typeface="MS Mincho" panose="02020609040205080304" pitchFamily="49" charset="-128"/>
              </a:rPr>
              <a:t> (</a:t>
            </a:r>
            <a:r>
              <a:rPr lang="vi-VN" sz="2000" i="1" dirty="0">
                <a:solidFill>
                  <a:srgbClr val="002060"/>
                </a:solidFill>
                <a:effectLst/>
                <a:latin typeface="Times New Roman" panose="02020603050405020304" pitchFamily="18" charset="0"/>
                <a:ea typeface="Times New Roman" panose="02020603050405020304" pitchFamily="18" charset="0"/>
              </a:rPr>
              <a:t>Năng lực chung</a:t>
            </a:r>
            <a:r>
              <a:rPr lang="en-US" sz="2000" i="1" dirty="0">
                <a:solidFill>
                  <a:srgbClr val="002060"/>
                </a:solidFill>
                <a:latin typeface="Times New Roman" panose="02020603050405020304" pitchFamily="18" charset="0"/>
                <a:ea typeface="Times New Roman" panose="02020603050405020304" pitchFamily="18" charset="0"/>
              </a:rPr>
              <a:t> </a:t>
            </a:r>
            <a:r>
              <a:rPr lang="en-US" sz="2000" i="1" dirty="0" err="1">
                <a:solidFill>
                  <a:srgbClr val="002060"/>
                </a:solidFill>
                <a:latin typeface="Times New Roman" panose="02020603050405020304" pitchFamily="18" charset="0"/>
                <a:ea typeface="Times New Roman" panose="02020603050405020304" pitchFamily="18" charset="0"/>
              </a:rPr>
              <a:t>và</a:t>
            </a:r>
            <a:r>
              <a:rPr lang="en-US" sz="2000" i="1" dirty="0">
                <a:solidFill>
                  <a:srgbClr val="002060"/>
                </a:solidFill>
                <a:latin typeface="Times New Roman" panose="02020603050405020304" pitchFamily="18" charset="0"/>
                <a:ea typeface="Times New Roman" panose="02020603050405020304" pitchFamily="18" charset="0"/>
              </a:rPr>
              <a:t> </a:t>
            </a:r>
            <a:r>
              <a:rPr lang="vi-VN"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Năng lực đặc thù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môn</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mĩ</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thuật</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4. Tổ chức dạy học mĩ thuật lớp 5</a:t>
            </a:r>
            <a:endParaRPr lang="en-US" sz="2000" dirty="0">
              <a:solidFill>
                <a:srgbClr val="002060"/>
              </a:solidFill>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pP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 Theo CT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hiện</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hành</a:t>
            </a:r>
            <a:endParaRPr lang="en-US" sz="2000" i="1" dirty="0">
              <a:solidFill>
                <a:srgbClr val="002060"/>
              </a:solidFill>
              <a:latin typeface="Times New Roman" panose="02020603050405020304" pitchFamily="18" charset="0"/>
              <a:ea typeface="Arial" panose="020B0604020202020204" pitchFamily="34" charset="0"/>
              <a:cs typeface="Times New Roman" panose="02020603050405020304" pitchFamily="18" charset="0"/>
            </a:endParaRPr>
          </a:p>
          <a:p>
            <a:pPr algn="just">
              <a:lnSpc>
                <a:spcPct val="150000"/>
              </a:lnSpc>
            </a:pP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 Theo CT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mới</a:t>
            </a:r>
            <a:endParaRPr lang="en-US" sz="2000" i="1" dirty="0">
              <a:solidFill>
                <a:srgbClr val="002060"/>
              </a:solidFill>
              <a:latin typeface="Times New Roman" panose="02020603050405020304" pitchFamily="18" charset="0"/>
              <a:ea typeface="Arial" panose="020B0604020202020204" pitchFamily="34" charset="0"/>
              <a:cs typeface="Times New Roman" panose="02020603050405020304" pitchFamily="18" charset="0"/>
            </a:endParaRPr>
          </a:p>
          <a:p>
            <a:pPr algn="just">
              <a:lnSpc>
                <a:spcPct val="150000"/>
              </a:lnSpc>
            </a:pPr>
            <a:r>
              <a:rPr lang="en-US" sz="2000" dirty="0">
                <a:solidFill>
                  <a:srgbClr val="002060"/>
                </a:solidFill>
                <a:effectLst/>
                <a:latin typeface="Times New Roman" panose="02020603050405020304" pitchFamily="18" charset="0"/>
                <a:ea typeface="Times New Roman" panose="02020603050405020304" pitchFamily="18" charset="0"/>
              </a:rPr>
              <a:t>5.</a:t>
            </a:r>
            <a:r>
              <a:rPr lang="vi-VN"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latin typeface="Times New Roman" panose="02020603050405020304" pitchFamily="18" charset="0"/>
                <a:ea typeface="Times New Roman" panose="02020603050405020304" pitchFamily="18" charset="0"/>
              </a:rPr>
              <a:t>Đặc</a:t>
            </a:r>
            <a:r>
              <a:rPr lang="en-US" sz="2000" dirty="0">
                <a:solidFill>
                  <a:srgbClr val="002060"/>
                </a:solidFill>
                <a:latin typeface="Times New Roman" panose="02020603050405020304" pitchFamily="18" charset="0"/>
                <a:ea typeface="Times New Roman" panose="02020603050405020304" pitchFamily="18" charset="0"/>
              </a:rPr>
              <a:t> </a:t>
            </a:r>
            <a:r>
              <a:rPr lang="en-US" sz="2000" dirty="0" err="1">
                <a:solidFill>
                  <a:srgbClr val="002060"/>
                </a:solidFill>
                <a:latin typeface="Times New Roman" panose="02020603050405020304" pitchFamily="18" charset="0"/>
                <a:ea typeface="Times New Roman" panose="02020603050405020304" pitchFamily="18" charset="0"/>
              </a:rPr>
              <a:t>điểm</a:t>
            </a:r>
            <a:r>
              <a:rPr lang="en-US" sz="2000" dirty="0">
                <a:solidFill>
                  <a:srgbClr val="002060"/>
                </a:solidFill>
                <a:latin typeface="Times New Roman" panose="02020603050405020304" pitchFamily="18" charset="0"/>
                <a:ea typeface="Times New Roman" panose="02020603050405020304" pitchFamily="18" charset="0"/>
              </a:rPr>
              <a:t> m</a:t>
            </a:r>
            <a:r>
              <a:rPr lang="vi-VN" sz="2000" dirty="0">
                <a:solidFill>
                  <a:srgbClr val="002060"/>
                </a:solidFill>
                <a:effectLst/>
                <a:latin typeface="Times New Roman" panose="02020603050405020304" pitchFamily="18" charset="0"/>
                <a:ea typeface="Times New Roman" panose="02020603050405020304" pitchFamily="18" charset="0"/>
              </a:rPr>
              <a:t>ôn mĩ thuật trong Chương trình giáo dục phổ thông</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mới</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trang</a:t>
            </a:r>
            <a:r>
              <a:rPr lang="en-US" sz="2000" dirty="0">
                <a:solidFill>
                  <a:srgbClr val="002060"/>
                </a:solidFill>
                <a:effectLst/>
                <a:latin typeface="Times New Roman" panose="02020603050405020304" pitchFamily="18" charset="0"/>
                <a:ea typeface="Times New Roman" panose="02020603050405020304" pitchFamily="18" charset="0"/>
              </a:rPr>
              <a:t> 36)</a:t>
            </a:r>
          </a:p>
          <a:p>
            <a:pPr algn="ctr">
              <a:lnSpc>
                <a:spcPct val="150000"/>
              </a:lnSpc>
            </a:pPr>
            <a:r>
              <a:rPr lang="es-ES" sz="2000" b="1"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s-ES"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s-ES" sz="2000" b="1"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viên</a:t>
            </a:r>
            <a:r>
              <a:rPr lang="es-ES"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s-ES" sz="2000" b="1"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thực</a:t>
            </a:r>
            <a:r>
              <a:rPr lang="es-ES"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s-ES" sz="2000" b="1"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hiện</a:t>
            </a:r>
            <a:r>
              <a:rPr lang="es-ES"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s-ES" sz="2000" b="1"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Bài</a:t>
            </a:r>
            <a:r>
              <a:rPr lang="es-ES"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s-ES" sz="2000" b="1"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s-ES"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b="1"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trang</a:t>
            </a:r>
            <a:r>
              <a:rPr lang="en-US"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38</a:t>
            </a:r>
            <a:endParaRPr lang="en-US" sz="2000" b="1"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pPr>
            <a:endParaRPr lang="en-US" sz="2000" i="1" dirty="0">
              <a:solidFill>
                <a:srgbClr val="002060"/>
              </a:solidFill>
              <a:effectLst/>
              <a:latin typeface="Times New Roman" panose="02020603050405020304" pitchFamily="18" charset="0"/>
              <a:ea typeface="Times New Roman" panose="02020603050405020304" pitchFamily="18" charset="0"/>
            </a:endParaRPr>
          </a:p>
          <a:p>
            <a:pPr algn="just">
              <a:lnSpc>
                <a:spcPct val="150000"/>
              </a:lnSpc>
              <a:spcAft>
                <a:spcPts val="600"/>
              </a:spcAft>
            </a:pPr>
            <a:endPar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endParaRPr>
          </a:p>
          <a:p>
            <a:pPr marL="342900" indent="-342900" algn="just">
              <a:buAutoNum type="arabicPeriod"/>
            </a:pPr>
            <a:endParaRPr lang="pt-BR" sz="18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endParaRPr>
          </a:p>
          <a:p>
            <a:pPr algn="just"/>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endParaRPr lang="en-US" sz="2000" dirty="0">
              <a:solidFill>
                <a:srgbClr val="002060"/>
              </a:solidFill>
            </a:endParaRPr>
          </a:p>
        </p:txBody>
      </p:sp>
    </p:spTree>
    <p:extLst>
      <p:ext uri="{BB962C8B-B14F-4D97-AF65-F5344CB8AC3E}">
        <p14:creationId xmlns:p14="http://schemas.microsoft.com/office/powerpoint/2010/main" val="2102061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DC406DD-6FF1-4C0A-9795-1F5EB309BC2A}"/>
              </a:ext>
            </a:extLst>
          </p:cNvPr>
          <p:cNvSpPr txBox="1"/>
          <p:nvPr/>
        </p:nvSpPr>
        <p:spPr>
          <a:xfrm>
            <a:off x="1209675" y="1721019"/>
            <a:ext cx="9810750" cy="2845459"/>
          </a:xfrm>
          <a:prstGeom prst="rect">
            <a:avLst/>
          </a:prstGeom>
          <a:noFill/>
        </p:spPr>
        <p:txBody>
          <a:bodyPr wrap="square">
            <a:spAutoFit/>
          </a:bodyPr>
          <a:lstStyle/>
          <a:p>
            <a:pPr indent="457200" algn="just">
              <a:lnSpc>
                <a:spcPct val="150000"/>
              </a:lnSpc>
              <a:spcAft>
                <a:spcPts val="600"/>
              </a:spcAft>
            </a:pPr>
            <a:r>
              <a:rPr lang="pt-BR"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 động 2. (</a:t>
            </a:r>
            <a:r>
              <a:rPr lang="pt-BR"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trang 39)</a:t>
            </a: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Học viên lập ma trận tổng thể đối chiếu quan hệ giữa: Chủ đề nội dung, yêu cầu cần đạt, các chỉ báo phẩm chất, năng lực đối với học sinh lớp 5 khi dạy học một chủ đề cụ thể.</a:t>
            </a:r>
          </a:p>
          <a:p>
            <a:pPr marL="285750" indent="-285750" algn="just">
              <a:lnSpc>
                <a:spcPct val="150000"/>
              </a:lnSpc>
              <a:spcAft>
                <a:spcPts val="600"/>
              </a:spcAft>
              <a:buFontTx/>
              <a:buChar char="-"/>
            </a:pPr>
            <a:r>
              <a:rPr lang="pt-BR"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Học viên nghiên cứu thông tin cho hoạt động này ở trang 39.</a:t>
            </a:r>
          </a:p>
          <a:p>
            <a:pPr marL="285750" indent="-285750" algn="just">
              <a:lnSpc>
                <a:spcPct val="150000"/>
              </a:lnSpc>
              <a:spcAft>
                <a:spcPts val="600"/>
              </a:spcAft>
              <a:buFontTx/>
              <a:buChar char="-"/>
            </a:pPr>
            <a:r>
              <a:rPr lang="pt-BR"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Thực hiện bài tập trang 42</a:t>
            </a:r>
          </a:p>
          <a:p>
            <a:pPr indent="457200" algn="just">
              <a:lnSpc>
                <a:spcPts val="1800"/>
              </a:lnSpc>
              <a:spcAft>
                <a:spcPts val="600"/>
              </a:spcAft>
            </a:pPr>
            <a:endParaRPr lang="en-US" sz="14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997333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BADFCA-10BC-4CFF-AFC4-CC9EA40D00A3}"/>
              </a:ext>
            </a:extLst>
          </p:cNvPr>
          <p:cNvSpPr txBox="1"/>
          <p:nvPr/>
        </p:nvSpPr>
        <p:spPr>
          <a:xfrm>
            <a:off x="1495425" y="619809"/>
            <a:ext cx="9201150" cy="6001643"/>
          </a:xfrm>
          <a:prstGeom prst="rect">
            <a:avLst/>
          </a:prstGeom>
          <a:noFill/>
        </p:spPr>
        <p:txBody>
          <a:bodyPr wrap="square" rtlCol="0">
            <a:spAutoFit/>
          </a:bodyPr>
          <a:lstStyle/>
          <a:p>
            <a:pPr>
              <a:spcAft>
                <a:spcPts val="1200"/>
              </a:spcAft>
            </a:pPr>
            <a:r>
              <a:rPr lang="pt-BR" sz="2000" b="1" dirty="0">
                <a:solidFill>
                  <a:srgbClr val="FF0000"/>
                </a:solidFill>
                <a:effectLst/>
                <a:latin typeface="Times New Roman" panose="02020603050405020304" pitchFamily="18" charset="0"/>
                <a:ea typeface="Calibri" panose="020F0502020204030204" pitchFamily="34" charset="0"/>
              </a:rPr>
              <a:t>NỘI DUNG 3</a:t>
            </a:r>
            <a:r>
              <a:rPr lang="pt-BR" sz="2000" b="1" dirty="0">
                <a:solidFill>
                  <a:srgbClr val="002060"/>
                </a:solidFill>
                <a:effectLst/>
                <a:latin typeface="Times New Roman" panose="02020603050405020304" pitchFamily="18" charset="0"/>
                <a:ea typeface="Calibri" panose="020F0502020204030204" pitchFamily="34" charset="0"/>
              </a:rPr>
              <a:t>. </a:t>
            </a:r>
            <a:r>
              <a:rPr lang="pt-BR" sz="2000" b="1" dirty="0">
                <a:solidFill>
                  <a:srgbClr val="002060"/>
                </a:solidFill>
                <a:latin typeface="Times New Roman" panose="02020603050405020304" pitchFamily="18" charset="0"/>
                <a:ea typeface="Calibri" panose="020F0502020204030204" pitchFamily="34" charset="0"/>
              </a:rPr>
              <a:t>(1/2 buổi)</a:t>
            </a:r>
            <a:endParaRPr lang="pt-BR" sz="2000" b="1" dirty="0">
              <a:solidFill>
                <a:srgbClr val="002060"/>
              </a:solidFill>
              <a:effectLst/>
              <a:latin typeface="Times New Roman" panose="02020603050405020304" pitchFamily="18" charset="0"/>
              <a:ea typeface="Calibri" panose="020F0502020204030204" pitchFamily="34" charset="0"/>
            </a:endParaRPr>
          </a:p>
          <a:p>
            <a:pPr algn="ctr"/>
            <a:r>
              <a:rPr lang="pt-BR" sz="2000" b="1" dirty="0">
                <a:solidFill>
                  <a:srgbClr val="002060"/>
                </a:solidFill>
                <a:effectLst/>
                <a:latin typeface="Times New Roman" panose="02020603050405020304" pitchFamily="18" charset="0"/>
                <a:ea typeface="Calibri" panose="020F0502020204030204" pitchFamily="34" charset="0"/>
              </a:rPr>
              <a:t>Xây dựng kế hoạch dạy học môn mĩ thuật lớp 5 </a:t>
            </a:r>
          </a:p>
          <a:p>
            <a:pPr algn="ctr"/>
            <a:r>
              <a:rPr lang="pt-BR" sz="2000" b="1" dirty="0">
                <a:solidFill>
                  <a:srgbClr val="002060"/>
                </a:solidFill>
                <a:effectLst/>
                <a:latin typeface="Times New Roman" panose="02020603050405020304" pitchFamily="18" charset="0"/>
                <a:ea typeface="Calibri" panose="020F0502020204030204" pitchFamily="34" charset="0"/>
              </a:rPr>
              <a:t>ứng với nội dung dạy học theo từng tuần của năm học (trang 45)</a:t>
            </a:r>
          </a:p>
          <a:p>
            <a:pPr algn="ctr"/>
            <a:r>
              <a:rPr lang="pt-BR" b="1" dirty="0">
                <a:solidFill>
                  <a:srgbClr val="002060"/>
                </a:solidFill>
                <a:latin typeface="Times New Roman" panose="02020603050405020304" pitchFamily="18" charset="0"/>
              </a:rPr>
              <a:t>------</a:t>
            </a:r>
          </a:p>
          <a:p>
            <a:pPr algn="just">
              <a:lnSpc>
                <a:spcPct val="150000"/>
              </a:lnSpc>
              <a:spcAft>
                <a:spcPts val="600"/>
              </a:spcAft>
            </a:pPr>
            <a:endParaRPr lang="pt-BR"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endParaRPr>
          </a:p>
          <a:p>
            <a:pPr algn="just">
              <a:lnSpc>
                <a:spcPct val="150000"/>
              </a:lnSpc>
              <a:spcAft>
                <a:spcPts val="600"/>
              </a:spcAft>
            </a:pPr>
            <a:r>
              <a:rPr lang="pt-BR"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 động 1. </a:t>
            </a: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 viên nghiên cứu nội dung dạy học môn mĩ thuật được phân bố trong CT hiện hành (trong phần thông tin cơ bản trang 45), lựa chọn những nội dung giữ lại, nội dung cần bỏ đi để đáp ứng với yêu cầu đặt ra đối với môn mĩ thuật trong CT mới.</a:t>
            </a:r>
          </a:p>
          <a:p>
            <a:pPr algn="just">
              <a:lnSpc>
                <a:spcPct val="150000"/>
              </a:lnSpc>
              <a:spcAft>
                <a:spcPts val="600"/>
              </a:spcAft>
            </a:pPr>
            <a:r>
              <a:rPr lang="pt-BR" sz="2000" i="1"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Thực hiện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Bài</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cho</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động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này</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ở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52</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N</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ghiên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cứu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nội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dung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chương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trình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hiện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hành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chương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trình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mới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môn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mĩ</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thuật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lớp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5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xuất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giải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pháp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điều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cụ</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thể</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đối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với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các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nội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dung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điều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chỉnh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phù</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hợp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với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điều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kiện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giảng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của</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trường</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mình</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đang</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giảng</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endParaRPr lang="en-US" dirty="0">
              <a:solidFill>
                <a:srgbClr val="002060"/>
              </a:solidFill>
            </a:endParaRPr>
          </a:p>
        </p:txBody>
      </p:sp>
    </p:spTree>
    <p:extLst>
      <p:ext uri="{BB962C8B-B14F-4D97-AF65-F5344CB8AC3E}">
        <p14:creationId xmlns:p14="http://schemas.microsoft.com/office/powerpoint/2010/main" val="2115156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7986A99-F596-4925-9B6D-0C53C11F0AF5}"/>
              </a:ext>
            </a:extLst>
          </p:cNvPr>
          <p:cNvSpPr txBox="1"/>
          <p:nvPr/>
        </p:nvSpPr>
        <p:spPr>
          <a:xfrm>
            <a:off x="1247775" y="942975"/>
            <a:ext cx="9696450" cy="4447371"/>
          </a:xfrm>
          <a:prstGeom prst="rect">
            <a:avLst/>
          </a:prstGeom>
          <a:noFill/>
        </p:spPr>
        <p:txBody>
          <a:bodyPr wrap="square" rtlCol="0">
            <a:spAutoFit/>
          </a:bodyPr>
          <a:lstStyle/>
          <a:p>
            <a:pPr algn="just">
              <a:lnSpc>
                <a:spcPct val="150000"/>
              </a:lnSpc>
              <a:spcAft>
                <a:spcPts val="600"/>
              </a:spcAft>
            </a:pPr>
            <a:r>
              <a:rPr lang="pt-BR"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 động 2. </a:t>
            </a: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 viên nghiên cứu phần Thông tin cho hoạt động ở trang 52 và thiết kế Kế hoạch dạy học môn mĩ thuật lớp 5 trong cả năm học. </a:t>
            </a:r>
          </a:p>
          <a:p>
            <a:pPr algn="just">
              <a:lnSpc>
                <a:spcPct val="150000"/>
              </a:lnSpc>
              <a:spcAft>
                <a:spcPts val="600"/>
              </a:spcAft>
            </a:pPr>
            <a:r>
              <a:rPr lang="pt-BR"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1. Điều chỉnh nội dung dạy học;</a:t>
            </a:r>
          </a:p>
          <a:p>
            <a:pPr algn="just">
              <a:lnSpc>
                <a:spcPct val="150000"/>
              </a:lnSpc>
              <a:spcAft>
                <a:spcPts val="600"/>
              </a:spcAft>
            </a:pP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2.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Thiết</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kế</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kế</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hoạch</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các</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chủ</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môn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Mĩ</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thuật</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fr-FR"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lớp</a:t>
            </a:r>
            <a:r>
              <a:rPr lang="fr-F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5.</a:t>
            </a:r>
            <a:endParaRPr lang="en-US" sz="2000" dirty="0">
              <a:solidFill>
                <a:srgbClr val="002060"/>
              </a:solidFill>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i="1"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H</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oàn</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thành</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bài</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cho</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động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2</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L</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ựa</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chọn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1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chủ</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để</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xây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dựng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kế</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hoạch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cụ</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thể</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với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các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yêu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cầu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cần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đạt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về</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phẩm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chất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năng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lực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giải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pháp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tạo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hình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phương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pháp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hình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thức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tổ</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chức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các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động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chủ</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yếu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endParaRPr lang="en-US" dirty="0">
              <a:solidFill>
                <a:srgbClr val="002060"/>
              </a:solidFill>
            </a:endParaRPr>
          </a:p>
        </p:txBody>
      </p:sp>
    </p:spTree>
    <p:extLst>
      <p:ext uri="{BB962C8B-B14F-4D97-AF65-F5344CB8AC3E}">
        <p14:creationId xmlns:p14="http://schemas.microsoft.com/office/powerpoint/2010/main" val="1614747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7CF2D39-053A-4A3A-81A7-05344136324A}"/>
              </a:ext>
            </a:extLst>
          </p:cNvPr>
          <p:cNvSpPr txBox="1"/>
          <p:nvPr/>
        </p:nvSpPr>
        <p:spPr>
          <a:xfrm>
            <a:off x="1466849" y="514142"/>
            <a:ext cx="9772651" cy="6463308"/>
          </a:xfrm>
          <a:prstGeom prst="rect">
            <a:avLst/>
          </a:prstGeom>
          <a:noFill/>
        </p:spPr>
        <p:txBody>
          <a:bodyPr wrap="square" rtlCol="0">
            <a:spAutoFit/>
          </a:bodyPr>
          <a:lstStyle/>
          <a:p>
            <a:pPr>
              <a:spcAft>
                <a:spcPts val="1200"/>
              </a:spcAft>
            </a:pPr>
            <a:r>
              <a:rPr lang="pt-BR" sz="2000" b="1" dirty="0">
                <a:solidFill>
                  <a:srgbClr val="FF0000"/>
                </a:solidFill>
                <a:effectLst/>
                <a:latin typeface="Times New Roman" panose="02020603050405020304" pitchFamily="18" charset="0"/>
                <a:ea typeface="Calibri" panose="020F0502020204030204" pitchFamily="34" charset="0"/>
              </a:rPr>
              <a:t>NỘI DUNG 4 </a:t>
            </a:r>
            <a:r>
              <a:rPr lang="pt-BR" sz="2000" b="1" dirty="0">
                <a:solidFill>
                  <a:srgbClr val="002060"/>
                </a:solidFill>
                <a:effectLst/>
                <a:latin typeface="Times New Roman" panose="02020603050405020304" pitchFamily="18" charset="0"/>
                <a:ea typeface="Calibri" panose="020F0502020204030204" pitchFamily="34" charset="0"/>
              </a:rPr>
              <a:t>(1 buổi)</a:t>
            </a:r>
          </a:p>
          <a:p>
            <a:pPr algn="ctr"/>
            <a:r>
              <a:rPr lang="pt-BR" sz="2000" b="1" dirty="0">
                <a:solidFill>
                  <a:srgbClr val="002060"/>
                </a:solidFill>
                <a:effectLst/>
                <a:latin typeface="Times New Roman" panose="02020603050405020304" pitchFamily="18" charset="0"/>
                <a:ea typeface="Calibri" panose="020F0502020204030204" pitchFamily="34" charset="0"/>
              </a:rPr>
              <a:t>Phương pháp dạy học hình thành và phát triển phẩm chất, năng lực học sinh </a:t>
            </a:r>
          </a:p>
          <a:p>
            <a:pPr algn="ctr"/>
            <a:r>
              <a:rPr lang="pt-BR" sz="2000" b="1" dirty="0">
                <a:solidFill>
                  <a:srgbClr val="002060"/>
                </a:solidFill>
                <a:effectLst/>
                <a:latin typeface="Times New Roman" panose="02020603050405020304" pitchFamily="18" charset="0"/>
                <a:ea typeface="Calibri" panose="020F0502020204030204" pitchFamily="34" charset="0"/>
              </a:rPr>
              <a:t>đối với môn mĩ thuật (trang 58)</a:t>
            </a:r>
          </a:p>
          <a:p>
            <a:pPr algn="ctr"/>
            <a:r>
              <a:rPr lang="pt-BR" sz="2000" b="1" dirty="0">
                <a:solidFill>
                  <a:srgbClr val="002060"/>
                </a:solidFill>
                <a:latin typeface="Times New Roman" panose="02020603050405020304" pitchFamily="18" charset="0"/>
              </a:rPr>
              <a:t>----</a:t>
            </a:r>
          </a:p>
          <a:p>
            <a:pPr algn="just">
              <a:lnSpc>
                <a:spcPct val="150000"/>
              </a:lnSpc>
            </a:pPr>
            <a:r>
              <a:rPr lang="pt-BR"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 động 1. </a:t>
            </a: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HV nghiên cứu về một số phương pháp dạy học, kỹ thuật dạy học hình thành và phát triển phẩm chất, năng lực học sinh có thể áp dụng tổ chức dạy học mĩ thuật ở lớp 5 theo CT mới (trong Thông tin cho hoạt động này từ trang 58). Trong đó chú ý:</a:t>
            </a:r>
          </a:p>
          <a:p>
            <a:pPr marL="342900" indent="-342900" algn="just">
              <a:lnSpc>
                <a:spcPct val="150000"/>
              </a:lnSpc>
              <a:buAutoNum type="arabicPeriod"/>
            </a:pP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định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hướng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phát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triển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phẩm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chất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năng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lực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sinh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p>
          <a:p>
            <a:pPr marL="342900" indent="-342900" algn="just">
              <a:lnSpc>
                <a:spcPct val="150000"/>
              </a:lnSpc>
              <a:buFontTx/>
              <a:buAutoNum type="arabicPeriod"/>
            </a:pPr>
            <a:r>
              <a:rPr lang="en-US" sz="2000" dirty="0" err="1">
                <a:solidFill>
                  <a:srgbClr val="002060"/>
                </a:solidFill>
                <a:effectLst/>
                <a:latin typeface="Times New Roman" panose="02020603050405020304" pitchFamily="18" charset="0"/>
                <a:ea typeface="Times New Roman" panose="02020603050405020304" pitchFamily="18" charset="0"/>
              </a:rPr>
              <a:t>Một</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số</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phương</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pháp</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và</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kỹ</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thuật</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dạy</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học</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cụ</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thể</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áp</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dụng</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vào</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dạy</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học</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mĩ</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thuật</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lớp</a:t>
            </a:r>
            <a:r>
              <a:rPr lang="en-US" sz="2000" dirty="0">
                <a:solidFill>
                  <a:srgbClr val="002060"/>
                </a:solidFill>
                <a:effectLst/>
                <a:latin typeface="Times New Roman" panose="02020603050405020304" pitchFamily="18" charset="0"/>
                <a:ea typeface="Times New Roman" panose="02020603050405020304" pitchFamily="18" charset="0"/>
              </a:rPr>
              <a:t> 5</a:t>
            </a:r>
          </a:p>
          <a:p>
            <a:pPr algn="just">
              <a:lnSpc>
                <a:spcPct val="150000"/>
              </a:lnSpc>
            </a:pP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vi-VN" sz="2000" i="1" dirty="0">
                <a:solidFill>
                  <a:srgbClr val="002060"/>
                </a:solidFill>
                <a:effectLst/>
                <a:latin typeface="Times New Roman" panose="02020603050405020304" pitchFamily="18" charset="0"/>
                <a:ea typeface="Times New Roman" panose="02020603050405020304" pitchFamily="18" charset="0"/>
              </a:rPr>
              <a:t>Dạy học hợp tác theo nhóm nhỏ</a:t>
            </a:r>
            <a:r>
              <a:rPr lang="en-US" sz="2000" dirty="0">
                <a:solidFill>
                  <a:srgbClr val="002060"/>
                </a:solidFill>
                <a:latin typeface="Times New Roman" panose="02020603050405020304" pitchFamily="18" charset="0"/>
                <a:ea typeface="Times New Roman" panose="02020603050405020304" pitchFamily="18" charset="0"/>
              </a:rPr>
              <a:t>/ </a:t>
            </a:r>
            <a:r>
              <a:rPr lang="vi-VN" sz="2000" i="1" dirty="0">
                <a:solidFill>
                  <a:srgbClr val="002060"/>
                </a:solidFill>
                <a:effectLst/>
                <a:latin typeface="Times New Roman" panose="02020603050405020304" pitchFamily="18" charset="0"/>
                <a:ea typeface="Times New Roman" panose="02020603050405020304" pitchFamily="18" charset="0"/>
              </a:rPr>
              <a:t>Học theo dự án</a:t>
            </a:r>
            <a:r>
              <a:rPr lang="en-US" sz="2000" i="1" dirty="0">
                <a:solidFill>
                  <a:srgbClr val="002060"/>
                </a:solidFill>
                <a:effectLst/>
                <a:latin typeface="Times New Roman" panose="02020603050405020304" pitchFamily="18" charset="0"/>
                <a:ea typeface="Times New Roman" panose="02020603050405020304" pitchFamily="18" charset="0"/>
              </a:rPr>
              <a:t>.</a:t>
            </a:r>
          </a:p>
          <a:p>
            <a:pPr marL="285750" indent="-285750" algn="just">
              <a:lnSpc>
                <a:spcPct val="150000"/>
              </a:lnSpc>
              <a:buFontTx/>
              <a:buChar char="-"/>
            </a:pPr>
            <a:r>
              <a:rPr lang="vi-VN"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Kỹ thuật mảnh ghép</a:t>
            </a:r>
            <a:r>
              <a:rPr lang="en-US" sz="2000" dirty="0">
                <a:solidFill>
                  <a:srgbClr val="002060"/>
                </a:solidFill>
                <a:latin typeface="Arial" panose="020B0604020202020204" pitchFamily="34" charset="0"/>
                <a:ea typeface="Arial" panose="020B0604020202020204" pitchFamily="34" charset="0"/>
                <a:cs typeface="Times New Roman" panose="02020603050405020304" pitchFamily="18" charset="0"/>
              </a:rPr>
              <a:t>/ </a:t>
            </a:r>
            <a:r>
              <a:rPr lang="vi-VN"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Kỹ thuật sơ đồ tư duy</a:t>
            </a:r>
            <a:r>
              <a:rPr lang="en-US" sz="2000" dirty="0">
                <a:solidFill>
                  <a:srgbClr val="002060"/>
                </a:solidFill>
                <a:latin typeface="Arial" panose="020B0604020202020204" pitchFamily="34" charset="0"/>
                <a:ea typeface="Arial" panose="020B0604020202020204" pitchFamily="34" charset="0"/>
                <a:cs typeface="Times New Roman" panose="02020603050405020304" pitchFamily="18" charset="0"/>
              </a:rPr>
              <a:t>/ </a:t>
            </a:r>
            <a:r>
              <a:rPr lang="vi-VN"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Kỹ thuật khăn trải bàn</a:t>
            </a:r>
            <a:r>
              <a:rPr lang="en-US" sz="2000" dirty="0">
                <a:solidFill>
                  <a:srgbClr val="002060"/>
                </a:solidFill>
                <a:latin typeface="Arial" panose="020B0604020202020204" pitchFamily="34" charset="0"/>
                <a:ea typeface="Arial" panose="020B0604020202020204" pitchFamily="34" charset="0"/>
                <a:cs typeface="Times New Roman" panose="02020603050405020304" pitchFamily="18" charset="0"/>
              </a:rPr>
              <a:t>/ </a:t>
            </a:r>
            <a:r>
              <a:rPr lang="vi-VN"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Kỹ thuật “ổ bi”</a:t>
            </a:r>
            <a:r>
              <a:rPr lang="en-US" sz="2000" dirty="0">
                <a:solidFill>
                  <a:srgbClr val="002060"/>
                </a:solidFill>
                <a:latin typeface="Arial" panose="020B0604020202020204" pitchFamily="34" charset="0"/>
                <a:ea typeface="Arial" panose="020B0604020202020204" pitchFamily="34" charset="0"/>
                <a:cs typeface="Times New Roman" panose="02020603050405020304" pitchFamily="18" charset="0"/>
              </a:rPr>
              <a:t>/ </a:t>
            </a:r>
            <a:r>
              <a:rPr lang="vi-VN" sz="2000" i="1" dirty="0">
                <a:solidFill>
                  <a:srgbClr val="002060"/>
                </a:solidFill>
                <a:effectLst/>
                <a:latin typeface="Times New Roman" panose="02020603050405020304" pitchFamily="18" charset="0"/>
                <a:ea typeface="Arial" panose="020B0604020202020204" pitchFamily="34" charset="0"/>
              </a:rPr>
              <a:t>Kỹ thuật “Bể cá”</a:t>
            </a:r>
            <a:endParaRPr lang="en-US" sz="2000" i="1" dirty="0">
              <a:solidFill>
                <a:srgbClr val="002060"/>
              </a:solidFill>
              <a:latin typeface="Times New Roman" panose="02020603050405020304" pitchFamily="18" charset="0"/>
              <a:ea typeface="Arial" panose="020B0604020202020204" pitchFamily="34" charset="0"/>
            </a:endParaRPr>
          </a:p>
          <a:p>
            <a:pPr algn="just">
              <a:lnSpc>
                <a:spcPct val="150000"/>
              </a:lnSpc>
            </a:pPr>
            <a:endParaRPr lang="en-US" sz="2000" dirty="0">
              <a:solidFill>
                <a:srgbClr val="002060"/>
              </a:solidFill>
              <a:effectLst/>
              <a:latin typeface="Times New Roman" panose="02020603050405020304" pitchFamily="18" charset="0"/>
              <a:ea typeface="Times New Roman" panose="02020603050405020304" pitchFamily="18" charset="0"/>
            </a:endParaRPr>
          </a:p>
          <a:p>
            <a:pPr algn="just"/>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endParaRPr lang="en-US" dirty="0">
              <a:solidFill>
                <a:srgbClr val="002060"/>
              </a:solidFill>
            </a:endParaRPr>
          </a:p>
        </p:txBody>
      </p:sp>
    </p:spTree>
    <p:extLst>
      <p:ext uri="{BB962C8B-B14F-4D97-AF65-F5344CB8AC3E}">
        <p14:creationId xmlns:p14="http://schemas.microsoft.com/office/powerpoint/2010/main" val="1121464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C06A28B-163A-4520-9EFB-E15E696DDB92}"/>
              </a:ext>
            </a:extLst>
          </p:cNvPr>
          <p:cNvSpPr txBox="1"/>
          <p:nvPr/>
        </p:nvSpPr>
        <p:spPr>
          <a:xfrm>
            <a:off x="1009650" y="419100"/>
            <a:ext cx="10220325" cy="6217087"/>
          </a:xfrm>
          <a:prstGeom prst="rect">
            <a:avLst/>
          </a:prstGeom>
          <a:noFill/>
        </p:spPr>
        <p:txBody>
          <a:bodyPr wrap="square" rtlCol="0">
            <a:spAutoFit/>
          </a:bodyPr>
          <a:lstStyle/>
          <a:p>
            <a:pPr algn="ctr"/>
            <a:r>
              <a:rPr lang="en-US" sz="2000" b="1" dirty="0">
                <a:solidFill>
                  <a:srgbClr val="002060"/>
                </a:solidFill>
                <a:effectLst/>
                <a:latin typeface="Times New Roman" panose="02020603050405020304" pitchFamily="18" charset="0"/>
                <a:ea typeface="Calibri" panose="020F0502020204030204" pitchFamily="34" charset="0"/>
              </a:rPr>
              <a:t>3. </a:t>
            </a:r>
            <a:r>
              <a:rPr lang="en-US" sz="2000" b="1" dirty="0" err="1">
                <a:solidFill>
                  <a:srgbClr val="002060"/>
                </a:solidFill>
                <a:effectLst/>
                <a:latin typeface="Times New Roman" panose="02020603050405020304" pitchFamily="18" charset="0"/>
                <a:ea typeface="Calibri" panose="020F0502020204030204" pitchFamily="34" charset="0"/>
              </a:rPr>
              <a:t>Một</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số</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điểm</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cần</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lưu</a:t>
            </a:r>
            <a:r>
              <a:rPr lang="en-US" sz="2000" b="1" dirty="0">
                <a:solidFill>
                  <a:srgbClr val="002060"/>
                </a:solidFill>
                <a:effectLst/>
                <a:latin typeface="Times New Roman" panose="02020603050405020304" pitchFamily="18" charset="0"/>
                <a:ea typeface="Calibri" panose="020F0502020204030204" pitchFamily="34" charset="0"/>
              </a:rPr>
              <a:t> ý </a:t>
            </a:r>
            <a:r>
              <a:rPr lang="en-US" sz="2000" b="1" dirty="0" err="1">
                <a:solidFill>
                  <a:srgbClr val="002060"/>
                </a:solidFill>
                <a:effectLst/>
                <a:latin typeface="Times New Roman" panose="02020603050405020304" pitchFamily="18" charset="0"/>
                <a:ea typeface="Calibri" panose="020F0502020204030204" pitchFamily="34" charset="0"/>
              </a:rPr>
              <a:t>khi</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triển</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khai</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các</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phương</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pháp</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kỹ</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thuật</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dạy</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học</a:t>
            </a:r>
            <a:r>
              <a:rPr lang="en-US" sz="2000" b="1" dirty="0">
                <a:solidFill>
                  <a:srgbClr val="002060"/>
                </a:solidFill>
                <a:effectLst/>
                <a:latin typeface="Times New Roman" panose="02020603050405020304" pitchFamily="18" charset="0"/>
                <a:ea typeface="Calibri" panose="020F0502020204030204" pitchFamily="34" charset="0"/>
              </a:rPr>
              <a:t> </a:t>
            </a:r>
          </a:p>
          <a:p>
            <a:pPr algn="ctr"/>
            <a:r>
              <a:rPr lang="en-US" sz="2000" b="1" dirty="0" err="1">
                <a:solidFill>
                  <a:srgbClr val="002060"/>
                </a:solidFill>
                <a:effectLst/>
                <a:latin typeface="Times New Roman" panose="02020603050405020304" pitchFamily="18" charset="0"/>
                <a:ea typeface="Calibri" panose="020F0502020204030204" pitchFamily="34" charset="0"/>
              </a:rPr>
              <a:t>hình</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thành</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phát</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triển</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phẩm</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chất</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và</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năng</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lực</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học</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sinh</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đối</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với</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dạy</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học</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môn</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mĩ</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thuật</a:t>
            </a:r>
            <a:r>
              <a:rPr lang="en-US" sz="2000" b="1" dirty="0">
                <a:solidFill>
                  <a:srgbClr val="002060"/>
                </a:solidFill>
                <a:effectLst/>
                <a:latin typeface="Times New Roman" panose="02020603050405020304" pitchFamily="18" charset="0"/>
                <a:ea typeface="Calibri" panose="020F0502020204030204" pitchFamily="34" charset="0"/>
              </a:rPr>
              <a:t> </a:t>
            </a:r>
            <a:r>
              <a:rPr lang="en-US" sz="2000" b="1" dirty="0" err="1">
                <a:solidFill>
                  <a:srgbClr val="002060"/>
                </a:solidFill>
                <a:effectLst/>
                <a:latin typeface="Times New Roman" panose="02020603050405020304" pitchFamily="18" charset="0"/>
                <a:ea typeface="Calibri" panose="020F0502020204030204" pitchFamily="34" charset="0"/>
              </a:rPr>
              <a:t>lớp</a:t>
            </a:r>
            <a:r>
              <a:rPr lang="en-US" sz="2000" b="1" dirty="0">
                <a:solidFill>
                  <a:srgbClr val="002060"/>
                </a:solidFill>
                <a:effectLst/>
                <a:latin typeface="Times New Roman" panose="02020603050405020304" pitchFamily="18" charset="0"/>
                <a:ea typeface="Calibri" panose="020F0502020204030204" pitchFamily="34" charset="0"/>
              </a:rPr>
              <a:t> 5</a:t>
            </a:r>
          </a:p>
          <a:p>
            <a:pPr algn="ctr"/>
            <a:r>
              <a:rPr lang="en-US" sz="2000" b="1" dirty="0">
                <a:solidFill>
                  <a:srgbClr val="002060"/>
                </a:solidFill>
                <a:effectLst/>
                <a:latin typeface="Times New Roman" panose="02020603050405020304" pitchFamily="18" charset="0"/>
                <a:ea typeface="Calibri" panose="020F0502020204030204" pitchFamily="34" charset="0"/>
              </a:rPr>
              <a:t>(</a:t>
            </a:r>
            <a:r>
              <a:rPr lang="en-US" sz="2000" b="1" i="1" dirty="0" err="1">
                <a:solidFill>
                  <a:srgbClr val="002060"/>
                </a:solidFill>
                <a:effectLst/>
                <a:latin typeface="Times New Roman" panose="02020603050405020304" pitchFamily="18" charset="0"/>
                <a:ea typeface="Calibri" panose="020F0502020204030204" pitchFamily="34" charset="0"/>
              </a:rPr>
              <a:t>trang</a:t>
            </a:r>
            <a:r>
              <a:rPr lang="en-US" sz="2000" b="1" i="1" dirty="0">
                <a:solidFill>
                  <a:srgbClr val="002060"/>
                </a:solidFill>
                <a:effectLst/>
                <a:latin typeface="Times New Roman" panose="02020603050405020304" pitchFamily="18" charset="0"/>
                <a:ea typeface="Calibri" panose="020F0502020204030204" pitchFamily="34" charset="0"/>
              </a:rPr>
              <a:t> 80</a:t>
            </a:r>
            <a:r>
              <a:rPr lang="en-US" sz="2000" b="1" dirty="0">
                <a:solidFill>
                  <a:srgbClr val="002060"/>
                </a:solidFill>
                <a:effectLst/>
                <a:latin typeface="Times New Roman" panose="02020603050405020304" pitchFamily="18" charset="0"/>
                <a:ea typeface="Calibri" panose="020F0502020204030204" pitchFamily="34" charset="0"/>
              </a:rPr>
              <a:t>)</a:t>
            </a:r>
          </a:p>
          <a:p>
            <a:pPr algn="ctr"/>
            <a:endParaRPr lang="en-US" sz="2000" b="1" dirty="0">
              <a:solidFill>
                <a:srgbClr val="002060"/>
              </a:solidFill>
              <a:latin typeface="Times New Roman" panose="02020603050405020304" pitchFamily="18" charset="0"/>
            </a:endParaRPr>
          </a:p>
          <a:p>
            <a:pPr algn="just">
              <a:lnSpc>
                <a:spcPct val="150000"/>
              </a:lnSpc>
              <a:spcAft>
                <a:spcPts val="600"/>
              </a:spcAft>
            </a:pPr>
            <a:r>
              <a:rPr lang="en-US" sz="2000" i="1" dirty="0">
                <a:solidFill>
                  <a:srgbClr val="002060"/>
                </a:solidFill>
                <a:effectLst/>
                <a:latin typeface="Times New Roman" panose="02020603050405020304" pitchFamily="18" charset="0"/>
                <a:ea typeface="Arial" panose="020B0604020202020204" pitchFamily="34" charset="0"/>
              </a:rPr>
              <a:t>1. </a:t>
            </a:r>
            <a:r>
              <a:rPr lang="en-US" sz="2000" i="1" dirty="0" err="1">
                <a:solidFill>
                  <a:srgbClr val="002060"/>
                </a:solidFill>
                <a:effectLst/>
                <a:latin typeface="Times New Roman" panose="02020603050405020304" pitchFamily="18" charset="0"/>
                <a:ea typeface="Arial" panose="020B0604020202020204" pitchFamily="34" charset="0"/>
              </a:rPr>
              <a:t>Lựa</a:t>
            </a:r>
            <a:r>
              <a:rPr lang="en-US" sz="2000" i="1" dirty="0">
                <a:solidFill>
                  <a:srgbClr val="002060"/>
                </a:solidFill>
                <a:effectLst/>
                <a:latin typeface="Times New Roman" panose="02020603050405020304" pitchFamily="18" charset="0"/>
                <a:ea typeface="Arial" panose="020B0604020202020204" pitchFamily="34" charset="0"/>
              </a:rPr>
              <a:t> </a:t>
            </a:r>
            <a:r>
              <a:rPr lang="en-US" sz="2000" i="1" dirty="0" err="1">
                <a:solidFill>
                  <a:srgbClr val="002060"/>
                </a:solidFill>
                <a:effectLst/>
                <a:latin typeface="Times New Roman" panose="02020603050405020304" pitchFamily="18" charset="0"/>
                <a:ea typeface="Arial" panose="020B0604020202020204" pitchFamily="34" charset="0"/>
              </a:rPr>
              <a:t>chọn</a:t>
            </a:r>
            <a:r>
              <a:rPr lang="en-US" sz="2000" i="1" dirty="0">
                <a:solidFill>
                  <a:srgbClr val="002060"/>
                </a:solidFill>
                <a:effectLst/>
                <a:latin typeface="Times New Roman" panose="02020603050405020304" pitchFamily="18" charset="0"/>
                <a:ea typeface="Arial" panose="020B0604020202020204" pitchFamily="34" charset="0"/>
              </a:rPr>
              <a:t> </a:t>
            </a:r>
            <a:r>
              <a:rPr lang="en-US" sz="2000" i="1" dirty="0" err="1">
                <a:solidFill>
                  <a:srgbClr val="002060"/>
                </a:solidFill>
                <a:effectLst/>
                <a:latin typeface="Times New Roman" panose="02020603050405020304" pitchFamily="18" charset="0"/>
                <a:ea typeface="Arial" panose="020B0604020202020204" pitchFamily="34" charset="0"/>
              </a:rPr>
              <a:t>phương</a:t>
            </a:r>
            <a:r>
              <a:rPr lang="en-US" sz="2000" i="1" dirty="0">
                <a:solidFill>
                  <a:srgbClr val="002060"/>
                </a:solidFill>
                <a:effectLst/>
                <a:latin typeface="Times New Roman" panose="02020603050405020304" pitchFamily="18" charset="0"/>
                <a:ea typeface="Arial" panose="020B0604020202020204" pitchFamily="34" charset="0"/>
              </a:rPr>
              <a:t> </a:t>
            </a:r>
            <a:r>
              <a:rPr lang="en-US" sz="2000" i="1" dirty="0" err="1">
                <a:solidFill>
                  <a:srgbClr val="002060"/>
                </a:solidFill>
                <a:effectLst/>
                <a:latin typeface="Times New Roman" panose="02020603050405020304" pitchFamily="18" charset="0"/>
                <a:ea typeface="Arial" panose="020B0604020202020204" pitchFamily="34" charset="0"/>
              </a:rPr>
              <a:t>pháp</a:t>
            </a:r>
            <a:r>
              <a:rPr lang="en-US" sz="2000" i="1" dirty="0">
                <a:solidFill>
                  <a:srgbClr val="002060"/>
                </a:solidFill>
                <a:effectLst/>
                <a:latin typeface="Times New Roman" panose="02020603050405020304" pitchFamily="18" charset="0"/>
                <a:ea typeface="Arial" panose="020B0604020202020204" pitchFamily="34" charset="0"/>
              </a:rPr>
              <a:t>, </a:t>
            </a:r>
            <a:r>
              <a:rPr lang="en-US" sz="2000" i="1" dirty="0" err="1">
                <a:solidFill>
                  <a:srgbClr val="002060"/>
                </a:solidFill>
                <a:effectLst/>
                <a:latin typeface="Times New Roman" panose="02020603050405020304" pitchFamily="18" charset="0"/>
                <a:ea typeface="Arial" panose="020B0604020202020204" pitchFamily="34" charset="0"/>
              </a:rPr>
              <a:t>kỹ</a:t>
            </a:r>
            <a:r>
              <a:rPr lang="en-US" sz="2000" i="1" dirty="0">
                <a:solidFill>
                  <a:srgbClr val="002060"/>
                </a:solidFill>
                <a:effectLst/>
                <a:latin typeface="Times New Roman" panose="02020603050405020304" pitchFamily="18" charset="0"/>
                <a:ea typeface="Arial" panose="020B0604020202020204" pitchFamily="34" charset="0"/>
              </a:rPr>
              <a:t> </a:t>
            </a:r>
            <a:r>
              <a:rPr lang="en-US" sz="2000" i="1" dirty="0" err="1">
                <a:solidFill>
                  <a:srgbClr val="002060"/>
                </a:solidFill>
                <a:effectLst/>
                <a:latin typeface="Times New Roman" panose="02020603050405020304" pitchFamily="18" charset="0"/>
                <a:ea typeface="Arial" panose="020B0604020202020204" pitchFamily="34" charset="0"/>
              </a:rPr>
              <a:t>thuật</a:t>
            </a:r>
            <a:r>
              <a:rPr lang="en-US" sz="2000" i="1" dirty="0">
                <a:solidFill>
                  <a:srgbClr val="002060"/>
                </a:solidFill>
                <a:effectLst/>
                <a:latin typeface="Times New Roman" panose="02020603050405020304" pitchFamily="18" charset="0"/>
                <a:ea typeface="Arial" panose="020B0604020202020204" pitchFamily="34" charset="0"/>
              </a:rPr>
              <a:t> </a:t>
            </a:r>
            <a:r>
              <a:rPr lang="en-US" sz="2000" i="1" dirty="0" err="1">
                <a:solidFill>
                  <a:srgbClr val="002060"/>
                </a:solidFill>
                <a:effectLst/>
                <a:latin typeface="Times New Roman" panose="02020603050405020304" pitchFamily="18" charset="0"/>
                <a:ea typeface="Arial" panose="020B0604020202020204" pitchFamily="34" charset="0"/>
              </a:rPr>
              <a:t>dạy</a:t>
            </a:r>
            <a:r>
              <a:rPr lang="en-US" sz="2000" i="1" dirty="0">
                <a:solidFill>
                  <a:srgbClr val="002060"/>
                </a:solidFill>
                <a:effectLst/>
                <a:latin typeface="Times New Roman" panose="02020603050405020304" pitchFamily="18" charset="0"/>
                <a:ea typeface="Arial" panose="020B0604020202020204" pitchFamily="34" charset="0"/>
              </a:rPr>
              <a:t> </a:t>
            </a:r>
            <a:r>
              <a:rPr lang="en-US" sz="2000" i="1" dirty="0" err="1">
                <a:solidFill>
                  <a:srgbClr val="002060"/>
                </a:solidFill>
                <a:effectLst/>
                <a:latin typeface="Times New Roman" panose="02020603050405020304" pitchFamily="18" charset="0"/>
                <a:ea typeface="Arial" panose="020B0604020202020204" pitchFamily="34" charset="0"/>
              </a:rPr>
              <a:t>học</a:t>
            </a:r>
            <a:r>
              <a:rPr lang="en-US" sz="2000" i="1" dirty="0">
                <a:solidFill>
                  <a:srgbClr val="002060"/>
                </a:solidFill>
                <a:effectLst/>
                <a:latin typeface="Times New Roman" panose="02020603050405020304" pitchFamily="18" charset="0"/>
                <a:ea typeface="Arial" panose="020B0604020202020204" pitchFamily="34" charset="0"/>
              </a:rPr>
              <a:t> k</a:t>
            </a:r>
            <a:r>
              <a:rPr lang="vi-VN" sz="2000" i="1" dirty="0">
                <a:solidFill>
                  <a:srgbClr val="002060"/>
                </a:solidFill>
                <a:effectLst/>
                <a:latin typeface="Times New Roman" panose="02020603050405020304" pitchFamily="18" charset="0"/>
                <a:ea typeface="Arial" panose="020B0604020202020204" pitchFamily="34" charset="0"/>
              </a:rPr>
              <a:t>hi thiết kế một bài học để giải quyết 1 chủ đề cụ thể. </a:t>
            </a:r>
            <a:endParaRPr lang="en-US" sz="2000" i="1" dirty="0">
              <a:solidFill>
                <a:srgbClr val="002060"/>
              </a:solidFill>
              <a:effectLst/>
              <a:latin typeface="Times New Roman" panose="02020603050405020304" pitchFamily="18" charset="0"/>
              <a:ea typeface="Arial" panose="020B0604020202020204" pitchFamily="34" charset="0"/>
            </a:endParaRPr>
          </a:p>
          <a:p>
            <a:pPr algn="just">
              <a:lnSpc>
                <a:spcPct val="150000"/>
              </a:lnSpc>
              <a:spcAft>
                <a:spcPts val="600"/>
              </a:spcAft>
            </a:pP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vi-VN"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Dạy học</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vi-VN"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tích cực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r>
              <a:rPr lang="vi-VN"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môn mĩ thuật</a:t>
            </a:r>
            <a:endPar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600"/>
              </a:spcAft>
            </a:pPr>
            <a:r>
              <a:rPr lang="en-US"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vi-VN" sz="2000"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Dạy và học mĩ thuật hiệu quả ở trường tiểu học là quá trình học sinh có cảm giác thoải mái và chủ động tham gia, không bị gò ép, bắt buộc. </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i="1" dirty="0">
                <a:solidFill>
                  <a:srgbClr val="002060"/>
                </a:solidFill>
                <a:effectLst/>
                <a:latin typeface="Times New Roman" panose="02020603050405020304" pitchFamily="18" charset="0"/>
                <a:ea typeface="Times New Roman" panose="02020603050405020304" pitchFamily="18" charset="0"/>
              </a:rPr>
              <a:t>4.</a:t>
            </a:r>
            <a:r>
              <a:rPr lang="vi-VN" sz="2000" i="1" dirty="0">
                <a:solidFill>
                  <a:srgbClr val="002060"/>
                </a:solidFill>
                <a:effectLst/>
                <a:latin typeface="Times New Roman" panose="02020603050405020304" pitchFamily="18" charset="0"/>
                <a:ea typeface="Times New Roman" panose="02020603050405020304" pitchFamily="18" charset="0"/>
              </a:rPr>
              <a:t> Học sinh cần hỗ trợ từ nhiều phía trong quá trình học tập môn mĩ thuật:</a:t>
            </a:r>
            <a:endParaRPr lang="en-US" sz="2000" dirty="0">
              <a:solidFill>
                <a:srgbClr val="002060"/>
              </a:solidFill>
              <a:latin typeface="Times New Roman" panose="02020603050405020304" pitchFamily="18" charset="0"/>
              <a:ea typeface="Times New Roman" panose="02020603050405020304" pitchFamily="18" charset="0"/>
            </a:endParaRPr>
          </a:p>
          <a:p>
            <a:pPr algn="just">
              <a:lnSpc>
                <a:spcPct val="150000"/>
              </a:lnSpc>
              <a:spcAft>
                <a:spcPts val="600"/>
              </a:spcAft>
            </a:pP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viên</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thực</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hiện</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Bài</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cho</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động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này</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viên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thiết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kế</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một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bài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chủ</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có</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sử</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dụng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phương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pháp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theo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dự</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án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hoặc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hợp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tác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theo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nhóm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nhỏ</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cùng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với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một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số</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kỹ</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thuật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phù</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hợp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trong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quá</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trình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sinh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thực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hiện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nhiệm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vụ</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060493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F083788-86B4-444E-B9BC-AC6A1868F2BB}"/>
              </a:ext>
            </a:extLst>
          </p:cNvPr>
          <p:cNvSpPr txBox="1"/>
          <p:nvPr/>
        </p:nvSpPr>
        <p:spPr>
          <a:xfrm>
            <a:off x="1590675" y="1028700"/>
            <a:ext cx="9029700" cy="5032147"/>
          </a:xfrm>
          <a:prstGeom prst="rect">
            <a:avLst/>
          </a:prstGeom>
          <a:noFill/>
        </p:spPr>
        <p:txBody>
          <a:bodyPr wrap="square" rtlCol="0">
            <a:spAutoFit/>
          </a:bodyPr>
          <a:lstStyle/>
          <a:p>
            <a:pPr algn="just">
              <a:lnSpc>
                <a:spcPct val="150000"/>
              </a:lnSpc>
              <a:spcAft>
                <a:spcPts val="600"/>
              </a:spcAft>
            </a:pPr>
            <a:r>
              <a:rPr lang="pt-BR"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 động 2. </a:t>
            </a: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 viên làm việc theo nhóm lập ma trận tổng thể đối chiếu mối quan hệ giữa chủ đề nội dung, yêu cầu cần đạt, phương thức tạo hình với phương pháp, kỹ thuật dạy học hình thành, phát triển các phẩm chất và năng lực học sinh cụ thể với môn mĩ thuật. (</a:t>
            </a:r>
            <a:r>
              <a:rPr lang="pt-BR"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trang 86</a:t>
            </a: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a:t>
            </a:r>
          </a:p>
          <a:p>
            <a:pPr marL="342900" lvl="0" indent="-342900" algn="just">
              <a:lnSpc>
                <a:spcPct val="150000"/>
              </a:lnSpc>
              <a:spcAft>
                <a:spcPts val="600"/>
              </a:spcAft>
              <a:buFont typeface="Symbol" panose="05050102010706020507" pitchFamily="18" charset="2"/>
              <a:buChar char=""/>
            </a:pP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Bài</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cho</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động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2</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viên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nghiên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cứu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lập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ma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trận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theo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nội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dung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chủ</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Ngày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tết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lễ</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hội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mùa</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xuân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trong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2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tuần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18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19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đảm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bảo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Yêu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cầu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cần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đạt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về</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phẩm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chất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năng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lực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phương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thức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tạo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hình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phương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pháp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kỹ</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thuật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hcj</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sẽ</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được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áp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dụng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89</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endParaRPr lang="en-US" dirty="0">
              <a:solidFill>
                <a:srgbClr val="002060"/>
              </a:solidFill>
            </a:endParaRPr>
          </a:p>
        </p:txBody>
      </p:sp>
    </p:spTree>
    <p:extLst>
      <p:ext uri="{BB962C8B-B14F-4D97-AF65-F5344CB8AC3E}">
        <p14:creationId xmlns:p14="http://schemas.microsoft.com/office/powerpoint/2010/main" val="2735773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9254AF8-B4A4-4C6D-B964-CCF2E7B35AFD}"/>
              </a:ext>
            </a:extLst>
          </p:cNvPr>
          <p:cNvSpPr txBox="1"/>
          <p:nvPr/>
        </p:nvSpPr>
        <p:spPr>
          <a:xfrm>
            <a:off x="809626" y="295275"/>
            <a:ext cx="10791824" cy="7340471"/>
          </a:xfrm>
          <a:prstGeom prst="rect">
            <a:avLst/>
          </a:prstGeom>
          <a:noFill/>
        </p:spPr>
        <p:txBody>
          <a:bodyPr wrap="square" rtlCol="0">
            <a:spAutoFit/>
          </a:bodyPr>
          <a:lstStyle/>
          <a:p>
            <a:pPr algn="just"/>
            <a:r>
              <a:rPr lang="pt-BR" sz="2000" b="1" dirty="0">
                <a:solidFill>
                  <a:srgbClr val="002060"/>
                </a:solidFill>
                <a:effectLst/>
                <a:latin typeface="Times New Roman" panose="02020603050405020304" pitchFamily="18" charset="0"/>
                <a:ea typeface="Calibri" panose="020F0502020204030204" pitchFamily="34" charset="0"/>
              </a:rPr>
              <a:t>Nội dung 5 (1 buổi)</a:t>
            </a:r>
          </a:p>
          <a:p>
            <a:pPr algn="ctr"/>
            <a:r>
              <a:rPr lang="pt-BR" sz="2000" b="1" dirty="0">
                <a:solidFill>
                  <a:srgbClr val="002060"/>
                </a:solidFill>
                <a:effectLst/>
                <a:latin typeface="Times New Roman" panose="02020603050405020304" pitchFamily="18" charset="0"/>
                <a:ea typeface="Calibri" panose="020F0502020204030204" pitchFamily="34" charset="0"/>
              </a:rPr>
              <a:t>Kiểm tra, đánh giá kết quả học tập theo định hướng </a:t>
            </a:r>
          </a:p>
          <a:p>
            <a:pPr algn="ctr"/>
            <a:r>
              <a:rPr lang="pt-BR" sz="2000" b="1" dirty="0">
                <a:solidFill>
                  <a:srgbClr val="002060"/>
                </a:solidFill>
                <a:effectLst/>
                <a:latin typeface="Times New Roman" panose="02020603050405020304" pitchFamily="18" charset="0"/>
                <a:ea typeface="Calibri" panose="020F0502020204030204" pitchFamily="34" charset="0"/>
              </a:rPr>
              <a:t>hình thành và phát triển năng lực học sinh qua môn mĩ thuật lớp 5</a:t>
            </a:r>
          </a:p>
          <a:p>
            <a:pPr algn="ctr"/>
            <a:r>
              <a:rPr lang="pt-BR" sz="2000" b="1" dirty="0">
                <a:solidFill>
                  <a:srgbClr val="002060"/>
                </a:solidFill>
                <a:latin typeface="Times New Roman" panose="02020603050405020304" pitchFamily="18" charset="0"/>
              </a:rPr>
              <a:t>(</a:t>
            </a:r>
            <a:r>
              <a:rPr lang="pt-BR" sz="2000" b="1" i="1" dirty="0">
                <a:solidFill>
                  <a:srgbClr val="002060"/>
                </a:solidFill>
                <a:latin typeface="Times New Roman" panose="02020603050405020304" pitchFamily="18" charset="0"/>
              </a:rPr>
              <a:t>trang 90</a:t>
            </a:r>
            <a:r>
              <a:rPr lang="pt-BR" sz="2000" b="1" dirty="0">
                <a:solidFill>
                  <a:srgbClr val="002060"/>
                </a:solidFill>
                <a:latin typeface="Times New Roman" panose="02020603050405020304" pitchFamily="18" charset="0"/>
              </a:rPr>
              <a:t>)</a:t>
            </a:r>
          </a:p>
          <a:p>
            <a:pPr algn="ctr"/>
            <a:r>
              <a:rPr lang="en-US" sz="2000" b="1" dirty="0">
                <a:solidFill>
                  <a:srgbClr val="002060"/>
                </a:solidFill>
                <a:latin typeface="Times New Roman" panose="02020603050405020304" pitchFamily="18" charset="0"/>
              </a:rPr>
              <a:t>------</a:t>
            </a:r>
          </a:p>
          <a:p>
            <a:pPr algn="just">
              <a:lnSpc>
                <a:spcPct val="150000"/>
              </a:lnSpc>
            </a:pPr>
            <a:r>
              <a:rPr lang="pt-BR"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 động 1. </a:t>
            </a: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 viên nghiên cứu cá nhân và trao đổi nhóm về kiểm tra, đánh giá kết quả học tập của học sinh theo hướng phát triển năng lực học sinh (phần Thông tin cho hoạt động này ở trang 90)</a:t>
            </a:r>
          </a:p>
          <a:p>
            <a:pPr algn="just">
              <a:lnSpc>
                <a:spcPct val="150000"/>
              </a:lnSpc>
            </a:pPr>
            <a:r>
              <a:rPr lang="pt-BR"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Trong đó chú trọng:</a:t>
            </a:r>
          </a:p>
          <a:p>
            <a:pPr marL="342900" indent="-342900" algn="just">
              <a:lnSpc>
                <a:spcPct val="150000"/>
              </a:lnSpc>
              <a:buAutoNum type="arabicPeriod"/>
            </a:pP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Thế nào là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Kiểm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đánh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giá</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trong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endPar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endParaRPr>
          </a:p>
          <a:p>
            <a:pPr algn="just">
              <a:lnSpc>
                <a:spcPct val="150000"/>
              </a:lnSpc>
            </a:pP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2.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Một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số</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vấn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về</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kiểm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đánh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giá</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kết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quả</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theo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hướng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hình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thành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phát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triển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phẩm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chất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năng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sinh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a:t>
            </a:r>
          </a:p>
          <a:p>
            <a:pPr algn="just">
              <a:lnSpc>
                <a:spcPct val="150000"/>
              </a:lnSpc>
            </a:pPr>
            <a:r>
              <a:rPr lang="en-US" sz="2000" i="1"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Bài</a:t>
            </a:r>
            <a:r>
              <a:rPr lang="en-US" sz="2000" i="1"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tập</a:t>
            </a:r>
            <a:r>
              <a:rPr lang="en-US" sz="2000" i="1"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cho</a:t>
            </a:r>
            <a:r>
              <a:rPr lang="en-US" sz="2000" i="1"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hoạt</a:t>
            </a:r>
            <a:r>
              <a:rPr lang="en-US" sz="2000" i="1"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động</a:t>
            </a:r>
            <a:r>
              <a:rPr lang="en-US" sz="2000" i="1"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1 (</a:t>
            </a:r>
            <a:r>
              <a:rPr lang="en-US" sz="2000" i="1"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trang</a:t>
            </a:r>
            <a:r>
              <a:rPr lang="en-US" sz="2000" i="1"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93).</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pP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viên</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vận</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dụng</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một</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số</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vấn</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đề</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về</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kiểm</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tra</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đánh</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giá</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được</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nêu</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ở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hoạt</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động</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1 so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sánh</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với</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chỉ</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đạo</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của</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Bộ</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Giáo</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dục</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Đào</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taoọ</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về</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kiểm</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tra</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đánh</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giá</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kết</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quả</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tập</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của</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sinh</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tiểu</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nói</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chung</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môn</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mĩ</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thuật</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ở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tiểu</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nói</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riêng</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Cụ</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thể</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đối</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với</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kiểm</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tra</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đánh</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giá</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đối</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với</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môn</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mĩ</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thuật</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lớp</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5.</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endParaRPr lang="pt-BR" b="1" dirty="0">
              <a:solidFill>
                <a:srgbClr val="002060"/>
              </a:solidFill>
              <a:latin typeface="Times New Roman" panose="02020603050405020304" pitchFamily="18" charset="0"/>
            </a:endParaRPr>
          </a:p>
        </p:txBody>
      </p:sp>
    </p:spTree>
    <p:extLst>
      <p:ext uri="{BB962C8B-B14F-4D97-AF65-F5344CB8AC3E}">
        <p14:creationId xmlns:p14="http://schemas.microsoft.com/office/powerpoint/2010/main" val="4190783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281EB5-D88B-4D5E-B731-9875DA5DB095}"/>
              </a:ext>
            </a:extLst>
          </p:cNvPr>
          <p:cNvSpPr txBox="1"/>
          <p:nvPr/>
        </p:nvSpPr>
        <p:spPr>
          <a:xfrm>
            <a:off x="1333500" y="962025"/>
            <a:ext cx="9858375" cy="5339923"/>
          </a:xfrm>
          <a:prstGeom prst="rect">
            <a:avLst/>
          </a:prstGeom>
          <a:noFill/>
        </p:spPr>
        <p:txBody>
          <a:bodyPr wrap="square" rtlCol="0">
            <a:spAutoFit/>
          </a:bodyPr>
          <a:lstStyle/>
          <a:p>
            <a:pPr algn="just">
              <a:lnSpc>
                <a:spcPct val="150000"/>
              </a:lnSpc>
              <a:spcAft>
                <a:spcPts val="600"/>
              </a:spcAft>
            </a:pPr>
            <a:r>
              <a:rPr lang="en-US" sz="2000" b="1"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Hoạt</a:t>
            </a:r>
            <a:r>
              <a:rPr lang="en-US" sz="2000" b="1"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b="1" dirty="0" err="1">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động</a:t>
            </a:r>
            <a:r>
              <a:rPr lang="en-US" sz="2000" b="1"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2.</a:t>
            </a:r>
            <a:r>
              <a:rPr lang="en-US" sz="2000" dirty="0">
                <a:solidFill>
                  <a:srgbClr val="002060"/>
                </a:solidFill>
                <a:effectLst/>
                <a:highlight>
                  <a:srgbClr val="FFFFFF"/>
                </a:highligh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viên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nghiên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cứu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để</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biết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thêm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một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số</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phương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pháp</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kiểm tra đánh giá theo hướng phát triển phẩm chất, năng lực học sinh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áp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dụng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đối với môn Mĩ thuật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lớp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5 ở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phần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Thông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tin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động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này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94)</a:t>
            </a:r>
          </a:p>
          <a:p>
            <a:pPr algn="just">
              <a:lnSpc>
                <a:spcPct val="150000"/>
              </a:lnSpc>
              <a:spcAft>
                <a:spcPts val="600"/>
              </a:spcAft>
            </a:pP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Trong</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đó</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cần</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nghiên</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cứu</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kỹ</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các</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phương</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pháp</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a:t>
            </a:r>
          </a:p>
          <a:p>
            <a:pPr algn="just">
              <a:lnSpc>
                <a:spcPct val="150000"/>
              </a:lnSpc>
              <a:spcAft>
                <a:spcPts val="600"/>
              </a:spcAft>
            </a:pP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1. </a:t>
            </a:r>
            <a:r>
              <a:rPr lang="it-IT"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Đánh giá</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qua </a:t>
            </a:r>
            <a:r>
              <a:rPr lang="it-IT"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quan sát</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it-IT"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2. Tự đánh giá</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spc="-2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3.</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Hồ sơ học tập</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4.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Nhìn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lại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quá</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trình</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i="0" dirty="0">
                <a:solidFill>
                  <a:srgbClr val="002060"/>
                </a:solidFill>
                <a:effectLst/>
                <a:latin typeface="Times New Roman" panose="02020603050405020304" pitchFamily="18" charset="0"/>
                <a:ea typeface="DengXian Light" panose="02010600030101010101" pitchFamily="2" charset="-122"/>
              </a:rPr>
              <a:t>		5</a:t>
            </a:r>
            <a:r>
              <a:rPr lang="vi-VN" sz="2000" i="0" dirty="0">
                <a:solidFill>
                  <a:srgbClr val="002060"/>
                </a:solidFill>
                <a:effectLst/>
                <a:latin typeface="Times New Roman" panose="02020603050405020304" pitchFamily="18" charset="0"/>
                <a:ea typeface="DengXian Light" panose="02010600030101010101" pitchFamily="2" charset="-122"/>
              </a:rPr>
              <a:t>. Đánh giá theo tiêu chí</a:t>
            </a:r>
            <a:endParaRPr lang="en-US" sz="2000" i="1" dirty="0">
              <a:solidFill>
                <a:srgbClr val="002060"/>
              </a:solidFill>
              <a:effectLst/>
              <a:latin typeface="Times New Roman" panose="02020603050405020304" pitchFamily="18" charset="0"/>
              <a:ea typeface="DengXian Light" panose="02010600030101010101" pitchFamily="2" charset="-122"/>
            </a:endParaRPr>
          </a:p>
          <a:p>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endParaRPr lang="en-US" dirty="0">
              <a:solidFill>
                <a:srgbClr val="002060"/>
              </a:solidFill>
            </a:endParaRPr>
          </a:p>
        </p:txBody>
      </p:sp>
    </p:spTree>
    <p:extLst>
      <p:ext uri="{BB962C8B-B14F-4D97-AF65-F5344CB8AC3E}">
        <p14:creationId xmlns:p14="http://schemas.microsoft.com/office/powerpoint/2010/main" val="1494701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AEF840B-DA7A-4117-8B24-E487133D5DF5}"/>
              </a:ext>
            </a:extLst>
          </p:cNvPr>
          <p:cNvSpPr txBox="1"/>
          <p:nvPr/>
        </p:nvSpPr>
        <p:spPr>
          <a:xfrm>
            <a:off x="1333500" y="1771650"/>
            <a:ext cx="9858375" cy="3185487"/>
          </a:xfrm>
          <a:prstGeom prst="rect">
            <a:avLst/>
          </a:prstGeom>
          <a:noFill/>
        </p:spPr>
        <p:txBody>
          <a:bodyPr wrap="square" rtlCol="0">
            <a:spAutoFit/>
          </a:bodyPr>
          <a:lstStyle/>
          <a:p>
            <a:pPr algn="just">
              <a:lnSpc>
                <a:spcPct val="150000"/>
              </a:lnSpc>
              <a:spcAft>
                <a:spcPts val="600"/>
              </a:spcAft>
              <a:tabLst>
                <a:tab pos="186055" algn="l"/>
              </a:tabLst>
            </a:pP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Bài</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cho</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động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2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112)</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tabLst>
                <a:tab pos="186055" algn="l"/>
              </a:tabLst>
            </a:pP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Áp dung phương pháp đánh giá hồ sơ để hướng dẫn học sinh lớp 5 tự tạo lập hồ sơ học tập môn mĩ thuật với các tư liệu liên quan đến phẩm chất và năng lực cần đạt được theo yêu cầu.</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tabLst>
                <a:tab pos="186055" algn="l"/>
              </a:tabLst>
            </a:pP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Tự lựa chọn 1 năng lực thẩm mĩ cần được hình thành và phát triển đối với học sinh lớp </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5</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và lập rubric phân tích để đánh giá.</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endParaRPr lang="en-US" dirty="0">
              <a:solidFill>
                <a:srgbClr val="002060"/>
              </a:solidFill>
            </a:endParaRPr>
          </a:p>
        </p:txBody>
      </p:sp>
    </p:spTree>
    <p:extLst>
      <p:ext uri="{BB962C8B-B14F-4D97-AF65-F5344CB8AC3E}">
        <p14:creationId xmlns:p14="http://schemas.microsoft.com/office/powerpoint/2010/main" val="715493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B6D0DA-595F-47C5-BBEB-65C2F7714773}"/>
              </a:ext>
            </a:extLst>
          </p:cNvPr>
          <p:cNvSpPr txBox="1"/>
          <p:nvPr/>
        </p:nvSpPr>
        <p:spPr>
          <a:xfrm>
            <a:off x="1990726" y="1000125"/>
            <a:ext cx="8753474" cy="4089261"/>
          </a:xfrm>
          <a:prstGeom prst="rect">
            <a:avLst/>
          </a:prstGeom>
          <a:noFill/>
        </p:spPr>
        <p:txBody>
          <a:bodyPr wrap="square" rtlCol="0">
            <a:spAutoFit/>
          </a:bodyPr>
          <a:lstStyle/>
          <a:p>
            <a:pPr algn="ctr">
              <a:lnSpc>
                <a:spcPct val="150000"/>
              </a:lnSpc>
              <a:spcAft>
                <a:spcPts val="600"/>
              </a:spcAft>
            </a:pPr>
            <a:r>
              <a:rPr lang="en-US" b="1" dirty="0">
                <a:solidFill>
                  <a:srgbClr val="FF0000"/>
                </a:solidFill>
                <a:latin typeface="+mj-lt"/>
              </a:rPr>
              <a:t>MỤC TIÊU KHÓA TẬP HUẤN</a:t>
            </a:r>
          </a:p>
          <a:p>
            <a:pPr marL="342900" indent="-342900" algn="just">
              <a:lnSpc>
                <a:spcPct val="150000"/>
              </a:lnSpc>
              <a:spcAft>
                <a:spcPts val="600"/>
              </a:spcAft>
              <a:buAutoNum type="arabicPeriod"/>
            </a:pPr>
            <a:r>
              <a:rPr lang="en-US" b="1" i="1" dirty="0" err="1">
                <a:solidFill>
                  <a:srgbClr val="FF0000"/>
                </a:solidFill>
              </a:rPr>
              <a:t>Mục</a:t>
            </a:r>
            <a:r>
              <a:rPr lang="en-US" b="1" i="1" dirty="0">
                <a:solidFill>
                  <a:srgbClr val="FF0000"/>
                </a:solidFill>
              </a:rPr>
              <a:t> </a:t>
            </a:r>
            <a:r>
              <a:rPr lang="en-US" b="1" i="1" dirty="0" err="1">
                <a:solidFill>
                  <a:srgbClr val="FF0000"/>
                </a:solidFill>
              </a:rPr>
              <a:t>tiêu</a:t>
            </a:r>
            <a:r>
              <a:rPr lang="en-US" b="1" i="1" dirty="0">
                <a:solidFill>
                  <a:srgbClr val="FF0000"/>
                </a:solidFill>
              </a:rPr>
              <a:t> </a:t>
            </a:r>
            <a:r>
              <a:rPr lang="en-US" b="1" i="1" dirty="0" err="1">
                <a:solidFill>
                  <a:srgbClr val="FF0000"/>
                </a:solidFill>
              </a:rPr>
              <a:t>chung</a:t>
            </a:r>
            <a:r>
              <a:rPr lang="en-US" dirty="0">
                <a:solidFill>
                  <a:srgbClr val="002060"/>
                </a:solidFill>
              </a:rPr>
              <a:t>: </a:t>
            </a:r>
            <a:r>
              <a:rPr lang="en-US" dirty="0" err="1">
                <a:solidFill>
                  <a:srgbClr val="002060"/>
                </a:solidFill>
              </a:rPr>
              <a:t>Cung</a:t>
            </a:r>
            <a:r>
              <a:rPr lang="en-US" dirty="0">
                <a:solidFill>
                  <a:srgbClr val="002060"/>
                </a:solidFill>
              </a:rPr>
              <a:t> </a:t>
            </a:r>
            <a:r>
              <a:rPr lang="en-US" dirty="0" err="1">
                <a:solidFill>
                  <a:srgbClr val="002060"/>
                </a:solidFill>
              </a:rPr>
              <a:t>cấp</a:t>
            </a:r>
            <a:r>
              <a:rPr lang="en-US" dirty="0">
                <a:solidFill>
                  <a:srgbClr val="002060"/>
                </a:solidFill>
              </a:rPr>
              <a:t> </a:t>
            </a:r>
            <a:r>
              <a:rPr lang="en-US" dirty="0" err="1">
                <a:solidFill>
                  <a:srgbClr val="002060"/>
                </a:solidFill>
              </a:rPr>
              <a:t>cho</a:t>
            </a:r>
            <a:r>
              <a:rPr lang="en-US" dirty="0">
                <a:solidFill>
                  <a:srgbClr val="002060"/>
                </a:solidFill>
              </a:rPr>
              <a:t> </a:t>
            </a:r>
            <a:r>
              <a:rPr lang="en-US" dirty="0" err="1">
                <a:solidFill>
                  <a:srgbClr val="002060"/>
                </a:solidFill>
              </a:rPr>
              <a:t>học</a:t>
            </a:r>
            <a:r>
              <a:rPr lang="en-US" dirty="0">
                <a:solidFill>
                  <a:srgbClr val="002060"/>
                </a:solidFill>
              </a:rPr>
              <a:t> </a:t>
            </a:r>
            <a:r>
              <a:rPr lang="en-US" dirty="0" err="1">
                <a:solidFill>
                  <a:srgbClr val="002060"/>
                </a:solidFill>
              </a:rPr>
              <a:t>viên</a:t>
            </a:r>
            <a:r>
              <a:rPr lang="en-US" dirty="0">
                <a:solidFill>
                  <a:srgbClr val="002060"/>
                </a:solidFill>
              </a:rPr>
              <a:t> </a:t>
            </a:r>
            <a:r>
              <a:rPr lang="en-US" dirty="0" err="1">
                <a:solidFill>
                  <a:srgbClr val="002060"/>
                </a:solidFill>
              </a:rPr>
              <a:t>sự</a:t>
            </a:r>
            <a:r>
              <a:rPr lang="en-US" dirty="0">
                <a:solidFill>
                  <a:srgbClr val="002060"/>
                </a:solidFill>
              </a:rPr>
              <a:t> </a:t>
            </a:r>
            <a:r>
              <a:rPr lang="en-US" dirty="0" err="1">
                <a:solidFill>
                  <a:srgbClr val="002060"/>
                </a:solidFill>
              </a:rPr>
              <a:t>cần</a:t>
            </a:r>
            <a:r>
              <a:rPr lang="en-US" dirty="0">
                <a:solidFill>
                  <a:srgbClr val="002060"/>
                </a:solidFill>
              </a:rPr>
              <a:t> </a:t>
            </a:r>
            <a:r>
              <a:rPr lang="en-US" dirty="0" err="1">
                <a:solidFill>
                  <a:srgbClr val="002060"/>
                </a:solidFill>
              </a:rPr>
              <a:t>thiết</a:t>
            </a:r>
            <a:r>
              <a:rPr lang="en-US" dirty="0">
                <a:solidFill>
                  <a:srgbClr val="002060"/>
                </a:solidFill>
              </a:rPr>
              <a:t>, </a:t>
            </a:r>
            <a:r>
              <a:rPr lang="en-US" dirty="0" err="1">
                <a:solidFill>
                  <a:srgbClr val="002060"/>
                </a:solidFill>
              </a:rPr>
              <a:t>cách</a:t>
            </a:r>
            <a:r>
              <a:rPr lang="en-US" dirty="0">
                <a:solidFill>
                  <a:srgbClr val="002060"/>
                </a:solidFill>
              </a:rPr>
              <a:t> </a:t>
            </a:r>
            <a:r>
              <a:rPr lang="en-US" dirty="0" err="1">
                <a:solidFill>
                  <a:srgbClr val="002060"/>
                </a:solidFill>
              </a:rPr>
              <a:t>thức</a:t>
            </a:r>
            <a:r>
              <a:rPr lang="en-US" dirty="0">
                <a:solidFill>
                  <a:srgbClr val="002060"/>
                </a:solidFill>
              </a:rPr>
              <a:t> </a:t>
            </a:r>
            <a:r>
              <a:rPr lang="en-US" dirty="0" err="1">
                <a:solidFill>
                  <a:srgbClr val="002060"/>
                </a:solidFill>
              </a:rPr>
              <a:t>điều</a:t>
            </a:r>
            <a:r>
              <a:rPr lang="en-US" dirty="0">
                <a:solidFill>
                  <a:srgbClr val="002060"/>
                </a:solidFill>
              </a:rPr>
              <a:t> </a:t>
            </a:r>
            <a:r>
              <a:rPr lang="en-US" dirty="0" err="1">
                <a:solidFill>
                  <a:srgbClr val="002060"/>
                </a:solidFill>
              </a:rPr>
              <a:t>chỉnh</a:t>
            </a:r>
            <a:r>
              <a:rPr lang="en-US" dirty="0">
                <a:solidFill>
                  <a:srgbClr val="002060"/>
                </a:solidFill>
              </a:rPr>
              <a:t> </a:t>
            </a:r>
            <a:r>
              <a:rPr lang="en-US" dirty="0" err="1">
                <a:solidFill>
                  <a:srgbClr val="002060"/>
                </a:solidFill>
              </a:rPr>
              <a:t>nội</a:t>
            </a:r>
            <a:r>
              <a:rPr lang="en-US" dirty="0">
                <a:solidFill>
                  <a:srgbClr val="002060"/>
                </a:solidFill>
              </a:rPr>
              <a:t> dung </a:t>
            </a:r>
            <a:r>
              <a:rPr lang="en-US" dirty="0" err="1">
                <a:solidFill>
                  <a:srgbClr val="002060"/>
                </a:solidFill>
              </a:rPr>
              <a:t>dạy</a:t>
            </a:r>
            <a:r>
              <a:rPr lang="en-US" dirty="0">
                <a:solidFill>
                  <a:srgbClr val="002060"/>
                </a:solidFill>
              </a:rPr>
              <a:t> </a:t>
            </a:r>
            <a:r>
              <a:rPr lang="en-US" dirty="0" err="1">
                <a:solidFill>
                  <a:srgbClr val="002060"/>
                </a:solidFill>
              </a:rPr>
              <a:t>học,phương</a:t>
            </a:r>
            <a:r>
              <a:rPr lang="en-US" dirty="0">
                <a:solidFill>
                  <a:srgbClr val="002060"/>
                </a:solidFill>
              </a:rPr>
              <a:t> </a:t>
            </a:r>
            <a:r>
              <a:rPr lang="en-US" dirty="0" err="1">
                <a:solidFill>
                  <a:srgbClr val="002060"/>
                </a:solidFill>
              </a:rPr>
              <a:t>pháp</a:t>
            </a:r>
            <a:r>
              <a:rPr lang="en-US" dirty="0">
                <a:solidFill>
                  <a:srgbClr val="002060"/>
                </a:solidFill>
              </a:rPr>
              <a:t>, </a:t>
            </a:r>
            <a:r>
              <a:rPr lang="en-US" dirty="0" err="1">
                <a:solidFill>
                  <a:srgbClr val="002060"/>
                </a:solidFill>
              </a:rPr>
              <a:t>kỹ</a:t>
            </a:r>
            <a:r>
              <a:rPr lang="en-US" dirty="0">
                <a:solidFill>
                  <a:srgbClr val="002060"/>
                </a:solidFill>
              </a:rPr>
              <a:t> </a:t>
            </a:r>
            <a:r>
              <a:rPr lang="en-US" dirty="0" err="1">
                <a:solidFill>
                  <a:srgbClr val="002060"/>
                </a:solidFill>
              </a:rPr>
              <a:t>thuật</a:t>
            </a:r>
            <a:r>
              <a:rPr lang="en-US" dirty="0">
                <a:solidFill>
                  <a:srgbClr val="002060"/>
                </a:solidFill>
              </a:rPr>
              <a:t> </a:t>
            </a:r>
            <a:r>
              <a:rPr lang="en-US" dirty="0" err="1">
                <a:solidFill>
                  <a:srgbClr val="002060"/>
                </a:solidFill>
              </a:rPr>
              <a:t>dạy</a:t>
            </a:r>
            <a:r>
              <a:rPr lang="en-US" dirty="0">
                <a:solidFill>
                  <a:srgbClr val="002060"/>
                </a:solidFill>
              </a:rPr>
              <a:t> </a:t>
            </a:r>
            <a:r>
              <a:rPr lang="en-US" dirty="0" err="1">
                <a:solidFill>
                  <a:srgbClr val="002060"/>
                </a:solidFill>
              </a:rPr>
              <a:t>học</a:t>
            </a:r>
            <a:r>
              <a:rPr lang="en-US" dirty="0">
                <a:solidFill>
                  <a:srgbClr val="002060"/>
                </a:solidFill>
              </a:rPr>
              <a:t> </a:t>
            </a:r>
            <a:r>
              <a:rPr lang="en-US" dirty="0" err="1">
                <a:solidFill>
                  <a:srgbClr val="002060"/>
                </a:solidFill>
              </a:rPr>
              <a:t>phát</a:t>
            </a:r>
            <a:r>
              <a:rPr lang="en-US" dirty="0">
                <a:solidFill>
                  <a:srgbClr val="002060"/>
                </a:solidFill>
              </a:rPr>
              <a:t> </a:t>
            </a:r>
            <a:r>
              <a:rPr lang="en-US" dirty="0" err="1">
                <a:solidFill>
                  <a:srgbClr val="002060"/>
                </a:solidFill>
              </a:rPr>
              <a:t>triển</a:t>
            </a:r>
            <a:r>
              <a:rPr lang="en-US" dirty="0">
                <a:solidFill>
                  <a:srgbClr val="002060"/>
                </a:solidFill>
              </a:rPr>
              <a:t> </a:t>
            </a:r>
            <a:r>
              <a:rPr lang="en-US" dirty="0" err="1">
                <a:solidFill>
                  <a:srgbClr val="002060"/>
                </a:solidFill>
              </a:rPr>
              <a:t>phẩm</a:t>
            </a:r>
            <a:r>
              <a:rPr lang="en-US" dirty="0">
                <a:solidFill>
                  <a:srgbClr val="002060"/>
                </a:solidFill>
              </a:rPr>
              <a:t> </a:t>
            </a:r>
            <a:r>
              <a:rPr lang="en-US" dirty="0" err="1">
                <a:solidFill>
                  <a:srgbClr val="002060"/>
                </a:solidFill>
              </a:rPr>
              <a:t>chất</a:t>
            </a:r>
            <a:r>
              <a:rPr lang="en-US" dirty="0">
                <a:solidFill>
                  <a:srgbClr val="002060"/>
                </a:solidFill>
              </a:rPr>
              <a:t> </a:t>
            </a:r>
            <a:r>
              <a:rPr lang="en-US" dirty="0" err="1">
                <a:solidFill>
                  <a:srgbClr val="002060"/>
                </a:solidFill>
              </a:rPr>
              <a:t>và</a:t>
            </a:r>
            <a:r>
              <a:rPr lang="en-US" dirty="0">
                <a:solidFill>
                  <a:srgbClr val="002060"/>
                </a:solidFill>
              </a:rPr>
              <a:t> </a:t>
            </a:r>
            <a:r>
              <a:rPr lang="en-US" dirty="0" err="1">
                <a:solidFill>
                  <a:srgbClr val="002060"/>
                </a:solidFill>
              </a:rPr>
              <a:t>năng</a:t>
            </a:r>
            <a:r>
              <a:rPr lang="en-US" dirty="0">
                <a:solidFill>
                  <a:srgbClr val="002060"/>
                </a:solidFill>
              </a:rPr>
              <a:t> </a:t>
            </a:r>
            <a:r>
              <a:rPr lang="en-US" dirty="0" err="1">
                <a:solidFill>
                  <a:srgbClr val="002060"/>
                </a:solidFill>
              </a:rPr>
              <a:t>lực</a:t>
            </a:r>
            <a:r>
              <a:rPr lang="en-US" dirty="0">
                <a:solidFill>
                  <a:srgbClr val="002060"/>
                </a:solidFill>
              </a:rPr>
              <a:t> </a:t>
            </a:r>
            <a:r>
              <a:rPr lang="en-US" dirty="0" err="1">
                <a:solidFill>
                  <a:srgbClr val="002060"/>
                </a:solidFill>
              </a:rPr>
              <a:t>học</a:t>
            </a:r>
            <a:r>
              <a:rPr lang="en-US" dirty="0">
                <a:solidFill>
                  <a:srgbClr val="002060"/>
                </a:solidFill>
              </a:rPr>
              <a:t> </a:t>
            </a:r>
            <a:r>
              <a:rPr lang="en-US" dirty="0" err="1">
                <a:solidFill>
                  <a:srgbClr val="002060"/>
                </a:solidFill>
              </a:rPr>
              <a:t>sinh</a:t>
            </a:r>
            <a:r>
              <a:rPr lang="en-US" dirty="0">
                <a:solidFill>
                  <a:srgbClr val="002060"/>
                </a:solidFill>
              </a:rPr>
              <a:t> </a:t>
            </a:r>
            <a:r>
              <a:rPr lang="en-US" dirty="0" err="1">
                <a:solidFill>
                  <a:srgbClr val="002060"/>
                </a:solidFill>
              </a:rPr>
              <a:t>theo</a:t>
            </a:r>
            <a:r>
              <a:rPr lang="en-US" dirty="0">
                <a:solidFill>
                  <a:srgbClr val="002060"/>
                </a:solidFill>
              </a:rPr>
              <a:t> </a:t>
            </a:r>
            <a:r>
              <a:rPr lang="en-US" dirty="0" err="1">
                <a:solidFill>
                  <a:srgbClr val="002060"/>
                </a:solidFill>
              </a:rPr>
              <a:t>yêu</a:t>
            </a:r>
            <a:r>
              <a:rPr lang="en-US" dirty="0">
                <a:solidFill>
                  <a:srgbClr val="002060"/>
                </a:solidFill>
              </a:rPr>
              <a:t> </a:t>
            </a:r>
            <a:r>
              <a:rPr lang="en-US" dirty="0" err="1">
                <a:solidFill>
                  <a:srgbClr val="002060"/>
                </a:solidFill>
              </a:rPr>
              <a:t>cầu</a:t>
            </a:r>
            <a:r>
              <a:rPr lang="en-US" dirty="0">
                <a:solidFill>
                  <a:srgbClr val="002060"/>
                </a:solidFill>
              </a:rPr>
              <a:t> </a:t>
            </a:r>
            <a:r>
              <a:rPr lang="en-US" dirty="0" err="1">
                <a:solidFill>
                  <a:srgbClr val="002060"/>
                </a:solidFill>
              </a:rPr>
              <a:t>của</a:t>
            </a:r>
            <a:r>
              <a:rPr lang="en-US" dirty="0">
                <a:solidFill>
                  <a:srgbClr val="002060"/>
                </a:solidFill>
              </a:rPr>
              <a:t> </a:t>
            </a:r>
            <a:r>
              <a:rPr lang="en-US" dirty="0" err="1">
                <a:solidFill>
                  <a:srgbClr val="002060"/>
                </a:solidFill>
              </a:rPr>
              <a:t>chương</a:t>
            </a:r>
            <a:r>
              <a:rPr lang="en-US" dirty="0">
                <a:solidFill>
                  <a:srgbClr val="002060"/>
                </a:solidFill>
              </a:rPr>
              <a:t> </a:t>
            </a:r>
            <a:r>
              <a:rPr lang="en-US" dirty="0" err="1">
                <a:solidFill>
                  <a:srgbClr val="002060"/>
                </a:solidFill>
              </a:rPr>
              <a:t>trình</a:t>
            </a:r>
            <a:r>
              <a:rPr lang="en-US" dirty="0">
                <a:solidFill>
                  <a:srgbClr val="002060"/>
                </a:solidFill>
              </a:rPr>
              <a:t> </a:t>
            </a:r>
            <a:r>
              <a:rPr lang="en-US" dirty="0" err="1">
                <a:solidFill>
                  <a:srgbClr val="002060"/>
                </a:solidFill>
              </a:rPr>
              <a:t>mới</a:t>
            </a:r>
            <a:r>
              <a:rPr lang="en-US" dirty="0">
                <a:solidFill>
                  <a:srgbClr val="002060"/>
                </a:solidFill>
              </a:rPr>
              <a:t>:</a:t>
            </a:r>
          </a:p>
          <a:p>
            <a:pPr algn="just">
              <a:lnSpc>
                <a:spcPct val="150000"/>
              </a:lnSpc>
              <a:spcAft>
                <a:spcPts val="600"/>
              </a:spcAft>
            </a:pPr>
            <a:r>
              <a:rPr lang="en-US" dirty="0">
                <a:solidFill>
                  <a:srgbClr val="002060"/>
                </a:solidFill>
              </a:rPr>
              <a:t>	+ </a:t>
            </a:r>
            <a:r>
              <a:rPr lang="en-US" dirty="0" err="1">
                <a:solidFill>
                  <a:srgbClr val="002060"/>
                </a:solidFill>
              </a:rPr>
              <a:t>Điều</a:t>
            </a:r>
            <a:r>
              <a:rPr lang="en-US" dirty="0">
                <a:solidFill>
                  <a:srgbClr val="002060"/>
                </a:solidFill>
              </a:rPr>
              <a:t> </a:t>
            </a:r>
            <a:r>
              <a:rPr lang="en-US" dirty="0" err="1">
                <a:solidFill>
                  <a:srgbClr val="002060"/>
                </a:solidFill>
              </a:rPr>
              <a:t>chỉnh</a:t>
            </a:r>
            <a:r>
              <a:rPr lang="en-US" dirty="0">
                <a:solidFill>
                  <a:srgbClr val="002060"/>
                </a:solidFill>
              </a:rPr>
              <a:t> </a:t>
            </a:r>
            <a:r>
              <a:rPr lang="en-US" dirty="0" err="1">
                <a:solidFill>
                  <a:srgbClr val="002060"/>
                </a:solidFill>
              </a:rPr>
              <a:t>nội</a:t>
            </a:r>
            <a:r>
              <a:rPr lang="en-US" dirty="0">
                <a:solidFill>
                  <a:srgbClr val="002060"/>
                </a:solidFill>
              </a:rPr>
              <a:t> dung </a:t>
            </a:r>
            <a:r>
              <a:rPr lang="en-US" dirty="0" err="1">
                <a:solidFill>
                  <a:srgbClr val="002060"/>
                </a:solidFill>
              </a:rPr>
              <a:t>dạy</a:t>
            </a:r>
            <a:r>
              <a:rPr lang="en-US" dirty="0">
                <a:solidFill>
                  <a:srgbClr val="002060"/>
                </a:solidFill>
              </a:rPr>
              <a:t> </a:t>
            </a:r>
            <a:r>
              <a:rPr lang="en-US" dirty="0" err="1">
                <a:solidFill>
                  <a:srgbClr val="002060"/>
                </a:solidFill>
              </a:rPr>
              <a:t>học</a:t>
            </a:r>
            <a:r>
              <a:rPr lang="en-US" dirty="0">
                <a:solidFill>
                  <a:srgbClr val="002060"/>
                </a:solidFill>
              </a:rPr>
              <a:t> </a:t>
            </a:r>
            <a:r>
              <a:rPr lang="en-US" dirty="0" err="1">
                <a:solidFill>
                  <a:srgbClr val="002060"/>
                </a:solidFill>
              </a:rPr>
              <a:t>của</a:t>
            </a:r>
            <a:r>
              <a:rPr lang="en-US" dirty="0">
                <a:solidFill>
                  <a:srgbClr val="002060"/>
                </a:solidFill>
              </a:rPr>
              <a:t> CT </a:t>
            </a:r>
            <a:r>
              <a:rPr lang="en-US" dirty="0" err="1">
                <a:solidFill>
                  <a:srgbClr val="002060"/>
                </a:solidFill>
              </a:rPr>
              <a:t>theo</a:t>
            </a:r>
            <a:r>
              <a:rPr lang="en-US" dirty="0">
                <a:solidFill>
                  <a:srgbClr val="002060"/>
                </a:solidFill>
              </a:rPr>
              <a:t> </a:t>
            </a:r>
            <a:r>
              <a:rPr lang="en-US" dirty="0" err="1">
                <a:solidFill>
                  <a:srgbClr val="002060"/>
                </a:solidFill>
              </a:rPr>
              <a:t>hướng</a:t>
            </a:r>
            <a:r>
              <a:rPr lang="en-US" dirty="0">
                <a:solidFill>
                  <a:srgbClr val="002060"/>
                </a:solidFill>
              </a:rPr>
              <a:t> </a:t>
            </a:r>
            <a:r>
              <a:rPr lang="en-US" dirty="0" err="1">
                <a:solidFill>
                  <a:srgbClr val="002060"/>
                </a:solidFill>
              </a:rPr>
              <a:t>tiếp</a:t>
            </a:r>
            <a:r>
              <a:rPr lang="en-US" dirty="0">
                <a:solidFill>
                  <a:srgbClr val="002060"/>
                </a:solidFill>
              </a:rPr>
              <a:t> </a:t>
            </a:r>
            <a:r>
              <a:rPr lang="en-US" dirty="0" err="1">
                <a:solidFill>
                  <a:srgbClr val="002060"/>
                </a:solidFill>
              </a:rPr>
              <a:t>cận</a:t>
            </a:r>
            <a:r>
              <a:rPr lang="en-US" dirty="0">
                <a:solidFill>
                  <a:srgbClr val="002060"/>
                </a:solidFill>
              </a:rPr>
              <a:t> </a:t>
            </a:r>
            <a:r>
              <a:rPr lang="en-US" dirty="0" err="1">
                <a:solidFill>
                  <a:srgbClr val="002060"/>
                </a:solidFill>
              </a:rPr>
              <a:t>nội</a:t>
            </a:r>
            <a:r>
              <a:rPr lang="en-US" dirty="0">
                <a:solidFill>
                  <a:srgbClr val="002060"/>
                </a:solidFill>
              </a:rPr>
              <a:t> dung </a:t>
            </a:r>
            <a:r>
              <a:rPr lang="en-US" dirty="0" err="1">
                <a:solidFill>
                  <a:srgbClr val="002060"/>
                </a:solidFill>
              </a:rPr>
              <a:t>nhằm</a:t>
            </a:r>
            <a:r>
              <a:rPr lang="en-US" dirty="0">
                <a:solidFill>
                  <a:srgbClr val="002060"/>
                </a:solidFill>
              </a:rPr>
              <a:t> </a:t>
            </a:r>
            <a:r>
              <a:rPr lang="en-US" dirty="0" err="1">
                <a:solidFill>
                  <a:srgbClr val="002060"/>
                </a:solidFill>
              </a:rPr>
              <a:t>phát</a:t>
            </a:r>
            <a:r>
              <a:rPr lang="en-US" dirty="0">
                <a:solidFill>
                  <a:srgbClr val="002060"/>
                </a:solidFill>
              </a:rPr>
              <a:t> </a:t>
            </a:r>
            <a:r>
              <a:rPr lang="en-US" dirty="0" err="1">
                <a:solidFill>
                  <a:srgbClr val="002060"/>
                </a:solidFill>
              </a:rPr>
              <a:t>triển</a:t>
            </a:r>
            <a:r>
              <a:rPr lang="en-US" dirty="0">
                <a:solidFill>
                  <a:srgbClr val="002060"/>
                </a:solidFill>
              </a:rPr>
              <a:t> </a:t>
            </a:r>
            <a:r>
              <a:rPr lang="en-US" dirty="0" err="1">
                <a:solidFill>
                  <a:srgbClr val="002060"/>
                </a:solidFill>
              </a:rPr>
              <a:t>chất</a:t>
            </a:r>
            <a:r>
              <a:rPr lang="en-US" dirty="0">
                <a:solidFill>
                  <a:srgbClr val="002060"/>
                </a:solidFill>
              </a:rPr>
              <a:t>, </a:t>
            </a:r>
            <a:r>
              <a:rPr lang="en-US" dirty="0" err="1">
                <a:solidFill>
                  <a:srgbClr val="002060"/>
                </a:solidFill>
              </a:rPr>
              <a:t>năng</a:t>
            </a:r>
            <a:r>
              <a:rPr lang="en-US" dirty="0">
                <a:solidFill>
                  <a:srgbClr val="002060"/>
                </a:solidFill>
              </a:rPr>
              <a:t> </a:t>
            </a:r>
            <a:r>
              <a:rPr lang="en-US" dirty="0" err="1">
                <a:solidFill>
                  <a:srgbClr val="002060"/>
                </a:solidFill>
              </a:rPr>
              <a:t>lực</a:t>
            </a:r>
            <a:r>
              <a:rPr lang="en-US" dirty="0">
                <a:solidFill>
                  <a:srgbClr val="002060"/>
                </a:solidFill>
              </a:rPr>
              <a:t> </a:t>
            </a:r>
            <a:r>
              <a:rPr lang="en-US" dirty="0" err="1">
                <a:solidFill>
                  <a:srgbClr val="002060"/>
                </a:solidFill>
              </a:rPr>
              <a:t>học</a:t>
            </a:r>
            <a:r>
              <a:rPr lang="en-US" dirty="0">
                <a:solidFill>
                  <a:srgbClr val="002060"/>
                </a:solidFill>
              </a:rPr>
              <a:t> </a:t>
            </a:r>
            <a:r>
              <a:rPr lang="en-US" dirty="0" err="1">
                <a:solidFill>
                  <a:srgbClr val="002060"/>
                </a:solidFill>
              </a:rPr>
              <a:t>sinh</a:t>
            </a:r>
            <a:r>
              <a:rPr lang="en-US" dirty="0">
                <a:solidFill>
                  <a:srgbClr val="002060"/>
                </a:solidFill>
              </a:rPr>
              <a:t>.</a:t>
            </a:r>
          </a:p>
          <a:p>
            <a:pPr algn="just">
              <a:lnSpc>
                <a:spcPct val="150000"/>
              </a:lnSpc>
              <a:spcAft>
                <a:spcPts val="600"/>
              </a:spcAft>
            </a:pPr>
            <a:r>
              <a:rPr lang="en-US" dirty="0">
                <a:solidFill>
                  <a:srgbClr val="002060"/>
                </a:solidFill>
              </a:rPr>
              <a:t>	+ </a:t>
            </a:r>
            <a:r>
              <a:rPr lang="en-US" dirty="0" err="1">
                <a:solidFill>
                  <a:srgbClr val="002060"/>
                </a:solidFill>
              </a:rPr>
              <a:t>Đổi</a:t>
            </a:r>
            <a:r>
              <a:rPr lang="en-US" dirty="0">
                <a:solidFill>
                  <a:srgbClr val="002060"/>
                </a:solidFill>
              </a:rPr>
              <a:t> </a:t>
            </a:r>
            <a:r>
              <a:rPr lang="en-US" dirty="0" err="1">
                <a:solidFill>
                  <a:srgbClr val="002060"/>
                </a:solidFill>
              </a:rPr>
              <a:t>mới</a:t>
            </a:r>
            <a:r>
              <a:rPr lang="en-US" dirty="0">
                <a:solidFill>
                  <a:srgbClr val="002060"/>
                </a:solidFill>
              </a:rPr>
              <a:t> </a:t>
            </a:r>
            <a:r>
              <a:rPr lang="en-US" dirty="0" err="1">
                <a:solidFill>
                  <a:srgbClr val="002060"/>
                </a:solidFill>
              </a:rPr>
              <a:t>phương</a:t>
            </a:r>
            <a:r>
              <a:rPr lang="en-US" dirty="0">
                <a:solidFill>
                  <a:srgbClr val="002060"/>
                </a:solidFill>
              </a:rPr>
              <a:t> </a:t>
            </a:r>
            <a:r>
              <a:rPr lang="en-US" dirty="0" err="1">
                <a:solidFill>
                  <a:srgbClr val="002060"/>
                </a:solidFill>
              </a:rPr>
              <a:t>pháp</a:t>
            </a:r>
            <a:r>
              <a:rPr lang="en-US" dirty="0">
                <a:solidFill>
                  <a:srgbClr val="002060"/>
                </a:solidFill>
              </a:rPr>
              <a:t> </a:t>
            </a:r>
            <a:r>
              <a:rPr lang="en-US" dirty="0" err="1">
                <a:solidFill>
                  <a:srgbClr val="002060"/>
                </a:solidFill>
              </a:rPr>
              <a:t>dạy</a:t>
            </a:r>
            <a:r>
              <a:rPr lang="en-US" dirty="0">
                <a:solidFill>
                  <a:srgbClr val="002060"/>
                </a:solidFill>
              </a:rPr>
              <a:t> </a:t>
            </a:r>
            <a:r>
              <a:rPr lang="en-US" dirty="0" err="1">
                <a:solidFill>
                  <a:srgbClr val="002060"/>
                </a:solidFill>
              </a:rPr>
              <a:t>học</a:t>
            </a:r>
            <a:r>
              <a:rPr lang="en-US" dirty="0">
                <a:solidFill>
                  <a:srgbClr val="002060"/>
                </a:solidFill>
              </a:rPr>
              <a:t> </a:t>
            </a:r>
            <a:r>
              <a:rPr lang="en-US" dirty="0" err="1">
                <a:solidFill>
                  <a:srgbClr val="002060"/>
                </a:solidFill>
              </a:rPr>
              <a:t>và</a:t>
            </a:r>
            <a:r>
              <a:rPr lang="en-US" dirty="0">
                <a:solidFill>
                  <a:srgbClr val="002060"/>
                </a:solidFill>
              </a:rPr>
              <a:t> </a:t>
            </a:r>
            <a:r>
              <a:rPr lang="en-US" dirty="0" err="1">
                <a:solidFill>
                  <a:srgbClr val="002060"/>
                </a:solidFill>
              </a:rPr>
              <a:t>kiểm</a:t>
            </a:r>
            <a:r>
              <a:rPr lang="en-US" dirty="0">
                <a:solidFill>
                  <a:srgbClr val="002060"/>
                </a:solidFill>
              </a:rPr>
              <a:t> </a:t>
            </a:r>
            <a:r>
              <a:rPr lang="en-US" dirty="0" err="1">
                <a:solidFill>
                  <a:srgbClr val="002060"/>
                </a:solidFill>
              </a:rPr>
              <a:t>tra</a:t>
            </a:r>
            <a:r>
              <a:rPr lang="en-US" dirty="0">
                <a:solidFill>
                  <a:srgbClr val="002060"/>
                </a:solidFill>
              </a:rPr>
              <a:t> </a:t>
            </a:r>
            <a:r>
              <a:rPr lang="en-US" dirty="0" err="1">
                <a:solidFill>
                  <a:srgbClr val="002060"/>
                </a:solidFill>
              </a:rPr>
              <a:t>đánh</a:t>
            </a:r>
            <a:r>
              <a:rPr lang="en-US" dirty="0">
                <a:solidFill>
                  <a:srgbClr val="002060"/>
                </a:solidFill>
              </a:rPr>
              <a:t> </a:t>
            </a:r>
            <a:r>
              <a:rPr lang="en-US" dirty="0" err="1">
                <a:solidFill>
                  <a:srgbClr val="002060"/>
                </a:solidFill>
              </a:rPr>
              <a:t>giá</a:t>
            </a:r>
            <a:r>
              <a:rPr lang="en-US" dirty="0">
                <a:solidFill>
                  <a:srgbClr val="002060"/>
                </a:solidFill>
              </a:rPr>
              <a:t> </a:t>
            </a:r>
            <a:r>
              <a:rPr lang="en-US" dirty="0" err="1">
                <a:solidFill>
                  <a:srgbClr val="002060"/>
                </a:solidFill>
              </a:rPr>
              <a:t>theo</a:t>
            </a:r>
            <a:r>
              <a:rPr lang="en-US" dirty="0">
                <a:solidFill>
                  <a:srgbClr val="002060"/>
                </a:solidFill>
              </a:rPr>
              <a:t> </a:t>
            </a:r>
            <a:r>
              <a:rPr lang="en-US" dirty="0" err="1">
                <a:solidFill>
                  <a:srgbClr val="002060"/>
                </a:solidFill>
              </a:rPr>
              <a:t>hướng</a:t>
            </a:r>
            <a:r>
              <a:rPr lang="en-US" dirty="0">
                <a:solidFill>
                  <a:srgbClr val="002060"/>
                </a:solidFill>
              </a:rPr>
              <a:t> </a:t>
            </a:r>
            <a:r>
              <a:rPr lang="en-US" dirty="0" err="1">
                <a:solidFill>
                  <a:srgbClr val="002060"/>
                </a:solidFill>
              </a:rPr>
              <a:t>tiếp</a:t>
            </a:r>
            <a:r>
              <a:rPr lang="en-US" dirty="0">
                <a:solidFill>
                  <a:srgbClr val="002060"/>
                </a:solidFill>
              </a:rPr>
              <a:t> </a:t>
            </a:r>
            <a:r>
              <a:rPr lang="en-US" dirty="0" err="1">
                <a:solidFill>
                  <a:srgbClr val="002060"/>
                </a:solidFill>
              </a:rPr>
              <a:t>cận</a:t>
            </a:r>
            <a:r>
              <a:rPr lang="en-US" dirty="0">
                <a:solidFill>
                  <a:srgbClr val="002060"/>
                </a:solidFill>
              </a:rPr>
              <a:t> </a:t>
            </a:r>
            <a:r>
              <a:rPr lang="en-US" dirty="0" err="1">
                <a:solidFill>
                  <a:srgbClr val="002060"/>
                </a:solidFill>
              </a:rPr>
              <a:t>nội</a:t>
            </a:r>
            <a:r>
              <a:rPr lang="en-US" dirty="0">
                <a:solidFill>
                  <a:srgbClr val="002060"/>
                </a:solidFill>
              </a:rPr>
              <a:t> dung </a:t>
            </a:r>
            <a:r>
              <a:rPr lang="en-US" dirty="0" err="1">
                <a:solidFill>
                  <a:srgbClr val="002060"/>
                </a:solidFill>
              </a:rPr>
              <a:t>phát</a:t>
            </a:r>
            <a:r>
              <a:rPr lang="en-US" dirty="0">
                <a:solidFill>
                  <a:srgbClr val="002060"/>
                </a:solidFill>
              </a:rPr>
              <a:t> </a:t>
            </a:r>
            <a:r>
              <a:rPr lang="en-US" dirty="0" err="1">
                <a:solidFill>
                  <a:srgbClr val="002060"/>
                </a:solidFill>
              </a:rPr>
              <a:t>triển</a:t>
            </a:r>
            <a:r>
              <a:rPr lang="en-US" dirty="0">
                <a:solidFill>
                  <a:srgbClr val="002060"/>
                </a:solidFill>
              </a:rPr>
              <a:t> </a:t>
            </a:r>
            <a:r>
              <a:rPr lang="en-US" dirty="0" err="1">
                <a:solidFill>
                  <a:srgbClr val="002060"/>
                </a:solidFill>
              </a:rPr>
              <a:t>phẩm</a:t>
            </a:r>
            <a:r>
              <a:rPr lang="en-US" dirty="0">
                <a:solidFill>
                  <a:srgbClr val="002060"/>
                </a:solidFill>
              </a:rPr>
              <a:t> </a:t>
            </a:r>
            <a:r>
              <a:rPr lang="en-US" dirty="0" err="1">
                <a:solidFill>
                  <a:srgbClr val="002060"/>
                </a:solidFill>
              </a:rPr>
              <a:t>chất</a:t>
            </a:r>
            <a:r>
              <a:rPr lang="en-US" dirty="0">
                <a:solidFill>
                  <a:srgbClr val="002060"/>
                </a:solidFill>
              </a:rPr>
              <a:t>, </a:t>
            </a:r>
            <a:r>
              <a:rPr lang="en-US" dirty="0" err="1">
                <a:solidFill>
                  <a:srgbClr val="002060"/>
                </a:solidFill>
              </a:rPr>
              <a:t>năng</a:t>
            </a:r>
            <a:r>
              <a:rPr lang="en-US" dirty="0">
                <a:solidFill>
                  <a:srgbClr val="002060"/>
                </a:solidFill>
              </a:rPr>
              <a:t> </a:t>
            </a:r>
            <a:r>
              <a:rPr lang="en-US" dirty="0" err="1">
                <a:solidFill>
                  <a:srgbClr val="002060"/>
                </a:solidFill>
              </a:rPr>
              <a:t>lực</a:t>
            </a:r>
            <a:r>
              <a:rPr lang="en-US" dirty="0">
                <a:solidFill>
                  <a:srgbClr val="002060"/>
                </a:solidFill>
              </a:rPr>
              <a:t> </a:t>
            </a:r>
            <a:r>
              <a:rPr lang="en-US" dirty="0" err="1">
                <a:solidFill>
                  <a:srgbClr val="002060"/>
                </a:solidFill>
              </a:rPr>
              <a:t>học</a:t>
            </a:r>
            <a:r>
              <a:rPr lang="en-US" dirty="0">
                <a:solidFill>
                  <a:srgbClr val="002060"/>
                </a:solidFill>
              </a:rPr>
              <a:t> </a:t>
            </a:r>
            <a:r>
              <a:rPr lang="en-US" dirty="0" err="1">
                <a:solidFill>
                  <a:srgbClr val="002060"/>
                </a:solidFill>
              </a:rPr>
              <a:t>sinh</a:t>
            </a:r>
            <a:r>
              <a:rPr lang="en-US" dirty="0">
                <a:solidFill>
                  <a:srgbClr val="002060"/>
                </a:solidFill>
              </a:rPr>
              <a:t>.</a:t>
            </a:r>
          </a:p>
          <a:p>
            <a:pPr algn="just">
              <a:lnSpc>
                <a:spcPct val="150000"/>
              </a:lnSpc>
              <a:spcAft>
                <a:spcPts val="600"/>
              </a:spcAft>
              <a:tabLst>
                <a:tab pos="571500" algn="l"/>
                <a:tab pos="628650" algn="l"/>
              </a:tabLst>
            </a:pPr>
            <a:r>
              <a:rPr lang="pt-BR" sz="1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dirty="0">
              <a:solidFill>
                <a:srgbClr val="002060"/>
              </a:solidFill>
            </a:endParaRPr>
          </a:p>
        </p:txBody>
      </p:sp>
    </p:spTree>
    <p:extLst>
      <p:ext uri="{BB962C8B-B14F-4D97-AF65-F5344CB8AC3E}">
        <p14:creationId xmlns:p14="http://schemas.microsoft.com/office/powerpoint/2010/main" val="580789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0BD055C-AEAC-4627-88C9-57A9FED5141E}"/>
              </a:ext>
            </a:extLst>
          </p:cNvPr>
          <p:cNvSpPr txBox="1"/>
          <p:nvPr/>
        </p:nvSpPr>
        <p:spPr>
          <a:xfrm>
            <a:off x="1190625" y="676275"/>
            <a:ext cx="9829800" cy="5601533"/>
          </a:xfrm>
          <a:prstGeom prst="rect">
            <a:avLst/>
          </a:prstGeom>
          <a:noFill/>
        </p:spPr>
        <p:txBody>
          <a:bodyPr wrap="square" rtlCol="0">
            <a:spAutoFit/>
          </a:bodyPr>
          <a:lstStyle/>
          <a:p>
            <a:pPr algn="just">
              <a:lnSpc>
                <a:spcPct val="150000"/>
              </a:lnSpc>
              <a:spcAft>
                <a:spcPts val="600"/>
              </a:spcAft>
            </a:pPr>
            <a:r>
              <a:rPr lang="pt-BR"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 động 3. </a:t>
            </a:r>
            <a:r>
              <a:rPr lang="pt-BR"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Nghiên cứu một số hình thức kiểm tra, đánh giá kết quả học tập môn mĩ thuật lớp 5 theo hướng hình thành và phát triển phẩm chất, năng lực học sinh.</a:t>
            </a:r>
            <a:endPar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Lưu</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ý: </a:t>
            </a:r>
          </a:p>
          <a:p>
            <a:pPr algn="just">
              <a:lnSpc>
                <a:spcPct val="150000"/>
              </a:lnSpc>
              <a:spcAft>
                <a:spcPts val="600"/>
              </a:spcAft>
            </a:pP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1. </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ánh giá đầu vào</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2. Đánh giá hình thành</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pP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3. Đánh giá tổng kết</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tabLst>
                <a:tab pos="186055" algn="l"/>
              </a:tabLst>
            </a:pP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4. Đánh giá đồng đẳng</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50000"/>
              </a:lnSpc>
              <a:spcAft>
                <a:spcPts val="600"/>
              </a:spcAft>
              <a:buFont typeface="Symbol" panose="05050102010706020507" pitchFamily="18" charset="2"/>
              <a:buChar char=""/>
            </a:pP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Bài</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cho</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động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3 </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pPr algn="just">
              <a:lnSpc>
                <a:spcPct val="150000"/>
              </a:lnSpc>
              <a:spcAft>
                <a:spcPts val="600"/>
              </a:spcAft>
              <a:tabLst>
                <a:tab pos="186055" algn="l"/>
              </a:tabLst>
            </a:pPr>
            <a:r>
              <a:rPr lang="vi-VN"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viên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đổi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để</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vận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dụng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một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cách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hiệu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quả</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hình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thức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đánh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giá</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đầu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đối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với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sinh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trong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chuẩn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bị</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tập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môn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mĩ</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thuật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lớp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5.</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a:p>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425700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417E8B5-ED1F-4ADA-809A-EE87A1D3253F}"/>
              </a:ext>
            </a:extLst>
          </p:cNvPr>
          <p:cNvSpPr txBox="1"/>
          <p:nvPr/>
        </p:nvSpPr>
        <p:spPr>
          <a:xfrm>
            <a:off x="1638300" y="323850"/>
            <a:ext cx="9448800" cy="7094250"/>
          </a:xfrm>
          <a:prstGeom prst="rect">
            <a:avLst/>
          </a:prstGeom>
          <a:noFill/>
        </p:spPr>
        <p:txBody>
          <a:bodyPr wrap="square" rtlCol="0">
            <a:spAutoFit/>
          </a:bodyPr>
          <a:lstStyle/>
          <a:p>
            <a:pPr algn="ctr">
              <a:lnSpc>
                <a:spcPct val="150000"/>
              </a:lnSpc>
              <a:spcAft>
                <a:spcPts val="600"/>
              </a:spcAft>
            </a:pPr>
            <a:r>
              <a:rPr lang="en-US" b="1" dirty="0">
                <a:solidFill>
                  <a:srgbClr val="FF0000"/>
                </a:solidFill>
                <a:latin typeface="+mj-lt"/>
              </a:rPr>
              <a:t>MỤC TIÊU KHÓA TẬP HUẤN</a:t>
            </a:r>
            <a:endParaRPr lang="en-US" dirty="0">
              <a:solidFill>
                <a:srgbClr val="FF0000"/>
              </a:solidFill>
            </a:endParaRPr>
          </a:p>
          <a:p>
            <a:pPr algn="just">
              <a:lnSpc>
                <a:spcPct val="150000"/>
              </a:lnSpc>
              <a:spcAft>
                <a:spcPts val="600"/>
              </a:spcAft>
            </a:pPr>
            <a:r>
              <a:rPr lang="en-US" dirty="0"/>
              <a:t>2. </a:t>
            </a:r>
            <a:r>
              <a:rPr lang="en-US" b="1" i="1" dirty="0" err="1">
                <a:solidFill>
                  <a:srgbClr val="FF0000"/>
                </a:solidFill>
              </a:rPr>
              <a:t>Mục</a:t>
            </a:r>
            <a:r>
              <a:rPr lang="en-US" b="1" i="1" dirty="0">
                <a:solidFill>
                  <a:srgbClr val="FF0000"/>
                </a:solidFill>
              </a:rPr>
              <a:t> </a:t>
            </a:r>
            <a:r>
              <a:rPr lang="en-US" b="1" i="1" dirty="0" err="1">
                <a:solidFill>
                  <a:srgbClr val="FF0000"/>
                </a:solidFill>
              </a:rPr>
              <a:t>tiêu</a:t>
            </a:r>
            <a:r>
              <a:rPr lang="en-US" b="1" i="1" dirty="0">
                <a:solidFill>
                  <a:srgbClr val="FF0000"/>
                </a:solidFill>
              </a:rPr>
              <a:t> </a:t>
            </a:r>
            <a:r>
              <a:rPr lang="en-US" b="1" i="1" dirty="0" err="1">
                <a:solidFill>
                  <a:srgbClr val="FF0000"/>
                </a:solidFill>
              </a:rPr>
              <a:t>cụ</a:t>
            </a:r>
            <a:r>
              <a:rPr lang="en-US" b="1" i="1" dirty="0">
                <a:solidFill>
                  <a:srgbClr val="FF0000"/>
                </a:solidFill>
              </a:rPr>
              <a:t> </a:t>
            </a:r>
            <a:r>
              <a:rPr lang="en-US" b="1" i="1" dirty="0" err="1">
                <a:solidFill>
                  <a:srgbClr val="FF0000"/>
                </a:solidFill>
              </a:rPr>
              <a:t>thể</a:t>
            </a:r>
            <a:r>
              <a:rPr lang="en-US" b="1" dirty="0"/>
              <a:t>: </a:t>
            </a:r>
            <a:r>
              <a:rPr lang="en-US" dirty="0" err="1"/>
              <a:t>Giúp</a:t>
            </a:r>
            <a:r>
              <a:rPr lang="en-US" dirty="0"/>
              <a:t> GV </a:t>
            </a:r>
            <a:r>
              <a:rPr lang="en-US" dirty="0" err="1"/>
              <a:t>đang</a:t>
            </a:r>
            <a:r>
              <a:rPr lang="en-US" dirty="0"/>
              <a:t> </a:t>
            </a:r>
            <a:r>
              <a:rPr lang="en-US" dirty="0" err="1"/>
              <a:t>dạy</a:t>
            </a:r>
            <a:r>
              <a:rPr lang="en-US" dirty="0"/>
              <a:t> </a:t>
            </a:r>
            <a:r>
              <a:rPr lang="en-US" dirty="0" err="1"/>
              <a:t>lớp</a:t>
            </a:r>
            <a:r>
              <a:rPr lang="en-US" dirty="0"/>
              <a:t> 5:</a:t>
            </a:r>
          </a:p>
          <a:p>
            <a:pPr marL="285750" indent="-285750" algn="just">
              <a:lnSpc>
                <a:spcPct val="150000"/>
              </a:lnSpc>
              <a:spcAft>
                <a:spcPts val="600"/>
              </a:spcAft>
              <a:buFontTx/>
              <a:buChar char="-"/>
            </a:pPr>
            <a:r>
              <a:rPr lang="en-US" dirty="0" err="1"/>
              <a:t>Biết</a:t>
            </a:r>
            <a:r>
              <a:rPr lang="en-US" dirty="0"/>
              <a:t> </a:t>
            </a:r>
            <a:r>
              <a:rPr lang="en-US" dirty="0" err="1"/>
              <a:t>cách</a:t>
            </a:r>
            <a:r>
              <a:rPr lang="en-US" dirty="0"/>
              <a:t> </a:t>
            </a:r>
            <a:r>
              <a:rPr lang="en-US" dirty="0" err="1"/>
              <a:t>phân</a:t>
            </a:r>
            <a:r>
              <a:rPr lang="en-US" dirty="0"/>
              <a:t> </a:t>
            </a:r>
            <a:r>
              <a:rPr lang="en-US" dirty="0" err="1"/>
              <a:t>tích</a:t>
            </a:r>
            <a:r>
              <a:rPr lang="en-US" dirty="0"/>
              <a:t>, so </a:t>
            </a:r>
            <a:r>
              <a:rPr lang="en-US" dirty="0" err="1"/>
              <a:t>sánh</a:t>
            </a:r>
            <a:r>
              <a:rPr lang="en-US" dirty="0"/>
              <a:t> </a:t>
            </a:r>
            <a:r>
              <a:rPr lang="en-US" dirty="0" err="1"/>
              <a:t>các</a:t>
            </a:r>
            <a:r>
              <a:rPr lang="en-US" dirty="0"/>
              <a:t> </a:t>
            </a:r>
            <a:r>
              <a:rPr lang="en-US" dirty="0" err="1"/>
              <a:t>yêu</a:t>
            </a:r>
            <a:r>
              <a:rPr lang="en-US" dirty="0"/>
              <a:t> </a:t>
            </a:r>
            <a:r>
              <a:rPr lang="en-US" dirty="0" err="1"/>
              <a:t>cầu</a:t>
            </a:r>
            <a:r>
              <a:rPr lang="en-US" dirty="0"/>
              <a:t> </a:t>
            </a:r>
            <a:r>
              <a:rPr lang="en-US" dirty="0" err="1"/>
              <a:t>cần</a:t>
            </a:r>
            <a:r>
              <a:rPr lang="en-US" dirty="0"/>
              <a:t> </a:t>
            </a:r>
            <a:r>
              <a:rPr lang="en-US" dirty="0" err="1"/>
              <a:t>đạt</a:t>
            </a:r>
            <a:r>
              <a:rPr lang="en-US" dirty="0"/>
              <a:t> (</a:t>
            </a:r>
            <a:r>
              <a:rPr lang="en-US" dirty="0" err="1"/>
              <a:t>chuẩn</a:t>
            </a:r>
            <a:r>
              <a:rPr lang="en-US" dirty="0"/>
              <a:t> </a:t>
            </a:r>
            <a:r>
              <a:rPr lang="en-US" dirty="0" err="1"/>
              <a:t>đầu</a:t>
            </a:r>
            <a:r>
              <a:rPr lang="en-US" dirty="0"/>
              <a:t> ra) </a:t>
            </a:r>
            <a:r>
              <a:rPr lang="en-US" dirty="0" err="1"/>
              <a:t>của</a:t>
            </a:r>
            <a:r>
              <a:rPr lang="en-US" dirty="0"/>
              <a:t> CT </a:t>
            </a:r>
            <a:r>
              <a:rPr lang="en-US" dirty="0" err="1"/>
              <a:t>môn</a:t>
            </a:r>
            <a:r>
              <a:rPr lang="en-US" dirty="0"/>
              <a:t> MT </a:t>
            </a:r>
            <a:r>
              <a:rPr lang="en-US" dirty="0" err="1"/>
              <a:t>lớp</a:t>
            </a:r>
            <a:r>
              <a:rPr lang="en-US" dirty="0"/>
              <a:t> 5 </a:t>
            </a:r>
            <a:r>
              <a:rPr lang="en-US" dirty="0" err="1"/>
              <a:t>trong</a:t>
            </a:r>
            <a:r>
              <a:rPr lang="en-US" dirty="0"/>
              <a:t> </a:t>
            </a:r>
            <a:r>
              <a:rPr lang="en-US" dirty="0" err="1"/>
              <a:t>chương</a:t>
            </a:r>
            <a:r>
              <a:rPr lang="en-US" dirty="0"/>
              <a:t> </a:t>
            </a:r>
            <a:r>
              <a:rPr lang="en-US" dirty="0" err="1"/>
              <a:t>trình</a:t>
            </a:r>
            <a:r>
              <a:rPr lang="en-US" dirty="0"/>
              <a:t> </a:t>
            </a:r>
            <a:r>
              <a:rPr lang="en-US" dirty="0" err="1"/>
              <a:t>mới</a:t>
            </a:r>
            <a:r>
              <a:rPr lang="en-US" dirty="0"/>
              <a:t> </a:t>
            </a:r>
            <a:r>
              <a:rPr lang="en-US" dirty="0" err="1"/>
              <a:t>với</a:t>
            </a:r>
            <a:r>
              <a:rPr lang="en-US" dirty="0"/>
              <a:t> </a:t>
            </a:r>
            <a:r>
              <a:rPr lang="en-US" dirty="0" err="1"/>
              <a:t>chuẩn</a:t>
            </a:r>
            <a:r>
              <a:rPr lang="en-US" dirty="0"/>
              <a:t> </a:t>
            </a:r>
            <a:r>
              <a:rPr lang="en-US" dirty="0" err="1"/>
              <a:t>kiến</a:t>
            </a:r>
            <a:r>
              <a:rPr lang="en-US" dirty="0"/>
              <a:t> </a:t>
            </a:r>
            <a:r>
              <a:rPr lang="en-US" dirty="0" err="1"/>
              <a:t>thức</a:t>
            </a:r>
            <a:r>
              <a:rPr lang="en-US" dirty="0"/>
              <a:t>, </a:t>
            </a:r>
            <a:r>
              <a:rPr lang="en-US" dirty="0" err="1"/>
              <a:t>kỹ</a:t>
            </a:r>
            <a:r>
              <a:rPr lang="en-US" dirty="0"/>
              <a:t> </a:t>
            </a:r>
            <a:r>
              <a:rPr lang="en-US" dirty="0" err="1"/>
              <a:t>năng</a:t>
            </a:r>
            <a:r>
              <a:rPr lang="en-US" dirty="0"/>
              <a:t> </a:t>
            </a:r>
            <a:r>
              <a:rPr lang="en-US" dirty="0" err="1"/>
              <a:t>môn</a:t>
            </a:r>
            <a:r>
              <a:rPr lang="en-US" dirty="0"/>
              <a:t> MT </a:t>
            </a:r>
            <a:r>
              <a:rPr lang="en-US" dirty="0" err="1"/>
              <a:t>lớp</a:t>
            </a:r>
            <a:r>
              <a:rPr lang="en-US" dirty="0"/>
              <a:t> 5 </a:t>
            </a:r>
            <a:r>
              <a:rPr lang="en-US" dirty="0" err="1"/>
              <a:t>hiện</a:t>
            </a:r>
            <a:r>
              <a:rPr lang="en-US" dirty="0"/>
              <a:t> </a:t>
            </a:r>
            <a:r>
              <a:rPr lang="en-US" dirty="0" err="1"/>
              <a:t>hành</a:t>
            </a:r>
            <a:r>
              <a:rPr lang="en-US" dirty="0"/>
              <a:t>. </a:t>
            </a:r>
          </a:p>
          <a:p>
            <a:pPr marL="285750" indent="-285750" algn="just">
              <a:lnSpc>
                <a:spcPct val="150000"/>
              </a:lnSpc>
              <a:spcAft>
                <a:spcPts val="600"/>
              </a:spcAft>
              <a:buFontTx/>
              <a:buChar char="-"/>
            </a:pPr>
            <a:r>
              <a:rPr lang="en-US" dirty="0" err="1"/>
              <a:t>Điều</a:t>
            </a:r>
            <a:r>
              <a:rPr lang="en-US" dirty="0"/>
              <a:t> </a:t>
            </a:r>
            <a:r>
              <a:rPr lang="en-US" dirty="0" err="1"/>
              <a:t>chỉnh</a:t>
            </a:r>
            <a:r>
              <a:rPr lang="en-US" dirty="0"/>
              <a:t> </a:t>
            </a:r>
            <a:r>
              <a:rPr lang="en-US" dirty="0" err="1"/>
              <a:t>nội</a:t>
            </a:r>
            <a:r>
              <a:rPr lang="en-US" dirty="0"/>
              <a:t> dung </a:t>
            </a:r>
            <a:r>
              <a:rPr lang="en-US" dirty="0" err="1"/>
              <a:t>dạy</a:t>
            </a:r>
            <a:r>
              <a:rPr lang="en-US" dirty="0"/>
              <a:t> </a:t>
            </a:r>
            <a:r>
              <a:rPr lang="en-US" dirty="0" err="1"/>
              <a:t>học</a:t>
            </a:r>
            <a:r>
              <a:rPr lang="en-US" dirty="0"/>
              <a:t> </a:t>
            </a:r>
            <a:r>
              <a:rPr lang="en-US" dirty="0" err="1"/>
              <a:t>của</a:t>
            </a:r>
            <a:r>
              <a:rPr lang="en-US" dirty="0"/>
              <a:t> </a:t>
            </a:r>
            <a:r>
              <a:rPr lang="en-US" dirty="0" err="1"/>
              <a:t>chương</a:t>
            </a:r>
            <a:r>
              <a:rPr lang="en-US" dirty="0"/>
              <a:t> </a:t>
            </a:r>
            <a:r>
              <a:rPr lang="en-US" dirty="0" err="1"/>
              <a:t>trình</a:t>
            </a:r>
            <a:r>
              <a:rPr lang="en-US" dirty="0"/>
              <a:t> </a:t>
            </a:r>
            <a:r>
              <a:rPr lang="en-US" dirty="0" err="1"/>
              <a:t>môin</a:t>
            </a:r>
            <a:r>
              <a:rPr lang="en-US" dirty="0"/>
              <a:t> MT </a:t>
            </a:r>
            <a:r>
              <a:rPr lang="en-US" dirty="0" err="1"/>
              <a:t>lớp</a:t>
            </a:r>
            <a:r>
              <a:rPr lang="en-US" dirty="0"/>
              <a:t> 5 </a:t>
            </a:r>
            <a:r>
              <a:rPr lang="en-US" dirty="0" err="1"/>
              <a:t>hiện</a:t>
            </a:r>
            <a:r>
              <a:rPr lang="en-US" dirty="0"/>
              <a:t> </a:t>
            </a:r>
            <a:r>
              <a:rPr lang="en-US" dirty="0" err="1"/>
              <a:t>hành</a:t>
            </a:r>
            <a:r>
              <a:rPr lang="en-US" dirty="0"/>
              <a:t>; </a:t>
            </a:r>
            <a:r>
              <a:rPr lang="en-US" dirty="0" err="1"/>
              <a:t>lựa</a:t>
            </a:r>
            <a:r>
              <a:rPr lang="en-US" dirty="0"/>
              <a:t> </a:t>
            </a:r>
            <a:r>
              <a:rPr lang="en-US" dirty="0" err="1"/>
              <a:t>chọn</a:t>
            </a:r>
            <a:r>
              <a:rPr lang="en-US" dirty="0"/>
              <a:t> </a:t>
            </a:r>
            <a:r>
              <a:rPr lang="en-US" dirty="0" err="1"/>
              <a:t>phương</a:t>
            </a:r>
            <a:r>
              <a:rPr lang="en-US" dirty="0"/>
              <a:t> </a:t>
            </a:r>
            <a:r>
              <a:rPr lang="en-US" dirty="0" err="1"/>
              <a:t>pháp</a:t>
            </a:r>
            <a:r>
              <a:rPr lang="en-US" dirty="0"/>
              <a:t>, </a:t>
            </a:r>
            <a:r>
              <a:rPr lang="en-US" dirty="0" err="1"/>
              <a:t>hình</a:t>
            </a:r>
            <a:r>
              <a:rPr lang="en-US" dirty="0"/>
              <a:t> </a:t>
            </a:r>
            <a:r>
              <a:rPr lang="en-US" dirty="0" err="1"/>
              <a:t>thức</a:t>
            </a:r>
            <a:r>
              <a:rPr lang="en-US" dirty="0"/>
              <a:t>, </a:t>
            </a:r>
            <a:r>
              <a:rPr lang="en-US" dirty="0" err="1"/>
              <a:t>phương</a:t>
            </a:r>
            <a:r>
              <a:rPr lang="en-US" dirty="0"/>
              <a:t> </a:t>
            </a:r>
            <a:r>
              <a:rPr lang="en-US" dirty="0" err="1"/>
              <a:t>tiện</a:t>
            </a:r>
            <a:r>
              <a:rPr lang="en-US" dirty="0"/>
              <a:t> </a:t>
            </a:r>
            <a:r>
              <a:rPr lang="en-US" dirty="0" err="1"/>
              <a:t>dạy</a:t>
            </a:r>
            <a:r>
              <a:rPr lang="en-US" dirty="0"/>
              <a:t> </a:t>
            </a:r>
            <a:r>
              <a:rPr lang="en-US" dirty="0" err="1"/>
              <a:t>học</a:t>
            </a:r>
            <a:r>
              <a:rPr lang="en-US" dirty="0"/>
              <a:t>; </a:t>
            </a:r>
            <a:r>
              <a:rPr lang="en-US" dirty="0" err="1"/>
              <a:t>phương</a:t>
            </a:r>
            <a:r>
              <a:rPr lang="en-US" dirty="0"/>
              <a:t> </a:t>
            </a:r>
            <a:r>
              <a:rPr lang="en-US" dirty="0" err="1"/>
              <a:t>pháp</a:t>
            </a:r>
            <a:r>
              <a:rPr lang="en-US" dirty="0"/>
              <a:t>, </a:t>
            </a:r>
            <a:r>
              <a:rPr lang="en-US" dirty="0" err="1"/>
              <a:t>hình</a:t>
            </a:r>
            <a:r>
              <a:rPr lang="en-US" dirty="0"/>
              <a:t> </a:t>
            </a:r>
            <a:r>
              <a:rPr lang="en-US" dirty="0" err="1"/>
              <a:t>thức</a:t>
            </a:r>
            <a:r>
              <a:rPr lang="en-US" dirty="0"/>
              <a:t>, </a:t>
            </a:r>
            <a:r>
              <a:rPr lang="en-US" dirty="0" err="1"/>
              <a:t>công</a:t>
            </a:r>
            <a:r>
              <a:rPr lang="en-US" dirty="0"/>
              <a:t> </a:t>
            </a:r>
            <a:r>
              <a:rPr lang="en-US" dirty="0" err="1"/>
              <a:t>cụ</a:t>
            </a:r>
            <a:r>
              <a:rPr lang="en-US" dirty="0"/>
              <a:t> </a:t>
            </a:r>
            <a:r>
              <a:rPr lang="en-US" dirty="0" err="1"/>
              <a:t>kiểm</a:t>
            </a:r>
            <a:r>
              <a:rPr lang="en-US" dirty="0"/>
              <a:t> </a:t>
            </a:r>
            <a:r>
              <a:rPr lang="en-US" dirty="0" err="1"/>
              <a:t>tra</a:t>
            </a:r>
            <a:r>
              <a:rPr lang="en-US" dirty="0"/>
              <a:t>, </a:t>
            </a:r>
            <a:r>
              <a:rPr lang="en-US" dirty="0" err="1"/>
              <a:t>đánh</a:t>
            </a:r>
            <a:r>
              <a:rPr lang="en-US" dirty="0"/>
              <a:t> </a:t>
            </a:r>
            <a:r>
              <a:rPr lang="en-US" dirty="0" err="1"/>
              <a:t>giá</a:t>
            </a:r>
            <a:r>
              <a:rPr lang="en-US" dirty="0"/>
              <a:t> </a:t>
            </a:r>
            <a:r>
              <a:rPr lang="en-US" dirty="0" err="1"/>
              <a:t>kết</a:t>
            </a:r>
            <a:r>
              <a:rPr lang="en-US" dirty="0"/>
              <a:t> </a:t>
            </a:r>
            <a:r>
              <a:rPr lang="en-US" dirty="0" err="1"/>
              <a:t>quả</a:t>
            </a:r>
            <a:r>
              <a:rPr lang="en-US" dirty="0"/>
              <a:t> </a:t>
            </a:r>
            <a:r>
              <a:rPr lang="en-US" dirty="0" err="1"/>
              <a:t>học</a:t>
            </a:r>
            <a:r>
              <a:rPr lang="en-US" dirty="0"/>
              <a:t> </a:t>
            </a:r>
            <a:r>
              <a:rPr lang="en-US" dirty="0" err="1"/>
              <a:t>tập</a:t>
            </a:r>
            <a:r>
              <a:rPr lang="en-US" dirty="0"/>
              <a:t> </a:t>
            </a:r>
            <a:r>
              <a:rPr lang="en-US" dirty="0" err="1"/>
              <a:t>theo</a:t>
            </a:r>
            <a:r>
              <a:rPr lang="en-US" dirty="0"/>
              <a:t> </a:t>
            </a:r>
            <a:r>
              <a:rPr lang="en-US" dirty="0" err="1"/>
              <a:t>hướng</a:t>
            </a:r>
            <a:r>
              <a:rPr lang="en-US" dirty="0"/>
              <a:t> </a:t>
            </a:r>
            <a:r>
              <a:rPr lang="en-US" dirty="0" err="1"/>
              <a:t>phát</a:t>
            </a:r>
            <a:r>
              <a:rPr lang="en-US" dirty="0"/>
              <a:t> </a:t>
            </a:r>
            <a:r>
              <a:rPr lang="en-US" dirty="0" err="1"/>
              <a:t>triển</a:t>
            </a:r>
            <a:r>
              <a:rPr lang="en-US" dirty="0"/>
              <a:t> </a:t>
            </a:r>
            <a:r>
              <a:rPr lang="en-US" dirty="0" err="1"/>
              <a:t>phẩm</a:t>
            </a:r>
            <a:r>
              <a:rPr lang="en-US" dirty="0"/>
              <a:t> </a:t>
            </a:r>
            <a:r>
              <a:rPr lang="en-US" dirty="0" err="1"/>
              <a:t>chất</a:t>
            </a:r>
            <a:r>
              <a:rPr lang="en-US" dirty="0"/>
              <a:t>, </a:t>
            </a:r>
            <a:r>
              <a:rPr lang="en-US" dirty="0" err="1"/>
              <a:t>năng</a:t>
            </a:r>
            <a:r>
              <a:rPr lang="en-US" dirty="0"/>
              <a:t> </a:t>
            </a:r>
            <a:r>
              <a:rPr lang="en-US" dirty="0" err="1"/>
              <a:t>lực</a:t>
            </a:r>
            <a:r>
              <a:rPr lang="en-US" dirty="0"/>
              <a:t> </a:t>
            </a:r>
            <a:r>
              <a:rPr lang="en-US" dirty="0" err="1"/>
              <a:t>học</a:t>
            </a:r>
            <a:r>
              <a:rPr lang="en-US" dirty="0"/>
              <a:t> </a:t>
            </a:r>
            <a:r>
              <a:rPr lang="en-US" dirty="0" err="1"/>
              <a:t>sinh</a:t>
            </a:r>
            <a:r>
              <a:rPr lang="en-US" dirty="0"/>
              <a:t> </a:t>
            </a:r>
            <a:r>
              <a:rPr lang="en-US" dirty="0" err="1"/>
              <a:t>đáp</a:t>
            </a:r>
            <a:r>
              <a:rPr lang="en-US" dirty="0"/>
              <a:t> </a:t>
            </a:r>
            <a:r>
              <a:rPr lang="en-US" dirty="0" err="1"/>
              <a:t>ứng</a:t>
            </a:r>
            <a:r>
              <a:rPr lang="en-US" dirty="0"/>
              <a:t> </a:t>
            </a:r>
            <a:r>
              <a:rPr lang="en-US" dirty="0" err="1"/>
              <a:t>yêu</a:t>
            </a:r>
            <a:r>
              <a:rPr lang="en-US" dirty="0"/>
              <a:t> </a:t>
            </a:r>
            <a:r>
              <a:rPr lang="en-US" dirty="0" err="1"/>
              <a:t>cầu</a:t>
            </a:r>
            <a:r>
              <a:rPr lang="en-US" dirty="0"/>
              <a:t> </a:t>
            </a:r>
            <a:r>
              <a:rPr lang="en-US" dirty="0" err="1"/>
              <a:t>chương</a:t>
            </a:r>
            <a:r>
              <a:rPr lang="en-US" dirty="0"/>
              <a:t> </a:t>
            </a:r>
            <a:r>
              <a:rPr lang="en-US" dirty="0" err="1"/>
              <a:t>trình</a:t>
            </a:r>
            <a:r>
              <a:rPr lang="en-US" dirty="0"/>
              <a:t> </a:t>
            </a:r>
            <a:r>
              <a:rPr lang="en-US" dirty="0" err="1"/>
              <a:t>mới</a:t>
            </a:r>
            <a:r>
              <a:rPr lang="en-US" dirty="0"/>
              <a:t>.</a:t>
            </a:r>
          </a:p>
          <a:p>
            <a:pPr marL="285750" indent="-285750" algn="just">
              <a:lnSpc>
                <a:spcPct val="150000"/>
              </a:lnSpc>
              <a:spcAft>
                <a:spcPts val="600"/>
              </a:spcAft>
              <a:buFontTx/>
              <a:buChar char="-"/>
            </a:pPr>
            <a:r>
              <a:rPr lang="en-US" dirty="0" err="1"/>
              <a:t>Biết</a:t>
            </a:r>
            <a:r>
              <a:rPr lang="en-US" dirty="0"/>
              <a:t> </a:t>
            </a:r>
            <a:r>
              <a:rPr lang="en-US" dirty="0" err="1"/>
              <a:t>cách</a:t>
            </a:r>
            <a:r>
              <a:rPr lang="en-US" dirty="0"/>
              <a:t> </a:t>
            </a:r>
            <a:r>
              <a:rPr lang="en-US" dirty="0" err="1"/>
              <a:t>lập</a:t>
            </a:r>
            <a:r>
              <a:rPr lang="en-US" dirty="0"/>
              <a:t> ma </a:t>
            </a:r>
            <a:r>
              <a:rPr lang="en-US" dirty="0" err="1"/>
              <a:t>trận</a:t>
            </a:r>
            <a:r>
              <a:rPr lang="en-US" dirty="0"/>
              <a:t> </a:t>
            </a:r>
            <a:r>
              <a:rPr lang="en-US" dirty="0" err="1"/>
              <a:t>tổng</a:t>
            </a:r>
            <a:r>
              <a:rPr lang="en-US" dirty="0"/>
              <a:t> </a:t>
            </a:r>
            <a:r>
              <a:rPr lang="en-US" dirty="0" err="1"/>
              <a:t>thể</a:t>
            </a:r>
            <a:r>
              <a:rPr lang="en-US" dirty="0"/>
              <a:t> </a:t>
            </a:r>
            <a:r>
              <a:rPr lang="en-US" dirty="0" err="1"/>
              <a:t>đối</a:t>
            </a:r>
            <a:r>
              <a:rPr lang="en-US" dirty="0"/>
              <a:t> </a:t>
            </a:r>
            <a:r>
              <a:rPr lang="en-US" dirty="0" err="1"/>
              <a:t>chiếu</a:t>
            </a:r>
            <a:r>
              <a:rPr lang="en-US" dirty="0"/>
              <a:t> </a:t>
            </a:r>
            <a:r>
              <a:rPr lang="en-US" dirty="0" err="1"/>
              <a:t>quan</a:t>
            </a:r>
            <a:r>
              <a:rPr lang="en-US" dirty="0"/>
              <a:t> </a:t>
            </a:r>
            <a:r>
              <a:rPr lang="en-US" dirty="0" err="1"/>
              <a:t>hệ</a:t>
            </a:r>
            <a:r>
              <a:rPr lang="en-US" dirty="0"/>
              <a:t> </a:t>
            </a:r>
            <a:r>
              <a:rPr lang="en-US" dirty="0" err="1"/>
              <a:t>giữa</a:t>
            </a:r>
            <a:r>
              <a:rPr lang="en-US" dirty="0"/>
              <a:t>: </a:t>
            </a:r>
            <a:r>
              <a:rPr lang="en-US" dirty="0" err="1"/>
              <a:t>Chủ</a:t>
            </a:r>
            <a:r>
              <a:rPr lang="en-US" dirty="0"/>
              <a:t> </a:t>
            </a:r>
            <a:r>
              <a:rPr lang="en-US" dirty="0" err="1"/>
              <a:t>đề</a:t>
            </a:r>
            <a:r>
              <a:rPr lang="en-US" dirty="0"/>
              <a:t> </a:t>
            </a:r>
            <a:r>
              <a:rPr lang="en-US" dirty="0" err="1"/>
              <a:t>nội</a:t>
            </a:r>
            <a:r>
              <a:rPr lang="en-US" dirty="0"/>
              <a:t> dung/ </a:t>
            </a:r>
            <a:r>
              <a:rPr lang="en-US" dirty="0" err="1"/>
              <a:t>yêu</a:t>
            </a:r>
            <a:r>
              <a:rPr lang="en-US" dirty="0"/>
              <a:t> </a:t>
            </a:r>
            <a:r>
              <a:rPr lang="en-US" dirty="0" err="1"/>
              <a:t>cầu</a:t>
            </a:r>
            <a:r>
              <a:rPr lang="en-US" dirty="0"/>
              <a:t> </a:t>
            </a:r>
            <a:r>
              <a:rPr lang="en-US" dirty="0" err="1"/>
              <a:t>cần</a:t>
            </a:r>
            <a:r>
              <a:rPr lang="en-US" dirty="0"/>
              <a:t> </a:t>
            </a:r>
            <a:r>
              <a:rPr lang="en-US" dirty="0" err="1"/>
              <a:t>đạt</a:t>
            </a:r>
            <a:r>
              <a:rPr lang="en-US" dirty="0"/>
              <a:t>/ </a:t>
            </a:r>
            <a:r>
              <a:rPr lang="en-US" dirty="0" err="1"/>
              <a:t>các</a:t>
            </a:r>
            <a:r>
              <a:rPr lang="en-US" dirty="0"/>
              <a:t> </a:t>
            </a:r>
            <a:r>
              <a:rPr lang="en-US" dirty="0" err="1"/>
              <a:t>chỉ</a:t>
            </a:r>
            <a:r>
              <a:rPr lang="en-US" dirty="0"/>
              <a:t> </a:t>
            </a:r>
            <a:r>
              <a:rPr lang="en-US" dirty="0" err="1"/>
              <a:t>báo</a:t>
            </a:r>
            <a:r>
              <a:rPr lang="en-US" dirty="0"/>
              <a:t> </a:t>
            </a:r>
            <a:r>
              <a:rPr lang="en-US" dirty="0" err="1"/>
              <a:t>phẩm</a:t>
            </a:r>
            <a:r>
              <a:rPr lang="en-US" dirty="0"/>
              <a:t> </a:t>
            </a:r>
            <a:r>
              <a:rPr lang="en-US" dirty="0" err="1"/>
              <a:t>chất</a:t>
            </a:r>
            <a:r>
              <a:rPr lang="en-US" dirty="0"/>
              <a:t>, </a:t>
            </a:r>
            <a:r>
              <a:rPr lang="en-US" dirty="0" err="1"/>
              <a:t>năng</a:t>
            </a:r>
            <a:r>
              <a:rPr lang="en-US" dirty="0"/>
              <a:t> </a:t>
            </a:r>
            <a:r>
              <a:rPr lang="en-US" dirty="0" err="1"/>
              <a:t>lực</a:t>
            </a:r>
            <a:r>
              <a:rPr lang="en-US" dirty="0"/>
              <a:t>; </a:t>
            </a:r>
            <a:r>
              <a:rPr lang="en-US" dirty="0" err="1"/>
              <a:t>phương</a:t>
            </a:r>
            <a:r>
              <a:rPr lang="en-US" dirty="0"/>
              <a:t> </a:t>
            </a:r>
            <a:r>
              <a:rPr lang="en-US" dirty="0" err="1"/>
              <a:t>pháp</a:t>
            </a:r>
            <a:r>
              <a:rPr lang="en-US" dirty="0"/>
              <a:t> </a:t>
            </a:r>
            <a:r>
              <a:rPr lang="en-US" dirty="0" err="1"/>
              <a:t>dạy</a:t>
            </a:r>
            <a:r>
              <a:rPr lang="en-US" dirty="0"/>
              <a:t> </a:t>
            </a:r>
            <a:r>
              <a:rPr lang="en-US" dirty="0" err="1"/>
              <a:t>học</a:t>
            </a:r>
            <a:r>
              <a:rPr lang="en-US" dirty="0"/>
              <a:t>, </a:t>
            </a:r>
            <a:r>
              <a:rPr lang="en-US" dirty="0" err="1"/>
              <a:t>phương</a:t>
            </a:r>
            <a:r>
              <a:rPr lang="en-US" dirty="0"/>
              <a:t> </a:t>
            </a:r>
            <a:r>
              <a:rPr lang="en-US" dirty="0" err="1"/>
              <a:t>tiẹn</a:t>
            </a:r>
            <a:r>
              <a:rPr lang="en-US" dirty="0"/>
              <a:t> </a:t>
            </a:r>
            <a:r>
              <a:rPr lang="en-US" dirty="0" err="1"/>
              <a:t>dạy</a:t>
            </a:r>
            <a:r>
              <a:rPr lang="en-US" dirty="0"/>
              <a:t> </a:t>
            </a:r>
            <a:r>
              <a:rPr lang="en-US" dirty="0" err="1"/>
              <a:t>học</a:t>
            </a:r>
            <a:r>
              <a:rPr lang="en-US" dirty="0"/>
              <a:t>, </a:t>
            </a:r>
            <a:r>
              <a:rPr lang="en-US" dirty="0" err="1"/>
              <a:t>kiểm</a:t>
            </a:r>
            <a:r>
              <a:rPr lang="en-US" dirty="0"/>
              <a:t> </a:t>
            </a:r>
            <a:r>
              <a:rPr lang="en-US" dirty="0" err="1"/>
              <a:t>tra</a:t>
            </a:r>
            <a:r>
              <a:rPr lang="en-US" dirty="0"/>
              <a:t>, </a:t>
            </a:r>
            <a:r>
              <a:rPr lang="en-US" dirty="0" err="1"/>
              <a:t>đánh</a:t>
            </a:r>
            <a:r>
              <a:rPr lang="en-US" dirty="0"/>
              <a:t> </a:t>
            </a:r>
            <a:r>
              <a:rPr lang="en-US" dirty="0" err="1"/>
              <a:t>giá</a:t>
            </a:r>
            <a:r>
              <a:rPr lang="en-US" dirty="0"/>
              <a:t> </a:t>
            </a:r>
            <a:r>
              <a:rPr lang="en-US" dirty="0" err="1"/>
              <a:t>môn</a:t>
            </a:r>
            <a:r>
              <a:rPr lang="en-US" dirty="0"/>
              <a:t> MT </a:t>
            </a:r>
            <a:r>
              <a:rPr lang="en-US" dirty="0" err="1"/>
              <a:t>lớp</a:t>
            </a:r>
            <a:r>
              <a:rPr lang="en-US" dirty="0"/>
              <a:t> 5 </a:t>
            </a:r>
            <a:r>
              <a:rPr lang="en-US" dirty="0" err="1"/>
              <a:t>trong</a:t>
            </a:r>
            <a:r>
              <a:rPr lang="en-US" dirty="0"/>
              <a:t> CT </a:t>
            </a:r>
            <a:r>
              <a:rPr lang="en-US" dirty="0" err="1"/>
              <a:t>mới</a:t>
            </a:r>
            <a:r>
              <a:rPr lang="en-US" dirty="0"/>
              <a:t> </a:t>
            </a:r>
            <a:r>
              <a:rPr lang="en-US" dirty="0" err="1"/>
              <a:t>làm</a:t>
            </a:r>
            <a:r>
              <a:rPr lang="en-US" dirty="0"/>
              <a:t> </a:t>
            </a:r>
            <a:r>
              <a:rPr lang="en-US" dirty="0" err="1"/>
              <a:t>cơ</a:t>
            </a:r>
            <a:r>
              <a:rPr lang="en-US" dirty="0"/>
              <a:t> </a:t>
            </a:r>
            <a:r>
              <a:rPr lang="en-US" dirty="0" err="1"/>
              <a:t>sở</a:t>
            </a:r>
            <a:r>
              <a:rPr lang="en-US" dirty="0"/>
              <a:t> </a:t>
            </a:r>
            <a:r>
              <a:rPr lang="en-US" dirty="0" err="1"/>
              <a:t>điều</a:t>
            </a:r>
            <a:r>
              <a:rPr lang="en-US" dirty="0"/>
              <a:t> </a:t>
            </a:r>
            <a:r>
              <a:rPr lang="en-US" dirty="0" err="1"/>
              <a:t>chỉnh</a:t>
            </a:r>
            <a:r>
              <a:rPr lang="en-US" dirty="0"/>
              <a:t> </a:t>
            </a:r>
            <a:r>
              <a:rPr lang="en-US" dirty="0" err="1"/>
              <a:t>nội</a:t>
            </a:r>
            <a:r>
              <a:rPr lang="en-US" dirty="0"/>
              <a:t> dung </a:t>
            </a:r>
            <a:r>
              <a:rPr lang="en-US" dirty="0" err="1"/>
              <a:t>dạy</a:t>
            </a:r>
            <a:r>
              <a:rPr lang="en-US" dirty="0"/>
              <a:t> </a:t>
            </a:r>
            <a:r>
              <a:rPr lang="en-US" dirty="0" err="1"/>
              <a:t>học</a:t>
            </a:r>
            <a:r>
              <a:rPr lang="en-US" dirty="0"/>
              <a:t> CT MT </a:t>
            </a:r>
            <a:r>
              <a:rPr lang="en-US" dirty="0" err="1"/>
              <a:t>lớp</a:t>
            </a:r>
            <a:r>
              <a:rPr lang="en-US" dirty="0"/>
              <a:t> 5 </a:t>
            </a:r>
            <a:r>
              <a:rPr lang="en-US" dirty="0" err="1"/>
              <a:t>hiện</a:t>
            </a:r>
            <a:r>
              <a:rPr lang="en-US" dirty="0"/>
              <a:t> </a:t>
            </a:r>
            <a:r>
              <a:rPr lang="en-US" dirty="0" err="1"/>
              <a:t>hành</a:t>
            </a:r>
            <a:r>
              <a:rPr lang="en-US" dirty="0"/>
              <a:t>.</a:t>
            </a:r>
          </a:p>
          <a:p>
            <a:pPr marL="285750" indent="-285750" algn="just">
              <a:lnSpc>
                <a:spcPct val="150000"/>
              </a:lnSpc>
              <a:spcAft>
                <a:spcPts val="600"/>
              </a:spcAft>
              <a:buFontTx/>
              <a:buChar char="-"/>
            </a:pPr>
            <a:r>
              <a:rPr lang="en-US" dirty="0" err="1"/>
              <a:t>Vận</a:t>
            </a:r>
            <a:r>
              <a:rPr lang="en-US" dirty="0"/>
              <a:t> </a:t>
            </a:r>
            <a:r>
              <a:rPr lang="en-US" dirty="0" err="1"/>
              <a:t>dụng</a:t>
            </a:r>
            <a:r>
              <a:rPr lang="en-US" dirty="0"/>
              <a:t> </a:t>
            </a:r>
            <a:r>
              <a:rPr lang="en-US" dirty="0" err="1"/>
              <a:t>được</a:t>
            </a:r>
            <a:r>
              <a:rPr lang="en-US" dirty="0"/>
              <a:t> </a:t>
            </a:r>
            <a:r>
              <a:rPr lang="en-US" dirty="0" err="1"/>
              <a:t>hiểu</a:t>
            </a:r>
            <a:r>
              <a:rPr lang="en-US" dirty="0"/>
              <a:t> </a:t>
            </a:r>
            <a:r>
              <a:rPr lang="en-US" dirty="0" err="1"/>
              <a:t>biết</a:t>
            </a:r>
            <a:r>
              <a:rPr lang="en-US" dirty="0"/>
              <a:t> </a:t>
            </a:r>
            <a:r>
              <a:rPr lang="en-US" dirty="0" err="1"/>
              <a:t>về</a:t>
            </a:r>
            <a:r>
              <a:rPr lang="en-US" dirty="0"/>
              <a:t> </a:t>
            </a:r>
            <a:r>
              <a:rPr lang="en-US" dirty="0" err="1"/>
              <a:t>cơ</a:t>
            </a:r>
            <a:r>
              <a:rPr lang="en-US" dirty="0"/>
              <a:t> </a:t>
            </a:r>
            <a:r>
              <a:rPr lang="en-US" dirty="0" err="1"/>
              <a:t>sở</a:t>
            </a:r>
            <a:r>
              <a:rPr lang="en-US" dirty="0"/>
              <a:t> </a:t>
            </a:r>
            <a:r>
              <a:rPr lang="en-US" dirty="0" err="1"/>
              <a:t>lý</a:t>
            </a:r>
            <a:r>
              <a:rPr lang="en-US" dirty="0"/>
              <a:t> </a:t>
            </a:r>
            <a:r>
              <a:rPr lang="en-US" dirty="0" err="1"/>
              <a:t>thuyết</a:t>
            </a:r>
            <a:r>
              <a:rPr lang="en-US" dirty="0"/>
              <a:t>, </a:t>
            </a:r>
            <a:r>
              <a:rPr lang="en-US" dirty="0" err="1"/>
              <a:t>nguyên</a:t>
            </a:r>
            <a:r>
              <a:rPr lang="en-US" dirty="0"/>
              <a:t> </a:t>
            </a:r>
            <a:r>
              <a:rPr lang="en-US" dirty="0" err="1"/>
              <a:t>tắc</a:t>
            </a:r>
            <a:r>
              <a:rPr lang="en-US" dirty="0"/>
              <a:t> </a:t>
            </a:r>
            <a:r>
              <a:rPr lang="en-US" dirty="0" err="1"/>
              <a:t>về</a:t>
            </a:r>
            <a:r>
              <a:rPr lang="en-US" dirty="0"/>
              <a:t> </a:t>
            </a:r>
            <a:r>
              <a:rPr lang="en-US" dirty="0" err="1"/>
              <a:t>dạy</a:t>
            </a:r>
            <a:r>
              <a:rPr lang="en-US" dirty="0"/>
              <a:t> </a:t>
            </a:r>
            <a:r>
              <a:rPr lang="en-US" dirty="0" err="1"/>
              <a:t>học</a:t>
            </a:r>
            <a:r>
              <a:rPr lang="en-US" dirty="0"/>
              <a:t> </a:t>
            </a:r>
            <a:r>
              <a:rPr lang="en-US" dirty="0" err="1"/>
              <a:t>phát</a:t>
            </a:r>
            <a:r>
              <a:rPr lang="en-US" dirty="0"/>
              <a:t> </a:t>
            </a:r>
            <a:r>
              <a:rPr lang="en-US" dirty="0" err="1"/>
              <a:t>triển</a:t>
            </a:r>
            <a:r>
              <a:rPr lang="en-US" dirty="0"/>
              <a:t> </a:t>
            </a:r>
            <a:r>
              <a:rPr lang="en-US" dirty="0" err="1"/>
              <a:t>năng</a:t>
            </a:r>
            <a:r>
              <a:rPr lang="en-US" dirty="0"/>
              <a:t> </a:t>
            </a:r>
            <a:r>
              <a:rPr lang="en-US" dirty="0" err="1"/>
              <a:t>lực</a:t>
            </a:r>
            <a:r>
              <a:rPr lang="en-US" dirty="0"/>
              <a:t> </a:t>
            </a:r>
            <a:r>
              <a:rPr lang="en-US" dirty="0" err="1"/>
              <a:t>để</a:t>
            </a:r>
            <a:r>
              <a:rPr lang="en-US" dirty="0"/>
              <a:t> </a:t>
            </a:r>
            <a:r>
              <a:rPr lang="en-US" dirty="0" err="1"/>
              <a:t>dạy</a:t>
            </a:r>
            <a:r>
              <a:rPr lang="en-US" dirty="0"/>
              <a:t> </a:t>
            </a:r>
            <a:r>
              <a:rPr lang="en-US" dirty="0" err="1"/>
              <a:t>môn</a:t>
            </a:r>
            <a:r>
              <a:rPr lang="en-US" dirty="0"/>
              <a:t> MT </a:t>
            </a:r>
            <a:r>
              <a:rPr lang="en-US" dirty="0" err="1"/>
              <a:t>lớp</a:t>
            </a:r>
            <a:r>
              <a:rPr lang="en-US" dirty="0"/>
              <a:t> 5 CT </a:t>
            </a:r>
            <a:r>
              <a:rPr lang="en-US" dirty="0" err="1"/>
              <a:t>hiện</a:t>
            </a:r>
            <a:r>
              <a:rPr lang="en-US" dirty="0"/>
              <a:t> </a:t>
            </a:r>
            <a:r>
              <a:rPr lang="en-US" dirty="0" err="1"/>
              <a:t>hành</a:t>
            </a:r>
            <a:r>
              <a:rPr lang="en-US" dirty="0"/>
              <a:t> </a:t>
            </a:r>
            <a:r>
              <a:rPr lang="en-US" dirty="0" err="1"/>
              <a:t>đáp</a:t>
            </a:r>
            <a:r>
              <a:rPr lang="en-US" dirty="0"/>
              <a:t> </a:t>
            </a:r>
            <a:r>
              <a:rPr lang="en-US" dirty="0" err="1"/>
              <a:t>ứng</a:t>
            </a:r>
            <a:r>
              <a:rPr lang="en-US" dirty="0"/>
              <a:t> </a:t>
            </a:r>
            <a:r>
              <a:rPr lang="en-US" dirty="0" err="1"/>
              <a:t>yêu</a:t>
            </a:r>
            <a:r>
              <a:rPr lang="en-US" dirty="0"/>
              <a:t> </a:t>
            </a:r>
            <a:r>
              <a:rPr lang="en-US" dirty="0" err="1"/>
              <a:t>cầu</a:t>
            </a:r>
            <a:r>
              <a:rPr lang="en-US" dirty="0"/>
              <a:t> </a:t>
            </a:r>
            <a:r>
              <a:rPr lang="en-US" dirty="0" err="1"/>
              <a:t>của</a:t>
            </a:r>
            <a:r>
              <a:rPr lang="en-US" dirty="0"/>
              <a:t> CT </a:t>
            </a:r>
            <a:r>
              <a:rPr lang="en-US" dirty="0" err="1"/>
              <a:t>mới</a:t>
            </a:r>
            <a:r>
              <a:rPr lang="en-US" dirty="0"/>
              <a:t>.</a:t>
            </a:r>
          </a:p>
          <a:p>
            <a:pPr algn="just">
              <a:lnSpc>
                <a:spcPct val="150000"/>
              </a:lnSpc>
              <a:spcAft>
                <a:spcPts val="600"/>
              </a:spcAft>
            </a:pPr>
            <a:endParaRPr lang="en-US" dirty="0"/>
          </a:p>
          <a:p>
            <a:pPr algn="just">
              <a:lnSpc>
                <a:spcPts val="1800"/>
              </a:lnSpc>
              <a:spcAft>
                <a:spcPts val="600"/>
              </a:spcAft>
              <a:tabLst>
                <a:tab pos="571500" algn="l"/>
                <a:tab pos="628650" algn="l"/>
              </a:tabLst>
            </a:pPr>
            <a:r>
              <a:rPr lang="pt-B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2749171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C876150-D733-40EF-B1BA-559AAF2B1980}"/>
              </a:ext>
            </a:extLst>
          </p:cNvPr>
          <p:cNvSpPr txBox="1"/>
          <p:nvPr/>
        </p:nvSpPr>
        <p:spPr>
          <a:xfrm>
            <a:off x="1838325" y="552450"/>
            <a:ext cx="8982075" cy="646331"/>
          </a:xfrm>
          <a:prstGeom prst="rect">
            <a:avLst/>
          </a:prstGeom>
          <a:noFill/>
        </p:spPr>
        <p:txBody>
          <a:bodyPr wrap="square" rtlCol="0">
            <a:spAutoFit/>
          </a:bodyPr>
          <a:lstStyle/>
          <a:p>
            <a:pPr algn="ctr"/>
            <a:r>
              <a:rPr lang="en-US" b="1" dirty="0">
                <a:solidFill>
                  <a:srgbClr val="FF0000"/>
                </a:solidFill>
              </a:rPr>
              <a:t>NỘI DUNG TẬP HUẤN</a:t>
            </a:r>
          </a:p>
          <a:p>
            <a:endParaRPr lang="en-US" dirty="0"/>
          </a:p>
        </p:txBody>
      </p:sp>
      <p:sp>
        <p:nvSpPr>
          <p:cNvPr id="5" name="TextBox 4">
            <a:extLst>
              <a:ext uri="{FF2B5EF4-FFF2-40B4-BE49-F238E27FC236}">
                <a16:creationId xmlns:a16="http://schemas.microsoft.com/office/drawing/2014/main" id="{8DD33E65-3EDE-434B-9396-A71852520ABE}"/>
              </a:ext>
            </a:extLst>
          </p:cNvPr>
          <p:cNvSpPr txBox="1"/>
          <p:nvPr/>
        </p:nvSpPr>
        <p:spPr>
          <a:xfrm>
            <a:off x="1162049" y="1126168"/>
            <a:ext cx="10125075" cy="873252"/>
          </a:xfrm>
          <a:prstGeom prst="rect">
            <a:avLst/>
          </a:prstGeom>
          <a:solidFill>
            <a:schemeClr val="accent1">
              <a:lumMod val="20000"/>
              <a:lumOff val="80000"/>
            </a:schemeClr>
          </a:solidFill>
        </p:spPr>
        <p:txBody>
          <a:bodyPr wrap="square" rtlCol="0">
            <a:spAutoFit/>
          </a:bodyPr>
          <a:lstStyle/>
          <a:p>
            <a:pPr algn="just">
              <a:lnSpc>
                <a:spcPct val="150000"/>
              </a:lnSpc>
            </a:pPr>
            <a:r>
              <a:rPr lang="pt-BR" sz="1800" b="1" dirty="0">
                <a:effectLst/>
                <a:latin typeface="Times New Roman" panose="02020603050405020304" pitchFamily="18" charset="0"/>
                <a:ea typeface="Arial" panose="020B0604020202020204" pitchFamily="34" charset="0"/>
                <a:cs typeface="Times New Roman" panose="02020603050405020304" pitchFamily="18" charset="0"/>
              </a:rPr>
              <a:t>        </a:t>
            </a:r>
            <a:r>
              <a:rPr lang="pt-BR" sz="1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Nội dung 1. </a:t>
            </a:r>
            <a:r>
              <a:rPr lang="pt-BR" sz="1800" b="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Một số điểm giống nhau và khác nhau giữa Chương trình giáo dục phổ thông môn mĩ thuật lớp 5 hiện hành và Chương trình giáo dục phổ thông môn mĩ thuật lớp 5 mới</a:t>
            </a:r>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914D73AE-AE9B-447B-A4B2-113A63A344A0}"/>
              </a:ext>
            </a:extLst>
          </p:cNvPr>
          <p:cNvSpPr txBox="1"/>
          <p:nvPr/>
        </p:nvSpPr>
        <p:spPr>
          <a:xfrm>
            <a:off x="1162050" y="2211527"/>
            <a:ext cx="10125074" cy="873252"/>
          </a:xfrm>
          <a:prstGeom prst="rect">
            <a:avLst/>
          </a:prstGeom>
          <a:solidFill>
            <a:schemeClr val="accent1">
              <a:lumMod val="20000"/>
              <a:lumOff val="80000"/>
            </a:schemeClr>
          </a:solidFill>
        </p:spPr>
        <p:txBody>
          <a:bodyPr wrap="square" rtlCol="0">
            <a:spAutoFit/>
          </a:bodyPr>
          <a:lstStyle/>
          <a:p>
            <a:pPr indent="457200" algn="just">
              <a:lnSpc>
                <a:spcPct val="150000"/>
              </a:lnSpc>
              <a:spcAft>
                <a:spcPts val="600"/>
              </a:spcAft>
            </a:pPr>
            <a:r>
              <a:rPr lang="pt-BR" sz="1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Nội dung 2. </a:t>
            </a:r>
            <a:r>
              <a:rPr lang="pt-BR" sz="1800" b="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 học môn mĩ thuật lớp 5 theo yêu cầu hình thành và phát triển phẩm chất, năng lực học sinh.</a:t>
            </a:r>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4860400D-E326-4AEE-9C60-FFAACA99FF5E}"/>
              </a:ext>
            </a:extLst>
          </p:cNvPr>
          <p:cNvSpPr txBox="1"/>
          <p:nvPr/>
        </p:nvSpPr>
        <p:spPr>
          <a:xfrm>
            <a:off x="1162049" y="3290918"/>
            <a:ext cx="10125074" cy="873252"/>
          </a:xfrm>
          <a:prstGeom prst="rect">
            <a:avLst/>
          </a:prstGeom>
          <a:solidFill>
            <a:schemeClr val="accent1">
              <a:lumMod val="20000"/>
              <a:lumOff val="80000"/>
            </a:schemeClr>
          </a:solidFill>
        </p:spPr>
        <p:txBody>
          <a:bodyPr wrap="square" rtlCol="0">
            <a:spAutoFit/>
          </a:bodyPr>
          <a:lstStyle/>
          <a:p>
            <a:pPr>
              <a:lnSpc>
                <a:spcPct val="150000"/>
              </a:lnSpc>
            </a:pPr>
            <a:r>
              <a:rPr lang="pt-BR" sz="1800" b="1" dirty="0">
                <a:effectLst/>
                <a:latin typeface="Times New Roman" panose="02020603050405020304" pitchFamily="18" charset="0"/>
                <a:ea typeface="Arial" panose="020B0604020202020204" pitchFamily="34" charset="0"/>
                <a:cs typeface="Times New Roman" panose="02020603050405020304" pitchFamily="18" charset="0"/>
              </a:rPr>
              <a:t>        </a:t>
            </a:r>
            <a:r>
              <a:rPr lang="pt-BR" sz="1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Nội dung 3. </a:t>
            </a:r>
            <a:r>
              <a:rPr lang="pt-BR" sz="1800" b="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Xây dựng kế hoạch dạy học môn mĩ thuật lớp 5 ứng với nội dung dạy học theo từng tuần của năm học.</a:t>
            </a:r>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735F0E56-AAA4-4364-AD1A-949493DC3451}"/>
              </a:ext>
            </a:extLst>
          </p:cNvPr>
          <p:cNvSpPr txBox="1"/>
          <p:nvPr/>
        </p:nvSpPr>
        <p:spPr>
          <a:xfrm>
            <a:off x="1162049" y="4404748"/>
            <a:ext cx="10125074" cy="873252"/>
          </a:xfrm>
          <a:prstGeom prst="rect">
            <a:avLst/>
          </a:prstGeom>
          <a:solidFill>
            <a:schemeClr val="accent1">
              <a:lumMod val="20000"/>
              <a:lumOff val="80000"/>
            </a:schemeClr>
          </a:solidFill>
        </p:spPr>
        <p:txBody>
          <a:bodyPr wrap="square" rtlCol="0">
            <a:spAutoFit/>
          </a:bodyPr>
          <a:lstStyle/>
          <a:p>
            <a:pPr>
              <a:lnSpc>
                <a:spcPct val="150000"/>
              </a:lnSpc>
            </a:pPr>
            <a:r>
              <a:rPr lang="pt-BR" sz="1800" b="1" dirty="0">
                <a:effectLst/>
                <a:latin typeface="Times New Roman" panose="02020603050405020304" pitchFamily="18" charset="0"/>
                <a:ea typeface="Arial" panose="020B0604020202020204" pitchFamily="34" charset="0"/>
                <a:cs typeface="Times New Roman" panose="02020603050405020304" pitchFamily="18" charset="0"/>
              </a:rPr>
              <a:t>       </a:t>
            </a:r>
            <a:r>
              <a:rPr lang="pt-BR" sz="1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Nội dung 4. </a:t>
            </a:r>
            <a:r>
              <a:rPr lang="pt-BR" sz="1800" b="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Phương pháp dạy học hình thành và phát triển phẩm chất, năng lực học sinh đối với môn mĩ thuật</a:t>
            </a:r>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6B49146E-808B-45DC-9AD4-669BE7389F49}"/>
              </a:ext>
            </a:extLst>
          </p:cNvPr>
          <p:cNvSpPr txBox="1"/>
          <p:nvPr/>
        </p:nvSpPr>
        <p:spPr>
          <a:xfrm>
            <a:off x="1162049" y="5499528"/>
            <a:ext cx="10125074" cy="873252"/>
          </a:xfrm>
          <a:prstGeom prst="rect">
            <a:avLst/>
          </a:prstGeom>
          <a:solidFill>
            <a:schemeClr val="accent1">
              <a:lumMod val="20000"/>
              <a:lumOff val="80000"/>
            </a:schemeClr>
          </a:solidFill>
        </p:spPr>
        <p:txBody>
          <a:bodyPr wrap="square" rtlCol="0">
            <a:spAutoFit/>
          </a:bodyPr>
          <a:lstStyle/>
          <a:p>
            <a:pPr>
              <a:lnSpc>
                <a:spcPct val="150000"/>
              </a:lnSpc>
            </a:pPr>
            <a:r>
              <a:rPr lang="pt-BR" sz="1800" b="1" dirty="0">
                <a:effectLst/>
                <a:latin typeface="Times New Roman" panose="02020603050405020304" pitchFamily="18" charset="0"/>
                <a:ea typeface="Arial" panose="020B0604020202020204" pitchFamily="34" charset="0"/>
                <a:cs typeface="Times New Roman" panose="02020603050405020304" pitchFamily="18" charset="0"/>
              </a:rPr>
              <a:t>     </a:t>
            </a:r>
            <a:r>
              <a:rPr lang="pt-BR" sz="1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Nội dung 5. </a:t>
            </a:r>
            <a:r>
              <a:rPr lang="pt-BR" sz="1800" b="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Kiểm tra, đánh giá kết quả học tập theo định hướng hình thành và phát triển năng lực học sinh qua môn mĩ thuật lớp 5</a:t>
            </a:r>
            <a:endParaRPr lang="en-US" sz="18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837532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55B7AE-C357-40BE-823A-085753EF4267}"/>
              </a:ext>
            </a:extLst>
          </p:cNvPr>
          <p:cNvSpPr txBox="1"/>
          <p:nvPr/>
        </p:nvSpPr>
        <p:spPr>
          <a:xfrm>
            <a:off x="2324100" y="1266825"/>
            <a:ext cx="8620125" cy="3679084"/>
          </a:xfrm>
          <a:prstGeom prst="rect">
            <a:avLst/>
          </a:prstGeom>
          <a:noFill/>
        </p:spPr>
        <p:txBody>
          <a:bodyPr wrap="square" rtlCol="0">
            <a:spAutoFit/>
          </a:bodyPr>
          <a:lstStyle/>
          <a:p>
            <a:pPr algn="ctr">
              <a:lnSpc>
                <a:spcPct val="150000"/>
              </a:lnSpc>
              <a:spcAft>
                <a:spcPts val="600"/>
              </a:spcAft>
            </a:pPr>
            <a:r>
              <a:rPr lang="en-US" b="1" dirty="0">
                <a:solidFill>
                  <a:srgbClr val="FF0000"/>
                </a:solidFill>
              </a:rPr>
              <a:t>PHƯƠNG PHÁP TẬP HUẤN</a:t>
            </a:r>
          </a:p>
          <a:p>
            <a:pPr algn="just">
              <a:lnSpc>
                <a:spcPct val="150000"/>
              </a:lnSpc>
              <a:spcAft>
                <a:spcPts val="600"/>
              </a:spcAft>
            </a:pPr>
            <a:r>
              <a:rPr lang="en-US" dirty="0" err="1"/>
              <a:t>Cùng</a:t>
            </a:r>
            <a:r>
              <a:rPr lang="en-US" dirty="0"/>
              <a:t> </a:t>
            </a:r>
            <a:r>
              <a:rPr lang="en-US" dirty="0" err="1"/>
              <a:t>tham</a:t>
            </a:r>
            <a:r>
              <a:rPr lang="en-US" dirty="0"/>
              <a:t> </a:t>
            </a:r>
            <a:r>
              <a:rPr lang="en-US" dirty="0" err="1"/>
              <a:t>gia</a:t>
            </a:r>
            <a:r>
              <a:rPr lang="en-US" dirty="0"/>
              <a:t>:</a:t>
            </a:r>
          </a:p>
          <a:p>
            <a:pPr marL="285750" indent="-285750" algn="just">
              <a:lnSpc>
                <a:spcPct val="150000"/>
              </a:lnSpc>
              <a:spcAft>
                <a:spcPts val="600"/>
              </a:spcAft>
              <a:buFontTx/>
              <a:buChar char="-"/>
            </a:pPr>
            <a:r>
              <a:rPr lang="en-US" dirty="0" err="1"/>
              <a:t>Lớp</a:t>
            </a:r>
            <a:r>
              <a:rPr lang="en-US" dirty="0"/>
              <a:t> </a:t>
            </a:r>
            <a:r>
              <a:rPr lang="en-US" dirty="0" err="1"/>
              <a:t>học</a:t>
            </a:r>
            <a:r>
              <a:rPr lang="en-US" dirty="0"/>
              <a:t> </a:t>
            </a:r>
            <a:r>
              <a:rPr lang="en-US" dirty="0" err="1"/>
              <a:t>sẽ</a:t>
            </a:r>
            <a:r>
              <a:rPr lang="en-US" dirty="0"/>
              <a:t> </a:t>
            </a:r>
            <a:r>
              <a:rPr lang="en-US" dirty="0" err="1"/>
              <a:t>tổ</a:t>
            </a:r>
            <a:r>
              <a:rPr lang="en-US" dirty="0"/>
              <a:t> </a:t>
            </a:r>
            <a:r>
              <a:rPr lang="en-US" dirty="0" err="1"/>
              <a:t>chức</a:t>
            </a:r>
            <a:r>
              <a:rPr lang="en-US" dirty="0"/>
              <a:t> </a:t>
            </a:r>
            <a:r>
              <a:rPr lang="en-US" dirty="0" err="1"/>
              <a:t>các</a:t>
            </a:r>
            <a:r>
              <a:rPr lang="en-US" dirty="0"/>
              <a:t> </a:t>
            </a:r>
            <a:r>
              <a:rPr lang="en-US" dirty="0" err="1"/>
              <a:t>hoạt</a:t>
            </a:r>
            <a:r>
              <a:rPr lang="en-US" dirty="0"/>
              <a:t> </a:t>
            </a:r>
            <a:r>
              <a:rPr lang="en-US" dirty="0" err="1"/>
              <a:t>động</a:t>
            </a:r>
            <a:r>
              <a:rPr lang="en-US" dirty="0"/>
              <a:t> </a:t>
            </a:r>
            <a:r>
              <a:rPr lang="en-US" dirty="0" err="1"/>
              <a:t>ứng</a:t>
            </a:r>
            <a:r>
              <a:rPr lang="en-US" dirty="0"/>
              <a:t> </a:t>
            </a:r>
            <a:r>
              <a:rPr lang="en-US" dirty="0" err="1"/>
              <a:t>với</a:t>
            </a:r>
            <a:r>
              <a:rPr lang="en-US" dirty="0"/>
              <a:t> </a:t>
            </a:r>
            <a:r>
              <a:rPr lang="en-US" dirty="0" err="1"/>
              <a:t>các</a:t>
            </a:r>
            <a:r>
              <a:rPr lang="en-US" dirty="0"/>
              <a:t> </a:t>
            </a:r>
            <a:r>
              <a:rPr lang="en-US" dirty="0" err="1"/>
              <a:t>nội</a:t>
            </a:r>
            <a:r>
              <a:rPr lang="en-US" dirty="0"/>
              <a:t> dung </a:t>
            </a:r>
            <a:r>
              <a:rPr lang="en-US" dirty="0" err="1"/>
              <a:t>của</a:t>
            </a:r>
            <a:r>
              <a:rPr lang="en-US" dirty="0"/>
              <a:t> </a:t>
            </a:r>
            <a:r>
              <a:rPr lang="en-US" dirty="0" err="1"/>
              <a:t>khóa</a:t>
            </a:r>
            <a:r>
              <a:rPr lang="en-US" dirty="0"/>
              <a:t> </a:t>
            </a:r>
            <a:r>
              <a:rPr lang="en-US" dirty="0" err="1"/>
              <a:t>tập</a:t>
            </a:r>
            <a:r>
              <a:rPr lang="en-US" dirty="0"/>
              <a:t> </a:t>
            </a:r>
            <a:r>
              <a:rPr lang="en-US" dirty="0" err="1"/>
              <a:t>huấn</a:t>
            </a:r>
            <a:r>
              <a:rPr lang="en-US" dirty="0"/>
              <a:t>;</a:t>
            </a:r>
          </a:p>
          <a:p>
            <a:pPr marL="285750" indent="-285750" algn="just">
              <a:lnSpc>
                <a:spcPct val="150000"/>
              </a:lnSpc>
              <a:spcAft>
                <a:spcPts val="600"/>
              </a:spcAft>
              <a:buFontTx/>
              <a:buChar char="-"/>
            </a:pPr>
            <a:r>
              <a:rPr lang="en-US" dirty="0" err="1"/>
              <a:t>Học</a:t>
            </a:r>
            <a:r>
              <a:rPr lang="en-US" dirty="0"/>
              <a:t> </a:t>
            </a:r>
            <a:r>
              <a:rPr lang="en-US" dirty="0" err="1"/>
              <a:t>viên</a:t>
            </a:r>
            <a:r>
              <a:rPr lang="en-US" dirty="0"/>
              <a:t> </a:t>
            </a:r>
            <a:r>
              <a:rPr lang="en-US" dirty="0" err="1"/>
              <a:t>chủ</a:t>
            </a:r>
            <a:r>
              <a:rPr lang="en-US" dirty="0"/>
              <a:t> </a:t>
            </a:r>
            <a:r>
              <a:rPr lang="en-US" dirty="0" err="1"/>
              <a:t>động</a:t>
            </a:r>
            <a:r>
              <a:rPr lang="en-US" dirty="0"/>
              <a:t> </a:t>
            </a:r>
            <a:r>
              <a:rPr lang="en-US" dirty="0" err="1"/>
              <a:t>nghiên</a:t>
            </a:r>
            <a:r>
              <a:rPr lang="en-US" dirty="0"/>
              <a:t> </a:t>
            </a:r>
            <a:r>
              <a:rPr lang="en-US" dirty="0" err="1"/>
              <a:t>cứu</a:t>
            </a:r>
            <a:r>
              <a:rPr lang="en-US" dirty="0"/>
              <a:t> </a:t>
            </a:r>
            <a:r>
              <a:rPr lang="en-US" dirty="0" err="1"/>
              <a:t>cá</a:t>
            </a:r>
            <a:r>
              <a:rPr lang="en-US" dirty="0"/>
              <a:t> </a:t>
            </a:r>
            <a:r>
              <a:rPr lang="en-US" dirty="0" err="1"/>
              <a:t>nhân</a:t>
            </a:r>
            <a:r>
              <a:rPr lang="en-US" dirty="0"/>
              <a:t> </a:t>
            </a:r>
            <a:r>
              <a:rPr lang="en-US" dirty="0" err="1"/>
              <a:t>các</a:t>
            </a:r>
            <a:r>
              <a:rPr lang="en-US" dirty="0"/>
              <a:t> </a:t>
            </a:r>
            <a:r>
              <a:rPr lang="en-US" dirty="0" err="1"/>
              <a:t>thông</a:t>
            </a:r>
            <a:r>
              <a:rPr lang="en-US" dirty="0"/>
              <a:t> tin </a:t>
            </a:r>
            <a:r>
              <a:rPr lang="en-US" dirty="0" err="1"/>
              <a:t>liên</a:t>
            </a:r>
            <a:r>
              <a:rPr lang="en-US" dirty="0"/>
              <a:t> </a:t>
            </a:r>
            <a:r>
              <a:rPr lang="en-US" dirty="0" err="1"/>
              <a:t>quan</a:t>
            </a:r>
            <a:r>
              <a:rPr lang="en-US" dirty="0"/>
              <a:t> </a:t>
            </a:r>
            <a:r>
              <a:rPr lang="en-US" dirty="0" err="1"/>
              <a:t>đến</a:t>
            </a:r>
            <a:r>
              <a:rPr lang="en-US" dirty="0"/>
              <a:t> </a:t>
            </a:r>
            <a:r>
              <a:rPr lang="en-US" dirty="0" err="1"/>
              <a:t>nhiệm</a:t>
            </a:r>
            <a:r>
              <a:rPr lang="en-US" dirty="0"/>
              <a:t> </a:t>
            </a:r>
            <a:r>
              <a:rPr lang="en-US" dirty="0" err="1"/>
              <a:t>vụ</a:t>
            </a:r>
            <a:r>
              <a:rPr lang="en-US" dirty="0"/>
              <a:t>;</a:t>
            </a:r>
          </a:p>
          <a:p>
            <a:pPr marL="285750" indent="-285750" algn="just">
              <a:lnSpc>
                <a:spcPct val="150000"/>
              </a:lnSpc>
              <a:spcAft>
                <a:spcPts val="600"/>
              </a:spcAft>
              <a:buFontTx/>
              <a:buChar char="-"/>
            </a:pPr>
            <a:r>
              <a:rPr lang="en-US" dirty="0" err="1"/>
              <a:t>Hợp</a:t>
            </a:r>
            <a:r>
              <a:rPr lang="en-US" dirty="0"/>
              <a:t> </a:t>
            </a:r>
            <a:r>
              <a:rPr lang="en-US" dirty="0" err="1"/>
              <a:t>tác</a:t>
            </a:r>
            <a:r>
              <a:rPr lang="en-US" dirty="0"/>
              <a:t>, </a:t>
            </a:r>
            <a:r>
              <a:rPr lang="en-US" dirty="0" err="1"/>
              <a:t>thảo</a:t>
            </a:r>
            <a:r>
              <a:rPr lang="en-US" dirty="0"/>
              <a:t> </a:t>
            </a:r>
            <a:r>
              <a:rPr lang="en-US" dirty="0" err="1"/>
              <a:t>luận</a:t>
            </a:r>
            <a:r>
              <a:rPr lang="en-US" dirty="0"/>
              <a:t> </a:t>
            </a:r>
            <a:r>
              <a:rPr lang="en-US" dirty="0" err="1"/>
              <a:t>nhóm</a:t>
            </a:r>
            <a:r>
              <a:rPr lang="en-US" dirty="0"/>
              <a:t>, </a:t>
            </a:r>
            <a:r>
              <a:rPr lang="en-US" dirty="0" err="1"/>
              <a:t>trao</a:t>
            </a:r>
            <a:r>
              <a:rPr lang="en-US" dirty="0"/>
              <a:t> </a:t>
            </a:r>
            <a:r>
              <a:rPr lang="en-US" dirty="0" err="1"/>
              <a:t>đổi</a:t>
            </a:r>
            <a:r>
              <a:rPr lang="en-US" dirty="0"/>
              <a:t> </a:t>
            </a:r>
            <a:r>
              <a:rPr lang="en-US" dirty="0" err="1"/>
              <a:t>và</a:t>
            </a:r>
            <a:r>
              <a:rPr lang="en-US" dirty="0"/>
              <a:t> </a:t>
            </a:r>
            <a:r>
              <a:rPr lang="en-US" dirty="0" err="1"/>
              <a:t>thống</a:t>
            </a:r>
            <a:r>
              <a:rPr lang="en-US" dirty="0"/>
              <a:t> </a:t>
            </a:r>
            <a:r>
              <a:rPr lang="en-US" dirty="0" err="1"/>
              <a:t>nhất</a:t>
            </a:r>
            <a:r>
              <a:rPr lang="en-US" dirty="0"/>
              <a:t> </a:t>
            </a:r>
            <a:r>
              <a:rPr lang="en-US" dirty="0" err="1"/>
              <a:t>những</a:t>
            </a:r>
            <a:r>
              <a:rPr lang="en-US" dirty="0"/>
              <a:t> </a:t>
            </a:r>
            <a:r>
              <a:rPr lang="en-US" dirty="0" err="1"/>
              <a:t>vấn</a:t>
            </a:r>
            <a:r>
              <a:rPr lang="en-US" dirty="0"/>
              <a:t> </a:t>
            </a:r>
            <a:r>
              <a:rPr lang="en-US" dirty="0" err="1"/>
              <a:t>đề</a:t>
            </a:r>
            <a:r>
              <a:rPr lang="en-US" dirty="0"/>
              <a:t> </a:t>
            </a:r>
            <a:r>
              <a:rPr lang="en-US" dirty="0" err="1"/>
              <a:t>liên</a:t>
            </a:r>
            <a:r>
              <a:rPr lang="en-US" dirty="0"/>
              <a:t> </a:t>
            </a:r>
            <a:r>
              <a:rPr lang="en-US" dirty="0" err="1"/>
              <a:t>quan</a:t>
            </a:r>
            <a:r>
              <a:rPr lang="en-US" dirty="0"/>
              <a:t> </a:t>
            </a:r>
            <a:r>
              <a:rPr lang="en-US" dirty="0" err="1"/>
              <a:t>đến</a:t>
            </a:r>
            <a:r>
              <a:rPr lang="en-US" dirty="0"/>
              <a:t> </a:t>
            </a:r>
            <a:r>
              <a:rPr lang="en-US" dirty="0" err="1"/>
              <a:t>nội</a:t>
            </a:r>
            <a:r>
              <a:rPr lang="en-US" dirty="0"/>
              <a:t> dung </a:t>
            </a:r>
            <a:r>
              <a:rPr lang="en-US" dirty="0" err="1"/>
              <a:t>nhằm</a:t>
            </a:r>
            <a:r>
              <a:rPr lang="en-US" dirty="0"/>
              <a:t> </a:t>
            </a:r>
            <a:r>
              <a:rPr lang="en-US" dirty="0" err="1"/>
              <a:t>đạt</a:t>
            </a:r>
            <a:r>
              <a:rPr lang="en-US" dirty="0"/>
              <a:t> </a:t>
            </a:r>
            <a:r>
              <a:rPr lang="en-US" dirty="0" err="1"/>
              <a:t>được</a:t>
            </a:r>
            <a:r>
              <a:rPr lang="en-US" dirty="0"/>
              <a:t> </a:t>
            </a:r>
            <a:r>
              <a:rPr lang="en-US" dirty="0" err="1"/>
              <a:t>mục</a:t>
            </a:r>
            <a:r>
              <a:rPr lang="en-US" dirty="0"/>
              <a:t> </a:t>
            </a:r>
            <a:r>
              <a:rPr lang="en-US" dirty="0" err="1"/>
              <a:t>tiêu</a:t>
            </a:r>
            <a:r>
              <a:rPr lang="en-US" dirty="0"/>
              <a:t> </a:t>
            </a:r>
            <a:r>
              <a:rPr lang="en-US" dirty="0" err="1"/>
              <a:t>khóa</a:t>
            </a:r>
            <a:r>
              <a:rPr lang="en-US" dirty="0"/>
              <a:t> </a:t>
            </a:r>
            <a:r>
              <a:rPr lang="en-US" dirty="0" err="1"/>
              <a:t>tập</a:t>
            </a:r>
            <a:r>
              <a:rPr lang="en-US" dirty="0"/>
              <a:t> </a:t>
            </a:r>
            <a:r>
              <a:rPr lang="en-US" dirty="0" err="1"/>
              <a:t>huấn</a:t>
            </a:r>
            <a:r>
              <a:rPr lang="en-US" dirty="0"/>
              <a:t>.</a:t>
            </a:r>
          </a:p>
        </p:txBody>
      </p:sp>
    </p:spTree>
    <p:extLst>
      <p:ext uri="{BB962C8B-B14F-4D97-AF65-F5344CB8AC3E}">
        <p14:creationId xmlns:p14="http://schemas.microsoft.com/office/powerpoint/2010/main" val="3450121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20BA9A0-7EBC-4A47-9DB6-E5255EBE2BB4}"/>
              </a:ext>
            </a:extLst>
          </p:cNvPr>
          <p:cNvSpPr txBox="1"/>
          <p:nvPr/>
        </p:nvSpPr>
        <p:spPr>
          <a:xfrm>
            <a:off x="1828800" y="463034"/>
            <a:ext cx="8277225" cy="369332"/>
          </a:xfrm>
          <a:prstGeom prst="rect">
            <a:avLst/>
          </a:prstGeom>
          <a:noFill/>
        </p:spPr>
        <p:txBody>
          <a:bodyPr wrap="square" rtlCol="0">
            <a:spAutoFit/>
          </a:bodyPr>
          <a:lstStyle/>
          <a:p>
            <a:pPr algn="ctr"/>
            <a:r>
              <a:rPr lang="en-US" b="1" dirty="0">
                <a:solidFill>
                  <a:srgbClr val="FF0000"/>
                </a:solidFill>
              </a:rPr>
              <a:t>LỊCH TẬP HUẤN</a:t>
            </a:r>
          </a:p>
        </p:txBody>
      </p:sp>
      <p:graphicFrame>
        <p:nvGraphicFramePr>
          <p:cNvPr id="6" name="Table 6">
            <a:extLst>
              <a:ext uri="{FF2B5EF4-FFF2-40B4-BE49-F238E27FC236}">
                <a16:creationId xmlns:a16="http://schemas.microsoft.com/office/drawing/2014/main" id="{EC3ABAE2-5CB8-42F2-8CD6-53FA2CB64DAB}"/>
              </a:ext>
            </a:extLst>
          </p:cNvPr>
          <p:cNvGraphicFramePr>
            <a:graphicFrameLocks noGrp="1"/>
          </p:cNvGraphicFramePr>
          <p:nvPr>
            <p:extLst>
              <p:ext uri="{D42A27DB-BD31-4B8C-83A1-F6EECF244321}">
                <p14:modId xmlns:p14="http://schemas.microsoft.com/office/powerpoint/2010/main" val="3103873740"/>
              </p:ext>
            </p:extLst>
          </p:nvPr>
        </p:nvGraphicFramePr>
        <p:xfrm>
          <a:off x="2031999" y="1119716"/>
          <a:ext cx="8435975" cy="3943858"/>
        </p:xfrm>
        <a:graphic>
          <a:graphicData uri="http://schemas.openxmlformats.org/drawingml/2006/table">
            <a:tbl>
              <a:tblPr firstRow="1" bandRow="1">
                <a:tableStyleId>{5C22544A-7EE6-4342-B048-85BDC9FD1C3A}</a:tableStyleId>
              </a:tblPr>
              <a:tblGrid>
                <a:gridCol w="2270464">
                  <a:extLst>
                    <a:ext uri="{9D8B030D-6E8A-4147-A177-3AD203B41FA5}">
                      <a16:colId xmlns:a16="http://schemas.microsoft.com/office/drawing/2014/main" val="1392014759"/>
                    </a:ext>
                  </a:extLst>
                </a:gridCol>
                <a:gridCol w="6165511">
                  <a:extLst>
                    <a:ext uri="{9D8B030D-6E8A-4147-A177-3AD203B41FA5}">
                      <a16:colId xmlns:a16="http://schemas.microsoft.com/office/drawing/2014/main" val="1520286804"/>
                    </a:ext>
                  </a:extLst>
                </a:gridCol>
              </a:tblGrid>
              <a:tr h="370840">
                <a:tc>
                  <a:txBody>
                    <a:bodyPr/>
                    <a:lstStyle/>
                    <a:p>
                      <a:pPr algn="ctr"/>
                      <a:r>
                        <a:rPr lang="en-US" dirty="0" err="1"/>
                        <a:t>Thời</a:t>
                      </a:r>
                      <a:r>
                        <a:rPr lang="en-US" dirty="0"/>
                        <a:t> </a:t>
                      </a:r>
                      <a:r>
                        <a:rPr lang="en-US" dirty="0" err="1"/>
                        <a:t>gian</a:t>
                      </a:r>
                      <a:endParaRPr lang="en-US" dirty="0"/>
                    </a:p>
                  </a:txBody>
                  <a:tcPr/>
                </a:tc>
                <a:tc>
                  <a:txBody>
                    <a:bodyPr/>
                    <a:lstStyle/>
                    <a:p>
                      <a:pPr algn="ctr"/>
                      <a:r>
                        <a:rPr lang="en-US" dirty="0" err="1"/>
                        <a:t>Nội</a:t>
                      </a:r>
                      <a:r>
                        <a:rPr lang="en-US" dirty="0"/>
                        <a:t> dung </a:t>
                      </a:r>
                      <a:r>
                        <a:rPr lang="en-US" dirty="0" err="1"/>
                        <a:t>tập</a:t>
                      </a:r>
                      <a:r>
                        <a:rPr lang="en-US" dirty="0"/>
                        <a:t> </a:t>
                      </a:r>
                      <a:r>
                        <a:rPr lang="en-US" dirty="0" err="1"/>
                        <a:t>huấn</a:t>
                      </a:r>
                      <a:endParaRPr lang="en-US" dirty="0"/>
                    </a:p>
                  </a:txBody>
                  <a:tcPr/>
                </a:tc>
                <a:extLst>
                  <a:ext uri="{0D108BD9-81ED-4DB2-BD59-A6C34878D82A}">
                    <a16:rowId xmlns:a16="http://schemas.microsoft.com/office/drawing/2014/main" val="1780045903"/>
                  </a:ext>
                </a:extLst>
              </a:tr>
              <a:tr h="370840">
                <a:tc>
                  <a:txBody>
                    <a:bodyPr/>
                    <a:lstStyle/>
                    <a:p>
                      <a:pPr>
                        <a:lnSpc>
                          <a:spcPct val="150000"/>
                        </a:lnSpc>
                      </a:pPr>
                      <a:r>
                        <a:rPr lang="en-US" dirty="0" err="1"/>
                        <a:t>Ngày</a:t>
                      </a:r>
                      <a:r>
                        <a:rPr lang="en-US" dirty="0"/>
                        <a:t> </a:t>
                      </a:r>
                      <a:r>
                        <a:rPr lang="en-US" dirty="0" err="1"/>
                        <a:t>thứ</a:t>
                      </a:r>
                      <a:r>
                        <a:rPr lang="en-US" dirty="0"/>
                        <a:t> </a:t>
                      </a:r>
                      <a:r>
                        <a:rPr lang="en-US" dirty="0" err="1"/>
                        <a:t>nhất</a:t>
                      </a:r>
                      <a:endParaRPr lang="en-US" dirty="0"/>
                    </a:p>
                  </a:txBody>
                  <a:tcPr/>
                </a:tc>
                <a:tc>
                  <a:txBody>
                    <a:bodyPr/>
                    <a:lstStyle/>
                    <a:p>
                      <a:pPr>
                        <a:lnSpc>
                          <a:spcPct val="150000"/>
                        </a:lnSpc>
                      </a:pPr>
                      <a:r>
                        <a:rPr lang="en-US" dirty="0" err="1"/>
                        <a:t>Sáng</a:t>
                      </a:r>
                      <a:r>
                        <a:rPr lang="en-US" dirty="0"/>
                        <a:t>: </a:t>
                      </a:r>
                      <a:r>
                        <a:rPr lang="en-US" dirty="0" err="1"/>
                        <a:t>Khai</a:t>
                      </a:r>
                      <a:r>
                        <a:rPr lang="en-US" dirty="0"/>
                        <a:t> </a:t>
                      </a:r>
                      <a:r>
                        <a:rPr lang="en-US" dirty="0" err="1"/>
                        <a:t>mạc</a:t>
                      </a:r>
                      <a:endParaRPr lang="en-US" dirty="0"/>
                    </a:p>
                  </a:txBody>
                  <a:tcPr/>
                </a:tc>
                <a:extLst>
                  <a:ext uri="{0D108BD9-81ED-4DB2-BD59-A6C34878D82A}">
                    <a16:rowId xmlns:a16="http://schemas.microsoft.com/office/drawing/2014/main" val="4272670382"/>
                  </a:ext>
                </a:extLst>
              </a:tr>
              <a:tr h="370840">
                <a:tc>
                  <a:txBody>
                    <a:bodyPr/>
                    <a:lstStyle/>
                    <a:p>
                      <a:pPr>
                        <a:lnSpc>
                          <a:spcPct val="150000"/>
                        </a:lnSpc>
                      </a:pPr>
                      <a:endParaRPr lang="en-US" dirty="0"/>
                    </a:p>
                  </a:txBody>
                  <a:tcPr/>
                </a:tc>
                <a:tc>
                  <a:txBody>
                    <a:bodyPr/>
                    <a:lstStyle/>
                    <a:p>
                      <a:pPr>
                        <a:lnSpc>
                          <a:spcPct val="150000"/>
                        </a:lnSpc>
                      </a:pPr>
                      <a:r>
                        <a:rPr lang="en-US" dirty="0" err="1"/>
                        <a:t>Chiều</a:t>
                      </a:r>
                      <a:r>
                        <a:rPr lang="en-US" dirty="0"/>
                        <a:t>: - </a:t>
                      </a:r>
                      <a:r>
                        <a:rPr lang="en-US" dirty="0" err="1"/>
                        <a:t>Mục</a:t>
                      </a:r>
                      <a:r>
                        <a:rPr lang="en-US" dirty="0"/>
                        <a:t> </a:t>
                      </a:r>
                      <a:r>
                        <a:rPr lang="en-US" dirty="0" err="1"/>
                        <a:t>tiêu</a:t>
                      </a:r>
                      <a:r>
                        <a:rPr lang="en-US" dirty="0"/>
                        <a:t>/ </a:t>
                      </a:r>
                      <a:r>
                        <a:rPr lang="en-US" dirty="0" err="1"/>
                        <a:t>nội</a:t>
                      </a:r>
                      <a:r>
                        <a:rPr lang="en-US" dirty="0"/>
                        <a:t> dung/ </a:t>
                      </a:r>
                      <a:r>
                        <a:rPr lang="en-US" dirty="0" err="1"/>
                        <a:t>phương</a:t>
                      </a:r>
                      <a:r>
                        <a:rPr lang="en-US" dirty="0"/>
                        <a:t> </a:t>
                      </a:r>
                      <a:r>
                        <a:rPr lang="en-US" dirty="0" err="1"/>
                        <a:t>pháp</a:t>
                      </a:r>
                      <a:r>
                        <a:rPr lang="en-US" dirty="0"/>
                        <a:t> </a:t>
                      </a:r>
                      <a:r>
                        <a:rPr lang="en-US" dirty="0" err="1"/>
                        <a:t>tập</a:t>
                      </a:r>
                      <a:r>
                        <a:rPr lang="en-US" dirty="0"/>
                        <a:t> </a:t>
                      </a:r>
                      <a:r>
                        <a:rPr lang="en-US" dirty="0" err="1"/>
                        <a:t>huấn</a:t>
                      </a:r>
                      <a:r>
                        <a:rPr lang="en-US" dirty="0"/>
                        <a:t>.</a:t>
                      </a:r>
                    </a:p>
                    <a:p>
                      <a:pPr>
                        <a:lnSpc>
                          <a:spcPct val="150000"/>
                        </a:lnSpc>
                      </a:pPr>
                      <a:r>
                        <a:rPr lang="en-US" dirty="0"/>
                        <a:t>            - </a:t>
                      </a:r>
                      <a:r>
                        <a:rPr lang="en-US" dirty="0" err="1"/>
                        <a:t>Nội</a:t>
                      </a:r>
                      <a:r>
                        <a:rPr lang="en-US" dirty="0"/>
                        <a:t> dung 1</a:t>
                      </a:r>
                    </a:p>
                  </a:txBody>
                  <a:tcPr/>
                </a:tc>
                <a:extLst>
                  <a:ext uri="{0D108BD9-81ED-4DB2-BD59-A6C34878D82A}">
                    <a16:rowId xmlns:a16="http://schemas.microsoft.com/office/drawing/2014/main" val="3849569373"/>
                  </a:ext>
                </a:extLst>
              </a:tr>
              <a:tr h="370840">
                <a:tc>
                  <a:txBody>
                    <a:bodyPr/>
                    <a:lstStyle/>
                    <a:p>
                      <a:pPr>
                        <a:lnSpc>
                          <a:spcPct val="150000"/>
                        </a:lnSpc>
                      </a:pPr>
                      <a:r>
                        <a:rPr lang="en-US" dirty="0" err="1"/>
                        <a:t>Ngày</a:t>
                      </a:r>
                      <a:r>
                        <a:rPr lang="en-US" dirty="0"/>
                        <a:t> </a:t>
                      </a:r>
                      <a:r>
                        <a:rPr lang="en-US" dirty="0" err="1"/>
                        <a:t>thứ</a:t>
                      </a:r>
                      <a:r>
                        <a:rPr lang="en-US" dirty="0"/>
                        <a:t> </a:t>
                      </a:r>
                      <a:r>
                        <a:rPr lang="en-US" dirty="0" err="1"/>
                        <a:t>hai</a:t>
                      </a:r>
                      <a:endParaRPr lang="en-US" dirty="0"/>
                    </a:p>
                  </a:txBody>
                  <a:tcPr/>
                </a:tc>
                <a:tc>
                  <a:txBody>
                    <a:bodyPr/>
                    <a:lstStyle/>
                    <a:p>
                      <a:pPr>
                        <a:lnSpc>
                          <a:spcPct val="150000"/>
                        </a:lnSpc>
                      </a:pPr>
                      <a:r>
                        <a:rPr lang="en-US" dirty="0" err="1"/>
                        <a:t>Sáng</a:t>
                      </a:r>
                      <a:r>
                        <a:rPr lang="en-US" dirty="0"/>
                        <a:t>:  - </a:t>
                      </a:r>
                      <a:r>
                        <a:rPr lang="en-US" dirty="0" err="1"/>
                        <a:t>Nội</a:t>
                      </a:r>
                      <a:r>
                        <a:rPr lang="en-US" dirty="0"/>
                        <a:t> dung 2 (</a:t>
                      </a:r>
                      <a:r>
                        <a:rPr lang="en-US" dirty="0" err="1"/>
                        <a:t>tiếp</a:t>
                      </a:r>
                      <a:r>
                        <a:rPr lang="en-US" dirty="0"/>
                        <a:t>)</a:t>
                      </a:r>
                    </a:p>
                    <a:p>
                      <a:pPr>
                        <a:lnSpc>
                          <a:spcPct val="150000"/>
                        </a:lnSpc>
                      </a:pPr>
                      <a:r>
                        <a:rPr lang="en-US" dirty="0"/>
                        <a:t>            - </a:t>
                      </a:r>
                      <a:r>
                        <a:rPr lang="en-US" dirty="0" err="1"/>
                        <a:t>Nội</a:t>
                      </a:r>
                      <a:r>
                        <a:rPr lang="en-US" dirty="0"/>
                        <a:t> dung 3</a:t>
                      </a:r>
                    </a:p>
                  </a:txBody>
                  <a:tcPr/>
                </a:tc>
                <a:extLst>
                  <a:ext uri="{0D108BD9-81ED-4DB2-BD59-A6C34878D82A}">
                    <a16:rowId xmlns:a16="http://schemas.microsoft.com/office/drawing/2014/main" val="1679944440"/>
                  </a:ext>
                </a:extLst>
              </a:tr>
              <a:tr h="370840">
                <a:tc>
                  <a:txBody>
                    <a:bodyPr/>
                    <a:lstStyle/>
                    <a:p>
                      <a:pPr>
                        <a:lnSpc>
                          <a:spcPct val="150000"/>
                        </a:lnSpc>
                      </a:pPr>
                      <a:endParaRPr lang="en-US"/>
                    </a:p>
                  </a:txBody>
                  <a:tcPr/>
                </a:tc>
                <a:tc>
                  <a:txBody>
                    <a:bodyPr/>
                    <a:lstStyle/>
                    <a:p>
                      <a:pPr>
                        <a:lnSpc>
                          <a:spcPct val="150000"/>
                        </a:lnSpc>
                      </a:pPr>
                      <a:r>
                        <a:rPr lang="en-US" dirty="0" err="1"/>
                        <a:t>Chiều</a:t>
                      </a:r>
                      <a:r>
                        <a:rPr lang="en-US" dirty="0"/>
                        <a:t>: - </a:t>
                      </a:r>
                      <a:r>
                        <a:rPr lang="en-US" dirty="0" err="1"/>
                        <a:t>Nội</a:t>
                      </a:r>
                      <a:r>
                        <a:rPr lang="en-US" dirty="0"/>
                        <a:t> dung 4</a:t>
                      </a:r>
                    </a:p>
                  </a:txBody>
                  <a:tcPr/>
                </a:tc>
                <a:extLst>
                  <a:ext uri="{0D108BD9-81ED-4DB2-BD59-A6C34878D82A}">
                    <a16:rowId xmlns:a16="http://schemas.microsoft.com/office/drawing/2014/main" val="2849945056"/>
                  </a:ext>
                </a:extLst>
              </a:tr>
              <a:tr h="370840">
                <a:tc>
                  <a:txBody>
                    <a:bodyPr/>
                    <a:lstStyle/>
                    <a:p>
                      <a:pPr>
                        <a:lnSpc>
                          <a:spcPct val="150000"/>
                        </a:lnSpc>
                      </a:pPr>
                      <a:r>
                        <a:rPr lang="en-US" dirty="0" err="1"/>
                        <a:t>Ngày</a:t>
                      </a:r>
                      <a:r>
                        <a:rPr lang="en-US" dirty="0"/>
                        <a:t> </a:t>
                      </a:r>
                      <a:r>
                        <a:rPr lang="en-US" dirty="0" err="1"/>
                        <a:t>thứ</a:t>
                      </a:r>
                      <a:r>
                        <a:rPr lang="en-US" dirty="0"/>
                        <a:t> </a:t>
                      </a:r>
                      <a:r>
                        <a:rPr lang="en-US" dirty="0" err="1"/>
                        <a:t>ba</a:t>
                      </a:r>
                      <a:endParaRPr lang="en-US" dirty="0"/>
                    </a:p>
                  </a:txBody>
                  <a:tcPr/>
                </a:tc>
                <a:tc>
                  <a:txBody>
                    <a:bodyPr/>
                    <a:lstStyle/>
                    <a:p>
                      <a:pPr>
                        <a:lnSpc>
                          <a:spcPct val="150000"/>
                        </a:lnSpc>
                      </a:pPr>
                      <a:r>
                        <a:rPr lang="en-US" dirty="0" err="1"/>
                        <a:t>Sáng</a:t>
                      </a:r>
                      <a:r>
                        <a:rPr lang="en-US" dirty="0"/>
                        <a:t>: - </a:t>
                      </a:r>
                      <a:r>
                        <a:rPr lang="en-US" dirty="0" err="1"/>
                        <a:t>Nội</a:t>
                      </a:r>
                      <a:r>
                        <a:rPr lang="en-US" dirty="0"/>
                        <a:t> dung 5</a:t>
                      </a:r>
                    </a:p>
                  </a:txBody>
                  <a:tcPr/>
                </a:tc>
                <a:extLst>
                  <a:ext uri="{0D108BD9-81ED-4DB2-BD59-A6C34878D82A}">
                    <a16:rowId xmlns:a16="http://schemas.microsoft.com/office/drawing/2014/main" val="3608477543"/>
                  </a:ext>
                </a:extLst>
              </a:tr>
              <a:tr h="370840">
                <a:tc>
                  <a:txBody>
                    <a:bodyPr/>
                    <a:lstStyle/>
                    <a:p>
                      <a:pPr>
                        <a:lnSpc>
                          <a:spcPct val="150000"/>
                        </a:lnSpc>
                      </a:pPr>
                      <a:endParaRPr lang="en-US" dirty="0"/>
                    </a:p>
                  </a:txBody>
                  <a:tcPr/>
                </a:tc>
                <a:tc>
                  <a:txBody>
                    <a:bodyPr/>
                    <a:lstStyle/>
                    <a:p>
                      <a:pPr>
                        <a:lnSpc>
                          <a:spcPct val="150000"/>
                        </a:lnSpc>
                      </a:pPr>
                      <a:r>
                        <a:rPr lang="en-US" dirty="0" err="1"/>
                        <a:t>Chiều</a:t>
                      </a:r>
                      <a:r>
                        <a:rPr lang="en-US" dirty="0"/>
                        <a:t>: - </a:t>
                      </a:r>
                      <a:r>
                        <a:rPr lang="en-US" dirty="0" err="1"/>
                        <a:t>Thiết</a:t>
                      </a:r>
                      <a:r>
                        <a:rPr lang="en-US" dirty="0"/>
                        <a:t> </a:t>
                      </a:r>
                      <a:r>
                        <a:rPr lang="en-US" dirty="0" err="1"/>
                        <a:t>kế</a:t>
                      </a:r>
                      <a:r>
                        <a:rPr lang="en-US" dirty="0"/>
                        <a:t> </a:t>
                      </a:r>
                      <a:r>
                        <a:rPr lang="en-US" dirty="0" err="1"/>
                        <a:t>và</a:t>
                      </a:r>
                      <a:r>
                        <a:rPr lang="en-US" dirty="0"/>
                        <a:t> </a:t>
                      </a:r>
                      <a:r>
                        <a:rPr lang="en-US" dirty="0" err="1"/>
                        <a:t>trao</a:t>
                      </a:r>
                      <a:r>
                        <a:rPr lang="en-US" dirty="0"/>
                        <a:t> </a:t>
                      </a:r>
                      <a:r>
                        <a:rPr lang="en-US" dirty="0" err="1"/>
                        <a:t>đổi</a:t>
                      </a:r>
                      <a:r>
                        <a:rPr lang="en-US" dirty="0"/>
                        <a:t> 1 </a:t>
                      </a:r>
                      <a:r>
                        <a:rPr lang="en-US" dirty="0" err="1"/>
                        <a:t>kế</a:t>
                      </a:r>
                      <a:r>
                        <a:rPr lang="en-US" dirty="0"/>
                        <a:t> </a:t>
                      </a:r>
                      <a:r>
                        <a:rPr lang="en-US" dirty="0" err="1"/>
                        <a:t>hoạch</a:t>
                      </a:r>
                      <a:r>
                        <a:rPr lang="en-US" dirty="0"/>
                        <a:t> </a:t>
                      </a:r>
                      <a:r>
                        <a:rPr lang="en-US" dirty="0" err="1"/>
                        <a:t>bài</a:t>
                      </a:r>
                      <a:r>
                        <a:rPr lang="en-US" dirty="0"/>
                        <a:t> </a:t>
                      </a:r>
                      <a:r>
                        <a:rPr lang="en-US" dirty="0" err="1"/>
                        <a:t>dạy</a:t>
                      </a:r>
                      <a:r>
                        <a:rPr lang="en-US" dirty="0"/>
                        <a:t> </a:t>
                      </a:r>
                      <a:r>
                        <a:rPr lang="en-US" dirty="0" err="1"/>
                        <a:t>cụ</a:t>
                      </a:r>
                      <a:r>
                        <a:rPr lang="en-US" dirty="0"/>
                        <a:t> </a:t>
                      </a:r>
                      <a:r>
                        <a:rPr lang="en-US" dirty="0" err="1"/>
                        <a:t>thể</a:t>
                      </a:r>
                      <a:endParaRPr lang="en-US" dirty="0"/>
                    </a:p>
                  </a:txBody>
                  <a:tcPr/>
                </a:tc>
                <a:extLst>
                  <a:ext uri="{0D108BD9-81ED-4DB2-BD59-A6C34878D82A}">
                    <a16:rowId xmlns:a16="http://schemas.microsoft.com/office/drawing/2014/main" val="2403010443"/>
                  </a:ext>
                </a:extLst>
              </a:tr>
            </a:tbl>
          </a:graphicData>
        </a:graphic>
      </p:graphicFrame>
    </p:spTree>
    <p:extLst>
      <p:ext uri="{BB962C8B-B14F-4D97-AF65-F5344CB8AC3E}">
        <p14:creationId xmlns:p14="http://schemas.microsoft.com/office/powerpoint/2010/main" val="3003619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7B59577-7608-42A8-BECD-9F21111748A0}"/>
              </a:ext>
            </a:extLst>
          </p:cNvPr>
          <p:cNvSpPr txBox="1"/>
          <p:nvPr/>
        </p:nvSpPr>
        <p:spPr>
          <a:xfrm>
            <a:off x="2609850" y="800100"/>
            <a:ext cx="6724650" cy="369332"/>
          </a:xfrm>
          <a:prstGeom prst="rect">
            <a:avLst/>
          </a:prstGeom>
          <a:noFill/>
        </p:spPr>
        <p:txBody>
          <a:bodyPr wrap="square" rtlCol="0">
            <a:spAutoFit/>
          </a:bodyPr>
          <a:lstStyle/>
          <a:p>
            <a:pPr algn="ctr"/>
            <a:r>
              <a:rPr lang="en-US" b="1" dirty="0">
                <a:solidFill>
                  <a:srgbClr val="FF0000"/>
                </a:solidFill>
              </a:rPr>
              <a:t>TỔ CHỨC LỚP TẬP HUẤN</a:t>
            </a:r>
          </a:p>
        </p:txBody>
      </p:sp>
      <p:sp>
        <p:nvSpPr>
          <p:cNvPr id="5" name="TextBox 4">
            <a:extLst>
              <a:ext uri="{FF2B5EF4-FFF2-40B4-BE49-F238E27FC236}">
                <a16:creationId xmlns:a16="http://schemas.microsoft.com/office/drawing/2014/main" id="{949293AB-79B8-4015-A098-CD6FD8032DE8}"/>
              </a:ext>
            </a:extLst>
          </p:cNvPr>
          <p:cNvSpPr txBox="1"/>
          <p:nvPr/>
        </p:nvSpPr>
        <p:spPr>
          <a:xfrm>
            <a:off x="2324100" y="1695450"/>
            <a:ext cx="7543800" cy="2848087"/>
          </a:xfrm>
          <a:prstGeom prst="rect">
            <a:avLst/>
          </a:prstGeom>
          <a:noFill/>
        </p:spPr>
        <p:txBody>
          <a:bodyPr wrap="square" rtlCol="0">
            <a:spAutoFit/>
          </a:bodyPr>
          <a:lstStyle/>
          <a:p>
            <a:pPr>
              <a:lnSpc>
                <a:spcPct val="150000"/>
              </a:lnSpc>
              <a:spcAft>
                <a:spcPts val="600"/>
              </a:spcAft>
            </a:pPr>
            <a:r>
              <a:rPr lang="en-US" dirty="0"/>
              <a:t>* </a:t>
            </a:r>
            <a:r>
              <a:rPr lang="en-US" dirty="0" err="1"/>
              <a:t>Bầu</a:t>
            </a:r>
            <a:r>
              <a:rPr lang="en-US" dirty="0"/>
              <a:t> </a:t>
            </a:r>
            <a:r>
              <a:rPr lang="en-US" dirty="0" err="1"/>
              <a:t>cán</a:t>
            </a:r>
            <a:r>
              <a:rPr lang="en-US" dirty="0"/>
              <a:t> </a:t>
            </a:r>
            <a:r>
              <a:rPr lang="en-US" dirty="0" err="1"/>
              <a:t>bộ</a:t>
            </a:r>
            <a:r>
              <a:rPr lang="en-US" dirty="0"/>
              <a:t> </a:t>
            </a:r>
            <a:r>
              <a:rPr lang="en-US" dirty="0" err="1"/>
              <a:t>quản</a:t>
            </a:r>
            <a:r>
              <a:rPr lang="en-US" dirty="0"/>
              <a:t> </a:t>
            </a:r>
            <a:r>
              <a:rPr lang="en-US" dirty="0" err="1"/>
              <a:t>lý</a:t>
            </a:r>
            <a:r>
              <a:rPr lang="en-US" dirty="0"/>
              <a:t> </a:t>
            </a:r>
            <a:r>
              <a:rPr lang="en-US" dirty="0" err="1"/>
              <a:t>lớp</a:t>
            </a:r>
            <a:r>
              <a:rPr lang="en-US" dirty="0"/>
              <a:t>: </a:t>
            </a:r>
            <a:r>
              <a:rPr lang="en-US" dirty="0" err="1"/>
              <a:t>Lớp</a:t>
            </a:r>
            <a:r>
              <a:rPr lang="en-US" dirty="0"/>
              <a:t> </a:t>
            </a:r>
            <a:r>
              <a:rPr lang="en-US" dirty="0" err="1"/>
              <a:t>trưởng</a:t>
            </a:r>
            <a:r>
              <a:rPr lang="en-US" dirty="0"/>
              <a:t>/ </a:t>
            </a:r>
            <a:r>
              <a:rPr lang="en-US" dirty="0" err="1"/>
              <a:t>lớp</a:t>
            </a:r>
            <a:r>
              <a:rPr lang="en-US" dirty="0"/>
              <a:t> </a:t>
            </a:r>
            <a:r>
              <a:rPr lang="en-US" dirty="0" err="1"/>
              <a:t>phó</a:t>
            </a:r>
            <a:endParaRPr lang="en-US" dirty="0"/>
          </a:p>
          <a:p>
            <a:pPr>
              <a:lnSpc>
                <a:spcPct val="150000"/>
              </a:lnSpc>
              <a:spcAft>
                <a:spcPts val="600"/>
              </a:spcAft>
            </a:pPr>
            <a:r>
              <a:rPr lang="en-US" dirty="0"/>
              <a:t>* </a:t>
            </a:r>
            <a:r>
              <a:rPr lang="en-US" dirty="0" err="1"/>
              <a:t>Phân</a:t>
            </a:r>
            <a:r>
              <a:rPr lang="en-US" dirty="0"/>
              <a:t> </a:t>
            </a:r>
            <a:r>
              <a:rPr lang="en-US" dirty="0" err="1"/>
              <a:t>nhóm</a:t>
            </a:r>
            <a:r>
              <a:rPr lang="en-US" dirty="0"/>
              <a:t> </a:t>
            </a:r>
            <a:r>
              <a:rPr lang="en-US" dirty="0" err="1"/>
              <a:t>học</a:t>
            </a:r>
            <a:r>
              <a:rPr lang="en-US" dirty="0"/>
              <a:t> </a:t>
            </a:r>
            <a:r>
              <a:rPr lang="en-US" dirty="0" err="1"/>
              <a:t>tập</a:t>
            </a:r>
            <a:endParaRPr lang="en-US" dirty="0"/>
          </a:p>
          <a:p>
            <a:pPr>
              <a:lnSpc>
                <a:spcPct val="150000"/>
              </a:lnSpc>
              <a:spcAft>
                <a:spcPts val="600"/>
              </a:spcAft>
            </a:pPr>
            <a:r>
              <a:rPr lang="en-US" dirty="0"/>
              <a:t>* </a:t>
            </a:r>
            <a:r>
              <a:rPr lang="en-US" dirty="0" err="1"/>
              <a:t>Đặt</a:t>
            </a:r>
            <a:r>
              <a:rPr lang="en-US" dirty="0"/>
              <a:t> </a:t>
            </a:r>
            <a:r>
              <a:rPr lang="en-US" dirty="0" err="1"/>
              <a:t>tên</a:t>
            </a:r>
            <a:r>
              <a:rPr lang="en-US" dirty="0"/>
              <a:t> </a:t>
            </a:r>
            <a:r>
              <a:rPr lang="en-US" dirty="0" err="1"/>
              <a:t>nhóm</a:t>
            </a:r>
            <a:r>
              <a:rPr lang="en-US" dirty="0"/>
              <a:t>, </a:t>
            </a:r>
            <a:r>
              <a:rPr lang="en-US" dirty="0" err="1"/>
              <a:t>cử</a:t>
            </a:r>
            <a:r>
              <a:rPr lang="en-US" dirty="0"/>
              <a:t> </a:t>
            </a:r>
            <a:r>
              <a:rPr lang="en-US" dirty="0" err="1"/>
              <a:t>nhóm</a:t>
            </a:r>
            <a:r>
              <a:rPr lang="en-US" dirty="0"/>
              <a:t> </a:t>
            </a:r>
            <a:r>
              <a:rPr lang="en-US" dirty="0" err="1"/>
              <a:t>trưởng</a:t>
            </a:r>
            <a:r>
              <a:rPr lang="en-US" dirty="0"/>
              <a:t> </a:t>
            </a:r>
            <a:r>
              <a:rPr lang="en-US" dirty="0" err="1"/>
              <a:t>và</a:t>
            </a:r>
            <a:r>
              <a:rPr lang="en-US" dirty="0"/>
              <a:t> </a:t>
            </a:r>
            <a:r>
              <a:rPr lang="en-US" dirty="0" err="1"/>
              <a:t>phân</a:t>
            </a:r>
            <a:r>
              <a:rPr lang="en-US" dirty="0"/>
              <a:t> </a:t>
            </a:r>
            <a:r>
              <a:rPr lang="en-US" dirty="0" err="1"/>
              <a:t>công</a:t>
            </a:r>
            <a:r>
              <a:rPr lang="en-US" dirty="0"/>
              <a:t> </a:t>
            </a:r>
            <a:r>
              <a:rPr lang="en-US" dirty="0" err="1"/>
              <a:t>nhiệm</a:t>
            </a:r>
            <a:r>
              <a:rPr lang="en-US" dirty="0"/>
              <a:t> </a:t>
            </a:r>
            <a:r>
              <a:rPr lang="en-US" dirty="0" err="1"/>
              <a:t>vụ</a:t>
            </a:r>
            <a:r>
              <a:rPr lang="en-US" dirty="0"/>
              <a:t> </a:t>
            </a:r>
            <a:r>
              <a:rPr lang="en-US" dirty="0" err="1"/>
              <a:t>của</a:t>
            </a:r>
            <a:r>
              <a:rPr lang="en-US" dirty="0"/>
              <a:t> </a:t>
            </a:r>
            <a:r>
              <a:rPr lang="en-US" dirty="0" err="1"/>
              <a:t>các</a:t>
            </a:r>
            <a:r>
              <a:rPr lang="en-US" dirty="0"/>
              <a:t> </a:t>
            </a:r>
            <a:r>
              <a:rPr lang="en-US" dirty="0" err="1"/>
              <a:t>thành</a:t>
            </a:r>
            <a:r>
              <a:rPr lang="en-US" dirty="0"/>
              <a:t> </a:t>
            </a:r>
            <a:r>
              <a:rPr lang="en-US" dirty="0" err="1"/>
              <a:t>viên</a:t>
            </a:r>
            <a:r>
              <a:rPr lang="en-US" dirty="0"/>
              <a:t> </a:t>
            </a:r>
            <a:r>
              <a:rPr lang="en-US" dirty="0" err="1"/>
              <a:t>trong</a:t>
            </a:r>
            <a:r>
              <a:rPr lang="en-US" dirty="0"/>
              <a:t> </a:t>
            </a:r>
            <a:r>
              <a:rPr lang="en-US" dirty="0" err="1"/>
              <a:t>nhóm</a:t>
            </a:r>
            <a:r>
              <a:rPr lang="en-US" dirty="0"/>
              <a:t>.</a:t>
            </a:r>
          </a:p>
          <a:p>
            <a:pPr>
              <a:lnSpc>
                <a:spcPct val="150000"/>
              </a:lnSpc>
              <a:spcAft>
                <a:spcPts val="600"/>
              </a:spcAft>
            </a:pPr>
            <a:r>
              <a:rPr lang="en-US" dirty="0"/>
              <a:t>* </a:t>
            </a:r>
            <a:r>
              <a:rPr lang="en-US" dirty="0" err="1"/>
              <a:t>Học</a:t>
            </a:r>
            <a:r>
              <a:rPr lang="en-US" dirty="0"/>
              <a:t> </a:t>
            </a:r>
            <a:r>
              <a:rPr lang="en-US" dirty="0" err="1"/>
              <a:t>viên</a:t>
            </a:r>
            <a:r>
              <a:rPr lang="en-US" dirty="0"/>
              <a:t> </a:t>
            </a:r>
            <a:r>
              <a:rPr lang="en-US" dirty="0" err="1"/>
              <a:t>phát</a:t>
            </a:r>
            <a:r>
              <a:rPr lang="en-US" dirty="0"/>
              <a:t> </a:t>
            </a:r>
            <a:r>
              <a:rPr lang="en-US" dirty="0" err="1"/>
              <a:t>biểu</a:t>
            </a:r>
            <a:r>
              <a:rPr lang="en-US" dirty="0"/>
              <a:t> </a:t>
            </a:r>
            <a:r>
              <a:rPr lang="en-US" dirty="0" err="1"/>
              <a:t>mong</a:t>
            </a:r>
            <a:r>
              <a:rPr lang="en-US" dirty="0"/>
              <a:t> </a:t>
            </a:r>
            <a:r>
              <a:rPr lang="en-US" dirty="0" err="1"/>
              <a:t>đợi</a:t>
            </a:r>
            <a:r>
              <a:rPr lang="en-US" dirty="0"/>
              <a:t>:</a:t>
            </a:r>
          </a:p>
          <a:p>
            <a:pPr>
              <a:lnSpc>
                <a:spcPct val="150000"/>
              </a:lnSpc>
              <a:spcAft>
                <a:spcPts val="600"/>
              </a:spcAft>
            </a:pPr>
            <a:r>
              <a:rPr lang="en-US" dirty="0"/>
              <a:t>* </a:t>
            </a:r>
            <a:r>
              <a:rPr lang="en-US" dirty="0" err="1"/>
              <a:t>Thống</a:t>
            </a:r>
            <a:r>
              <a:rPr lang="en-US" dirty="0"/>
              <a:t> </a:t>
            </a:r>
            <a:r>
              <a:rPr lang="en-US" dirty="0" err="1"/>
              <a:t>nhất</a:t>
            </a:r>
            <a:r>
              <a:rPr lang="en-US" dirty="0"/>
              <a:t> </a:t>
            </a:r>
            <a:r>
              <a:rPr lang="en-US" dirty="0" err="1"/>
              <a:t>nội</a:t>
            </a:r>
            <a:r>
              <a:rPr lang="en-US" dirty="0"/>
              <a:t> </a:t>
            </a:r>
            <a:r>
              <a:rPr lang="en-US" dirty="0" err="1"/>
              <a:t>quy</a:t>
            </a:r>
            <a:r>
              <a:rPr lang="en-US" dirty="0"/>
              <a:t> </a:t>
            </a:r>
            <a:r>
              <a:rPr lang="en-US" dirty="0" err="1"/>
              <a:t>lớp</a:t>
            </a:r>
            <a:r>
              <a:rPr lang="en-US" dirty="0"/>
              <a:t> </a:t>
            </a:r>
            <a:r>
              <a:rPr lang="en-US" dirty="0" err="1"/>
              <a:t>học</a:t>
            </a:r>
            <a:r>
              <a:rPr lang="en-US" dirty="0"/>
              <a:t>:</a:t>
            </a:r>
          </a:p>
        </p:txBody>
      </p:sp>
    </p:spTree>
    <p:extLst>
      <p:ext uri="{BB962C8B-B14F-4D97-AF65-F5344CB8AC3E}">
        <p14:creationId xmlns:p14="http://schemas.microsoft.com/office/powerpoint/2010/main" val="2570407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288BDA8-3E22-48C5-82F0-A8A7ACE737AE}"/>
              </a:ext>
            </a:extLst>
          </p:cNvPr>
          <p:cNvSpPr txBox="1"/>
          <p:nvPr/>
        </p:nvSpPr>
        <p:spPr>
          <a:xfrm>
            <a:off x="1191896" y="645140"/>
            <a:ext cx="9984104" cy="5447645"/>
          </a:xfrm>
          <a:prstGeom prst="rect">
            <a:avLst/>
          </a:prstGeom>
          <a:noFill/>
        </p:spPr>
        <p:txBody>
          <a:bodyPr wrap="square" rtlCol="0">
            <a:spAutoFit/>
          </a:bodyPr>
          <a:lstStyle/>
          <a:p>
            <a:r>
              <a:rPr lang="pt-BR" sz="1800" b="1" dirty="0">
                <a:solidFill>
                  <a:srgbClr val="FF0000"/>
                </a:solidFill>
                <a:effectLst/>
                <a:latin typeface="Times New Roman" panose="02020603050405020304" pitchFamily="18" charset="0"/>
                <a:ea typeface="Calibri" panose="020F0502020204030204" pitchFamily="34" charset="0"/>
              </a:rPr>
              <a:t>NỘI DUNG 1 </a:t>
            </a:r>
            <a:r>
              <a:rPr lang="pt-BR" sz="1800" b="1" dirty="0">
                <a:solidFill>
                  <a:srgbClr val="002060"/>
                </a:solidFill>
                <a:effectLst/>
                <a:latin typeface="Times New Roman" panose="02020603050405020304" pitchFamily="18" charset="0"/>
                <a:ea typeface="Calibri" panose="020F0502020204030204" pitchFamily="34" charset="0"/>
              </a:rPr>
              <a:t>(</a:t>
            </a:r>
            <a:r>
              <a:rPr lang="pt-BR" sz="1800" b="1" i="1" dirty="0">
                <a:solidFill>
                  <a:srgbClr val="002060"/>
                </a:solidFill>
                <a:effectLst/>
                <a:latin typeface="Times New Roman" panose="02020603050405020304" pitchFamily="18" charset="0"/>
                <a:ea typeface="Calibri" panose="020F0502020204030204" pitchFamily="34" charset="0"/>
              </a:rPr>
              <a:t>1/2 buổi</a:t>
            </a:r>
            <a:r>
              <a:rPr lang="pt-BR" sz="1800" b="1" dirty="0">
                <a:solidFill>
                  <a:srgbClr val="002060"/>
                </a:solidFill>
                <a:effectLst/>
                <a:latin typeface="Times New Roman" panose="02020603050405020304" pitchFamily="18" charset="0"/>
                <a:ea typeface="Calibri" panose="020F0502020204030204" pitchFamily="34" charset="0"/>
              </a:rPr>
              <a:t>)</a:t>
            </a:r>
          </a:p>
          <a:p>
            <a:pPr algn="ctr"/>
            <a:r>
              <a:rPr lang="pt-BR" sz="2000" b="1" dirty="0">
                <a:solidFill>
                  <a:srgbClr val="002060"/>
                </a:solidFill>
                <a:effectLst/>
                <a:latin typeface="Times New Roman" panose="02020603050405020304" pitchFamily="18" charset="0"/>
                <a:ea typeface="Calibri" panose="020F0502020204030204" pitchFamily="34" charset="0"/>
              </a:rPr>
              <a:t>Một số điểm giống nhau và khác nhau </a:t>
            </a:r>
          </a:p>
          <a:p>
            <a:pPr algn="ctr"/>
            <a:r>
              <a:rPr lang="pt-BR" sz="2000" b="1" dirty="0">
                <a:solidFill>
                  <a:srgbClr val="002060"/>
                </a:solidFill>
                <a:effectLst/>
                <a:latin typeface="Times New Roman" panose="02020603050405020304" pitchFamily="18" charset="0"/>
                <a:ea typeface="Calibri" panose="020F0502020204030204" pitchFamily="34" charset="0"/>
              </a:rPr>
              <a:t>giữa Chương trình giáo dục phổ thông môn mĩ thuật lớp 5 hiện hành </a:t>
            </a:r>
          </a:p>
          <a:p>
            <a:pPr algn="ctr"/>
            <a:r>
              <a:rPr lang="pt-BR" sz="2000" b="1" dirty="0">
                <a:solidFill>
                  <a:srgbClr val="002060"/>
                </a:solidFill>
                <a:effectLst/>
                <a:latin typeface="Times New Roman" panose="02020603050405020304" pitchFamily="18" charset="0"/>
                <a:ea typeface="Calibri" panose="020F0502020204030204" pitchFamily="34" charset="0"/>
              </a:rPr>
              <a:t>và Chương trình giáo dục phổ thông môn mĩ thuật lớp 5 mới</a:t>
            </a:r>
          </a:p>
          <a:p>
            <a:pPr algn="ctr"/>
            <a:r>
              <a:rPr lang="pt-BR" sz="2000" b="1" dirty="0">
                <a:solidFill>
                  <a:srgbClr val="002060"/>
                </a:solidFill>
                <a:latin typeface="Times New Roman" panose="02020603050405020304" pitchFamily="18" charset="0"/>
              </a:rPr>
              <a:t>-------------------------</a:t>
            </a:r>
          </a:p>
          <a:p>
            <a:pPr algn="ctr"/>
            <a:endParaRPr lang="pt-BR" sz="2000" b="1" dirty="0">
              <a:solidFill>
                <a:srgbClr val="002060"/>
              </a:solidFill>
              <a:latin typeface="Times New Roman" panose="02020603050405020304" pitchFamily="18" charset="0"/>
            </a:endParaRPr>
          </a:p>
          <a:p>
            <a:pPr algn="just">
              <a:lnSpc>
                <a:spcPct val="150000"/>
              </a:lnSpc>
            </a:pPr>
            <a:r>
              <a:rPr lang="pt-BR" sz="2000" b="1" i="1" dirty="0">
                <a:solidFill>
                  <a:srgbClr val="002060"/>
                </a:solidFill>
                <a:latin typeface="Times New Roman" panose="02020603050405020304" pitchFamily="18" charset="0"/>
              </a:rPr>
              <a:t>Hoạt động 1</a:t>
            </a:r>
            <a:r>
              <a:rPr lang="pt-BR" sz="2000" dirty="0">
                <a:solidFill>
                  <a:srgbClr val="002060"/>
                </a:solidFill>
                <a:latin typeface="Times New Roman" panose="02020603050405020304" pitchFamily="18" charset="0"/>
              </a:rPr>
              <a:t>. (trang 5): Học viên nghiên cứu cá nhân phần Thông tin cho HĐ 1. Sau đó trao đổi thảo luận về những điểm giống nhau và khác nhau trong Chương trình GDPT môn MT lớp 5 hiện hành và Chương trình GDPT môn MT lớp 5 mới.</a:t>
            </a:r>
          </a:p>
          <a:p>
            <a:pPr marL="342900" indent="-342900" algn="just">
              <a:lnSpc>
                <a:spcPct val="150000"/>
              </a:lnSpc>
              <a:buFont typeface="Arial" panose="020B0604020202020204" pitchFamily="34" charset="0"/>
              <a:buChar char="•"/>
            </a:pPr>
            <a:r>
              <a:rPr lang="pt-BR" sz="2000" dirty="0">
                <a:solidFill>
                  <a:srgbClr val="002060"/>
                </a:solidFill>
                <a:latin typeface="Times New Roman" panose="02020603050405020304" pitchFamily="18" charset="0"/>
              </a:rPr>
              <a:t>Về nội dung chương trình</a:t>
            </a:r>
          </a:p>
          <a:p>
            <a:pPr marL="342900" indent="-342900" algn="just">
              <a:lnSpc>
                <a:spcPct val="150000"/>
              </a:lnSpc>
              <a:buFont typeface="Arial" panose="020B0604020202020204" pitchFamily="34" charset="0"/>
              <a:buChar char="•"/>
            </a:pPr>
            <a:r>
              <a:rPr lang="pt-BR" sz="2000" dirty="0">
                <a:solidFill>
                  <a:srgbClr val="002060"/>
                </a:solidFill>
                <a:latin typeface="Times New Roman" panose="02020603050405020304" pitchFamily="18" charset="0"/>
              </a:rPr>
              <a:t>Về phương pháp dạy học</a:t>
            </a:r>
          </a:p>
          <a:p>
            <a:pPr marL="342900" indent="-342900" algn="just">
              <a:lnSpc>
                <a:spcPct val="150000"/>
              </a:lnSpc>
              <a:buFont typeface="Arial" panose="020B0604020202020204" pitchFamily="34" charset="0"/>
              <a:buChar char="•"/>
            </a:pPr>
            <a:r>
              <a:rPr lang="pt-BR" sz="2000" dirty="0">
                <a:solidFill>
                  <a:srgbClr val="002060"/>
                </a:solidFill>
                <a:latin typeface="Times New Roman" panose="02020603050405020304" pitchFamily="18" charset="0"/>
              </a:rPr>
              <a:t>Về kiểm tra, đánh giá kết quả học tập.</a:t>
            </a:r>
          </a:p>
          <a:p>
            <a:pPr algn="just">
              <a:lnSpc>
                <a:spcPct val="150000"/>
              </a:lnSpc>
            </a:pPr>
            <a:r>
              <a:rPr lang="pt-BR" sz="2000" dirty="0">
                <a:solidFill>
                  <a:srgbClr val="002060"/>
                </a:solidFill>
                <a:latin typeface="Times New Roman" panose="02020603050405020304" pitchFamily="18" charset="0"/>
              </a:rPr>
              <a:t>Cả lớp thực hiện Bài tập cho hoạt động 1 (trang 15)</a:t>
            </a:r>
          </a:p>
          <a:p>
            <a:endParaRPr lang="en-US" sz="2000" dirty="0">
              <a:solidFill>
                <a:srgbClr val="002060"/>
              </a:solidFill>
            </a:endParaRPr>
          </a:p>
        </p:txBody>
      </p:sp>
    </p:spTree>
    <p:extLst>
      <p:ext uri="{BB962C8B-B14F-4D97-AF65-F5344CB8AC3E}">
        <p14:creationId xmlns:p14="http://schemas.microsoft.com/office/powerpoint/2010/main" val="3513807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7CC3C5-A717-49F0-9CE6-C23D3465CA83}"/>
              </a:ext>
            </a:extLst>
          </p:cNvPr>
          <p:cNvSpPr txBox="1"/>
          <p:nvPr/>
        </p:nvSpPr>
        <p:spPr>
          <a:xfrm>
            <a:off x="1371600" y="1960260"/>
            <a:ext cx="9172575" cy="2035878"/>
          </a:xfrm>
          <a:prstGeom prst="rect">
            <a:avLst/>
          </a:prstGeom>
          <a:noFill/>
        </p:spPr>
        <p:txBody>
          <a:bodyPr wrap="square">
            <a:spAutoFit/>
          </a:bodyPr>
          <a:lstStyle/>
          <a:p>
            <a:pPr indent="457200" algn="just">
              <a:lnSpc>
                <a:spcPct val="150000"/>
              </a:lnSpc>
              <a:spcAft>
                <a:spcPts val="600"/>
              </a:spcAft>
            </a:pPr>
            <a:r>
              <a:rPr lang="en-US" sz="2000" b="1"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Hoạt</a:t>
            </a:r>
            <a:r>
              <a:rPr lang="en-US"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b="1"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động</a:t>
            </a:r>
            <a:r>
              <a:rPr lang="en-US" sz="2000" b="1"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2</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i="1"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trang</a:t>
            </a:r>
            <a:r>
              <a:rPr lang="en-US" sz="2000" i="1"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15)</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Trao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đổi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nhóm</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lựa</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chọn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các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chủ</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dạy</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môn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mĩ</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thuật</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lớp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5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theo</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chương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trình</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mới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phù</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hợp</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với</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điều</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kiện</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nhà</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trường</a:t>
            </a:r>
            <a:r>
              <a:rPr lang="en-US" sz="2000" dirty="0">
                <a:solidFill>
                  <a:srgbClr val="002060"/>
                </a:solidFill>
                <a:effectLst/>
                <a:latin typeface="Times New Roman" panose="02020603050405020304" pitchFamily="18" charset="0"/>
                <a:ea typeface="Arial" panose="020B0604020202020204" pitchFamily="34" charset="0"/>
                <a:cs typeface="Times New Roman" panose="02020603050405020304" pitchFamily="18" charset="0"/>
              </a:rPr>
              <a:t>.</a:t>
            </a:r>
          </a:p>
          <a:p>
            <a:pPr indent="457200" algn="just">
              <a:lnSpc>
                <a:spcPct val="150000"/>
              </a:lnSpc>
              <a:spcAft>
                <a:spcPts val="600"/>
              </a:spcAft>
            </a:pP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Nghiên</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cứu</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kỹ</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nội</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dung 2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trang</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18): </a:t>
            </a:r>
            <a:r>
              <a:rPr lang="en-US" sz="2000" b="1" dirty="0" err="1">
                <a:solidFill>
                  <a:srgbClr val="002060"/>
                </a:solidFill>
                <a:effectLst/>
                <a:latin typeface="Times New Roman" panose="02020603050405020304" pitchFamily="18" charset="0"/>
                <a:ea typeface="Arial" panose="020B0604020202020204" pitchFamily="34" charset="0"/>
              </a:rPr>
              <a:t>Dạy</a:t>
            </a:r>
            <a:r>
              <a:rPr lang="en-US" sz="2000" b="1" dirty="0">
                <a:solidFill>
                  <a:srgbClr val="002060"/>
                </a:solidFill>
                <a:effectLst/>
                <a:latin typeface="Times New Roman" panose="02020603050405020304" pitchFamily="18" charset="0"/>
                <a:ea typeface="Arial" panose="020B0604020202020204" pitchFamily="34" charset="0"/>
              </a:rPr>
              <a:t> </a:t>
            </a:r>
            <a:r>
              <a:rPr lang="en-US" sz="2000" b="1" dirty="0" err="1">
                <a:solidFill>
                  <a:srgbClr val="002060"/>
                </a:solidFill>
                <a:effectLst/>
                <a:latin typeface="Times New Roman" panose="02020603050405020304" pitchFamily="18" charset="0"/>
                <a:ea typeface="Arial" panose="020B0604020202020204" pitchFamily="34" charset="0"/>
              </a:rPr>
              <a:t>học</a:t>
            </a:r>
            <a:r>
              <a:rPr lang="en-US" sz="2000" b="1" dirty="0">
                <a:solidFill>
                  <a:srgbClr val="002060"/>
                </a:solidFill>
                <a:effectLst/>
                <a:latin typeface="Times New Roman" panose="02020603050405020304" pitchFamily="18" charset="0"/>
                <a:ea typeface="Arial" panose="020B0604020202020204" pitchFamily="34" charset="0"/>
              </a:rPr>
              <a:t> </a:t>
            </a:r>
            <a:r>
              <a:rPr lang="en-US" sz="2000" b="1" dirty="0" err="1">
                <a:solidFill>
                  <a:srgbClr val="002060"/>
                </a:solidFill>
                <a:effectLst/>
                <a:latin typeface="Times New Roman" panose="02020603050405020304" pitchFamily="18" charset="0"/>
                <a:ea typeface="Arial" panose="020B0604020202020204" pitchFamily="34" charset="0"/>
              </a:rPr>
              <a:t>theo</a:t>
            </a:r>
            <a:r>
              <a:rPr lang="en-US" sz="2000" b="1" dirty="0">
                <a:solidFill>
                  <a:srgbClr val="002060"/>
                </a:solidFill>
                <a:effectLst/>
                <a:latin typeface="Times New Roman" panose="02020603050405020304" pitchFamily="18" charset="0"/>
                <a:ea typeface="Arial" panose="020B0604020202020204" pitchFamily="34" charset="0"/>
              </a:rPr>
              <a:t> </a:t>
            </a:r>
            <a:r>
              <a:rPr lang="en-US" sz="2000" b="1" dirty="0" err="1">
                <a:solidFill>
                  <a:srgbClr val="002060"/>
                </a:solidFill>
                <a:effectLst/>
                <a:latin typeface="Times New Roman" panose="02020603050405020304" pitchFamily="18" charset="0"/>
                <a:ea typeface="Arial" panose="020B0604020202020204" pitchFamily="34" charset="0"/>
              </a:rPr>
              <a:t>chủ</a:t>
            </a:r>
            <a:r>
              <a:rPr lang="en-US" sz="2000" b="1" dirty="0">
                <a:solidFill>
                  <a:srgbClr val="002060"/>
                </a:solidFill>
                <a:effectLst/>
                <a:latin typeface="Times New Roman" panose="02020603050405020304" pitchFamily="18" charset="0"/>
                <a:ea typeface="Arial" panose="020B0604020202020204" pitchFamily="34" charset="0"/>
              </a:rPr>
              <a:t> </a:t>
            </a:r>
            <a:r>
              <a:rPr lang="en-US" sz="2000" b="1" dirty="0" err="1">
                <a:solidFill>
                  <a:srgbClr val="002060"/>
                </a:solidFill>
                <a:effectLst/>
                <a:latin typeface="Times New Roman" panose="02020603050405020304" pitchFamily="18" charset="0"/>
                <a:ea typeface="Arial" panose="020B0604020202020204" pitchFamily="34" charset="0"/>
              </a:rPr>
              <a:t>đề</a:t>
            </a:r>
            <a:r>
              <a:rPr lang="en-US" sz="2000" b="1" dirty="0">
                <a:solidFill>
                  <a:srgbClr val="002060"/>
                </a:solidFill>
                <a:effectLst/>
                <a:latin typeface="Times New Roman" panose="02020603050405020304" pitchFamily="18" charset="0"/>
                <a:ea typeface="Arial" panose="020B0604020202020204" pitchFamily="34" charset="0"/>
              </a:rPr>
              <a:t> </a:t>
            </a:r>
            <a:r>
              <a:rPr lang="en-US" sz="2000" b="1" dirty="0" err="1">
                <a:solidFill>
                  <a:srgbClr val="002060"/>
                </a:solidFill>
                <a:effectLst/>
                <a:latin typeface="Times New Roman" panose="02020603050405020304" pitchFamily="18" charset="0"/>
                <a:ea typeface="Arial" panose="020B0604020202020204" pitchFamily="34" charset="0"/>
              </a:rPr>
              <a:t>trong</a:t>
            </a:r>
            <a:r>
              <a:rPr lang="en-US" sz="2000" b="1" dirty="0">
                <a:solidFill>
                  <a:srgbClr val="002060"/>
                </a:solidFill>
                <a:effectLst/>
                <a:latin typeface="Times New Roman" panose="02020603050405020304" pitchFamily="18" charset="0"/>
                <a:ea typeface="Arial" panose="020B0604020202020204" pitchFamily="34" charset="0"/>
              </a:rPr>
              <a:t> CT </a:t>
            </a:r>
            <a:r>
              <a:rPr lang="en-US" sz="2000" b="1" dirty="0" err="1">
                <a:solidFill>
                  <a:srgbClr val="002060"/>
                </a:solidFill>
                <a:effectLst/>
                <a:latin typeface="Times New Roman" panose="02020603050405020304" pitchFamily="18" charset="0"/>
                <a:ea typeface="Arial" panose="020B0604020202020204" pitchFamily="34" charset="0"/>
              </a:rPr>
              <a:t>mới</a:t>
            </a:r>
            <a:endParaRPr lang="en-US" sz="2000" b="1" dirty="0">
              <a:solidFill>
                <a:srgbClr val="002060"/>
              </a:solidFill>
              <a:effectLst/>
              <a:latin typeface="Times New Roman" panose="02020603050405020304" pitchFamily="18" charset="0"/>
              <a:ea typeface="Arial" panose="020B0604020202020204" pitchFamily="34" charset="0"/>
            </a:endParaRPr>
          </a:p>
          <a:p>
            <a:pPr indent="457200" algn="just">
              <a:lnSpc>
                <a:spcPct val="150000"/>
              </a:lnSpc>
              <a:spcAft>
                <a:spcPts val="600"/>
              </a:spcAft>
            </a:pP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Học</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viên</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thực</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hiện</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bài</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tập</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cho</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hoạt</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động</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2 (</a:t>
            </a:r>
            <a:r>
              <a:rPr lang="en-US" sz="2000" dirty="0" err="1">
                <a:solidFill>
                  <a:srgbClr val="002060"/>
                </a:solidFill>
                <a:latin typeface="Times New Roman" panose="02020603050405020304" pitchFamily="18" charset="0"/>
                <a:ea typeface="Arial" panose="020B0604020202020204" pitchFamily="34" charset="0"/>
                <a:cs typeface="Times New Roman" panose="02020603050405020304" pitchFamily="18" charset="0"/>
              </a:rPr>
              <a:t>trang</a:t>
            </a:r>
            <a:r>
              <a:rPr lang="en-US" sz="2000" dirty="0">
                <a:solidFill>
                  <a:srgbClr val="002060"/>
                </a:solidFill>
                <a:latin typeface="Times New Roman" panose="02020603050405020304" pitchFamily="18" charset="0"/>
                <a:ea typeface="Arial" panose="020B0604020202020204" pitchFamily="34" charset="0"/>
                <a:cs typeface="Times New Roman" panose="02020603050405020304" pitchFamily="18" charset="0"/>
              </a:rPr>
              <a:t> 22)</a:t>
            </a:r>
            <a:endParaRPr lang="en-US" sz="2000" dirty="0">
              <a:solidFill>
                <a:srgbClr val="002060"/>
              </a:solidFill>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99062504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132</TotalTime>
  <Words>2523</Words>
  <Application>Microsoft Office PowerPoint</Application>
  <PresentationFormat>Widescreen</PresentationFormat>
  <Paragraphs>148</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Century Gothic</vt:lpstr>
      <vt:lpstr>Symbol</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Ngọc Ân</dc:creator>
  <cp:lastModifiedBy>Nguyễn Ngọc Ân</cp:lastModifiedBy>
  <cp:revision>33</cp:revision>
  <dcterms:created xsi:type="dcterms:W3CDTF">2020-11-30T16:02:44Z</dcterms:created>
  <dcterms:modified xsi:type="dcterms:W3CDTF">2020-12-05T02:27:42Z</dcterms:modified>
</cp:coreProperties>
</file>