
<file path=[Content_Types].xml><?xml version="1.0" encoding="utf-8"?>
<Types xmlns="http://schemas.openxmlformats.org/package/2006/content-types">
  <Default Extension="jpeg" ContentType="image/jpeg"/>
  <Default Extension="jpg" ContentType="image/jpeg"/>
  <Default Extension="m4a" ContentType="audio/mp4"/>
  <Default Extension="mp4" ContentType="vide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4" r:id="rId2"/>
    <p:sldId id="267" r:id="rId3"/>
    <p:sldId id="266" r:id="rId4"/>
    <p:sldId id="269" r:id="rId5"/>
    <p:sldId id="270" r:id="rId6"/>
    <p:sldId id="263" r:id="rId7"/>
    <p:sldId id="273" r:id="rId8"/>
    <p:sldId id="277" r:id="rId9"/>
    <p:sldId id="274" r:id="rId10"/>
    <p:sldId id="275" r:id="rId11"/>
    <p:sldId id="276" r:id="rId12"/>
    <p:sldId id="278" r:id="rId13"/>
    <p:sldId id="279" r:id="rId14"/>
    <p:sldId id="283" r:id="rId15"/>
    <p:sldId id="282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351" autoAdjust="0"/>
    <p:restoredTop sz="94671" autoAdjust="0"/>
  </p:normalViewPr>
  <p:slideViewPr>
    <p:cSldViewPr>
      <p:cViewPr varScale="1">
        <p:scale>
          <a:sx n="68" d="100"/>
          <a:sy n="68" d="100"/>
        </p:scale>
        <p:origin x="1452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0B44E5-756A-40B7-B0D6-1FC833061D4A}" type="datetimeFigureOut">
              <a:rPr lang="en-US" smtClean="0"/>
              <a:t>8/14/2021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ACF953-BCA0-45AC-8A3F-D5EF2977C1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75069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0B44E5-756A-40B7-B0D6-1FC833061D4A}" type="datetimeFigureOut">
              <a:rPr lang="en-US" smtClean="0"/>
              <a:t>8/14/2021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ACF953-BCA0-45AC-8A3F-D5EF2977C1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66357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0B44E5-756A-40B7-B0D6-1FC833061D4A}" type="datetimeFigureOut">
              <a:rPr lang="en-US" smtClean="0"/>
              <a:t>8/14/2021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ACF953-BCA0-45AC-8A3F-D5EF2977C1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92538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0B44E5-756A-40B7-B0D6-1FC833061D4A}" type="datetimeFigureOut">
              <a:rPr lang="en-US" smtClean="0"/>
              <a:t>8/14/2021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ACF953-BCA0-45AC-8A3F-D5EF2977C1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76881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0B44E5-756A-40B7-B0D6-1FC833061D4A}" type="datetimeFigureOut">
              <a:rPr lang="en-US" smtClean="0"/>
              <a:t>8/14/2021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ACF953-BCA0-45AC-8A3F-D5EF2977C1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25335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0B44E5-756A-40B7-B0D6-1FC833061D4A}" type="datetimeFigureOut">
              <a:rPr lang="en-US" smtClean="0"/>
              <a:t>8/14/2021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ACF953-BCA0-45AC-8A3F-D5EF2977C1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70055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0B44E5-756A-40B7-B0D6-1FC833061D4A}" type="datetimeFigureOut">
              <a:rPr lang="en-US" smtClean="0"/>
              <a:t>8/14/2021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ACF953-BCA0-45AC-8A3F-D5EF2977C1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77223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0B44E5-756A-40B7-B0D6-1FC833061D4A}" type="datetimeFigureOut">
              <a:rPr lang="en-US" smtClean="0"/>
              <a:t>8/14/2021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ACF953-BCA0-45AC-8A3F-D5EF2977C1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81899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0B44E5-756A-40B7-B0D6-1FC833061D4A}" type="datetimeFigureOut">
              <a:rPr lang="en-US" smtClean="0"/>
              <a:t>8/14/2021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ACF953-BCA0-45AC-8A3F-D5EF2977C1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55558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0B44E5-756A-40B7-B0D6-1FC833061D4A}" type="datetimeFigureOut">
              <a:rPr lang="en-US" smtClean="0"/>
              <a:t>8/14/2021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ACF953-BCA0-45AC-8A3F-D5EF2977C1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62463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0B44E5-756A-40B7-B0D6-1FC833061D4A}" type="datetimeFigureOut">
              <a:rPr lang="en-US" smtClean="0"/>
              <a:t>8/14/2021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ACF953-BCA0-45AC-8A3F-D5EF2977C1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94481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0B44E5-756A-40B7-B0D6-1FC833061D4A}" type="datetimeFigureOut">
              <a:rPr lang="en-US" smtClean="0"/>
              <a:t>8/14/2021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ACF953-BCA0-45AC-8A3F-D5EF2977C1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27608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8.jpg"/><Relationship Id="rId5" Type="http://schemas.openxmlformats.org/officeDocument/2006/relationships/image" Target="../media/image17.jpeg"/><Relationship Id="rId4" Type="http://schemas.openxmlformats.org/officeDocument/2006/relationships/image" Target="../media/image16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6" Type="http://schemas.openxmlformats.org/officeDocument/2006/relationships/image" Target="../media/image21.png"/><Relationship Id="rId5" Type="http://schemas.openxmlformats.org/officeDocument/2006/relationships/image" Target="../media/image20.jpg"/><Relationship Id="rId4" Type="http://schemas.openxmlformats.org/officeDocument/2006/relationships/image" Target="../media/image1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video" Target="../media/media2.mp4"/><Relationship Id="rId1" Type="http://schemas.microsoft.com/office/2007/relationships/media" Target="../media/media2.mp4"/><Relationship Id="rId5" Type="http://schemas.openxmlformats.org/officeDocument/2006/relationships/image" Target="../media/image22.png"/><Relationship Id="rId4" Type="http://schemas.openxmlformats.org/officeDocument/2006/relationships/image" Target="../media/image1.jp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.jp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png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4.jpeg"/><Relationship Id="rId5" Type="http://schemas.openxmlformats.org/officeDocument/2006/relationships/image" Target="../media/image13.jpg"/><Relationship Id="rId4" Type="http://schemas.openxmlformats.org/officeDocument/2006/relationships/image" Target="../media/image12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1676400" y="3035936"/>
            <a:ext cx="6553201" cy="672921"/>
          </a:xfrm>
        </p:spPr>
        <p:txBody>
          <a:bodyPr>
            <a:prstTxWarp prst="textCanDown">
              <a:avLst>
                <a:gd name="adj" fmla="val 0"/>
              </a:avLst>
            </a:prstTxWarp>
            <a:normAutofit fontScale="90000"/>
          </a:bodyPr>
          <a:lstStyle/>
          <a:p>
            <a:r>
              <a:rPr lang="vi-VN" sz="4200" dirty="0">
                <a:solidFill>
                  <a:srgbClr val="C00000"/>
                </a:solidFill>
                <a:effectLst/>
              </a:rPr>
              <a:t>Lĩnh vực phát triển ngôn ngữ</a:t>
            </a:r>
            <a:endParaRPr lang="en-US" sz="4200" dirty="0">
              <a:solidFill>
                <a:srgbClr val="C00000"/>
              </a:solidFill>
              <a:effectLst/>
            </a:endParaRPr>
          </a:p>
        </p:txBody>
      </p:sp>
      <p:sp>
        <p:nvSpPr>
          <p:cNvPr id="10" name="Subtitle 9"/>
          <p:cNvSpPr>
            <a:spLocks noGrp="1"/>
          </p:cNvSpPr>
          <p:nvPr>
            <p:ph type="subTitle" idx="1"/>
          </p:nvPr>
        </p:nvSpPr>
        <p:spPr>
          <a:xfrm>
            <a:off x="4038600" y="4484766"/>
            <a:ext cx="4343400" cy="1233116"/>
          </a:xfrm>
        </p:spPr>
        <p:txBody>
          <a:bodyPr>
            <a:noAutofit/>
          </a:bodyPr>
          <a:lstStyle/>
          <a:p>
            <a:pPr algn="l"/>
            <a:r>
              <a:rPr lang="en-US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thơ</a:t>
            </a:r>
            <a:r>
              <a:rPr lang="en-US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Ong</a:t>
            </a:r>
            <a:r>
              <a:rPr lang="en-US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Bướm</a:t>
            </a:r>
            <a:r>
              <a:rPr lang="en-US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l"/>
            <a:r>
              <a:rPr lang="en-US" sz="28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Tác</a:t>
            </a:r>
            <a:r>
              <a:rPr lang="en-US" sz="28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giả</a:t>
            </a:r>
            <a:r>
              <a:rPr lang="en-US" sz="28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8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Nhược</a:t>
            </a:r>
            <a:r>
              <a:rPr lang="en-US" sz="28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Thủy</a:t>
            </a:r>
            <a:endParaRPr lang="en-US" sz="28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858000" y="30480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6" name="Rectangle 8">
            <a:extLst>
              <a:ext uri="{FF2B5EF4-FFF2-40B4-BE49-F238E27FC236}">
                <a16:creationId xmlns:a16="http://schemas.microsoft.com/office/drawing/2014/main" id="{8EDBEA5F-0748-4890-B9D2-BCD1AB8E8A1E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8488" y="328613"/>
            <a:ext cx="8050212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vi-VN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PHÒNG GD&amp;ĐT QUẬN LONG BIÊN</a:t>
            </a:r>
            <a:endParaRPr lang="en-US" altLang="vi-VN" sz="2800" dirty="0">
              <a:solidFill>
                <a:srgbClr val="002060"/>
              </a:solidFill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520850B-539B-4CED-82C6-C86DACA5A8A3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038600" y="838200"/>
            <a:ext cx="1491175" cy="1435676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15380592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1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Heart 3"/>
          <p:cNvSpPr/>
          <p:nvPr/>
        </p:nvSpPr>
        <p:spPr>
          <a:xfrm>
            <a:off x="1371600" y="1143000"/>
            <a:ext cx="1905000" cy="1143000"/>
          </a:xfrm>
          <a:prstGeom prst="heart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hỏi</a:t>
            </a:r>
            <a:r>
              <a:rPr lang="en-US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505200" y="1143000"/>
            <a:ext cx="55626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 dirty="0">
                <a:solidFill>
                  <a:srgbClr val="C00000"/>
                </a:solidFill>
                <a:latin typeface="+mj-lt"/>
              </a:rPr>
              <a:t>Bạn nào giỏi cho cô biết Bướm trắng đã đi chơi đâu?</a:t>
            </a:r>
            <a:endParaRPr lang="en-US" sz="3200" dirty="0">
              <a:solidFill>
                <a:srgbClr val="C00000"/>
              </a:solidFill>
              <a:latin typeface="+mj-lt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9200" y="2588654"/>
            <a:ext cx="2947988" cy="200025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200" y="4811601"/>
            <a:ext cx="2947988" cy="204639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5394" y="2590800"/>
            <a:ext cx="2895600" cy="20574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9200" y="4863071"/>
            <a:ext cx="2947988" cy="19949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7228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8586"/>
            <a:ext cx="9144000" cy="6858000"/>
          </a:xfrm>
          <a:prstGeom prst="rect">
            <a:avLst/>
          </a:prstGeom>
        </p:spPr>
      </p:pic>
      <p:sp>
        <p:nvSpPr>
          <p:cNvPr id="4" name="Heart 3"/>
          <p:cNvSpPr/>
          <p:nvPr/>
        </p:nvSpPr>
        <p:spPr>
          <a:xfrm>
            <a:off x="1295400" y="1219200"/>
            <a:ext cx="2133600" cy="1295400"/>
          </a:xfrm>
          <a:prstGeom prst="heart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hỏi</a:t>
            </a:r>
            <a:endParaRPr lang="en-US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810000" y="1219200"/>
            <a:ext cx="533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600" dirty="0">
                <a:solidFill>
                  <a:srgbClr val="C00000"/>
                </a:solidFill>
                <a:latin typeface="+mj-lt"/>
              </a:rPr>
              <a:t>Bướm trắng đã gặp ai nhỉ?</a:t>
            </a:r>
            <a:endParaRPr lang="en-US" sz="3600" dirty="0">
              <a:solidFill>
                <a:srgbClr val="C00000"/>
              </a:solidFill>
              <a:latin typeface="+mj-lt"/>
            </a:endParaRPr>
          </a:p>
        </p:txBody>
      </p:sp>
      <p:sp>
        <p:nvSpPr>
          <p:cNvPr id="38" name="5-Point Star 37"/>
          <p:cNvSpPr/>
          <p:nvPr/>
        </p:nvSpPr>
        <p:spPr>
          <a:xfrm>
            <a:off x="3411828" y="2514600"/>
            <a:ext cx="3124200" cy="2362200"/>
          </a:xfrm>
          <a:prstGeom prst="star5">
            <a:avLst/>
          </a:prstGeom>
          <a:solidFill>
            <a:srgbClr val="C0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dirty="0"/>
              <a:t>5</a:t>
            </a:r>
          </a:p>
        </p:txBody>
      </p:sp>
      <p:sp>
        <p:nvSpPr>
          <p:cNvPr id="56" name="5-Point Star 55"/>
          <p:cNvSpPr/>
          <p:nvPr/>
        </p:nvSpPr>
        <p:spPr>
          <a:xfrm>
            <a:off x="3411828" y="2514600"/>
            <a:ext cx="3124200" cy="2362200"/>
          </a:xfrm>
          <a:prstGeom prst="star5">
            <a:avLst/>
          </a:prstGeom>
          <a:solidFill>
            <a:srgbClr val="C0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dirty="0"/>
              <a:t>4</a:t>
            </a:r>
          </a:p>
        </p:txBody>
      </p:sp>
      <p:sp>
        <p:nvSpPr>
          <p:cNvPr id="57" name="5-Point Star 56"/>
          <p:cNvSpPr/>
          <p:nvPr/>
        </p:nvSpPr>
        <p:spPr>
          <a:xfrm>
            <a:off x="3411828" y="2514600"/>
            <a:ext cx="3124200" cy="2362200"/>
          </a:xfrm>
          <a:prstGeom prst="star5">
            <a:avLst/>
          </a:prstGeom>
          <a:solidFill>
            <a:srgbClr val="C0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dirty="0"/>
              <a:t>3</a:t>
            </a:r>
          </a:p>
        </p:txBody>
      </p:sp>
      <p:sp>
        <p:nvSpPr>
          <p:cNvPr id="58" name="5-Point Star 57"/>
          <p:cNvSpPr/>
          <p:nvPr/>
        </p:nvSpPr>
        <p:spPr>
          <a:xfrm>
            <a:off x="3411828" y="2514600"/>
            <a:ext cx="3124200" cy="2362200"/>
          </a:xfrm>
          <a:prstGeom prst="star5">
            <a:avLst/>
          </a:prstGeom>
          <a:solidFill>
            <a:srgbClr val="C0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dirty="0"/>
              <a:t>2</a:t>
            </a:r>
          </a:p>
        </p:txBody>
      </p:sp>
      <p:sp>
        <p:nvSpPr>
          <p:cNvPr id="59" name="5-Point Star 58"/>
          <p:cNvSpPr/>
          <p:nvPr/>
        </p:nvSpPr>
        <p:spPr>
          <a:xfrm>
            <a:off x="3411828" y="2514600"/>
            <a:ext cx="3124200" cy="2362200"/>
          </a:xfrm>
          <a:prstGeom prst="star5">
            <a:avLst/>
          </a:prstGeom>
          <a:solidFill>
            <a:srgbClr val="C0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dirty="0"/>
              <a:t>1</a:t>
            </a:r>
          </a:p>
        </p:txBody>
      </p:sp>
      <p:sp>
        <p:nvSpPr>
          <p:cNvPr id="60" name="5-Point Star 59"/>
          <p:cNvSpPr/>
          <p:nvPr/>
        </p:nvSpPr>
        <p:spPr>
          <a:xfrm>
            <a:off x="3411828" y="2514600"/>
            <a:ext cx="3124200" cy="2362200"/>
          </a:xfrm>
          <a:prstGeom prst="star5">
            <a:avLst/>
          </a:prstGeom>
          <a:solidFill>
            <a:srgbClr val="C0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dirty="0"/>
              <a:t>0</a:t>
            </a:r>
          </a:p>
        </p:txBody>
      </p:sp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1777" y="2514600"/>
            <a:ext cx="4724400" cy="3352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051854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" presetClass="entr" presetSubtype="0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3500"/>
                            </p:stCondLst>
                            <p:childTnLst>
                              <p:par>
                                <p:cTn id="12" presetID="1" presetClass="entr" presetSubtype="0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0"/>
                            </p:stCondLst>
                            <p:childTnLst>
                              <p:par>
                                <p:cTn id="15" presetID="1" presetClass="entr" presetSubtype="0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6500"/>
                            </p:stCondLst>
                            <p:childTnLst>
                              <p:par>
                                <p:cTn id="18" presetID="1" presetClass="entr" presetSubtype="0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8000"/>
                            </p:stCondLst>
                            <p:childTnLst>
                              <p:par>
                                <p:cTn id="21" presetID="1" presetClass="entr" presetSubtype="0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9500"/>
                            </p:stCondLst>
                            <p:childTnLst>
                              <p:par>
                                <p:cTn id="24" presetID="1" presetClass="entr" presetSubtype="0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1000"/>
                            </p:stCondLst>
                            <p:childTnLst>
                              <p:par>
                                <p:cTn id="27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4" grpId="0" animBg="1"/>
      <p:bldP spid="38" grpId="0" animBg="1"/>
      <p:bldP spid="56" grpId="0" animBg="1"/>
      <p:bldP spid="57" grpId="0" animBg="1"/>
      <p:bldP spid="58" grpId="0" animBg="1"/>
      <p:bldP spid="59" grpId="0" animBg="1"/>
      <p:bldP spid="60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Heart 3"/>
          <p:cNvSpPr/>
          <p:nvPr/>
        </p:nvSpPr>
        <p:spPr>
          <a:xfrm>
            <a:off x="1295400" y="1295400"/>
            <a:ext cx="2362200" cy="1752600"/>
          </a:xfrm>
          <a:prstGeom prst="heart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hỏi</a:t>
            </a:r>
            <a:endParaRPr lang="en-US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895600" y="3810000"/>
            <a:ext cx="51054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4400" dirty="0">
                <a:solidFill>
                  <a:srgbClr val="C00000"/>
                </a:solidFill>
                <a:latin typeface="+mj-lt"/>
              </a:rPr>
              <a:t>Ong đã trả lời Bướm như thế nào?</a:t>
            </a:r>
            <a:endParaRPr lang="en-US" sz="4400" dirty="0">
              <a:solidFill>
                <a:srgbClr val="C00000"/>
              </a:solidFill>
              <a:latin typeface="+mj-lt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4401" y="0"/>
            <a:ext cx="4422820" cy="3733800"/>
          </a:xfrm>
          <a:prstGeom prst="rect">
            <a:avLst/>
          </a:prstGeom>
        </p:spPr>
      </p:pic>
      <p:pic>
        <p:nvPicPr>
          <p:cNvPr id="2" name="ong tl.m4a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330816" y="4076075"/>
            <a:ext cx="1066799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09157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11138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Dạy</a:t>
            </a:r>
            <a:r>
              <a:rPr lang="en-US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trẻ</a:t>
            </a:r>
            <a:r>
              <a:rPr lang="en-US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đọc</a:t>
            </a:r>
            <a:r>
              <a:rPr lang="en-US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thơ</a:t>
            </a:r>
            <a:endParaRPr lang="en-US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447800" y="1905000"/>
            <a:ext cx="6553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3477296" y="1454308"/>
            <a:ext cx="373380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dirty="0">
                <a:latin typeface="+mj-lt"/>
              </a:rPr>
              <a:t>Con bướm trắng </a:t>
            </a:r>
          </a:p>
          <a:p>
            <a:r>
              <a:rPr lang="vi-VN" sz="2400" dirty="0">
                <a:latin typeface="+mj-lt"/>
              </a:rPr>
              <a:t>Lượn vườn hồng </a:t>
            </a:r>
          </a:p>
          <a:p>
            <a:r>
              <a:rPr lang="vi-VN" sz="2400" dirty="0">
                <a:latin typeface="+mj-lt"/>
              </a:rPr>
              <a:t>Gặp con ong </a:t>
            </a:r>
          </a:p>
          <a:p>
            <a:r>
              <a:rPr lang="vi-VN" sz="2400" dirty="0">
                <a:latin typeface="+mj-lt"/>
              </a:rPr>
              <a:t>Đang bay vội </a:t>
            </a:r>
          </a:p>
          <a:p>
            <a:r>
              <a:rPr lang="vi-VN" sz="2400" dirty="0">
                <a:latin typeface="+mj-lt"/>
              </a:rPr>
              <a:t>Bướm liền </a:t>
            </a:r>
            <a:r>
              <a:rPr lang="en-US" sz="2400" dirty="0" err="1">
                <a:latin typeface="+mj-lt"/>
                <a:cs typeface="Times New Roman" pitchFamily="18" charset="0"/>
              </a:rPr>
              <a:t>gọi</a:t>
            </a:r>
            <a:r>
              <a:rPr lang="vi-VN" sz="2400" dirty="0">
                <a:latin typeface="+mj-lt"/>
                <a:cs typeface="Times New Roman" pitchFamily="18" charset="0"/>
              </a:rPr>
              <a:t> </a:t>
            </a:r>
          </a:p>
          <a:p>
            <a:r>
              <a:rPr lang="vi-VN" sz="2400" dirty="0">
                <a:latin typeface="+mj-lt"/>
              </a:rPr>
              <a:t>Rủ đi chơi </a:t>
            </a:r>
          </a:p>
          <a:p>
            <a:r>
              <a:rPr lang="vi-VN" sz="2400" dirty="0">
                <a:latin typeface="+mj-lt"/>
              </a:rPr>
              <a:t>Ong trả lời </a:t>
            </a:r>
          </a:p>
          <a:p>
            <a:r>
              <a:rPr lang="vi-VN" sz="2400" dirty="0">
                <a:latin typeface="+mj-lt"/>
              </a:rPr>
              <a:t>Tôi còn bận </a:t>
            </a:r>
          </a:p>
          <a:p>
            <a:r>
              <a:rPr lang="vi-VN" sz="2400" dirty="0">
                <a:latin typeface="+mj-lt"/>
              </a:rPr>
              <a:t>Mẹ tôi dặn </a:t>
            </a:r>
            <a:endParaRPr lang="en-US" sz="2400" dirty="0">
              <a:latin typeface="+mj-lt"/>
            </a:endParaRPr>
          </a:p>
          <a:p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Việc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chưa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xong</a:t>
            </a:r>
            <a:r>
              <a:rPr lang="vi-VN" sz="2400" dirty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vi-VN" sz="2400" dirty="0">
                <a:latin typeface="+mj-lt"/>
              </a:rPr>
              <a:t>Đi chơi rong </a:t>
            </a:r>
          </a:p>
          <a:p>
            <a:r>
              <a:rPr lang="vi-VN" sz="2400" dirty="0">
                <a:latin typeface="+mj-lt"/>
              </a:rPr>
              <a:t>Mẹ không thích</a:t>
            </a:r>
            <a:r>
              <a:rPr lang="en-US" sz="2400" dirty="0">
                <a:latin typeface="+mj-lt"/>
              </a:rPr>
              <a:t>.</a:t>
            </a:r>
            <a:endParaRPr lang="vi-VN" sz="2400" dirty="0">
              <a:latin typeface="+mj-lt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3429000"/>
            <a:ext cx="3124200" cy="30032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64846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C0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C0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8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2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C0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3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C0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4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8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C0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9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C0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0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24" dur="5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C0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5" dur="5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C0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6" dur="5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30" dur="5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C0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31" dur="5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C0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32" dur="5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36" dur="500" fill="hold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C0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37" dur="500" fill="hold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C0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38" dur="500" fill="hold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6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42" dur="500" fill="hold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C0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43" dur="500" fill="hold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C0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44" dur="500" fill="hold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6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48" dur="500" fill="hold"/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C0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49" dur="500" fill="hold"/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C0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50" dur="500" fill="hold"/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6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54" dur="500" fill="hold"/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C0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55" dur="500" fill="hold"/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C0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56" dur="500" fill="hold"/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6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0" dur="500" fill="hold"/>
                                        <p:tgtEl>
                                          <p:spTgt spid="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C0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61" dur="500" fill="hold"/>
                                        <p:tgtEl>
                                          <p:spTgt spid="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C0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62" dur="500" fill="hold"/>
                                        <p:tgtEl>
                                          <p:spTgt spid="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6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6" dur="500" fill="hold"/>
                                        <p:tgtEl>
                                          <p:spTgt spid="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C0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67" dur="500" fill="hold"/>
                                        <p:tgtEl>
                                          <p:spTgt spid="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C0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68" dur="500" fill="hold"/>
                                        <p:tgtEl>
                                          <p:spTgt spid="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6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72" dur="500" fill="hold"/>
                                        <p:tgtEl>
                                          <p:spTgt spid="8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C0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3" dur="500" fill="hold"/>
                                        <p:tgtEl>
                                          <p:spTgt spid="8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C0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4" dur="500" fill="hold"/>
                                        <p:tgtEl>
                                          <p:spTgt spid="8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762000" y="-164206"/>
            <a:ext cx="8229600" cy="1143000"/>
          </a:xfrm>
        </p:spPr>
        <p:txBody>
          <a:bodyPr/>
          <a:lstStyle/>
          <a:p>
            <a:r>
              <a:rPr lang="en-US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Lần</a:t>
            </a:r>
            <a:r>
              <a:rPr lang="en-US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3: </a:t>
            </a:r>
            <a:r>
              <a:rPr lang="en-US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Xem</a:t>
            </a:r>
            <a:r>
              <a:rPr lang="en-US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video </a:t>
            </a:r>
          </a:p>
        </p:txBody>
      </p:sp>
      <p:pic>
        <p:nvPicPr>
          <p:cNvPr id="5" name="Untitled.mp4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0" y="914400"/>
            <a:ext cx="9143999" cy="594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79937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295400" y="1676400"/>
            <a:ext cx="696184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cap="all" dirty="0" err="1">
                <a:ln w="0"/>
                <a:solidFill>
                  <a:srgbClr val="C00000"/>
                </a:solidFill>
                <a:effectLst>
                  <a:reflection blurRad="12700" stA="50000" endPos="50000" dist="5000" dir="5400000" sy="-100000" rotWithShape="0"/>
                </a:effectLst>
              </a:rPr>
              <a:t>Trân</a:t>
            </a:r>
            <a:r>
              <a:rPr lang="en-US" sz="5400" b="1" cap="all" dirty="0">
                <a:ln w="0"/>
                <a:solidFill>
                  <a:srgbClr val="C00000"/>
                </a:solidFill>
                <a:effectLst>
                  <a:reflection blurRad="12700" stA="50000" endPos="50000" dist="5000" dir="5400000" sy="-100000" rotWithShape="0"/>
                </a:effectLst>
              </a:rPr>
              <a:t> </a:t>
            </a:r>
            <a:r>
              <a:rPr lang="en-US" sz="5400" b="1" cap="all" dirty="0" err="1">
                <a:ln w="0"/>
                <a:solidFill>
                  <a:srgbClr val="C00000"/>
                </a:solidFill>
                <a:effectLst>
                  <a:reflection blurRad="12700" stA="50000" endPos="50000" dist="5000" dir="5400000" sy="-100000" rotWithShape="0"/>
                </a:effectLst>
              </a:rPr>
              <a:t>trọng</a:t>
            </a:r>
            <a:r>
              <a:rPr lang="en-US" sz="5400" b="1" cap="all" dirty="0">
                <a:ln w="0"/>
                <a:solidFill>
                  <a:srgbClr val="C00000"/>
                </a:solidFill>
                <a:effectLst>
                  <a:reflection blurRad="12700" stA="50000" endPos="50000" dist="5000" dir="5400000" sy="-100000" rotWithShape="0"/>
                </a:effectLst>
              </a:rPr>
              <a:t> </a:t>
            </a:r>
            <a:r>
              <a:rPr lang="en-US" sz="5400" b="1" cap="all" dirty="0" err="1">
                <a:ln w="0"/>
                <a:solidFill>
                  <a:srgbClr val="C00000"/>
                </a:solidFill>
                <a:effectLst>
                  <a:reflection blurRad="12700" stA="50000" endPos="50000" dist="5000" dir="5400000" sy="-100000" rotWithShape="0"/>
                </a:effectLst>
              </a:rPr>
              <a:t>cảm</a:t>
            </a:r>
            <a:r>
              <a:rPr lang="en-US" sz="5400" b="1" cap="all" dirty="0">
                <a:ln w="0"/>
                <a:solidFill>
                  <a:srgbClr val="C00000"/>
                </a:solidFill>
                <a:effectLst>
                  <a:reflection blurRad="12700" stA="50000" endPos="50000" dist="5000" dir="5400000" sy="-100000" rotWithShape="0"/>
                </a:effectLst>
              </a:rPr>
              <a:t> </a:t>
            </a:r>
            <a:r>
              <a:rPr lang="en-US" sz="5400" b="1" cap="all" dirty="0" err="1">
                <a:ln w="0"/>
                <a:solidFill>
                  <a:srgbClr val="C00000"/>
                </a:solidFill>
                <a:effectLst>
                  <a:reflection blurRad="12700" stA="50000" endPos="50000" dist="5000" dir="5400000" sy="-100000" rotWithShape="0"/>
                </a:effectLst>
              </a:rPr>
              <a:t>ơn</a:t>
            </a:r>
            <a:r>
              <a:rPr lang="en-US" sz="5400" b="1" cap="all" dirty="0">
                <a:ln w="0"/>
                <a:solidFill>
                  <a:srgbClr val="C00000"/>
                </a:solidFill>
                <a:effectLst>
                  <a:reflection blurRad="12700" stA="50000" endPos="50000" dist="5000" dir="5400000" sy="-100000" rotWithShape="0"/>
                </a:effectLst>
              </a:rPr>
              <a:t>!</a:t>
            </a:r>
            <a:endParaRPr lang="en-US" sz="5400" b="1" cap="all" spc="0" dirty="0">
              <a:ln w="0"/>
              <a:solidFill>
                <a:srgbClr val="C00000"/>
              </a:solidFill>
              <a:effectLst>
                <a:reflection blurRad="12700" stA="50000" endPos="50000" dist="5000" dir="5400000" sy="-100000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40003762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99" y="0"/>
            <a:ext cx="9144000" cy="6858000"/>
          </a:xfrm>
          <a:prstGeom prst="rect">
            <a:avLst/>
          </a:prstGeom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947671" y="685800"/>
            <a:ext cx="8196329" cy="1143000"/>
          </a:xfrm>
        </p:spPr>
        <p:txBody>
          <a:bodyPr>
            <a:noAutofit/>
          </a:bodyPr>
          <a:lstStyle/>
          <a:p>
            <a:r>
              <a:rPr lang="en-US" sz="3400" dirty="0" err="1">
                <a:solidFill>
                  <a:srgbClr val="C00000"/>
                </a:solidFill>
                <a:effectLst>
                  <a:reflection blurRad="6350" stA="60000" endA="900" endPos="58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3400" dirty="0">
                <a:solidFill>
                  <a:srgbClr val="C00000"/>
                </a:solidFill>
                <a:effectLst>
                  <a:reflection blurRad="6350" stA="60000" endA="900" endPos="58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dirty="0" err="1">
                <a:solidFill>
                  <a:srgbClr val="C00000"/>
                </a:solidFill>
                <a:effectLst>
                  <a:reflection blurRad="6350" stA="60000" endA="900" endPos="58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3400" dirty="0">
                <a:solidFill>
                  <a:srgbClr val="C00000"/>
                </a:solidFill>
                <a:effectLst>
                  <a:reflection blurRad="6350" stA="60000" endA="900" endPos="58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1: </a:t>
            </a:r>
            <a:r>
              <a:rPr lang="en-US" sz="3400" dirty="0" err="1">
                <a:solidFill>
                  <a:srgbClr val="C00000"/>
                </a:solidFill>
                <a:effectLst>
                  <a:reflection blurRad="6350" stA="60000" endA="900" endPos="58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Ổn</a:t>
            </a:r>
            <a:r>
              <a:rPr lang="en-US" sz="3400" dirty="0">
                <a:solidFill>
                  <a:srgbClr val="C00000"/>
                </a:solidFill>
                <a:effectLst>
                  <a:reflection blurRad="6350" stA="60000" endA="900" endPos="58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dirty="0" err="1">
                <a:solidFill>
                  <a:srgbClr val="C00000"/>
                </a:solidFill>
                <a:effectLst>
                  <a:reflection blurRad="6350" stA="60000" endA="900" endPos="58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định</a:t>
            </a:r>
            <a:r>
              <a:rPr lang="en-US" sz="3400" dirty="0">
                <a:solidFill>
                  <a:srgbClr val="C00000"/>
                </a:solidFill>
                <a:effectLst>
                  <a:reflection blurRad="6350" stA="60000" endA="900" endPos="58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dirty="0" err="1">
                <a:solidFill>
                  <a:srgbClr val="C00000"/>
                </a:solidFill>
                <a:effectLst>
                  <a:reflection blurRad="6350" stA="60000" endA="900" endPos="58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tổ</a:t>
            </a:r>
            <a:r>
              <a:rPr lang="en-US" sz="3400" dirty="0">
                <a:solidFill>
                  <a:srgbClr val="C00000"/>
                </a:solidFill>
                <a:effectLst>
                  <a:reflection blurRad="6350" stA="60000" endA="900" endPos="58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dirty="0" err="1">
                <a:solidFill>
                  <a:srgbClr val="C00000"/>
                </a:solidFill>
                <a:effectLst>
                  <a:reflection blurRad="6350" stA="60000" endA="900" endPos="58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chức</a:t>
            </a:r>
            <a:r>
              <a:rPr lang="en-US" sz="3400" dirty="0">
                <a:solidFill>
                  <a:srgbClr val="C00000"/>
                </a:solidFill>
                <a:effectLst>
                  <a:reflection blurRad="6350" stA="60000" endA="900" endPos="58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en-US" sz="3400" dirty="0" err="1">
                <a:solidFill>
                  <a:srgbClr val="C00000"/>
                </a:solidFill>
                <a:effectLst>
                  <a:reflection blurRad="6350" stA="60000" endA="900" endPos="58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Gây</a:t>
            </a:r>
            <a:r>
              <a:rPr lang="en-US" sz="3400" dirty="0">
                <a:solidFill>
                  <a:srgbClr val="C00000"/>
                </a:solidFill>
                <a:effectLst>
                  <a:reflection blurRad="6350" stA="60000" endA="900" endPos="58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dirty="0" err="1">
                <a:solidFill>
                  <a:srgbClr val="C00000"/>
                </a:solidFill>
                <a:effectLst>
                  <a:reflection blurRad="6350" stA="60000" endA="900" endPos="58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hứng</a:t>
            </a:r>
            <a:r>
              <a:rPr lang="en-US" sz="3400" dirty="0">
                <a:solidFill>
                  <a:srgbClr val="C00000"/>
                </a:solidFill>
                <a:effectLst>
                  <a:reflection blurRad="6350" stA="60000" endA="900" endPos="58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dirty="0" err="1">
                <a:solidFill>
                  <a:srgbClr val="C00000"/>
                </a:solidFill>
                <a:effectLst>
                  <a:reflection blurRad="6350" stA="60000" endA="900" endPos="58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thú</a:t>
            </a:r>
            <a:endParaRPr lang="en-US" sz="3400" dirty="0">
              <a:solidFill>
                <a:srgbClr val="C00000"/>
              </a:solidFill>
              <a:effectLst>
                <a:reflection blurRad="6350" stA="60000" endA="900" endPos="58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Heart 5"/>
          <p:cNvSpPr/>
          <p:nvPr/>
        </p:nvSpPr>
        <p:spPr>
          <a:xfrm>
            <a:off x="1600200" y="2057400"/>
            <a:ext cx="1676400" cy="1371600"/>
          </a:xfrm>
          <a:prstGeom prst="heart">
            <a:avLst/>
          </a:prstGeom>
          <a:solidFill>
            <a:srgbClr val="C0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đố</a:t>
            </a:r>
            <a:r>
              <a:rPr lang="en-US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89208" y="3731654"/>
            <a:ext cx="32004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dirty="0">
                <a:solidFill>
                  <a:srgbClr val="C00000"/>
                </a:solidFill>
                <a:latin typeface="+mj-lt"/>
              </a:rPr>
              <a:t>“Con gì nho nhỏ</a:t>
            </a:r>
          </a:p>
          <a:p>
            <a:r>
              <a:rPr lang="vi-VN" sz="2800" dirty="0">
                <a:solidFill>
                  <a:srgbClr val="C00000"/>
                </a:solidFill>
                <a:latin typeface="+mj-lt"/>
              </a:rPr>
              <a:t>Lưng nó uốn cong</a:t>
            </a:r>
          </a:p>
          <a:p>
            <a:r>
              <a:rPr lang="vi-VN" sz="2800" dirty="0">
                <a:solidFill>
                  <a:srgbClr val="C00000"/>
                </a:solidFill>
                <a:latin typeface="+mj-lt"/>
              </a:rPr>
              <a:t>Bay khắp cánh đồng</a:t>
            </a:r>
          </a:p>
          <a:p>
            <a:r>
              <a:rPr lang="vi-VN" sz="2800" dirty="0">
                <a:solidFill>
                  <a:srgbClr val="C00000"/>
                </a:solidFill>
                <a:latin typeface="+mj-lt"/>
              </a:rPr>
              <a:t>Kiếm hoa làm mật?”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2400" y="2057401"/>
            <a:ext cx="4114800" cy="34751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94834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5" grpId="0"/>
      <p:bldP spid="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2857500"/>
            <a:ext cx="8229600" cy="1143000"/>
          </a:xfrm>
        </p:spPr>
        <p:txBody>
          <a:bodyPr>
            <a:normAutofit/>
          </a:bodyPr>
          <a:lstStyle/>
          <a:p>
            <a:r>
              <a:rPr lang="en-US" sz="5400" dirty="0" err="1">
                <a:solidFill>
                  <a:srgbClr val="C00000"/>
                </a:solidFill>
                <a:effectLst>
                  <a:reflection blurRad="6350" stA="60000" endA="900" endPos="58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5400" dirty="0">
                <a:solidFill>
                  <a:srgbClr val="C00000"/>
                </a:solidFill>
                <a:effectLst>
                  <a:reflection blurRad="6350" stA="60000" endA="900" endPos="58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dirty="0" err="1">
                <a:solidFill>
                  <a:srgbClr val="C00000"/>
                </a:solidFill>
                <a:effectLst>
                  <a:reflection blurRad="6350" stA="60000" endA="900" endPos="58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5400" dirty="0">
                <a:solidFill>
                  <a:srgbClr val="C00000"/>
                </a:solidFill>
                <a:effectLst>
                  <a:reflection blurRad="6350" stA="60000" endA="900" endPos="58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2: </a:t>
            </a:r>
            <a:r>
              <a:rPr lang="en-US" sz="5400" dirty="0" err="1">
                <a:solidFill>
                  <a:srgbClr val="C00000"/>
                </a:solidFill>
                <a:effectLst>
                  <a:reflection blurRad="6350" stA="60000" endA="900" endPos="58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Nội</a:t>
            </a:r>
            <a:r>
              <a:rPr lang="en-US" sz="5400" dirty="0">
                <a:solidFill>
                  <a:srgbClr val="C00000"/>
                </a:solidFill>
                <a:effectLst>
                  <a:reflection blurRad="6350" stA="60000" endA="900" endPos="58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dung</a:t>
            </a:r>
          </a:p>
        </p:txBody>
      </p:sp>
    </p:spTree>
    <p:extLst>
      <p:ext uri="{BB962C8B-B14F-4D97-AF65-F5344CB8AC3E}">
        <p14:creationId xmlns:p14="http://schemas.microsoft.com/office/powerpoint/2010/main" val="11957162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906887" y="304800"/>
            <a:ext cx="8229600" cy="1143000"/>
          </a:xfrm>
        </p:spPr>
        <p:txBody>
          <a:bodyPr/>
          <a:lstStyle/>
          <a:p>
            <a:r>
              <a:rPr lang="en-US" dirty="0" err="1">
                <a:solidFill>
                  <a:srgbClr val="C0000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Lần</a:t>
            </a:r>
            <a:r>
              <a:rPr lang="en-US" dirty="0">
                <a:solidFill>
                  <a:srgbClr val="C0000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 1: </a:t>
            </a:r>
            <a:r>
              <a:rPr lang="en-US" dirty="0" err="1">
                <a:solidFill>
                  <a:srgbClr val="C0000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Đọc</a:t>
            </a:r>
            <a:r>
              <a:rPr lang="en-US" dirty="0">
                <a:solidFill>
                  <a:srgbClr val="C0000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C0000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diễn</a:t>
            </a:r>
            <a:r>
              <a:rPr lang="en-US" dirty="0">
                <a:solidFill>
                  <a:srgbClr val="C0000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C0000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cảm</a:t>
            </a:r>
            <a:endParaRPr lang="en-US" dirty="0">
              <a:solidFill>
                <a:srgbClr val="C00000"/>
              </a:solidFill>
              <a:effectLst>
                <a:outerShdw blurRad="60007" dist="310007" dir="7680000" sy="30000" kx="1300200" algn="ctr" rotWithShape="0">
                  <a:prstClr val="black">
                    <a:alpha val="32000"/>
                  </a:prst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200400" y="1676400"/>
            <a:ext cx="419100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dirty="0">
                <a:solidFill>
                  <a:srgbClr val="C00000"/>
                </a:solidFill>
                <a:latin typeface="+mj-lt"/>
              </a:rPr>
              <a:t>Con bướm trắng </a:t>
            </a:r>
          </a:p>
          <a:p>
            <a:r>
              <a:rPr lang="vi-VN" sz="2400" dirty="0">
                <a:solidFill>
                  <a:srgbClr val="C00000"/>
                </a:solidFill>
                <a:latin typeface="+mj-lt"/>
              </a:rPr>
              <a:t>Lượn vườn hồng </a:t>
            </a:r>
          </a:p>
          <a:p>
            <a:r>
              <a:rPr lang="vi-VN" sz="2400" dirty="0">
                <a:solidFill>
                  <a:srgbClr val="C00000"/>
                </a:solidFill>
                <a:latin typeface="+mj-lt"/>
              </a:rPr>
              <a:t>Gặp con ong </a:t>
            </a:r>
          </a:p>
          <a:p>
            <a:r>
              <a:rPr lang="vi-VN" sz="2400" dirty="0">
                <a:solidFill>
                  <a:srgbClr val="C00000"/>
                </a:solidFill>
                <a:latin typeface="+mj-lt"/>
              </a:rPr>
              <a:t>Đang bay vội </a:t>
            </a:r>
          </a:p>
          <a:p>
            <a:r>
              <a:rPr lang="vi-VN" sz="2400" dirty="0">
                <a:solidFill>
                  <a:srgbClr val="C00000"/>
                </a:solidFill>
                <a:latin typeface="+mj-lt"/>
              </a:rPr>
              <a:t>Bướm liền </a:t>
            </a:r>
            <a:r>
              <a:rPr lang="en-US" sz="24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gọi</a:t>
            </a:r>
            <a:endParaRPr lang="vi-VN" sz="24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vi-VN" sz="2400" dirty="0">
                <a:solidFill>
                  <a:srgbClr val="C00000"/>
                </a:solidFill>
                <a:latin typeface="+mj-lt"/>
              </a:rPr>
              <a:t>Rủ đi chơi </a:t>
            </a:r>
          </a:p>
          <a:p>
            <a:r>
              <a:rPr lang="vi-VN" sz="2400" dirty="0">
                <a:solidFill>
                  <a:srgbClr val="C00000"/>
                </a:solidFill>
                <a:latin typeface="+mj-lt"/>
              </a:rPr>
              <a:t>Ong trả lời </a:t>
            </a:r>
          </a:p>
          <a:p>
            <a:r>
              <a:rPr lang="vi-VN" sz="2400" dirty="0">
                <a:solidFill>
                  <a:srgbClr val="C00000"/>
                </a:solidFill>
                <a:latin typeface="+mj-lt"/>
              </a:rPr>
              <a:t>Tôi còn bận </a:t>
            </a:r>
          </a:p>
          <a:p>
            <a:r>
              <a:rPr lang="vi-VN" sz="2400" dirty="0">
                <a:solidFill>
                  <a:srgbClr val="C00000"/>
                </a:solidFill>
                <a:latin typeface="+mj-lt"/>
              </a:rPr>
              <a:t>Mẹ tôi dặn</a:t>
            </a:r>
            <a:endParaRPr lang="en-US" sz="2400" dirty="0">
              <a:solidFill>
                <a:srgbClr val="C00000"/>
              </a:solidFill>
              <a:latin typeface="+mj-lt"/>
            </a:endParaRPr>
          </a:p>
          <a:p>
            <a:r>
              <a:rPr lang="en-US" sz="24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Việc</a:t>
            </a:r>
            <a:r>
              <a:rPr lang="en-US" sz="24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chưa</a:t>
            </a:r>
            <a:r>
              <a:rPr lang="en-US" sz="24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xong</a:t>
            </a:r>
            <a:r>
              <a:rPr lang="vi-VN" sz="24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</a:p>
          <a:p>
            <a:r>
              <a:rPr lang="vi-VN" sz="2400" dirty="0">
                <a:solidFill>
                  <a:srgbClr val="C00000"/>
                </a:solidFill>
                <a:latin typeface="+mj-lt"/>
              </a:rPr>
              <a:t>Đi chơi rong </a:t>
            </a:r>
          </a:p>
          <a:p>
            <a:r>
              <a:rPr lang="vi-VN" sz="2400" dirty="0">
                <a:solidFill>
                  <a:srgbClr val="C00000"/>
                </a:solidFill>
                <a:latin typeface="+mj-lt"/>
              </a:rPr>
              <a:t>Mẹ không thích</a:t>
            </a:r>
            <a:r>
              <a:rPr lang="en-US" sz="2400" dirty="0">
                <a:solidFill>
                  <a:srgbClr val="C00000"/>
                </a:solidFill>
                <a:latin typeface="+mj-lt"/>
              </a:rPr>
              <a:t>.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9800" y="1447800"/>
            <a:ext cx="2476500" cy="184785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4419600"/>
            <a:ext cx="2743200" cy="2209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90729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4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5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2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3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0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1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8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9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4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4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46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47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4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4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54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55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5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5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62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63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6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6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0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71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7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7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8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79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8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8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86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7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8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8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94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95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9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02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03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0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72"/>
            <a:ext cx="9144000" cy="6858000"/>
          </a:xfrm>
          <a:prstGeom prst="rect">
            <a:avLst/>
          </a:prstGeom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647700" y="1295400"/>
            <a:ext cx="7848600" cy="800100"/>
          </a:xfrm>
        </p:spPr>
        <p:txBody>
          <a:bodyPr>
            <a:noAutofit/>
          </a:bodyPr>
          <a:lstStyle/>
          <a:p>
            <a:r>
              <a:rPr lang="en-US" sz="3600" dirty="0" err="1">
                <a:solidFill>
                  <a:srgbClr val="C0000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Lần</a:t>
            </a:r>
            <a:r>
              <a:rPr lang="en-US" sz="3600" dirty="0">
                <a:solidFill>
                  <a:srgbClr val="C0000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 2: </a:t>
            </a:r>
            <a:r>
              <a:rPr lang="en-US" sz="3600" dirty="0" err="1">
                <a:solidFill>
                  <a:srgbClr val="C0000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Đọc</a:t>
            </a:r>
            <a:r>
              <a:rPr lang="en-US" sz="3600" dirty="0">
                <a:solidFill>
                  <a:srgbClr val="C0000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C0000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diễn</a:t>
            </a:r>
            <a:r>
              <a:rPr lang="en-US" sz="3600" dirty="0">
                <a:solidFill>
                  <a:srgbClr val="C0000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C0000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cảm</a:t>
            </a:r>
            <a:r>
              <a:rPr lang="en-US" sz="3600" dirty="0">
                <a:solidFill>
                  <a:srgbClr val="C0000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C0000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kết</a:t>
            </a:r>
            <a:r>
              <a:rPr lang="en-US" sz="3600" dirty="0">
                <a:solidFill>
                  <a:srgbClr val="C0000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C0000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sz="3600" dirty="0">
                <a:solidFill>
                  <a:srgbClr val="C0000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C0000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3600" dirty="0">
                <a:solidFill>
                  <a:srgbClr val="C0000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C0000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tranh</a:t>
            </a:r>
            <a:r>
              <a:rPr lang="en-US" sz="3600" dirty="0">
                <a:solidFill>
                  <a:srgbClr val="C0000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4981719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1"/>
            <a:ext cx="9143999" cy="687731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12631" y="9660"/>
            <a:ext cx="8001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Ong</a:t>
            </a:r>
            <a:r>
              <a:rPr lang="en-US" sz="4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4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Bướm</a:t>
            </a:r>
            <a:r>
              <a:rPr lang="en-US" sz="4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962400" y="685800"/>
            <a:ext cx="10059988" cy="7473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0" y="-2356879"/>
            <a:ext cx="8516937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574908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38889E-6 1.2766E-6 C -0.00747 0.04949 -0.00035 0.09574 0.01128 0.14246 C 0.01267 0.15356 0.01492 0.15749 0.0184 0.16697 C 0.02951 0.19704 0.04149 0.21808 0.06058 0.24006 C 0.0684 0.24907 0.07447 0.26087 0.08454 0.26457 C 0.09114 0.27336 0.08715 0.26873 0.09722 0.27752 C 0.09843 0.27845 0.09878 0.28076 0.09999 0.28145 C 0.10225 0.28284 0.10468 0.28261 0.10711 0.2833 C 0.11232 0.29417 0.10642 0.28492 0.11822 0.2907 C 0.12534 0.29417 0.12447 0.29648 0.12951 0.30203 C 0.13402 0.30712 0.13923 0.30944 0.14496 0.31129 C 0.15138 0.3173 0.15885 0.31707 0.16631 0.31892 C 0.1743 0.32424 0.17777 0.3247 0.18732 0.32632 C 0.19288 0.33117 0.19774 0.33164 0.20433 0.33395 C 0.21753 0.33881 0.23038 0.34459 0.24374 0.34898 C 0.26215 0.36124 0.28281 0.36355 0.30294 0.36771 C 0.35208 0.37812 0.29982 0.37003 0.33524 0.37512 C 0.42621 0.42252 0.53055 0.3839 0.62829 0.3846 C 0.67569 0.40264 0.81944 0.38853 0.82968 0.3883 C 0.83437 0.38575 0.83888 0.38252 0.84374 0.3809 C 0.84791 0.37951 0.85242 0.38043 0.85642 0.37882 C 0.88645 0.3661 0.84114 0.37442 0.88176 0.36956 C 0.89808 0.36078 0.89079 0.36332 0.90294 0.36008 C 0.91249 0.35361 0.91892 0.35268 0.92829 0.34713 C 0.94392 0.33765 0.95676 0.32447 0.97048 0.31129 C 0.97274 0.3092 0.97551 0.30805 0.9776 0.30573 C 0.9802 0.30296 0.98194 0.2988 0.98454 0.29625 C 0.98645 0.2944 0.98871 0.29302 0.99027 0.2907 C 0.99565 0.28284 0.9986 0.27359 1.00433 0.26642 C 1.00624 0.25578 1.00833 0.25 1.01406 0.24191 C 1.01822 0.21739 1.01267 0.24468 1.0184 0.22687 C 1.01996 0.22225 1.01996 0.21462 1.02117 0.20999 C 1.02187 0.20745 1.02308 0.20513 1.02395 0.20259 C 1.02447 0.20074 1.02482 0.19866 1.02534 0.19681 C 1.02638 0.18339 1.02603 0.179 1.03107 0.16882 C 1.03072 0.14154 1.03853 0.06175 1.01562 0.02983 C 1.01423 0.02012 1.01215 0.01064 1.0085 0.00185 C 1.00347 -0.01064 1.0052 -0.00069 1.00138 -0.01318 C 0.996 -0.03076 1.00138 -0.01896 0.99583 -0.03007 C 0.9927 -0.04764 0.99669 -0.02891 0.99166 -0.04325 C 0.98194 -0.07054 0.9894 -0.05897 0.98038 -0.07146 C 0.97725 -0.08418 0.95728 -0.09459 0.9493 -0.1013 C 0.93732 -0.11124 0.92326 -0.12072 0.90989 -0.12766 C 0.90728 -0.12905 0.89322 -0.13876 0.88732 -0.13899 C 0.86718 -0.14015 0.84687 -0.14015 0.82673 -0.14084 C 0.82343 -0.14154 0.82013 -0.14154 0.81701 -0.14269 C 0.81544 -0.14339 0.81423 -0.1457 0.81267 -0.14639 C 0.80781 -0.14847 0.78871 -0.14986 0.78732 -0.15009 C 0.75103 -0.15934 0.71666 -0.15934 0.67899 -0.16143 C 0.6184 -0.16004 0.55728 -0.16143 0.49722 -0.15009 C 0.48732 -0.1457 0.47812 -0.1413 0.4677 -0.13899 C 0.46041 -0.1339 0.45069 -0.12951 0.44235 -0.12951 " pathEditMode="relative" ptsTypes="fffffffffffffffffffffffffffffffffffffffffffffffffffA">
                                      <p:cBhvr>
                                        <p:cTn id="14" dur="5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9.16667E-6 -4.53284E-6 C -0.04322 0.00301 -0.04288 0.0037 -0.10278 -4.53284E-6 C -0.11702 -0.00093 -0.13003 -0.01549 -0.14358 -0.01688 C -0.16528 -0.0192 -0.15487 -0.01804 -0.17465 -0.02058 C -0.20382 -0.01873 -0.23299 -0.01943 -0.26198 -0.01688 C -0.27518 -0.01573 -0.2948 -0.00809 -0.30834 -0.00555 C -0.32362 -0.00254 -0.35087 -0.00231 -0.36198 -0.00185 C -0.37639 0.00301 -0.38941 0.01179 -0.40417 0.01503 C -0.4257 0.02451 -0.44809 0.02613 -0.47032 0.03191 C -0.48594 0.03585 -0.50122 0.03908 -0.51684 0.04117 C -0.52431 0.04394 -0.53195 0.04463 -0.53959 0.04695 C -0.54393 0.04995 -0.54966 0.05365 -0.55487 0.05435 C -0.56563 0.05597 -0.58733 0.05805 -0.58733 0.05805 C -0.61285 0.06684 -0.64254 0.07192 -0.66893 0.07516 C -0.67431 0.07979 -0.67987 0.08048 -0.68594 0.08256 C -0.68959 0.08395 -0.69705 0.08626 -0.69705 0.08626 C -0.70921 0.09667 -0.72431 0.09621 -0.73802 0.09759 C -0.75 0.10153 -0.76285 0.10245 -0.77466 0.10685 C -0.78351 0.11008 -0.79237 0.11401 -0.80139 0.11633 C -0.81493 0.1235 -0.80313 0.11795 -0.82535 0.12373 C -0.83525 0.12627 -0.84497 0.13067 -0.85487 0.13321 C -0.86875 0.14223 -0.8849 0.1413 -0.9 0.14269 C -0.90851 0.14639 -0.91789 0.14732 -0.92674 0.15009 C -0.929 0.15264 -0.93108 0.15564 -0.93368 0.15749 C -0.93976 0.16189 -0.94757 0.16142 -0.95348 0.16698 C -0.95504 0.16859 -0.95608 0.17091 -0.95764 0.17253 C -0.96042 0.1753 -0.96615 0.18016 -0.96615 0.18016 C -0.97101 0.1908 -0.97796 0.20097 -0.98438 0.21022 C -0.98716 0.22017 -0.99254 0.22803 -0.99705 0.23636 C -1.00348 0.24815 -0.99671 0.23982 -1.00278 0.24954 C -1.01007 0.2611 -1.00365 0.24884 -1.01268 0.26087 C -1.01789 0.26781 -1.01927 0.27451 -1.02535 0.27937 C -1.02726 0.28932 -1.03195 0.29232 -1.03664 0.30019 C -1.04063 0.31406 -1.04237 0.3099 -1.04931 0.32077 C -1.05556 0.33048 -1.06077 0.34204 -1.06615 0.35268 C -1.0691 0.36471 -1.07205 0.37581 -1.07743 0.38645 C -1.08073 0.40379 -1.08299 0.42137 -1.08594 0.43895 C -1.08924 0.47895 -1.08525 0.51943 -1.09011 0.5592 C -1.08959 0.58811 -1.09688 0.63922 -1.0816 0.66975 C -1.07934 0.679 -1.07709 0.68339 -1.07171 0.69033 C -1.06893 0.7019 -1.06268 0.70814 -1.05625 0.7167 C -1.04914 0.72618 -1.04775 0.72919 -1.03941 0.73728 C -1.03403 0.7426 -1.03959 0.74052 -1.0323 0.74491 C -1.02032 0.75162 -1.00834 0.75694 -0.99566 0.76179 C -0.98212 0.76688 -0.96372 0.76619 -0.94931 0.7692 C -0.93594 0.77197 -0.92292 0.77428 -0.90973 0.77868 C -0.9073 0.77937 -0.90521 0.78145 -0.90278 0.78238 C -0.89914 0.784 -0.8915 0.78608 -0.8915 0.78608 C -0.88299 0.79348 -0.87188 0.79186 -0.86198 0.79371 C -0.84427 0.79718 -0.82761 0.80111 -0.80973 0.80296 C -0.80695 0.80412 -0.80434 0.80574 -0.80139 0.80666 C -0.79341 0.80851 -0.77743 0.81059 -0.77743 0.81059 C -0.61216 0.8092 -0.62691 0.81452 -0.53959 0.80481 C -0.49914 0.7944 -0.45573 0.79325 -0.41546 0.78793 C -0.41025 0.78723 -0.40521 0.78677 -0.4 0.78608 C -0.3948 0.78538 -0.38438 0.784 -0.38438 0.784 C -0.37605 0.78053 -0.36737 0.77845 -0.35903 0.77498 C -0.3507 0.76735 -0.34497 0.75833 -0.33664 0.75046 C -0.32934 0.74352 -0.32066 0.73867 -0.31268 0.73358 C -0.30504 0.72872 -0.29931 0.71994 -0.2915 0.71485 C -0.2875 0.70698 -0.28247 0.70467 -0.27743 0.69773 C -0.26737 0.68432 -0.27882 0.69519 -0.26893 0.68663 C -0.26598 0.67484 -0.26042 0.6642 -0.25625 0.65287 C -0.25313 0.64454 -0.25209 0.6339 -0.2507 0.62488 C -0.24879 0.59736 -0.24966 0.56961 -0.24636 0.54232 C -0.24688 0.51295 -0.24532 0.48335 -0.24792 0.45398 C -0.24896 0.44126 -0.26476 0.39986 -0.27171 0.39015 C -0.27587 0.3772 -0.28125 0.36263 -0.28872 0.35268 C -0.2948 0.32863 -0.30938 0.31707 -0.32674 0.30759 C -0.33889 0.30088 -0.34983 0.29117 -0.36198 0.28515 C -0.37587 0.27845 -0.39271 0.27729 -0.40695 0.2759 C -0.40938 0.27521 -0.41181 0.27498 -0.41407 0.27382 C -0.41598 0.2729 -0.41754 0.27081 -0.41962 0.27012 C -0.42223 0.2692 -0.44375 0.26665 -0.44497 0.26642 C -0.45487 0.25786 -0.44237 0.26758 -0.46059 0.26087 C -0.46424 0.25971 -0.46684 0.25624 -0.47032 0.25509 C -0.48542 0.24954 -0.50157 0.25231 -0.51684 0.25139 C -0.52605 0.24653 -0.53507 0.24561 -0.54514 0.24399 C -0.55261 0.24468 -0.57327 0.24584 -0.58299 0.24769 C -0.59618 0.25046 -0.61268 0.26179 -0.62674 0.26642 C -0.63768 0.27012 -0.64931 0.26642 -0.66059 0.26642 " pathEditMode="relative" ptsTypes="ffffffffffffffffffffffffffffffffffffffffffffffffffffffffffffffffffffffffffffffffA">
                                      <p:cBhvr>
                                        <p:cTn id="18" dur="30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-46149"/>
            <a:ext cx="9143999" cy="692239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828800" y="152400"/>
            <a:ext cx="6096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Ong</a:t>
            </a:r>
            <a:r>
              <a:rPr lang="en-US" sz="4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4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Bướm</a:t>
            </a:r>
            <a:r>
              <a:rPr lang="en-US" sz="4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0259" y="381000"/>
            <a:ext cx="10059988" cy="7473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2400" y="207135"/>
            <a:ext cx="8516937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600" y="1905000"/>
            <a:ext cx="4283040" cy="38862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663863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2" dur="2000" fill="hold"/>
                                        <p:tgtEl>
                                          <p:spTgt spid="512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51515"/>
            <a:ext cx="8229600" cy="1143000"/>
          </a:xfrm>
        </p:spPr>
        <p:txBody>
          <a:bodyPr/>
          <a:lstStyle/>
          <a:p>
            <a:r>
              <a:rPr lang="en-US" dirty="0" err="1">
                <a:solidFill>
                  <a:srgbClr val="C00000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Đàm</a:t>
            </a:r>
            <a:r>
              <a:rPr lang="en-US" dirty="0">
                <a:solidFill>
                  <a:srgbClr val="C00000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C00000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thoại</a:t>
            </a:r>
            <a:endParaRPr lang="en-US" dirty="0">
              <a:solidFill>
                <a:srgbClr val="C00000"/>
              </a:solidFill>
              <a:effectLst>
                <a:reflection blurRad="6350" stA="55000" endA="300" endPos="455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Heart 3"/>
          <p:cNvSpPr/>
          <p:nvPr/>
        </p:nvSpPr>
        <p:spPr>
          <a:xfrm>
            <a:off x="1459606" y="1295400"/>
            <a:ext cx="1676400" cy="1219200"/>
          </a:xfrm>
          <a:prstGeom prst="heart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hỏi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429000" y="1429434"/>
            <a:ext cx="533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6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thơ</a:t>
            </a:r>
            <a:r>
              <a:rPr lang="en-US" sz="36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6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tên</a:t>
            </a:r>
            <a:r>
              <a:rPr lang="en-US" sz="36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6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36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9700" y="2667000"/>
            <a:ext cx="6210300" cy="36528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63575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  <p:bldLst>
      <p:bldP spid="3" grpId="0"/>
      <p:bldP spid="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Heart 3"/>
          <p:cNvSpPr/>
          <p:nvPr/>
        </p:nvSpPr>
        <p:spPr>
          <a:xfrm>
            <a:off x="1295400" y="1600200"/>
            <a:ext cx="1447800" cy="914400"/>
          </a:xfrm>
          <a:prstGeom prst="heart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hỏi</a:t>
            </a:r>
            <a:r>
              <a:rPr lang="en-US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124200" y="1676400"/>
            <a:ext cx="5867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6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thơ</a:t>
            </a:r>
            <a:r>
              <a:rPr lang="en-US" sz="36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nói</a:t>
            </a:r>
            <a:r>
              <a:rPr lang="en-US" sz="36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36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sz="36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36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36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2406" y="2743200"/>
            <a:ext cx="2731394" cy="17526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4400" y="2743200"/>
            <a:ext cx="2781300" cy="17526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2406" y="4953000"/>
            <a:ext cx="2731394" cy="19050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4400" y="5154777"/>
            <a:ext cx="2781300" cy="17032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16050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8" dur="2000" fill="hold"/>
                                        <p:tgtEl>
                                          <p:spTgt spid="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410</TotalTime>
  <Words>234</Words>
  <Application>Microsoft Office PowerPoint</Application>
  <PresentationFormat>On-screen Show (4:3)</PresentationFormat>
  <Paragraphs>59</Paragraphs>
  <Slides>15</Slides>
  <Notes>0</Notes>
  <HiddenSlides>0</HiddenSlides>
  <MMClips>2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9" baseType="lpstr">
      <vt:lpstr>Arial</vt:lpstr>
      <vt:lpstr>Calibri</vt:lpstr>
      <vt:lpstr>Times New Roman</vt:lpstr>
      <vt:lpstr>Office Theme</vt:lpstr>
      <vt:lpstr>Lĩnh vực phát triển ngôn ngữ</vt:lpstr>
      <vt:lpstr>Hoạt động 1: Ổn định tổ chức – Gây hứng thú</vt:lpstr>
      <vt:lpstr>Hoạt động 2: Nội dung</vt:lpstr>
      <vt:lpstr>Lần 1: Đọc diễn cảm</vt:lpstr>
      <vt:lpstr>Lần 2: Đọc diễn cảm kết hợp với tranh </vt:lpstr>
      <vt:lpstr>PowerPoint Presentation</vt:lpstr>
      <vt:lpstr>PowerPoint Presentation</vt:lpstr>
      <vt:lpstr>Đàm thoại</vt:lpstr>
      <vt:lpstr>PowerPoint Presentation</vt:lpstr>
      <vt:lpstr>PowerPoint Presentation</vt:lpstr>
      <vt:lpstr>PowerPoint Presentation</vt:lpstr>
      <vt:lpstr>PowerPoint Presentation</vt:lpstr>
      <vt:lpstr>Dạy trẻ đọc thơ</vt:lpstr>
      <vt:lpstr>Lần 3: Xem video </vt:lpstr>
      <vt:lpstr>PowerPoint Presentation</vt:lpstr>
    </vt:vector>
  </TitlesOfParts>
  <Company>PHUC YEN - VINH PHUC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Ong và bướm </dc:title>
  <dc:creator>MAI TRONG NGHIA</dc:creator>
  <cp:lastModifiedBy>Lương Quang Anh</cp:lastModifiedBy>
  <cp:revision>51</cp:revision>
  <dcterms:created xsi:type="dcterms:W3CDTF">2017-04-17T13:47:14Z</dcterms:created>
  <dcterms:modified xsi:type="dcterms:W3CDTF">2021-08-14T12:42:33Z</dcterms:modified>
</cp:coreProperties>
</file>