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62" r:id="rId2"/>
    <p:sldId id="263" r:id="rId3"/>
    <p:sldId id="280" r:id="rId4"/>
    <p:sldId id="292" r:id="rId5"/>
    <p:sldId id="285" r:id="rId6"/>
    <p:sldId id="282" r:id="rId7"/>
    <p:sldId id="283" r:id="rId8"/>
    <p:sldId id="293" r:id="rId9"/>
    <p:sldId id="284" r:id="rId10"/>
    <p:sldId id="279" r:id="rId11"/>
    <p:sldId id="264" r:id="rId12"/>
    <p:sldId id="261" r:id="rId13"/>
    <p:sldId id="286" r:id="rId14"/>
    <p:sldId id="287" r:id="rId15"/>
    <p:sldId id="288" r:id="rId16"/>
    <p:sldId id="289" r:id="rId17"/>
    <p:sldId id="290" r:id="rId18"/>
    <p:sldId id="291" r:id="rId19"/>
    <p:sldId id="267" r:id="rId20"/>
    <p:sldId id="275" r:id="rId21"/>
    <p:sldId id="269" r:id="rId22"/>
    <p:sldId id="276" r:id="rId23"/>
    <p:sldId id="270" r:id="rId24"/>
    <p:sldId id="277" r:id="rId25"/>
    <p:sldId id="278" r:id="rId26"/>
    <p:sldId id="272" r:id="rId27"/>
    <p:sldId id="281" r:id="rId28"/>
    <p:sldId id="273"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44772-16BA-4E97-B499-2692DA925D10}" type="datetimeFigureOut">
              <a:rPr lang="en-US" smtClean="0"/>
              <a:pPr/>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60B10-3E81-45DC-ACCC-3E4F903D65EF}" type="slidenum">
              <a:rPr lang="en-US" smtClean="0"/>
              <a:pPr/>
              <a:t>‹#›</a:t>
            </a:fld>
            <a:endParaRPr lang="en-US"/>
          </a:p>
        </p:txBody>
      </p:sp>
    </p:spTree>
    <p:extLst>
      <p:ext uri="{BB962C8B-B14F-4D97-AF65-F5344CB8AC3E}">
        <p14:creationId xmlns:p14="http://schemas.microsoft.com/office/powerpoint/2010/main" val="7311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3</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4</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5</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10</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11</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fld id="{2BE0AE06-108D-4951-8840-1CA49E1371B6}" type="slidenum">
              <a:rPr lang="en-US">
                <a:latin typeface="Arial" charset="0"/>
              </a:rPr>
              <a:pPr eaLnBrk="1" hangingPunct="1"/>
              <a:t>29</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677023-2768-4ABE-AE54-927F4C6532E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63134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77023-2768-4ABE-AE54-927F4C6532E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25251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77023-2768-4ABE-AE54-927F4C6532E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87564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77023-2768-4ABE-AE54-927F4C6532E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95981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77023-2768-4ABE-AE54-927F4C6532E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91055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677023-2768-4ABE-AE54-927F4C6532EA}" type="datetimeFigureOut">
              <a:rPr lang="en-US" smtClean="0"/>
              <a:pPr/>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107545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677023-2768-4ABE-AE54-927F4C6532EA}" type="datetimeFigureOut">
              <a:rPr lang="en-US" smtClean="0"/>
              <a:pPr/>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8304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677023-2768-4ABE-AE54-927F4C6532EA}" type="datetimeFigureOut">
              <a:rPr lang="en-US" smtClean="0"/>
              <a:pPr/>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111321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77023-2768-4ABE-AE54-927F4C6532EA}" type="datetimeFigureOut">
              <a:rPr lang="en-US" smtClean="0"/>
              <a:pPr/>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204124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3682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24972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7023-2768-4ABE-AE54-927F4C6532EA}" type="datetimeFigureOut">
              <a:rPr lang="en-US" smtClean="0"/>
              <a:pPr/>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D1E39-91BD-44F7-9796-08B50552DB51}" type="slidenum">
              <a:rPr lang="en-US" smtClean="0"/>
              <a:pPr/>
              <a:t>‹#›</a:t>
            </a:fld>
            <a:endParaRPr lang="en-US"/>
          </a:p>
        </p:txBody>
      </p:sp>
    </p:spTree>
    <p:extLst>
      <p:ext uri="{BB962C8B-B14F-4D97-AF65-F5344CB8AC3E}">
        <p14:creationId xmlns:p14="http://schemas.microsoft.com/office/powerpoint/2010/main" val="723438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2.wm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NUL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2.wm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2.wm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2.wm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2.wm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NUL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NUL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2.xml"/><Relationship Id="rId7" Type="http://schemas.openxmlformats.org/officeDocument/2006/relationships/image" Target="../media/image28.gif"/><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7.gif"/><Relationship Id="rId5" Type="http://schemas.openxmlformats.org/officeDocument/2006/relationships/audio" Target="../media/audio2.wav"/><Relationship Id="rId4" Type="http://schemas.openxmlformats.org/officeDocument/2006/relationships/notesSlide" Target="../notesSlides/notesSlide6.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0579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14950" y="3090863"/>
            <a:ext cx="670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05125" y="2967038"/>
            <a:ext cx="670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hac Hoi Nghi - Khong Biet (0m 07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47725" y="5848350"/>
            <a:ext cx="304800" cy="104775"/>
          </a:xfrm>
          <a:prstGeom prst="rect">
            <a:avLst/>
          </a:prstGeom>
        </p:spPr>
      </p:pic>
      <p:sp>
        <p:nvSpPr>
          <p:cNvPr id="11" name="Subtitle 2">
            <a:extLst>
              <a:ext uri="{FF2B5EF4-FFF2-40B4-BE49-F238E27FC236}">
                <a16:creationId xmlns:a16="http://schemas.microsoft.com/office/drawing/2014/main" id="{E6A9BB70-F664-41E1-97B9-19F27BB04044}"/>
              </a:ext>
            </a:extLst>
          </p:cNvPr>
          <p:cNvSpPr txBox="1">
            <a:spLocks/>
          </p:cNvSpPr>
          <p:nvPr/>
        </p:nvSpPr>
        <p:spPr>
          <a:xfrm>
            <a:off x="2087874" y="4869160"/>
            <a:ext cx="6300549" cy="1136352"/>
          </a:xfrm>
          <a:prstGeom prst="rect">
            <a:avLst/>
          </a:prstGeom>
        </p:spPr>
        <p:txBody>
          <a:bodyPr numCol="1">
            <a:prstTxWarp prst="textPlain">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vi-VN" b="1" dirty="0">
                <a:ln w="9525">
                  <a:solidFill>
                    <a:schemeClr val="bg1"/>
                  </a:solidFill>
                  <a:prstDash val="solid"/>
                </a:ln>
                <a:solidFill>
                  <a:srgbClr val="FF0000"/>
                </a:solidFill>
                <a:effectLst>
                  <a:glow rad="139700">
                    <a:schemeClr val="accent6">
                      <a:satMod val="175000"/>
                      <a:alpha val="40000"/>
                    </a:schemeClr>
                  </a:glow>
                  <a:outerShdw blurRad="12700" dist="38100" dir="2700000" algn="tl" rotWithShape="0">
                    <a:schemeClr val="bg1">
                      <a:lumMod val="50000"/>
                    </a:schemeClr>
                  </a:outerShdw>
                </a:effectLst>
                <a:latin typeface="+mj-lt"/>
              </a:rPr>
              <a:t>Đề tài: Thơ “Mẹ của em”</a:t>
            </a:r>
          </a:p>
          <a:p>
            <a:pPr algn="ctr"/>
            <a:r>
              <a:rPr lang="vi-VN" b="1" dirty="0">
                <a:ln w="9525">
                  <a:solidFill>
                    <a:schemeClr val="bg1"/>
                  </a:solidFill>
                  <a:prstDash val="solid"/>
                </a:ln>
                <a:solidFill>
                  <a:srgbClr val="00B050"/>
                </a:solidFill>
                <a:effectLst>
                  <a:glow rad="139700">
                    <a:schemeClr val="accent6">
                      <a:satMod val="175000"/>
                      <a:alpha val="40000"/>
                    </a:schemeClr>
                  </a:glow>
                  <a:outerShdw blurRad="12700" dist="38100" dir="2700000" algn="tl" rotWithShape="0">
                    <a:schemeClr val="bg1">
                      <a:lumMod val="50000"/>
                    </a:schemeClr>
                  </a:outerShdw>
                </a:effectLst>
                <a:latin typeface="+mj-lt"/>
              </a:rPr>
              <a:t>Lứa tuổi: Mẫu giáo bé</a:t>
            </a:r>
          </a:p>
        </p:txBody>
      </p:sp>
      <p:sp>
        <p:nvSpPr>
          <p:cNvPr id="12" name="Title 4">
            <a:extLst>
              <a:ext uri="{FF2B5EF4-FFF2-40B4-BE49-F238E27FC236}">
                <a16:creationId xmlns:a16="http://schemas.microsoft.com/office/drawing/2014/main" id="{F8F81899-EEC0-4104-929E-2114FA85B028}"/>
              </a:ext>
            </a:extLst>
          </p:cNvPr>
          <p:cNvSpPr txBox="1">
            <a:spLocks/>
          </p:cNvSpPr>
          <p:nvPr/>
        </p:nvSpPr>
        <p:spPr>
          <a:xfrm>
            <a:off x="-200060" y="2953287"/>
            <a:ext cx="9713843" cy="8746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dirty="0">
                <a:solidFill>
                  <a:srgbClr val="FF0000"/>
                </a:solidFill>
              </a:rPr>
              <a:t>Lĩnh vực phát triển ngôn ngữ</a:t>
            </a:r>
          </a:p>
        </p:txBody>
      </p:sp>
      <p:sp>
        <p:nvSpPr>
          <p:cNvPr id="13" name="Rectangle 19">
            <a:extLst>
              <a:ext uri="{FF2B5EF4-FFF2-40B4-BE49-F238E27FC236}">
                <a16:creationId xmlns:a16="http://schemas.microsoft.com/office/drawing/2014/main" id="{B2B6B272-7EE1-41AC-878F-E90B0E47FA4C}"/>
              </a:ext>
            </a:extLst>
          </p:cNvPr>
          <p:cNvSpPr>
            <a:spLocks noChangeArrowheads="1"/>
          </p:cNvSpPr>
          <p:nvPr/>
        </p:nvSpPr>
        <p:spPr bwMode="auto">
          <a:xfrm>
            <a:off x="359291" y="488811"/>
            <a:ext cx="842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rgbClr val="002060"/>
                </a:solidFill>
                <a:latin typeface="Times New Roman" panose="02020603050405020304" pitchFamily="18" charset="0"/>
                <a:cs typeface="Times New Roman" panose="02020603050405020304" pitchFamily="18" charset="0"/>
              </a:rPr>
              <a:t>PHÒNG GD&amp;ĐT QUẬN LONG BIÊN</a:t>
            </a:r>
            <a:endParaRPr lang="en-US" altLang="vi-VN" sz="2800" dirty="0">
              <a:solidFill>
                <a:srgbClr val="002060"/>
              </a:solidFill>
              <a:cs typeface="Arial" panose="020B0604020202020204" pitchFamily="34" charset="0"/>
            </a:endParaRPr>
          </a:p>
        </p:txBody>
      </p:sp>
      <p:pic>
        <p:nvPicPr>
          <p:cNvPr id="14" name="Picture 13">
            <a:extLst>
              <a:ext uri="{FF2B5EF4-FFF2-40B4-BE49-F238E27FC236}">
                <a16:creationId xmlns:a16="http://schemas.microsoft.com/office/drawing/2014/main" id="{9BBBCB56-F767-468F-B540-A93CEA113620}"/>
              </a:ext>
            </a:extLst>
          </p:cNvPr>
          <p:cNvPicPr>
            <a:picLocks noChangeAspect="1"/>
          </p:cNvPicPr>
          <p:nvPr/>
        </p:nvPicPr>
        <p:blipFill>
          <a:blip r:embed="rId6" cstate="print"/>
          <a:stretch>
            <a:fillRect/>
          </a:stretch>
        </p:blipFill>
        <p:spPr>
          <a:xfrm>
            <a:off x="4020969" y="1038629"/>
            <a:ext cx="1380807" cy="13294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01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0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down)">
                                      <p:cBhvr>
                                        <p:cTn id="16" dur="500"/>
                                        <p:tgtEl>
                                          <p:spTgt spid="11">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142984"/>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vi-VN" sz="2400" dirty="0">
                <a:latin typeface="Times New Roman" pitchFamily="18" charset="0"/>
                <a:cs typeface="Times New Roman" pitchFamily="18" charset="0"/>
              </a:rPr>
              <a:t>-</a:t>
            </a:r>
            <a:r>
              <a:rPr lang="nl-NL" sz="2400" dirty="0">
                <a:latin typeface="Times New Roman" pitchFamily="18" charset="0"/>
                <a:cs typeface="Times New Roman" pitchFamily="18" charset="0"/>
              </a:rPr>
              <a:t> Bạn nào hãy kể về gia đình mình cho cả lớp mình nghe?</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a:t>
            </a:r>
            <a:r>
              <a:rPr lang="nl-NL" sz="2400" dirty="0">
                <a:latin typeface="Times New Roman" pitchFamily="18" charset="0"/>
                <a:cs typeface="Times New Roman" pitchFamily="18" charset="0"/>
              </a:rPr>
              <a:t> Gia đình con là gia đình đông con hay gđ ít con?</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a:t>
            </a:r>
            <a:r>
              <a:rPr lang="nl-NL" sz="2400" dirty="0">
                <a:latin typeface="Times New Roman" pitchFamily="18" charset="0"/>
                <a:cs typeface="Times New Roman" pitchFamily="18" charset="0"/>
              </a:rPr>
              <a:t> Em con là em bé gái, hay em bé trai?</a:t>
            </a:r>
            <a:endParaRPr lang="en-US" sz="2400" dirty="0">
              <a:latin typeface="Times New Roman" pitchFamily="18" charset="0"/>
              <a:cs typeface="Times New Roman" pitchFamily="18" charset="0"/>
            </a:endParaRPr>
          </a:p>
          <a:p>
            <a:pPr algn="just"/>
            <a:r>
              <a:rPr lang="nl-NL" sz="2400" b="1" dirty="0">
                <a:latin typeface="Times New Roman" pitchFamily="18" charset="0"/>
                <a:cs typeface="Times New Roman" pitchFamily="18" charset="0"/>
              </a:rPr>
              <a:t>* TCTV</a:t>
            </a:r>
            <a:r>
              <a:rPr lang="nl-NL" sz="2400" dirty="0">
                <a:latin typeface="Times New Roman" pitchFamily="18" charset="0"/>
                <a:cs typeface="Times New Roman" pitchFamily="18" charset="0"/>
              </a:rPr>
              <a:t> (kết hợp rèn trẻ KT phát âm): Anh trai; Chị gái; Em gái, em trai</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Trong mỗi chúng ta ai cũng có gđ, có gđ thì đông con, có gđ ít con, các thành viên trong gđ yêu thương nhau, giúp đỡ nhau. Cùng nhau làm việc......</a:t>
            </a:r>
            <a:endParaRPr lang="en-US" sz="24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55" y="1547949"/>
            <a:ext cx="8844741" cy="37856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Hoạt</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động</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2: </a:t>
            </a:r>
          </a:p>
          <a:p>
            <a:pPr algn="ct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Bé</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tìm</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hiểu</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bài</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thơ</a:t>
            </a: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l="21875" t="11458" r="7031" b="17708"/>
          <a:stretch>
            <a:fillRect/>
          </a:stretch>
        </p:blipFill>
        <p:spPr bwMode="auto">
          <a:xfrm>
            <a:off x="0" y="-52388"/>
            <a:ext cx="9144000" cy="69103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86314" y="2514600"/>
            <a:ext cx="18473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066800" y="5715000"/>
            <a:ext cx="609600" cy="609600"/>
          </a:xfrm>
          <a:prstGeom prst="rect">
            <a:avLst/>
          </a:prstGeom>
        </p:spPr>
      </p:pic>
      <p:sp>
        <p:nvSpPr>
          <p:cNvPr id="5121" name="Rectangle 1"/>
          <p:cNvSpPr>
            <a:spLocks noChangeArrowheads="1"/>
          </p:cNvSpPr>
          <p:nvPr/>
        </p:nvSpPr>
        <p:spPr bwMode="auto">
          <a:xfrm>
            <a:off x="857224" y="1857364"/>
            <a:ext cx="728667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Có bài thơ nói về tình yêu thương, chăm sóc chu đáo của mẹ đối với các con. Để biết được tình cảm của mẹ yêu thương chăm sóc con cái ntn cô và</a:t>
            </a:r>
            <a:r>
              <a:rPr kumimoji="0" lang="nl-NL" sz="24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các con</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cùng đọc bài thơ: "Mẹ của em" do chú (Trần Quang Vịnh) sáng tác nhé.</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Cô đọc lần 1 : Diễn cảm kèm cử chỉ điệu bộ.</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vừa đọc bài thơ gì? Của tác giả nào?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đọc lần 2: Kết hợp hình ảnh</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098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82" y="4724400"/>
            <a:ext cx="5202382" cy="2062103"/>
          </a:xfrm>
          <a:prstGeom prst="rect">
            <a:avLst/>
          </a:prstGeom>
          <a:noFill/>
        </p:spPr>
        <p:txBody>
          <a:bodyPr wrap="square" rtlCol="0">
            <a:spAutoFit/>
          </a:bodyPr>
          <a:lstStyle/>
          <a:p>
            <a:r>
              <a:rPr lang="en-US" sz="3200" dirty="0">
                <a:latin typeface="Times New Roman" pitchFamily="18" charset="0"/>
                <a:cs typeface="Times New Roman" pitchFamily="18" charset="0"/>
              </a:rPr>
              <a:t>Ở nhà em có mẹ</a:t>
            </a:r>
          </a:p>
          <a:p>
            <a:r>
              <a:rPr lang="en-US" sz="3200" dirty="0">
                <a:latin typeface="Times New Roman" pitchFamily="18" charset="0"/>
                <a:cs typeface="Times New Roman" pitchFamily="18" charset="0"/>
              </a:rPr>
              <a:t>Bao việc mẹ phải lo</a:t>
            </a:r>
          </a:p>
          <a:p>
            <a:r>
              <a:rPr lang="en-US" sz="3200" dirty="0">
                <a:latin typeface="Times New Roman" pitchFamily="18" charset="0"/>
                <a:cs typeface="Times New Roman" pitchFamily="18" charset="0"/>
              </a:rPr>
              <a:t>Thức khuya mà dậy sớm</a:t>
            </a:r>
          </a:p>
          <a:p>
            <a:r>
              <a:rPr lang="en-US" sz="3200" dirty="0">
                <a:latin typeface="Times New Roman" pitchFamily="18" charset="0"/>
                <a:cs typeface="Times New Roman" pitchFamily="18" charset="0"/>
              </a:rPr>
              <a:t>Mẹ chăm công việc nhà</a:t>
            </a:r>
          </a:p>
        </p:txBody>
      </p:sp>
    </p:spTree>
    <p:extLst>
      <p:ext uri="{BB962C8B-B14F-4D97-AF65-F5344CB8AC3E}">
        <p14:creationId xmlns:p14="http://schemas.microsoft.com/office/powerpoint/2010/main" val="242111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Administrator\Documents\IMG_2690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6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1764" y="3810000"/>
            <a:ext cx="3581400" cy="1077218"/>
          </a:xfrm>
          <a:prstGeom prst="rect">
            <a:avLst/>
          </a:prstGeom>
          <a:noFill/>
        </p:spPr>
        <p:txBody>
          <a:bodyPr wrap="square" rtlCol="0">
            <a:spAutoFit/>
          </a:bodyPr>
          <a:lstStyle/>
          <a:p>
            <a:r>
              <a:rPr lang="en-US" sz="3200" dirty="0">
                <a:latin typeface="Times New Roman" pitchFamily="18" charset="0"/>
                <a:cs typeface="Times New Roman" pitchFamily="18" charset="0"/>
              </a:rPr>
              <a:t>Thế mà cứ đúng giờ</a:t>
            </a:r>
          </a:p>
          <a:p>
            <a:r>
              <a:rPr lang="en-US" sz="3200" dirty="0">
                <a:latin typeface="Times New Roman" pitchFamily="18" charset="0"/>
                <a:cs typeface="Times New Roman" pitchFamily="18" charset="0"/>
              </a:rPr>
              <a:t>Mẹ gọi em thức dậy</a:t>
            </a:r>
          </a:p>
        </p:txBody>
      </p:sp>
    </p:spTree>
    <p:extLst>
      <p:ext uri="{BB962C8B-B14F-4D97-AF65-F5344CB8AC3E}">
        <p14:creationId xmlns:p14="http://schemas.microsoft.com/office/powerpoint/2010/main" val="95402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76200"/>
            <a:ext cx="3962400" cy="1077218"/>
          </a:xfrm>
          <a:prstGeom prst="rect">
            <a:avLst/>
          </a:prstGeom>
          <a:noFill/>
        </p:spPr>
        <p:txBody>
          <a:bodyPr wrap="square" rtlCol="0">
            <a:spAutoFit/>
          </a:bodyPr>
          <a:lstStyle/>
          <a:p>
            <a:r>
              <a:rPr lang="en-US" sz="3200" dirty="0">
                <a:latin typeface="Times New Roman" pitchFamily="18" charset="0"/>
                <a:cs typeface="Times New Roman" pitchFamily="18" charset="0"/>
              </a:rPr>
              <a:t>Nhắc gọn gàng đầu tóc</a:t>
            </a:r>
          </a:p>
          <a:p>
            <a:r>
              <a:rPr lang="en-US" sz="3200" dirty="0">
                <a:latin typeface="Times New Roman" pitchFamily="18" charset="0"/>
                <a:cs typeface="Times New Roman" pitchFamily="18" charset="0"/>
              </a:rPr>
              <a:t>Việc nào vào việc ấy</a:t>
            </a:r>
          </a:p>
        </p:txBody>
      </p:sp>
    </p:spTree>
    <p:extLst>
      <p:ext uri="{BB962C8B-B14F-4D97-AF65-F5344CB8AC3E}">
        <p14:creationId xmlns:p14="http://schemas.microsoft.com/office/powerpoint/2010/main" val="6160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qi5pEu5rmCg/UGb0mQW1EkI/AAAAAAAAMLU/rwjaStRclsE/s1600/IMG_0263~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9436" y="-52534"/>
            <a:ext cx="9753600" cy="731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724400" y="5638800"/>
            <a:ext cx="441960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Để em kịp đến trường</a:t>
            </a:r>
          </a:p>
        </p:txBody>
      </p:sp>
    </p:spTree>
    <p:extLst>
      <p:ext uri="{BB962C8B-B14F-4D97-AF65-F5344CB8AC3E}">
        <p14:creationId xmlns:p14="http://schemas.microsoft.com/office/powerpoint/2010/main" val="60951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cuments\55b929cd04ba0913ebee393ebf2f72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780782"/>
            <a:ext cx="3810000" cy="1077218"/>
          </a:xfrm>
          <a:prstGeom prst="rect">
            <a:avLst/>
          </a:prstGeom>
          <a:noFill/>
        </p:spPr>
        <p:txBody>
          <a:bodyPr wrap="square" rtlCol="0">
            <a:spAutoFit/>
          </a:bodyPr>
          <a:lstStyle/>
          <a:p>
            <a:r>
              <a:rPr lang="en-US" sz="3200" dirty="0">
                <a:solidFill>
                  <a:schemeClr val="accent5">
                    <a:lumMod val="75000"/>
                  </a:schemeClr>
                </a:solidFill>
                <a:latin typeface="Times New Roman" pitchFamily="18" charset="0"/>
                <a:cs typeface="Times New Roman" pitchFamily="18" charset="0"/>
              </a:rPr>
              <a:t>Mẹ đã sinh ra em</a:t>
            </a:r>
          </a:p>
          <a:p>
            <a:r>
              <a:rPr lang="en-US" sz="3200" dirty="0">
                <a:solidFill>
                  <a:schemeClr val="accent5">
                    <a:lumMod val="75000"/>
                  </a:schemeClr>
                </a:solidFill>
                <a:latin typeface="Times New Roman" pitchFamily="18" charset="0"/>
                <a:cs typeface="Times New Roman" pitchFamily="18" charset="0"/>
              </a:rPr>
              <a:t>Đã vì em vất vả</a:t>
            </a:r>
          </a:p>
        </p:txBody>
      </p:sp>
    </p:spTree>
    <p:extLst>
      <p:ext uri="{BB962C8B-B14F-4D97-AF65-F5344CB8AC3E}">
        <p14:creationId xmlns:p14="http://schemas.microsoft.com/office/powerpoint/2010/main" val="231258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cuments\4e5c950f4d8149726eeaffd0288d8d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ocuments\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715000"/>
            <a:ext cx="5867400" cy="1077218"/>
          </a:xfrm>
          <a:prstGeom prst="rect">
            <a:avLst/>
          </a:prstGeom>
          <a:noFill/>
        </p:spPr>
        <p:txBody>
          <a:bodyPr wrap="square" rtlCol="0">
            <a:spAutoFit/>
          </a:bodyPr>
          <a:lstStyle/>
          <a:p>
            <a:r>
              <a:rPr lang="en-US" sz="3200" dirty="0">
                <a:solidFill>
                  <a:srgbClr val="C00000"/>
                </a:solidFill>
                <a:latin typeface="Times New Roman" pitchFamily="18" charset="0"/>
                <a:cs typeface="Times New Roman" pitchFamily="18" charset="0"/>
              </a:rPr>
              <a:t>Thương mẹ em thầm hứa</a:t>
            </a:r>
          </a:p>
          <a:p>
            <a:r>
              <a:rPr lang="en-US" sz="3200" dirty="0">
                <a:solidFill>
                  <a:srgbClr val="C00000"/>
                </a:solidFill>
                <a:latin typeface="Times New Roman" pitchFamily="18" charset="0"/>
                <a:cs typeface="Times New Roman" pitchFamily="18" charset="0"/>
              </a:rPr>
              <a:t>Ngoan ngoãn và giỏi giang</a:t>
            </a:r>
          </a:p>
        </p:txBody>
      </p:sp>
    </p:spTree>
    <p:extLst>
      <p:ext uri="{BB962C8B-B14F-4D97-AF65-F5344CB8AC3E}">
        <p14:creationId xmlns:p14="http://schemas.microsoft.com/office/powerpoint/2010/main" val="408572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Giảng nội dung bài thơ</a:t>
            </a: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6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328" y="1905000"/>
            <a:ext cx="8283037" cy="2585323"/>
          </a:xfrm>
          <a:prstGeom prst="rect">
            <a:avLst/>
          </a:prstGeom>
          <a:noFill/>
        </p:spPr>
        <p:txBody>
          <a:bodyPr wrap="none" rtlCol="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1: </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Trò chuyện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cùng</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Cut_ba ngon nen có lo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96983" y="5832565"/>
            <a:ext cx="609600" cy="609600"/>
          </a:xfrm>
          <a:prstGeom prst="rect">
            <a:avLst/>
          </a:prstGeom>
        </p:spPr>
      </p:pic>
    </p:spTree>
    <p:extLst>
      <p:ext uri="{BB962C8B-B14F-4D97-AF65-F5344CB8AC3E}">
        <p14:creationId xmlns:p14="http://schemas.microsoft.com/office/powerpoint/2010/main" val="790161324"/>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3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p:cNvSpPr>
            <a:spLocks noChangeArrowheads="1"/>
          </p:cNvSpPr>
          <p:nvPr/>
        </p:nvSpPr>
        <p:spPr bwMode="auto">
          <a:xfrm>
            <a:off x="571472" y="2000240"/>
            <a:ext cx="8143932" cy="41549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vi-VN" sz="2400" dirty="0">
                <a:latin typeface="Times New Roman" pitchFamily="18" charset="0"/>
                <a:ea typeface="Times New Roman" pitchFamily="18" charset="0"/>
                <a:cs typeface="Times New Roman" pitchFamily="18" charset="0"/>
              </a:rPr>
              <a:t>-</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vừa đọc cho các con nghe bài thơ gì?</a:t>
            </a:r>
          </a:p>
          <a:p>
            <a:pPr marL="0" marR="0" lvl="0" indent="0" algn="just" defTabSz="914400" rtl="0" eaLnBrk="1" fontAlgn="base" latinLnBrk="0" hangingPunct="1">
              <a:lnSpc>
                <a:spcPct val="100000"/>
              </a:lnSpc>
              <a:spcBef>
                <a:spcPct val="0"/>
              </a:spcBef>
              <a:spcAft>
                <a:spcPct val="0"/>
              </a:spcAft>
              <a:buClrTx/>
              <a:buSzTx/>
              <a:buFontTx/>
              <a:buNone/>
              <a:tabLst/>
            </a:pPr>
            <a:r>
              <a:rPr lang="vi-VN" sz="2400" dirty="0">
                <a:latin typeface="Times New Roman" pitchFamily="18" charset="0"/>
                <a:ea typeface="Times New Roman" pitchFamily="18" charset="0"/>
                <a:cs typeface="Times New Roman" pitchFamily="18" charset="0"/>
              </a:rPr>
              <a:t>-</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Bài thơ nói đến ai?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Luyện phát âm cho trẻ từ </a:t>
            </a: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“Mẹ của em”</a:t>
            </a:r>
          </a:p>
          <a:p>
            <a:pPr marL="0" marR="0" lvl="0" indent="0" algn="just" defTabSz="914400" rtl="0" eaLnBrk="0" fontAlgn="base" latinLnBrk="0" hangingPunct="0">
              <a:lnSpc>
                <a:spcPct val="100000"/>
              </a:lnSpc>
              <a:spcBef>
                <a:spcPct val="0"/>
              </a:spcBef>
              <a:spcAft>
                <a:spcPct val="0"/>
              </a:spcAft>
              <a:buClrTx/>
              <a:buSzTx/>
              <a:buFontTx/>
              <a:buNone/>
              <a:tabLst/>
            </a:pPr>
            <a:r>
              <a:rPr lang="vi-VN" sz="2400" dirty="0">
                <a:latin typeface="Times New Roman" pitchFamily="18" charset="0"/>
                <a:cs typeface="Times New Roman" pitchFamily="18" charset="0"/>
              </a:rPr>
              <a:t>-</a:t>
            </a:r>
            <a:r>
              <a:rPr lang="nl-NL" sz="2400" dirty="0">
                <a:latin typeface="Times New Roman" pitchFamily="18" charset="0"/>
                <a:cs typeface="Times New Roman" pitchFamily="18" charset="0"/>
              </a:rPr>
              <a:t> Ở nhà mẹ làm gì?</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em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Bao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phải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lo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sớm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dirty="0">
                <a:solidFill>
                  <a:srgbClr val="000000"/>
                </a:solidFill>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ai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sớm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để</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lo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gia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chăm công</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nghĩa là rất nhiều việc.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3795" name="Rectangle 3"/>
          <p:cNvSpPr>
            <a:spLocks noChangeArrowheads="1"/>
          </p:cNvSpPr>
          <p:nvPr/>
        </p:nvSpPr>
        <p:spPr bwMode="auto">
          <a:xfrm>
            <a:off x="642910" y="1785926"/>
            <a:ext cx="80724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nhắc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bạn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nhỏ</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hiện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qua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nào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"Thế mà cứ đúng giờ</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Mẹ gọi em thức dậy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Nhắc gọn gàng đầu tóc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Việc nào vào việc ấy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Để em kịp đến đến trường"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Sau mỗi buổi sáng ai đã gọi bé dậy để đi tới trường?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Dù ở nhà mẹ phải lo bao công việc nhưng mẹ vẫn quan tâm đến em gọi em thức dậy mỗi buổi sáng để em kịp đến trường</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p:cNvSpPr>
            <a:spLocks noChangeArrowheads="1"/>
          </p:cNvSpPr>
          <p:nvPr/>
        </p:nvSpPr>
        <p:spPr bwMode="auto">
          <a:xfrm>
            <a:off x="571472" y="1357298"/>
            <a:ext cx="81439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Ai là người sinh ra các con?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Thương mẹ vất vả, em thầm hứa gì?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"Mẹ đã sinh ra em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Đã vì em vất vả</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Thương mẹ em thầm hứa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Ngoan ngoãn và giỏi giang"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“Thầm hứa”</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nghĩa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nghĩ</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tự</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bản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thân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mình</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Mẹ đã sinh ra em, vì em mà mẹ phải vất vả chăm lo bao công việc.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Các con có yêu mẹ không?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Yêu mẹ chúng sẽ làm gì?</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85852" y="2551837"/>
            <a:ext cx="6215106" cy="3108543"/>
          </a:xfrm>
          <a:prstGeom prst="rect">
            <a:avLst/>
          </a:prstGeom>
        </p:spPr>
        <p:txBody>
          <a:bodyPr wrap="square">
            <a:spAutoFit/>
          </a:bodyPr>
          <a:lstStyle/>
          <a:p>
            <a:pPr lvl="0" algn="just" fontAlgn="base">
              <a:spcBef>
                <a:spcPct val="0"/>
              </a:spcBef>
              <a:spcAft>
                <a:spcPct val="0"/>
              </a:spcAft>
            </a:pPr>
            <a:r>
              <a:rPr lang="nl-NL" sz="2800" dirty="0">
                <a:latin typeface="Times New Roman" pitchFamily="18" charset="0"/>
                <a:cs typeface="Times New Roman" pitchFamily="18" charset="0"/>
              </a:rPr>
              <a:t>Các con ạ! Mẹ là người sinh ra chúng ta vất vả nuôi chúng ta khôn lớn, vậy chúng ta phải chăm ngoan, học giỏi để mẹ vui lòng. ở nhà chúng mình cũng phải giúp đỡ mẹ những công việc nhỏ như: quét nhà, dọn dẹp đồ đạc gọn gàng, chông em,.... Bây giờ chúng mình đọc thơ cùng cô nhé</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7844" y="1905000"/>
            <a:ext cx="5212004" cy="2585323"/>
          </a:xfrm>
          <a:prstGeom prst="rect">
            <a:avLst/>
          </a:prstGeom>
          <a:noFill/>
        </p:spPr>
        <p:txBody>
          <a:bodyPr wrap="none" rtlCol="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3:</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BÉ ĐỌC THƠ</a:t>
            </a:r>
          </a:p>
        </p:txBody>
      </p:sp>
      <p:pic>
        <p:nvPicPr>
          <p:cNvPr id="47"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621788495"/>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audio>
              <p:cMediaNode vol="80000">
                <p:cTn id="7" fill="hold" display="0">
                  <p:stCondLst>
                    <p:cond delay="indefinite"/>
                  </p:stCondLst>
                  <p:endCondLst>
                    <p:cond evt="onStopAudio" delay="0">
                      <p:tgtEl>
                        <p:sldTgt/>
                      </p:tgtEl>
                    </p:cond>
                  </p:endCondLst>
                </p:cTn>
                <p:tgtEl>
                  <p:spTgt spid="4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4"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5"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6"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1604" y="1905000"/>
            <a:ext cx="6412098" cy="2308324"/>
          </a:xfrm>
          <a:prstGeom prst="rect">
            <a:avLst/>
          </a:prstGeom>
          <a:noFill/>
        </p:spPr>
        <p:txBody>
          <a:bodyPr wrap="square" rtlCol="0">
            <a:spAutoFit/>
          </a:bodyPr>
          <a:lstStyle/>
          <a:p>
            <a:pPr algn="just"/>
            <a:r>
              <a:rPr lang="nl-NL" sz="2400" dirty="0">
                <a:latin typeface="Times New Roman" pitchFamily="18" charset="0"/>
                <a:cs typeface="Times New Roman" pitchFamily="18" charset="0"/>
              </a:rPr>
              <a:t>-</a:t>
            </a:r>
            <a:r>
              <a:rPr lang="nl-NL" sz="2400" b="1" dirty="0">
                <a:latin typeface="Times New Roman" pitchFamily="18" charset="0"/>
                <a:cs typeface="Times New Roman" pitchFamily="18" charset="0"/>
              </a:rPr>
              <a:t> </a:t>
            </a:r>
            <a:r>
              <a:rPr lang="nl-NL" sz="2400" dirty="0">
                <a:latin typeface="Times New Roman" pitchFamily="18" charset="0"/>
                <a:cs typeface="Times New Roman" pitchFamily="18" charset="0"/>
              </a:rPr>
              <a:t>Biểu diễn đọc thơ: (Cô chú ý sửa sai cho trẻ).</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ĐT đọc </a:t>
            </a:r>
            <a:endParaRPr lang="en-US" sz="2400" dirty="0">
              <a:latin typeface="Times New Roman" pitchFamily="18" charset="0"/>
              <a:cs typeface="Times New Roman" pitchFamily="18" charset="0"/>
            </a:endParaRPr>
          </a:p>
          <a:p>
            <a:pPr algn="just">
              <a:buFontTx/>
              <a:buChar char="-"/>
            </a:pPr>
            <a:r>
              <a:rPr lang="nl-NL" sz="2400" dirty="0">
                <a:latin typeface="Times New Roman" pitchFamily="18" charset="0"/>
                <a:cs typeface="Times New Roman" pitchFamily="18" charset="0"/>
              </a:rPr>
              <a:t> Trẻ đọc theo điều khiển của cô</a:t>
            </a:r>
          </a:p>
          <a:p>
            <a:pPr algn="just">
              <a:buFontTx/>
              <a:buChar char="-"/>
            </a:pPr>
            <a:r>
              <a:rPr lang="nl-NL" sz="2400" dirty="0">
                <a:latin typeface="Times New Roman" pitchFamily="18" charset="0"/>
                <a:cs typeface="Times New Roman" pitchFamily="18" charset="0"/>
              </a:rPr>
              <a:t> Tổ đọc</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Nhóm đọc</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Cá nhân đọc</a:t>
            </a:r>
            <a:endParaRPr lang="en-US" sz="2400" dirty="0">
              <a:latin typeface="Times New Roman" pitchFamily="18" charset="0"/>
              <a:cs typeface="Times New Roman" pitchFamily="18" charset="0"/>
            </a:endParaRPr>
          </a:p>
        </p:txBody>
      </p:sp>
      <p:pic>
        <p:nvPicPr>
          <p:cNvPr id="47"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621788495"/>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audio>
              <p:cMediaNode vol="80000">
                <p:cTn id="7" fill="hold" display="0">
                  <p:stCondLst>
                    <p:cond delay="indefinite"/>
                  </p:stCondLst>
                  <p:endCondLst>
                    <p:cond evt="onStopAudio" delay="0">
                      <p:tgtEl>
                        <p:sldTgt/>
                      </p:tgtEl>
                    </p:cond>
                  </p:endCondLst>
                </p:cTn>
                <p:tgtEl>
                  <p:spTgt spid="4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l="21875" t="11458" r="7031" b="17708"/>
          <a:stretch>
            <a:fillRect/>
          </a:stretch>
        </p:blipFill>
        <p:spPr bwMode="auto">
          <a:xfrm>
            <a:off x="0" y="-52388"/>
            <a:ext cx="9144000" cy="69103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4259" y="1714488"/>
            <a:ext cx="7766871"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200" b="1" spc="50" dirty="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Tỏ</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lòng</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kính</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yêu</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cô</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mời</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cả</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lớp</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chúng</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mình</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cùng</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biểu</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diễn</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bài</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Múa</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cho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xem</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a:t>
            </a:r>
          </a:p>
        </p:txBody>
      </p:sp>
      <p:pic>
        <p:nvPicPr>
          <p:cNvPr id="5" name="Mua Cho Me Xem - Mr Sang (0m 32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371600" y="5791200"/>
            <a:ext cx="609600" cy="609600"/>
          </a:xfrm>
          <a:prstGeom prst="rect">
            <a:avLst/>
          </a:prstGeom>
        </p:spPr>
      </p:pic>
    </p:spTree>
    <p:extLst>
      <p:ext uri="{BB962C8B-B14F-4D97-AF65-F5344CB8AC3E}">
        <p14:creationId xmlns:p14="http://schemas.microsoft.com/office/powerpoint/2010/main" val="25855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04900" y="-11049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429500" y="-11049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0" y="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04900" y="51435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429500" y="51435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0386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305800" y="34290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9144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6088063"/>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6088063"/>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WordArt 14"/>
          <p:cNvSpPr>
            <a:spLocks noChangeArrowheads="1" noChangeShapeType="1" noTextEdit="1"/>
          </p:cNvSpPr>
          <p:nvPr/>
        </p:nvSpPr>
        <p:spPr bwMode="auto">
          <a:xfrm>
            <a:off x="770348" y="1904496"/>
            <a:ext cx="7618076" cy="1621160"/>
          </a:xfrm>
          <a:prstGeom prst="rect">
            <a:avLst/>
          </a:prstGeom>
        </p:spPr>
        <p:txBody>
          <a:bodyPr spcFirstLastPara="1" wrap="none" fromWordArt="1">
            <a:prstTxWarp prst="textArchUp">
              <a:avLst>
                <a:gd name="adj" fmla="val 10813852"/>
              </a:avLst>
            </a:prstTxWarp>
          </a:bodyPr>
          <a:lstStyle/>
          <a:p>
            <a:pPr algn="ctr"/>
            <a:r>
              <a:rPr lang="vi-VN"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vi-VN" sz="3600" b="1" kern="10" dirty="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rPr>
              <a:t>Trân trọng cảm ơn!</a:t>
            </a:r>
            <a:endParaRPr lang="en-US" sz="3600" b="1" kern="10" dirty="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endParaRPr>
          </a:p>
        </p:txBody>
      </p:sp>
      <p:pic>
        <p:nvPicPr>
          <p:cNvPr id="14351" name="Picture 16"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7"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8"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104900" y="5448300"/>
            <a:ext cx="609600" cy="609600"/>
          </a:xfrm>
          <a:prstGeom prst="rect">
            <a:avLst/>
          </a:prstGeom>
        </p:spPr>
      </p:pic>
    </p:spTree>
    <p:extLst>
      <p:ext uri="{BB962C8B-B14F-4D97-AF65-F5344CB8AC3E}">
        <p14:creationId xmlns:p14="http://schemas.microsoft.com/office/powerpoint/2010/main" val="2241033127"/>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4350"/>
                                        </p:tgtEl>
                                        <p:attrNameLst>
                                          <p:attrName>style.color</p:attrName>
                                        </p:attrNameLst>
                                      </p:cBhvr>
                                      <p:by>
                                        <p:hsl h="-7200000" s="0" l="0"/>
                                      </p:by>
                                    </p:animClr>
                                    <p:animClr clrSpc="hsl" dir="cw">
                                      <p:cBhvr>
                                        <p:cTn id="7" dur="2000" fill="hold"/>
                                        <p:tgtEl>
                                          <p:spTgt spid="14350"/>
                                        </p:tgtEl>
                                        <p:attrNameLst>
                                          <p:attrName>fillcolor</p:attrName>
                                        </p:attrNameLst>
                                      </p:cBhvr>
                                      <p:by>
                                        <p:hsl h="-7200000" s="0" l="0"/>
                                      </p:by>
                                    </p:animClr>
                                    <p:animClr clrSpc="hsl" dir="cw">
                                      <p:cBhvr>
                                        <p:cTn id="8" dur="2000" fill="hold"/>
                                        <p:tgtEl>
                                          <p:spTgt spid="14350"/>
                                        </p:tgtEl>
                                        <p:attrNameLst>
                                          <p:attrName>stroke.color</p:attrName>
                                        </p:attrNameLst>
                                      </p:cBhvr>
                                      <p:by>
                                        <p:hsl h="-7200000" s="0" l="0"/>
                                      </p:by>
                                    </p:animClr>
                                    <p:set>
                                      <p:cBhvr>
                                        <p:cTn id="9" dur="2000" fill="hold"/>
                                        <p:tgtEl>
                                          <p:spTgt spid="1435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5" name="applause.wav"/>
                                        </p:tgtEl>
                                      </p:cMediaNode>
                                    </p:audio>
                                  </p:sub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57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643050"/>
            <a:ext cx="7215238" cy="230832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a:latin typeface="Times New Roman" pitchFamily="18" charset="0"/>
                <a:cs typeface="Times New Roman" pitchFamily="18" charset="0"/>
              </a:rPr>
              <a:t>- Chào mừng các bé đến với chủ đề gia đình ngày hôm nay.  Đến với chủ đề gia đình ngày hôm nay cô cùng các con hát  bài: </a:t>
            </a:r>
            <a:r>
              <a:rPr lang="nl-NL" sz="2400" i="1" dirty="0">
                <a:latin typeface="Times New Roman" pitchFamily="18" charset="0"/>
                <a:cs typeface="Times New Roman" pitchFamily="18" charset="0"/>
              </a:rPr>
              <a:t>“Gia đình nhỏ hạnh phúc to”</a:t>
            </a:r>
            <a:r>
              <a:rPr lang="nl-NL" sz="2400" dirty="0">
                <a:latin typeface="Times New Roman" pitchFamily="18" charset="0"/>
                <a:cs typeface="Times New Roman" pitchFamily="18" charset="0"/>
              </a:rPr>
              <a:t>nhé</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buFontTx/>
              <a:buChar char="-"/>
            </a:pPr>
            <a:endParaRPr lang="nl-NL" sz="2400" dirty="0">
              <a:latin typeface="Times New Roman" pitchFamily="18" charset="0"/>
              <a:cs typeface="Times New Roman" pitchFamily="18" charset="0"/>
            </a:endParaRPr>
          </a:p>
          <a:p>
            <a:pPr algn="just">
              <a:buFontTx/>
              <a:buChar char="-"/>
            </a:pPr>
            <a:endParaRPr lang="en-US" sz="2400" dirty="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643050"/>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a:latin typeface="Times New Roman" pitchFamily="18" charset="0"/>
                <a:cs typeface="Times New Roman" pitchFamily="18" charset="0"/>
              </a:rPr>
              <a:t>- Chúng mình vừa hát bài hát gì?</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Bài hát nói về ai? </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Bài hát đã nói về tình cảm của các thành viên trong gia đình rất yêu thương, quý mến nhau</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Cho trẻ xem tranh về gia đình</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Chúng mình cùng nhìn lên màn hình có bức tranh gì?</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buFontTx/>
              <a:buChar char="-"/>
            </a:pPr>
            <a:endParaRPr lang="nl-NL" sz="2400" dirty="0">
              <a:latin typeface="Times New Roman" pitchFamily="18" charset="0"/>
              <a:cs typeface="Times New Roman" pitchFamily="18" charset="0"/>
            </a:endParaRPr>
          </a:p>
          <a:p>
            <a:pPr algn="just">
              <a:buFontTx/>
              <a:buChar char="-"/>
            </a:pPr>
            <a:endParaRPr lang="en-US" sz="2400" dirty="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5" descr="C:\Users\SONY\Downloads\day-con-1024x68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5943601" y="6324600"/>
            <a:ext cx="3200400" cy="523220"/>
          </a:xfrm>
          <a:prstGeom prst="rect">
            <a:avLst/>
          </a:prstGeom>
        </p:spPr>
        <p:txBody>
          <a:bodyPr wrap="square">
            <a:spAutoFit/>
          </a:bodyPr>
          <a:lstStyle/>
          <a:p>
            <a:pPr algn="ctr"/>
            <a:r>
              <a:rPr lang="en-US" sz="2800" b="1" dirty="0" err="1">
                <a:solidFill>
                  <a:srgbClr val="0000CC"/>
                </a:solidFill>
                <a:latin typeface="Times New Roman" pitchFamily="18" charset="0"/>
              </a:rPr>
              <a:t>Gia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đình</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1 con</a:t>
            </a:r>
          </a:p>
        </p:txBody>
      </p:sp>
      <p:sp>
        <p:nvSpPr>
          <p:cNvPr id="5126" name="Rectangle 6"/>
          <p:cNvSpPr>
            <a:spLocks noChangeArrowheads="1"/>
          </p:cNvSpPr>
          <p:nvPr/>
        </p:nvSpPr>
        <p:spPr bwMode="auto">
          <a:xfrm>
            <a:off x="4876800" y="0"/>
            <a:ext cx="4114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r>
              <a:rPr lang="nl-NL" sz="2400" dirty="0">
                <a:latin typeface="Times New Roman" pitchFamily="18" charset="0"/>
                <a:cs typeface="Times New Roman" pitchFamily="18" charset="0"/>
              </a:rPr>
              <a:t>Gia đình có những ai?</a:t>
            </a: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6152" name="Picture 8" descr="C:\Users\SONY\Downloads\unnamed (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Rectangle 8"/>
          <p:cNvSpPr/>
          <p:nvPr/>
        </p:nvSpPr>
        <p:spPr>
          <a:xfrm>
            <a:off x="3505200" y="6248400"/>
            <a:ext cx="3276600" cy="523220"/>
          </a:xfrm>
          <a:prstGeom prst="rect">
            <a:avLst/>
          </a:prstGeom>
        </p:spPr>
        <p:txBody>
          <a:bodyPr wrap="square">
            <a:spAutoFit/>
          </a:bodyPr>
          <a:lstStyle/>
          <a:p>
            <a:pPr algn="ctr"/>
            <a:r>
              <a:rPr lang="en-US" sz="2800" b="1" dirty="0" err="1">
                <a:solidFill>
                  <a:srgbClr val="0000CC"/>
                </a:solidFill>
                <a:latin typeface="Times New Roman" pitchFamily="18" charset="0"/>
              </a:rPr>
              <a:t>Gia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đình</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2 con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44034" name="Picture 2" descr="C:\Users\SONY\Downloads\7987673529000663967041372299851989397274624n-1576897571977463508062-crop-1576897756164468534014.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7" name="Rectangle 6"/>
          <p:cNvSpPr/>
          <p:nvPr/>
        </p:nvSpPr>
        <p:spPr>
          <a:xfrm>
            <a:off x="5643570" y="214290"/>
            <a:ext cx="3286148" cy="523220"/>
          </a:xfrm>
          <a:prstGeom prst="rect">
            <a:avLst/>
          </a:prstGeom>
        </p:spPr>
        <p:txBody>
          <a:bodyPr wrap="square">
            <a:spAutoFit/>
          </a:bodyPr>
          <a:lstStyle/>
          <a:p>
            <a:pPr algn="ctr"/>
            <a:r>
              <a:rPr lang="en-US" sz="2800" b="1" dirty="0" err="1">
                <a:solidFill>
                  <a:srgbClr val="0000CC"/>
                </a:solidFill>
                <a:latin typeface="Times New Roman" pitchFamily="18" charset="0"/>
              </a:rPr>
              <a:t>Gia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đình</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đông</a:t>
            </a:r>
            <a:r>
              <a:rPr lang="en-US" sz="2800" b="1" dirty="0">
                <a:solidFill>
                  <a:srgbClr val="0000CC"/>
                </a:solidFill>
                <a:latin typeface="Times New Roman" pitchFamily="18" charset="0"/>
              </a:rPr>
              <a:t> con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0" name="Picture 4" descr="family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2" name="Rectangle 6"/>
          <p:cNvSpPr>
            <a:spLocks noChangeArrowheads="1"/>
          </p:cNvSpPr>
          <p:nvPr/>
        </p:nvSpPr>
        <p:spPr bwMode="auto">
          <a:xfrm>
            <a:off x="0" y="428604"/>
            <a:ext cx="3643306" cy="1600200"/>
          </a:xfrm>
          <a:prstGeom prst="rect">
            <a:avLst/>
          </a:prstGeom>
          <a:noFill/>
          <a:ln w="9525">
            <a:noFill/>
            <a:miter lim="800000"/>
            <a:headEnd/>
            <a:tailEnd/>
          </a:ln>
        </p:spPr>
        <p:txBody>
          <a:bodyPr wrap="none" anchor="ctr"/>
          <a:lstStyle/>
          <a:p>
            <a:pPr algn="ctr"/>
            <a:r>
              <a:rPr lang="en-US" sz="2000" b="1" dirty="0" err="1">
                <a:solidFill>
                  <a:srgbClr val="0000CC"/>
                </a:solidFill>
                <a:latin typeface="Times New Roman" pitchFamily="18" charset="0"/>
              </a:rPr>
              <a:t>Gia</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đình</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nhiều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thế</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hệ</a:t>
            </a:r>
            <a:endParaRPr lang="en-US" sz="2000" b="1" dirty="0">
              <a:solidFill>
                <a:srgbClr val="0000CC"/>
              </a:solidFill>
              <a:latin typeface="Times New Roman" pitchFamily="18" charset="0"/>
            </a:endParaRPr>
          </a:p>
          <a:p>
            <a:pPr algn="just"/>
            <a:endParaRPr lang="en-US" sz="2000" dirty="0">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Ai là người sinh ra bố? </a:t>
            </a:r>
          </a:p>
          <a:p>
            <a:pPr algn="just"/>
            <a:r>
              <a:rPr lang="nl-NL" sz="2800" dirty="0">
                <a:latin typeface="Times New Roman" pitchFamily="18" charset="0"/>
                <a:cs typeface="Times New Roman" pitchFamily="18" charset="0"/>
              </a:rPr>
              <a:t>Ai là người sinh ra mẹ? </a:t>
            </a:r>
            <a:endParaRPr lang="en-US" sz="28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ctr"/>
            <a:endParaRPr lang="en-US" sz="2000" b="1" dirty="0">
              <a:solidFill>
                <a:srgbClr val="0000CC"/>
              </a:solidFill>
              <a:latin typeface="Times New Roman" pitchFamily="18" charset="0"/>
            </a:endParaRPr>
          </a:p>
          <a:p>
            <a:pPr algn="ctr"/>
            <a:r>
              <a:rPr lang="nl-NL" sz="2000" dirty="0">
                <a:latin typeface="Times New Roman" pitchFamily="18" charset="0"/>
                <a:cs typeface="Times New Roman" pitchFamily="18" charset="0"/>
              </a:rPr>
              <a:t>        </a:t>
            </a:r>
            <a:endParaRPr lang="en-US" sz="44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895</Words>
  <Application>Microsoft Office PowerPoint</Application>
  <PresentationFormat>On-screen Show (4:3)</PresentationFormat>
  <Paragraphs>99</Paragraphs>
  <Slides>29</Slides>
  <Notes>6</Notes>
  <HiddenSlides>0</HiddenSlides>
  <MMClips>12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Quang Anh</cp:lastModifiedBy>
  <cp:revision>43</cp:revision>
  <dcterms:created xsi:type="dcterms:W3CDTF">2014-10-10T09:06:02Z</dcterms:created>
  <dcterms:modified xsi:type="dcterms:W3CDTF">2021-08-10T01:11:13Z</dcterms:modified>
</cp:coreProperties>
</file>