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70" r:id="rId4"/>
    <p:sldId id="258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2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8/4/2021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8/4/2021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8/4/2021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8/4/2021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8/4/2021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8/4/2021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8/4/2021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8/4/2021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8/4/2021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8/4/2021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8/4/2021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8/4/2021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 idx="4294967295"/>
          </p:nvPr>
        </p:nvSpPr>
        <p:spPr>
          <a:xfrm>
            <a:off x="3618255" y="2685338"/>
            <a:ext cx="6519655" cy="877251"/>
          </a:xfrm>
        </p:spPr>
        <p:txBody>
          <a:bodyPr>
            <a:normAutofit fontScale="90000"/>
          </a:bodyPr>
          <a:lstStyle/>
          <a:p>
            <a:br>
              <a:rPr lang="en-US" sz="4000" b="1" dirty="0">
                <a:latin typeface="Times New Roman" panose="02020603050405020304" charset="0"/>
                <a:cs typeface="Times New Roman" panose="02020603050405020304" charset="0"/>
              </a:rPr>
            </a:b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Lĩnh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vực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phát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triển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nhận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thức</a:t>
            </a:r>
            <a:br>
              <a:rPr lang="en-US" sz="4000" b="1" dirty="0">
                <a:latin typeface="Times New Roman" panose="02020603050405020304" charset="0"/>
                <a:cs typeface="Times New Roman" panose="02020603050405020304" charset="0"/>
              </a:rPr>
            </a:br>
            <a:endParaRPr lang="en-US" sz="40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E73DCC87-0B75-49FC-89E1-9373E02EEF1C}"/>
              </a:ext>
            </a:extLst>
          </p:cNvPr>
          <p:cNvSpPr txBox="1">
            <a:spLocks/>
          </p:cNvSpPr>
          <p:nvPr/>
        </p:nvSpPr>
        <p:spPr>
          <a:xfrm>
            <a:off x="3051891" y="3252577"/>
            <a:ext cx="7652385" cy="10663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US" sz="4000" b="1" dirty="0">
                <a:latin typeface="Times New Roman" panose="02020603050405020304" charset="0"/>
                <a:cs typeface="Times New Roman" panose="02020603050405020304" charset="0"/>
              </a:rPr>
            </a:br>
            <a:r>
              <a:rPr lang="en-US" sz="4000" b="1" dirty="0" err="1">
                <a:latin typeface="Times New Roman" panose="02020603050405020304" charset="0"/>
                <a:cs typeface="Times New Roman" panose="02020603050405020304" charset="0"/>
              </a:rPr>
              <a:t>Đề</a:t>
            </a:r>
            <a:r>
              <a:rPr lang="en-US" sz="40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000" b="1" dirty="0" err="1">
                <a:latin typeface="Times New Roman" panose="02020603050405020304" charset="0"/>
                <a:cs typeface="Times New Roman" panose="02020603050405020304" charset="0"/>
              </a:rPr>
              <a:t>tài</a:t>
            </a:r>
            <a:r>
              <a:rPr lang="en-US" sz="4000" b="1" dirty="0">
                <a:latin typeface="Times New Roman" panose="02020603050405020304" charset="0"/>
                <a:cs typeface="Times New Roman" panose="02020603050405020304" charset="0"/>
              </a:rPr>
              <a:t> :</a:t>
            </a:r>
            <a:r>
              <a:rPr lang="en-US" sz="4000" b="1" dirty="0" err="1">
                <a:latin typeface="Times New Roman" panose="02020603050405020304" charset="0"/>
                <a:cs typeface="Times New Roman" panose="02020603050405020304" charset="0"/>
              </a:rPr>
              <a:t>Trò</a:t>
            </a:r>
            <a:r>
              <a:rPr lang="en-US" sz="40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000" b="1" dirty="0" err="1">
                <a:latin typeface="Times New Roman" panose="02020603050405020304" charset="0"/>
                <a:cs typeface="Times New Roman" panose="02020603050405020304" charset="0"/>
              </a:rPr>
              <a:t>chuyện</a:t>
            </a:r>
            <a:r>
              <a:rPr lang="en-US" sz="40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000" b="1" dirty="0" err="1">
                <a:latin typeface="Times New Roman" panose="02020603050405020304" charset="0"/>
                <a:cs typeface="Times New Roman" panose="02020603050405020304" charset="0"/>
              </a:rPr>
              <a:t>một</a:t>
            </a:r>
            <a:r>
              <a:rPr lang="en-US" sz="40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000" b="1" dirty="0" err="1">
                <a:latin typeface="Times New Roman" panose="02020603050405020304" charset="0"/>
                <a:cs typeface="Times New Roman" panose="02020603050405020304" charset="0"/>
              </a:rPr>
              <a:t>số</a:t>
            </a:r>
            <a:r>
              <a:rPr lang="en-US" sz="40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000" b="1" dirty="0" err="1">
                <a:latin typeface="Times New Roman" panose="02020603050405020304" charset="0"/>
                <a:cs typeface="Times New Roman" panose="02020603050405020304" charset="0"/>
              </a:rPr>
              <a:t>bộ</a:t>
            </a:r>
            <a:r>
              <a:rPr lang="en-US" sz="40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000" b="1" dirty="0" err="1">
                <a:latin typeface="Times New Roman" panose="02020603050405020304" charset="0"/>
                <a:cs typeface="Times New Roman" panose="02020603050405020304" charset="0"/>
              </a:rPr>
              <a:t>phận</a:t>
            </a:r>
            <a:r>
              <a:rPr lang="en-US" sz="40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000" b="1" dirty="0" err="1">
                <a:latin typeface="Times New Roman" panose="02020603050405020304" charset="0"/>
                <a:cs typeface="Times New Roman" panose="02020603050405020304" charset="0"/>
              </a:rPr>
              <a:t>trên</a:t>
            </a:r>
            <a:r>
              <a:rPr lang="en-US" sz="40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000" b="1" dirty="0" err="1">
                <a:latin typeface="Times New Roman" panose="02020603050405020304" charset="0"/>
                <a:cs typeface="Times New Roman" panose="02020603050405020304" charset="0"/>
              </a:rPr>
              <a:t>cơ</a:t>
            </a:r>
            <a:r>
              <a:rPr lang="en-US" sz="40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000" b="1" dirty="0" err="1">
                <a:latin typeface="Times New Roman" panose="02020603050405020304" charset="0"/>
                <a:cs typeface="Times New Roman" panose="02020603050405020304" charset="0"/>
              </a:rPr>
              <a:t>thể</a:t>
            </a:r>
            <a:r>
              <a:rPr lang="en-US" sz="40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000" b="1" dirty="0" err="1">
                <a:latin typeface="Times New Roman" panose="02020603050405020304" charset="0"/>
                <a:cs typeface="Times New Roman" panose="02020603050405020304" charset="0"/>
              </a:rPr>
              <a:t>bé</a:t>
            </a:r>
            <a:br>
              <a:rPr lang="en-US" sz="4000" b="1" dirty="0">
                <a:latin typeface="Times New Roman" panose="02020603050405020304" charset="0"/>
                <a:cs typeface="Times New Roman" panose="02020603050405020304" charset="0"/>
              </a:rPr>
            </a:br>
            <a:endParaRPr lang="en-US" sz="40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A9D80376-9687-4C27-A0E3-2CE43C0D038B}"/>
              </a:ext>
            </a:extLst>
          </p:cNvPr>
          <p:cNvSpPr txBox="1">
            <a:spLocks/>
          </p:cNvSpPr>
          <p:nvPr/>
        </p:nvSpPr>
        <p:spPr>
          <a:xfrm>
            <a:off x="5685598" y="4770783"/>
            <a:ext cx="5220942" cy="848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Lứa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tuổi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: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Mẫu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giáo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bé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6C39C6E-A4F4-4D7D-A7EF-AF84C133AB2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50733" y="873125"/>
            <a:ext cx="1491175" cy="143567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Rectangle 19">
            <a:extLst>
              <a:ext uri="{FF2B5EF4-FFF2-40B4-BE49-F238E27FC236}">
                <a16:creationId xmlns:a16="http://schemas.microsoft.com/office/drawing/2014/main" id="{2B24E4DF-44F2-423D-9BFF-394E520816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1891" y="301946"/>
            <a:ext cx="8051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GD&amp;ĐT QUẬN LONG BIÊN</a:t>
            </a:r>
            <a:endParaRPr lang="en-US" altLang="vi-VN" sz="2800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3" grpId="0"/>
      <p:bldP spid="3" grpId="1"/>
      <p:bldP spid="5" grpId="0"/>
      <p:bldP spid="5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ext Box 99"/>
          <p:cNvSpPr txBox="1"/>
          <p:nvPr/>
        </p:nvSpPr>
        <p:spPr>
          <a:xfrm>
            <a:off x="6705600" y="1875155"/>
            <a:ext cx="5226685" cy="3538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sz="2800" b="1">
                <a:solidFill>
                  <a:srgbClr val="000000"/>
                </a:solidFill>
                <a:latin typeface="Times New Roman" panose="02020603050405020304" charset="0"/>
                <a:cs typeface="Helvetica" charset="0"/>
              </a:rPr>
              <a:t>Điểm giống và khác nhau giữa tai và mắt </a:t>
            </a:r>
          </a:p>
          <a:p>
            <a:pPr indent="0"/>
            <a:r>
              <a:rPr lang="en-US" sz="2800" b="1">
                <a:solidFill>
                  <a:srgbClr val="000000"/>
                </a:solidFill>
                <a:latin typeface="Times New Roman" panose="02020603050405020304" charset="0"/>
                <a:cs typeface="Helvetica" charset="0"/>
              </a:rPr>
              <a:t>-Giống nhau : đều là bộ phậntrên khuôn mặt có 2 bộ phận </a:t>
            </a:r>
          </a:p>
          <a:p>
            <a:pPr indent="0"/>
            <a:r>
              <a:rPr lang="en-US" sz="2800" b="1">
                <a:solidFill>
                  <a:srgbClr val="000000"/>
                </a:solidFill>
                <a:latin typeface="Times New Roman" panose="02020603050405020304" charset="0"/>
                <a:cs typeface="Helvetica" charset="0"/>
              </a:rPr>
              <a:t>-Khác nhau :+Mắt: dùng để nhìn , quan sát </a:t>
            </a:r>
          </a:p>
          <a:p>
            <a:pPr indent="0"/>
            <a:r>
              <a:rPr lang="en-US" sz="2800" b="1">
                <a:solidFill>
                  <a:srgbClr val="000000"/>
                </a:solidFill>
                <a:latin typeface="Times New Roman" panose="02020603050405020304" charset="0"/>
                <a:cs typeface="Helvetica" charset="0"/>
              </a:rPr>
              <a:t>+Tai : dùng để nghe âm thanh </a:t>
            </a:r>
          </a:p>
        </p:txBody>
      </p:sp>
      <p:pic>
        <p:nvPicPr>
          <p:cNvPr id="2" name="Picture 1" descr="2016030315821698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275" y="419100"/>
            <a:ext cx="5810250" cy="2857500"/>
          </a:xfrm>
          <a:prstGeom prst="rect">
            <a:avLst/>
          </a:prstGeom>
        </p:spPr>
      </p:pic>
      <p:pic>
        <p:nvPicPr>
          <p:cNvPr id="3" name="Picture 2" descr="doi-tai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275" y="3649345"/>
            <a:ext cx="2712720" cy="2540000"/>
          </a:xfrm>
          <a:prstGeom prst="rect">
            <a:avLst/>
          </a:prstGeom>
        </p:spPr>
      </p:pic>
      <p:pic>
        <p:nvPicPr>
          <p:cNvPr id="4" name="Picture 3" descr="notruoitronglotai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2955" y="3649980"/>
            <a:ext cx="3027680" cy="261874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ext Box 99"/>
          <p:cNvSpPr txBox="1"/>
          <p:nvPr/>
        </p:nvSpPr>
        <p:spPr>
          <a:xfrm>
            <a:off x="1365885" y="972820"/>
            <a:ext cx="8963025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sz="2400" b="1">
                <a:solidFill>
                  <a:srgbClr val="000000"/>
                </a:solidFill>
                <a:latin typeface="Times New Roman" panose="02020603050405020304" charset="0"/>
                <a:cs typeface="Helvetica" charset="0"/>
              </a:rPr>
              <a:t>Thế mũi để làm gì? (Ngửi, thở).</a:t>
            </a:r>
          </a:p>
          <a:p>
            <a:pPr indent="0"/>
            <a:r>
              <a:rPr lang="en-US" sz="2400" b="1">
                <a:solidFill>
                  <a:srgbClr val="000000"/>
                </a:solidFill>
                <a:latin typeface="Times New Roman" panose="02020603050405020304" charset="0"/>
                <a:cs typeface="Helvetica" charset="0"/>
              </a:rPr>
              <a:t>+ Mũi gọi là giác quan gì? (Khứu giác) Thế phải làm gì để bảo vệ mũi?…</a:t>
            </a:r>
          </a:p>
        </p:txBody>
      </p:sp>
      <p:pic>
        <p:nvPicPr>
          <p:cNvPr id="2" name="Picture 1" descr="whats-to-know-about-deviated-septum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3500" y="2569210"/>
            <a:ext cx="6985000" cy="4044315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ext Box 99"/>
          <p:cNvSpPr txBox="1"/>
          <p:nvPr/>
        </p:nvSpPr>
        <p:spPr>
          <a:xfrm>
            <a:off x="1569720" y="616585"/>
            <a:ext cx="9052560" cy="10763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sz="3200" b="0">
                <a:solidFill>
                  <a:srgbClr val="000000"/>
                </a:solidFill>
                <a:latin typeface="Times New Roman" panose="02020603050405020304" charset="0"/>
                <a:cs typeface="Helvetica" charset="0"/>
              </a:rPr>
              <a:t>Giáo dục : giữ gìn vệ sinh mũi , không đc để vật lạ vào mũi , đeo khẩu trang khi ra đường </a:t>
            </a:r>
            <a:endParaRPr lang="en-US" sz="3200"/>
          </a:p>
        </p:txBody>
      </p:sp>
      <p:pic>
        <p:nvPicPr>
          <p:cNvPr id="2" name="Picture 1" descr="20200226_151033_388466_khautrangd.max-1800x180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545" y="2607310"/>
            <a:ext cx="5892800" cy="3798570"/>
          </a:xfrm>
          <a:prstGeom prst="rect">
            <a:avLst/>
          </a:prstGeom>
        </p:spPr>
      </p:pic>
      <p:pic>
        <p:nvPicPr>
          <p:cNvPr id="3" name="Picture 2" descr="xi-mui-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5310" y="2607310"/>
            <a:ext cx="4629150" cy="3869055"/>
          </a:xfrm>
          <a:prstGeom prst="rect">
            <a:avLst/>
          </a:prstGeo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xplosion 1 1"/>
          <p:cNvSpPr/>
          <p:nvPr/>
        </p:nvSpPr>
        <p:spPr>
          <a:xfrm>
            <a:off x="2438400" y="888365"/>
            <a:ext cx="7315200" cy="3838575"/>
          </a:xfrm>
          <a:prstGeom prst="irregularSeal1">
            <a:avLst/>
          </a:prstGeom>
          <a:gradFill>
            <a:gsLst>
              <a:gs pos="0">
                <a:srgbClr val="9EE256"/>
              </a:gs>
              <a:gs pos="100000">
                <a:srgbClr val="52762D"/>
              </a:gs>
            </a:gsLst>
            <a:lin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Vận động : Cái mũi </a:t>
            </a:r>
          </a:p>
        </p:txBody>
      </p:sp>
      <p:pic>
        <p:nvPicPr>
          <p:cNvPr id="3" name="mix_1m14s (audio-joiner.com) (1)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543300" y="309328"/>
            <a:ext cx="412750" cy="412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9" dur="7403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 animBg="1"/>
      <p:bldP spid="2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ext Box 99"/>
          <p:cNvSpPr txBox="1"/>
          <p:nvPr/>
        </p:nvSpPr>
        <p:spPr>
          <a:xfrm>
            <a:off x="1084580" y="2473960"/>
            <a:ext cx="10022840" cy="40309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sz="3200" b="1" u="sng">
                <a:solidFill>
                  <a:srgbClr val="333333"/>
                </a:solidFill>
                <a:latin typeface="Times New Roman" panose="02020603050405020304" charset="0"/>
                <a:cs typeface="Helvetica" charset="0"/>
              </a:rPr>
              <a:t>1. Mục đích yêu cầu</a:t>
            </a:r>
            <a:r>
              <a:rPr lang="en-US" sz="3200" b="1">
                <a:solidFill>
                  <a:srgbClr val="333333"/>
                </a:solidFill>
                <a:latin typeface="Times New Roman" panose="02020603050405020304" charset="0"/>
                <a:cs typeface="Helvetica" charset="0"/>
              </a:rPr>
              <a:t>.</a:t>
            </a:r>
            <a:endParaRPr lang="en-US" sz="3200" b="0">
              <a:solidFill>
                <a:srgbClr val="333333"/>
              </a:solidFill>
              <a:latin typeface="Times New Roman" panose="02020603050405020304" charset="0"/>
              <a:cs typeface="Helvetica" charset="0"/>
            </a:endParaRPr>
          </a:p>
          <a:p>
            <a:pPr indent="0"/>
            <a:r>
              <a:rPr lang="en-US" sz="3200" b="0">
                <a:solidFill>
                  <a:srgbClr val="333333"/>
                </a:solidFill>
                <a:latin typeface="Times New Roman" panose="02020603050405020304" charset="0"/>
                <a:cs typeface="Helvetica" charset="0"/>
              </a:rPr>
              <a:t>- Trẻ biết một số bộ phận trên cơ thể ,biết ích lợi của từng bộ phận ,biết giữ vệ sinh thân thể</a:t>
            </a:r>
          </a:p>
          <a:p>
            <a:pPr indent="0"/>
            <a:r>
              <a:rPr lang="en-US" sz="3200" b="0">
                <a:solidFill>
                  <a:srgbClr val="333333"/>
                </a:solidFill>
                <a:latin typeface="Times New Roman" panose="02020603050405020304" charset="0"/>
                <a:cs typeface="Helvetica" charset="0"/>
              </a:rPr>
              <a:t>- Rèn luyện khả năng ghi nhớ có chủ định , trả lời câu hỏi rõ ràng mạch lạc</a:t>
            </a:r>
          </a:p>
          <a:p>
            <a:pPr indent="0"/>
            <a:r>
              <a:rPr lang="en-US" sz="3200" b="0">
                <a:solidFill>
                  <a:srgbClr val="333333"/>
                </a:solidFill>
                <a:latin typeface="Times New Roman" panose="02020603050405020304" charset="0"/>
                <a:cs typeface="Helvetica" charset="0"/>
              </a:rPr>
              <a:t>- Trẻ hứng thú tham gia vào giờ học</a:t>
            </a:r>
          </a:p>
          <a:p>
            <a:pPr indent="0"/>
            <a:r>
              <a:rPr lang="en-US" sz="3200" b="0">
                <a:solidFill>
                  <a:srgbClr val="333333"/>
                </a:solidFill>
                <a:latin typeface="Times New Roman" panose="02020603050405020304" charset="0"/>
                <a:cs typeface="Helvetica" charset="0"/>
              </a:rPr>
              <a:t>- Giáo dục trẻ biết chăm sóc , bảo vệ thân thể và sức khỏe bản thân </a:t>
            </a:r>
            <a:endParaRPr lang="en-US" sz="320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100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1061720" y="712470"/>
            <a:ext cx="9177655" cy="1938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sz="4000" b="1" u="sng">
                <a:solidFill>
                  <a:srgbClr val="333333"/>
                </a:solidFill>
                <a:latin typeface="Times New Roman" panose="02020603050405020304" charset="0"/>
                <a:cs typeface="Helvetica" charset="0"/>
              </a:rPr>
              <a:t>Chuẩn bị</a:t>
            </a:r>
            <a:endParaRPr lang="en-US" sz="4000" b="1">
              <a:solidFill>
                <a:srgbClr val="333333"/>
              </a:solidFill>
              <a:latin typeface="Times New Roman" panose="02020603050405020304" charset="0"/>
              <a:cs typeface="Helvetica" charset="0"/>
            </a:endParaRPr>
          </a:p>
          <a:p>
            <a:pPr indent="0"/>
            <a:r>
              <a:rPr lang="en-US" sz="4000" b="1">
                <a:solidFill>
                  <a:srgbClr val="333333"/>
                </a:solidFill>
                <a:latin typeface="Times New Roman" panose="02020603050405020304" charset="0"/>
                <a:cs typeface="Helvetica" charset="0"/>
              </a:rPr>
              <a:t>- Hình ảnh mắt ,mũi ,tai </a:t>
            </a:r>
          </a:p>
          <a:p>
            <a:pPr indent="0"/>
            <a:r>
              <a:rPr lang="en-US" sz="4000" b="1">
                <a:solidFill>
                  <a:srgbClr val="333333"/>
                </a:solidFill>
                <a:latin typeface="Times New Roman" panose="02020603050405020304" charset="0"/>
                <a:cs typeface="Helvetica" charset="0"/>
              </a:rPr>
              <a:t>- Bài hát “Cái mũi”</a:t>
            </a:r>
            <a:endParaRPr lang="en-US" sz="4000" b="1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991235" y="188595"/>
            <a:ext cx="8180705" cy="3321685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Times New Roman" panose="02020603050405020304" charset="0"/>
                <a:cs typeface="Times New Roman" panose="02020603050405020304" charset="0"/>
              </a:rPr>
              <a:t>Trò chơi : Trời tối , trời sáng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2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Có những bộ phận nào trên phần đầu em bé? (Tóc, tai, mắt, mũi, miệng)</a:t>
            </a:r>
          </a:p>
        </p:txBody>
      </p:sp>
      <p:pic>
        <p:nvPicPr>
          <p:cNvPr id="4" name="Content Placeholder 3" descr="phu-nu-co-khuon-mat-nay-nha-chong-huong-phuc-7-doi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71670" y="1825625"/>
            <a:ext cx="3247390" cy="4351655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9855" y="839470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b="1"/>
              <a:t>Các con nhắm mắt lại nào?</a:t>
            </a:r>
            <a:br>
              <a:rPr lang="en-US" b="1"/>
            </a:br>
            <a:r>
              <a:rPr lang="en-US" b="1"/>
              <a:t>- Con nhắm mắt lại có nhìn thấy gì không?</a:t>
            </a:r>
            <a:br>
              <a:rPr lang="en-US" b="1"/>
            </a:br>
            <a:r>
              <a:rPr lang="en-US" b="1"/>
              <a:t>- Bạn nào cho cô biết đôi mắt dùng để làm gì?</a:t>
            </a:r>
            <a:br>
              <a:rPr lang="en-US" b="1"/>
            </a:br>
            <a:r>
              <a:rPr lang="en-US" b="1"/>
              <a:t>+ Muốn cho đôi mắt luôn sáng, đẹp thì phải làm gì?</a:t>
            </a:r>
          </a:p>
        </p:txBody>
      </p:sp>
      <p:pic>
        <p:nvPicPr>
          <p:cNvPr id="4" name="Content Placeholder 3" descr="20160303158216981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90040" y="3114040"/>
            <a:ext cx="8830310" cy="34556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ext Box 99"/>
          <p:cNvSpPr txBox="1"/>
          <p:nvPr/>
        </p:nvSpPr>
        <p:spPr>
          <a:xfrm>
            <a:off x="1287145" y="384810"/>
            <a:ext cx="9753600" cy="1568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sz="3200" b="1">
                <a:solidFill>
                  <a:srgbClr val="3C3C3C"/>
                </a:solidFill>
                <a:latin typeface="Times New Roman" panose="02020603050405020304" charset="0"/>
                <a:cs typeface="sans-serif" charset="0"/>
              </a:rPr>
              <a:t>Để đôi mắt luôn đẹp, sáng thì hàng ngày các con phải lau mắt… và không được đưa tay dụi mắt, không đưa tay lên mắt, đeo kính khi ra đường </a:t>
            </a:r>
          </a:p>
        </p:txBody>
      </p:sp>
      <p:pic>
        <p:nvPicPr>
          <p:cNvPr id="4" name="Picture 3" descr="cho-be-deo-kinh-ram-loi-hay-hai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555" y="2643505"/>
            <a:ext cx="5863590" cy="3309620"/>
          </a:xfrm>
          <a:prstGeom prst="rect">
            <a:avLst/>
          </a:prstGeom>
        </p:spPr>
      </p:pic>
      <p:pic>
        <p:nvPicPr>
          <p:cNvPr id="5" name="Picture 4" descr="kinh-mat-tre-em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0500" y="1797050"/>
            <a:ext cx="3693795" cy="422529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ext Box 99"/>
          <p:cNvSpPr txBox="1"/>
          <p:nvPr/>
        </p:nvSpPr>
        <p:spPr>
          <a:xfrm>
            <a:off x="1637665" y="712470"/>
            <a:ext cx="9234170" cy="1568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sz="3200" b="0">
                <a:solidFill>
                  <a:srgbClr val="000000"/>
                </a:solidFill>
                <a:latin typeface="Times New Roman" panose="02020603050405020304" charset="0"/>
                <a:cs typeface="Helvetica" charset="0"/>
              </a:rPr>
              <a:t>Tai dùng để làm gì ? Có mấy tai ?</a:t>
            </a:r>
          </a:p>
          <a:p>
            <a:pPr indent="0"/>
            <a:r>
              <a:rPr lang="en-US" sz="3200" b="0">
                <a:solidFill>
                  <a:srgbClr val="000000"/>
                </a:solidFill>
                <a:latin typeface="Times New Roman" panose="02020603050405020304" charset="0"/>
                <a:cs typeface="Helvetica" charset="0"/>
              </a:rPr>
              <a:t>- Để bào vệ tai thì các con cần làm gì ?</a:t>
            </a:r>
          </a:p>
          <a:p>
            <a:pPr indent="0"/>
            <a:r>
              <a:rPr lang="en-US" sz="3200" b="0">
                <a:solidFill>
                  <a:srgbClr val="000000"/>
                </a:solidFill>
                <a:latin typeface="Times New Roman" panose="02020603050405020304" charset="0"/>
                <a:cs typeface="Helvetica" charset="0"/>
              </a:rPr>
              <a:t>-Tai gọi là giác quan gì ?</a:t>
            </a:r>
          </a:p>
        </p:txBody>
      </p:sp>
      <p:pic>
        <p:nvPicPr>
          <p:cNvPr id="2" name="Picture 1" descr="doi-tai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220" y="2852420"/>
            <a:ext cx="4676140" cy="3228975"/>
          </a:xfrm>
          <a:prstGeom prst="rect">
            <a:avLst/>
          </a:prstGeom>
        </p:spPr>
      </p:pic>
      <p:pic>
        <p:nvPicPr>
          <p:cNvPr id="3" name="Picture 2" descr="notruoitronglotai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5295" y="2852420"/>
            <a:ext cx="4427855" cy="3421380"/>
          </a:xfrm>
          <a:prstGeom prst="rect">
            <a:avLst/>
          </a:prstGeom>
        </p:spPr>
      </p:pic>
    </p:spTree>
  </p:cSld>
  <p:clrMapOvr>
    <a:masterClrMapping/>
  </p:clrMapOvr>
  <p:transition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ext Box 99"/>
          <p:cNvSpPr txBox="1"/>
          <p:nvPr/>
        </p:nvSpPr>
        <p:spPr>
          <a:xfrm>
            <a:off x="1207770" y="447675"/>
            <a:ext cx="9222740" cy="9531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sz="2800" b="0">
                <a:solidFill>
                  <a:srgbClr val="000000"/>
                </a:solidFill>
                <a:latin typeface="Times New Roman" panose="02020603050405020304" charset="0"/>
                <a:cs typeface="Helvetica" charset="0"/>
              </a:rPr>
              <a:t>Giáo dục trẻ biết ích lợi, phải biết bảo vệ tai , không chọc ngoáy, để vật lạ vào tai …</a:t>
            </a:r>
          </a:p>
        </p:txBody>
      </p:sp>
      <p:pic>
        <p:nvPicPr>
          <p:cNvPr id="2" name="Picture 1" descr="meo-bao-ve-thinh-giac-cua-ban_28103754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9925" y="2279015"/>
            <a:ext cx="8119745" cy="3824605"/>
          </a:xfrm>
          <a:prstGeom prst="rect">
            <a:avLst/>
          </a:prstGeom>
        </p:spPr>
      </p:pic>
    </p:spTree>
  </p:cSld>
  <p:clrMapOvr>
    <a:masterClrMapping/>
  </p:clrMapOvr>
  <p:transition>
    <p:push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399</Words>
  <Application>Microsoft Office PowerPoint</Application>
  <PresentationFormat>Widescreen</PresentationFormat>
  <Paragraphs>28</Paragraphs>
  <Slides>13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Office Theme</vt:lpstr>
      <vt:lpstr> Lĩnh vực phát triển nhận thức </vt:lpstr>
      <vt:lpstr>PowerPoint Presentation</vt:lpstr>
      <vt:lpstr>PowerPoint Presentation</vt:lpstr>
      <vt:lpstr>PowerPoint Presentation</vt:lpstr>
      <vt:lpstr>Có những bộ phận nào trên phần đầu em bé? (Tóc, tai, mắt, mũi, miệng)</vt:lpstr>
      <vt:lpstr>Các con nhắm mắt lại nào? - Con nhắm mắt lại có nhìn thấy gì không? - Bạn nào cho cô biết đôi mắt dùng để làm gì? + Muốn cho đôi mắt luôn sáng, đẹp thì phải làm gì?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Giáo án :Khám phá khoa học  Chủ đề :Bản thân  Đề tài :Khám phá một số bộ phận trên cơ thể bé(Mắt ,mũi ,tai) Tuổi :3-4 tuổi </dc:title>
  <dc:creator/>
  <cp:lastModifiedBy>Quang Anh</cp:lastModifiedBy>
  <cp:revision>20</cp:revision>
  <dcterms:created xsi:type="dcterms:W3CDTF">2020-10-14T12:24:00Z</dcterms:created>
  <dcterms:modified xsi:type="dcterms:W3CDTF">2021-08-04T01:57:53Z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1033-11.2.0.9684</vt:lpwstr>
  </property>
</Properties>
</file>