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mp3" ContentType="audio/m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notesMasterIdLst>
    <p:notesMasterId r:id="rId17"/>
  </p:notesMasterIdLst>
  <p:sldIdLst>
    <p:sldId id="256" r:id="rId2"/>
    <p:sldId id="257" r:id="rId3"/>
    <p:sldId id="258" r:id="rId4"/>
    <p:sldId id="259" r:id="rId5"/>
    <p:sldId id="260" r:id="rId6"/>
    <p:sldId id="262" r:id="rId7"/>
    <p:sldId id="269" r:id="rId8"/>
    <p:sldId id="263" r:id="rId9"/>
    <p:sldId id="264" r:id="rId10"/>
    <p:sldId id="267" r:id="rId11"/>
    <p:sldId id="270" r:id="rId12"/>
    <p:sldId id="271" r:id="rId13"/>
    <p:sldId id="272" r:id="rId14"/>
    <p:sldId id="273" r:id="rId15"/>
    <p:sldId id="268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147" autoAdjust="0"/>
    <p:restoredTop sz="94660"/>
  </p:normalViewPr>
  <p:slideViewPr>
    <p:cSldViewPr>
      <p:cViewPr varScale="1">
        <p:scale>
          <a:sx n="80" d="100"/>
          <a:sy n="80" d="100"/>
        </p:scale>
        <p:origin x="1134" y="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3AE7535-832C-4D9E-8625-B3AE003D189E}" type="datetimeFigureOut">
              <a:rPr lang="en-US" smtClean="0"/>
              <a:t>8/11/2021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9D26F7D-4903-4E64-A7A2-BEE9FB2974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52976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D26F7D-4903-4E64-A7A2-BEE9FB297448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95187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/>
              <a:t>Click to edit Master subtitle style</a:t>
            </a:r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0DA7C1C7-8589-47BC-B4A9-5EACB97098B0}" type="datetimeFigureOut">
              <a:rPr lang="en-US" smtClean="0"/>
              <a:t>8/11/2021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Rectangle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Rectangle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Straight Connector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Straight Connector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Straight Connector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Rectangle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al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al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Oval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Oval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Oval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30ACF711-2BC8-47C3-81EB-E52DB8CBF90A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A7C1C7-8589-47BC-B4A9-5EACB97098B0}" type="datetimeFigureOut">
              <a:rPr lang="en-US" smtClean="0"/>
              <a:t>8/11/2021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ACF711-2BC8-47C3-81EB-E52DB8CBF90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A7C1C7-8589-47BC-B4A9-5EACB97098B0}" type="datetimeFigureOut">
              <a:rPr lang="en-US" smtClean="0"/>
              <a:t>8/11/2021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ACF711-2BC8-47C3-81EB-E52DB8CBF90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0DA7C1C7-8589-47BC-B4A9-5EACB97098B0}" type="datetimeFigureOut">
              <a:rPr lang="en-US" smtClean="0"/>
              <a:t>8/11/2021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30ACF711-2BC8-47C3-81EB-E52DB8CBF90A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0DA7C1C7-8589-47BC-B4A9-5EACB97098B0}" type="datetimeFigureOut">
              <a:rPr lang="en-US" smtClean="0"/>
              <a:t>8/11/2021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en-US"/>
          </a:p>
        </p:txBody>
      </p:sp>
      <p:sp>
        <p:nvSpPr>
          <p:cNvPr id="9" name="Rectangle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Straight Connector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Straight Connector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Rectangle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Oval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Oval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al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Oval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al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Straight Connector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30ACF711-2BC8-47C3-81EB-E52DB8CBF90A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A7C1C7-8589-47BC-B4A9-5EACB97098B0}" type="datetimeFigureOut">
              <a:rPr lang="en-US" smtClean="0"/>
              <a:t>8/11/2021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ACF711-2BC8-47C3-81EB-E52DB8CBF90A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A7C1C7-8589-47BC-B4A9-5EACB97098B0}" type="datetimeFigureOut">
              <a:rPr lang="en-US" smtClean="0"/>
              <a:t>8/11/2021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ACF711-2BC8-47C3-81EB-E52DB8CBF90A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0DA7C1C7-8589-47BC-B4A9-5EACB97098B0}" type="datetimeFigureOut">
              <a:rPr lang="en-US" smtClean="0"/>
              <a:t>8/11/2021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30ACF711-2BC8-47C3-81EB-E52DB8CBF90A}" type="slidenum">
              <a:rPr lang="en-US" smtClean="0"/>
              <a:t>‹#›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A7C1C7-8589-47BC-B4A9-5EACB97098B0}" type="datetimeFigureOut">
              <a:rPr lang="en-US" smtClean="0"/>
              <a:t>8/11/2021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ACF711-2BC8-47C3-81EB-E52DB8CBF90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Content Placeholder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21" name="Date Placeholder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0DA7C1C7-8589-47BC-B4A9-5EACB97098B0}" type="datetimeFigureOut">
              <a:rPr lang="en-US" smtClean="0"/>
              <a:t>8/11/2021</a:t>
            </a:fld>
            <a:endParaRPr lang="en-US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30ACF711-2BC8-47C3-81EB-E52DB8CBF90A}" type="slidenum">
              <a:rPr lang="en-US" smtClean="0"/>
              <a:t>‹#›</a:t>
            </a:fld>
            <a:endParaRPr lang="en-US"/>
          </a:p>
        </p:txBody>
      </p:sp>
      <p:sp>
        <p:nvSpPr>
          <p:cNvPr id="23" name="Footer Placeholder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Oval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en-US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Rectangle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Straight Connector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Straight Connector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Date Placeholder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0DA7C1C7-8589-47BC-B4A9-5EACB97098B0}" type="datetimeFigureOut">
              <a:rPr lang="en-US" smtClean="0"/>
              <a:t>8/11/2021</a:t>
            </a:fld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30ACF711-2BC8-47C3-81EB-E52DB8CBF90A}" type="slidenum">
              <a:rPr lang="en-US" smtClean="0"/>
              <a:t>‹#›</a:t>
            </a:fld>
            <a:endParaRPr lang="en-US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0DA7C1C7-8589-47BC-B4A9-5EACB97098B0}" type="datetimeFigureOut">
              <a:rPr lang="en-US" smtClean="0"/>
              <a:t>8/11/2021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Oval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30ACF711-2BC8-47C3-81EB-E52DB8CBF90A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14.jpg"/><Relationship Id="rId5" Type="http://schemas.openxmlformats.org/officeDocument/2006/relationships/image" Target="../media/image13.gif"/><Relationship Id="rId4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g"/><Relationship Id="rId4" Type="http://schemas.openxmlformats.org/officeDocument/2006/relationships/image" Target="../media/image8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WordArt 9">
            <a:extLst>
              <a:ext uri="{FF2B5EF4-FFF2-40B4-BE49-F238E27FC236}">
                <a16:creationId xmlns:a16="http://schemas.microsoft.com/office/drawing/2014/main" id="{E1BE9E9A-9E91-4641-B0E4-91F79ABD1229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2449819" y="4535512"/>
            <a:ext cx="5903913" cy="9350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3600" kern="10" dirty="0">
                <a:ln w="9525">
                  <a:solidFill>
                    <a:schemeClr val="accent2"/>
                  </a:solidFill>
                  <a:round/>
                  <a:headEnd/>
                  <a:tailEnd/>
                </a:ln>
                <a:solidFill>
                  <a:srgbClr val="336699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Đề tài: Dạy trẻ xếp tương ứng 1-1</a:t>
            </a:r>
          </a:p>
          <a:p>
            <a:pPr algn="ctr"/>
            <a:r>
              <a:rPr lang="vi-VN" sz="3600" kern="10" dirty="0">
                <a:ln w="9525">
                  <a:solidFill>
                    <a:schemeClr val="accent2"/>
                  </a:solidFill>
                  <a:round/>
                  <a:headEnd/>
                  <a:tailEnd/>
                </a:ln>
                <a:solidFill>
                  <a:srgbClr val="336699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Lứa tuổi: Mẫu giáo bé</a:t>
            </a:r>
          </a:p>
        </p:txBody>
      </p:sp>
      <p:sp>
        <p:nvSpPr>
          <p:cNvPr id="10" name="WordArt 9">
            <a:extLst>
              <a:ext uri="{FF2B5EF4-FFF2-40B4-BE49-F238E27FC236}">
                <a16:creationId xmlns:a16="http://schemas.microsoft.com/office/drawing/2014/main" id="{BA754D7C-C4AE-48B4-82D7-FEE6D051465A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916113" y="2992438"/>
            <a:ext cx="5905500" cy="5238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3600" kern="10">
                <a:ln w="9525">
                  <a:solidFill>
                    <a:schemeClr val="accent2"/>
                  </a:solidFill>
                  <a:round/>
                  <a:headEnd/>
                  <a:tailEnd/>
                </a:ln>
                <a:solidFill>
                  <a:srgbClr val="336699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Lĩnh vực phát triển nhận thức</a:t>
            </a:r>
          </a:p>
        </p:txBody>
      </p:sp>
      <p:sp>
        <p:nvSpPr>
          <p:cNvPr id="11" name="Rectangle 19">
            <a:extLst>
              <a:ext uri="{FF2B5EF4-FFF2-40B4-BE49-F238E27FC236}">
                <a16:creationId xmlns:a16="http://schemas.microsoft.com/office/drawing/2014/main" id="{50705E2D-7792-4D3D-90A3-26857E73AB4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8775" y="488950"/>
            <a:ext cx="8426450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vi-VN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PHÒNG GD&amp;ĐT QUẬN LONG BIÊN</a:t>
            </a:r>
            <a:endParaRPr lang="en-US" altLang="vi-VN" sz="2800" dirty="0">
              <a:solidFill>
                <a:srgbClr val="002060"/>
              </a:solidFill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ED2A679F-C6ED-4300-80AC-47F02B2A5C55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020969" y="1038629"/>
            <a:ext cx="1380807" cy="1329416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6530688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9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770" decel="100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" dur="770" decel="100000"/>
                                        <p:tgtEl>
                                          <p:spTgt spid="10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2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21" dur="77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3" dur="77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1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228600"/>
            <a:ext cx="7467600" cy="6172200"/>
          </a:xfrm>
        </p:spPr>
        <p:txBody>
          <a:bodyPr>
            <a:normAutofit/>
          </a:bodyPr>
          <a:lstStyle/>
          <a:p>
            <a:r>
              <a:rPr lang="vi-VN" b="1" dirty="0"/>
              <a:t>* Trò chơi: “Kết hoa và quả”</a:t>
            </a:r>
            <a:endParaRPr lang="vi-VN" dirty="0"/>
          </a:p>
          <a:p>
            <a:r>
              <a:rPr lang="vi-VN" dirty="0"/>
              <a:t>- Cho 1/2 trẻ cầm hoa, 1/2 trẻ cầm quả, vừa đi vừa hát bài ‘Hoa kết trái’ khi nghe cô nói “Kết hoa với quả” thì các con </a:t>
            </a:r>
            <a:r>
              <a:rPr lang="vi-VN" dirty="0">
                <a:latin typeface="Times New Roman" pitchFamily="18" charset="0"/>
                <a:cs typeface="Times New Roman" pitchFamily="18" charset="0"/>
              </a:rPr>
              <a:t>kết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hoa với quả </a:t>
            </a:r>
            <a:r>
              <a:rPr lang="vi-VN" dirty="0">
                <a:latin typeface="Times New Roman" pitchFamily="18" charset="0"/>
                <a:cs typeface="Times New Roman" pitchFamily="18" charset="0"/>
              </a:rPr>
              <a:t>theo </a:t>
            </a:r>
            <a:r>
              <a:rPr lang="vi-VN" dirty="0"/>
              <a:t>yêu cầu của cô đề ra.</a:t>
            </a:r>
          </a:p>
          <a:p>
            <a:endParaRPr lang="vi-VN" dirty="0"/>
          </a:p>
          <a:p>
            <a:endParaRPr lang="vi-VN" dirty="0"/>
          </a:p>
          <a:p>
            <a:endParaRPr lang="vi-VN" dirty="0"/>
          </a:p>
          <a:p>
            <a:endParaRPr lang="vi-VN" dirty="0"/>
          </a:p>
          <a:p>
            <a:endParaRPr lang="vi-VN" dirty="0"/>
          </a:p>
          <a:p>
            <a:endParaRPr lang="vi-VN" dirty="0"/>
          </a:p>
          <a:p>
            <a:endParaRPr lang="vi-VN" dirty="0"/>
          </a:p>
          <a:p>
            <a:endParaRPr lang="vi-VN" dirty="0"/>
          </a:p>
          <a:p>
            <a:r>
              <a:rPr lang="vi-VN" dirty="0"/>
              <a:t>- Cho trẻ chơi 2- 3 lần.</a:t>
            </a:r>
          </a:p>
          <a:p>
            <a:endParaRPr lang="en-US" dirty="0"/>
          </a:p>
        </p:txBody>
      </p:sp>
      <p:pic>
        <p:nvPicPr>
          <p:cNvPr id="4" name="QuaGi-BeXuanMai_4hed5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648200" y="5181600"/>
            <a:ext cx="1295400" cy="129540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2133599"/>
            <a:ext cx="2895600" cy="304800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0600" y="2301240"/>
            <a:ext cx="2819400" cy="2895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51060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0" dur="254933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2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399" name="Picture 7" descr="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2209800"/>
            <a:ext cx="3581400" cy="4343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9400" name="AutoShape 8"/>
          <p:cNvSpPr>
            <a:spLocks noChangeArrowheads="1"/>
          </p:cNvSpPr>
          <p:nvPr/>
        </p:nvSpPr>
        <p:spPr bwMode="auto">
          <a:xfrm>
            <a:off x="3657600" y="284747"/>
            <a:ext cx="4800600" cy="2590800"/>
          </a:xfrm>
          <a:prstGeom prst="cloudCallout">
            <a:avLst>
              <a:gd name="adj1" fmla="val -44912"/>
              <a:gd name="adj2" fmla="val 70009"/>
            </a:avLst>
          </a:prstGeom>
          <a:solidFill>
            <a:srgbClr val="FFFF99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giúp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xây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nhé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349209584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ChangeArrowheads="1"/>
          </p:cNvSpPr>
          <p:nvPr/>
        </p:nvSpPr>
        <p:spPr bwMode="auto">
          <a:xfrm>
            <a:off x="9144000" y="4343400"/>
            <a:ext cx="2133600" cy="1752600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>
              <a:solidFill>
                <a:schemeClr val="tx2"/>
              </a:solidFill>
            </a:endParaRPr>
          </a:p>
        </p:txBody>
      </p:sp>
      <p:sp>
        <p:nvSpPr>
          <p:cNvPr id="46083" name="Rectangle 3"/>
          <p:cNvSpPr>
            <a:spLocks noChangeArrowheads="1"/>
          </p:cNvSpPr>
          <p:nvPr/>
        </p:nvSpPr>
        <p:spPr bwMode="auto">
          <a:xfrm>
            <a:off x="9601200" y="4343400"/>
            <a:ext cx="2133600" cy="1752600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6085" name="AutoShape 5"/>
          <p:cNvSpPr>
            <a:spLocks noChangeArrowheads="1"/>
          </p:cNvSpPr>
          <p:nvPr/>
        </p:nvSpPr>
        <p:spPr bwMode="auto">
          <a:xfrm>
            <a:off x="152400" y="2667000"/>
            <a:ext cx="2895600" cy="1752600"/>
          </a:xfrm>
          <a:prstGeom prst="triangle">
            <a:avLst>
              <a:gd name="adj" fmla="val 50000"/>
            </a:avLst>
          </a:prstGeom>
          <a:solidFill>
            <a:srgbClr val="FF33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6086" name="AutoShape 6"/>
          <p:cNvSpPr>
            <a:spLocks noChangeArrowheads="1"/>
          </p:cNvSpPr>
          <p:nvPr/>
        </p:nvSpPr>
        <p:spPr bwMode="auto">
          <a:xfrm>
            <a:off x="3200400" y="2667000"/>
            <a:ext cx="2895600" cy="1752600"/>
          </a:xfrm>
          <a:prstGeom prst="triangle">
            <a:avLst>
              <a:gd name="adj" fmla="val 50000"/>
            </a:avLst>
          </a:prstGeom>
          <a:solidFill>
            <a:srgbClr val="FF33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46088" name="Picture 8" descr="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0"/>
            <a:ext cx="1609725" cy="2667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6089" name="Picture 9" descr="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05275" y="0"/>
            <a:ext cx="1609725" cy="2667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795811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5.20231E-7 L -0.94167 0.00555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4608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7083" y="27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35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5.20231E-7 L -0.65834 0.00555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4608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2917" y="27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460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460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 tmFilter="0, 0; .2, .5; .8, .5; 1, 0"/>
                                        <p:tgtEl>
                                          <p:spTgt spid="4608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5" dur="250" autoRev="1" fill="hold"/>
                                        <p:tgtEl>
                                          <p:spTgt spid="4608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 tmFilter="0, 0; .2, .5; .8, .5; 1, 0"/>
                                        <p:tgtEl>
                                          <p:spTgt spid="4608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0" dur="250" autoRev="1" fill="hold"/>
                                        <p:tgtEl>
                                          <p:spTgt spid="4608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460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460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2000"/>
                                        <p:tgtEl>
                                          <p:spTgt spid="460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-4.75728E-6 L 0.58802 -0.00554 " pathEditMode="relative" rAng="0" ptsTypes="AA">
                                      <p:cBhvr>
                                        <p:cTn id="45" dur="2000" fill="hold"/>
                                        <p:tgtEl>
                                          <p:spTgt spid="4608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9392" y="-27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 nodeType="clickPar">
                      <p:stCondLst>
                        <p:cond delay="indefinite"/>
                      </p:stCondLst>
                      <p:childTnLst>
                        <p:par>
                          <p:cTn id="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8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-4.75728E-6 L 0.88698 -0.00554 " pathEditMode="relative" rAng="0" ptsTypes="AA">
                                      <p:cBhvr>
                                        <p:cTn id="49" dur="2000" fill="hold"/>
                                        <p:tgtEl>
                                          <p:spTgt spid="4608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4340" y="-27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082" grpId="0" animBg="1"/>
      <p:bldP spid="46083" grpId="0" animBg="1"/>
      <p:bldP spid="46085" grpId="0" animBg="1"/>
      <p:bldP spid="46085" grpId="1" animBg="1"/>
      <p:bldP spid="46086" grpId="0" animBg="1"/>
      <p:bldP spid="46086" grpId="1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9" name="Rectangle 5"/>
          <p:cNvSpPr>
            <a:spLocks noChangeArrowheads="1"/>
          </p:cNvSpPr>
          <p:nvPr/>
        </p:nvSpPr>
        <p:spPr bwMode="auto">
          <a:xfrm>
            <a:off x="3429000" y="4648200"/>
            <a:ext cx="2133600" cy="1752600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2470" name="Rectangle 6"/>
          <p:cNvSpPr>
            <a:spLocks noChangeArrowheads="1"/>
          </p:cNvSpPr>
          <p:nvPr/>
        </p:nvSpPr>
        <p:spPr bwMode="auto">
          <a:xfrm>
            <a:off x="381000" y="4648200"/>
            <a:ext cx="2133600" cy="1752600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2471" name="AutoShape 7"/>
          <p:cNvSpPr>
            <a:spLocks noChangeArrowheads="1"/>
          </p:cNvSpPr>
          <p:nvPr/>
        </p:nvSpPr>
        <p:spPr bwMode="auto">
          <a:xfrm>
            <a:off x="0" y="2895600"/>
            <a:ext cx="2895600" cy="1752600"/>
          </a:xfrm>
          <a:prstGeom prst="triangle">
            <a:avLst>
              <a:gd name="adj" fmla="val 50000"/>
            </a:avLst>
          </a:prstGeom>
          <a:solidFill>
            <a:srgbClr val="FF33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2472" name="AutoShape 8"/>
          <p:cNvSpPr>
            <a:spLocks noChangeArrowheads="1"/>
          </p:cNvSpPr>
          <p:nvPr/>
        </p:nvSpPr>
        <p:spPr bwMode="auto">
          <a:xfrm>
            <a:off x="3048000" y="2895600"/>
            <a:ext cx="2895600" cy="1752600"/>
          </a:xfrm>
          <a:prstGeom prst="triangle">
            <a:avLst>
              <a:gd name="adj" fmla="val 50000"/>
            </a:avLst>
          </a:prstGeom>
          <a:solidFill>
            <a:srgbClr val="FF33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11214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2.8294E-6 L 0.7 -0.00555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6247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5000" y="-277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63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1.71983E-6 L 0.71666 -0.00555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6246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5833" y="-27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63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2.8294E-6 L 1.025 -0.00555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6247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1250" y="-277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63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1.71983E-6 L 1.03334 -0.00555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6247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1667" y="-27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469" grpId="0" animBg="1"/>
      <p:bldP spid="62470" grpId="0" animBg="1"/>
      <p:bldP spid="62471" grpId="0" animBg="1"/>
      <p:bldP spid="6247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6" name="Picture 2" descr="This is a preview only. Click Download Now to download the template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7107" name="WordArt 3"/>
          <p:cNvSpPr>
            <a:spLocks noChangeArrowheads="1" noChangeShapeType="1" noTextEdit="1"/>
          </p:cNvSpPr>
          <p:nvPr/>
        </p:nvSpPr>
        <p:spPr bwMode="auto">
          <a:xfrm>
            <a:off x="762000" y="609600"/>
            <a:ext cx="7772400" cy="4724400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Deflate">
              <a:avLst>
                <a:gd name="adj" fmla="val 26227"/>
              </a:avLst>
            </a:prstTxWarp>
          </a:bodyPr>
          <a:lstStyle/>
          <a:p>
            <a:pPr algn="ctr"/>
            <a:r>
              <a:rPr lang="vi-VN" sz="3600" kern="10">
                <a:ln w="9525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Times New Roman"/>
                <a:cs typeface="Times New Roman"/>
              </a:rPr>
              <a:t>Trò chơi:</a:t>
            </a:r>
          </a:p>
          <a:p>
            <a:pPr algn="ctr"/>
            <a:r>
              <a:rPr lang="vi-VN" sz="3600" kern="10">
                <a:ln w="9525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Times New Roman"/>
                <a:cs typeface="Times New Roman"/>
              </a:rPr>
              <a:t>Thỏ tìm chuồng!</a:t>
            </a:r>
            <a:endParaRPr lang="en-US" sz="3600" kern="10">
              <a:ln w="9525">
                <a:solidFill>
                  <a:schemeClr val="tx1"/>
                </a:solidFill>
                <a:round/>
                <a:headEnd/>
                <a:tailEnd/>
              </a:ln>
              <a:solidFill>
                <a:srgbClr val="FFFF00"/>
              </a:solidFill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2815655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71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71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71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710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710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710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710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710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710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710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710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107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2826" y="0"/>
            <a:ext cx="9176825" cy="6842174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7467600" cy="6016752"/>
          </a:xfrm>
        </p:spPr>
        <p:txBody>
          <a:bodyPr/>
          <a:lstStyle/>
          <a:p>
            <a:r>
              <a:rPr lang="vi-VN" b="1" dirty="0"/>
              <a:t>Hoạt động 3: Kết thúc hoạt động</a:t>
            </a:r>
          </a:p>
          <a:p>
            <a:endParaRPr lang="vi-VN" dirty="0"/>
          </a:p>
          <a:p>
            <a:r>
              <a:rPr lang="vi-VN" dirty="0"/>
              <a:t>- Cho trẻ nhắc lại tên hoạt động.</a:t>
            </a:r>
          </a:p>
          <a:p>
            <a:r>
              <a:rPr lang="vi-VN" dirty="0"/>
              <a:t>- Nhận xét tuyên dương.</a:t>
            </a:r>
          </a:p>
          <a:p>
            <a:r>
              <a:rPr lang="vi-VN" b="1" dirty="0"/>
              <a:t>- </a:t>
            </a:r>
            <a:r>
              <a:rPr lang="vi-VN" dirty="0"/>
              <a:t>Trẻ có nề nếp tham gia tích cực các hoạt động. Hát bài “Hoa kết trái”.</a:t>
            </a:r>
          </a:p>
          <a:p>
            <a:endParaRPr lang="vi-VN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85499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067800" cy="80772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 b="1" dirty="0"/>
              <a:t>I.Mục đích yêu cầu:</a:t>
            </a:r>
            <a:br>
              <a:rPr lang="vi-VN" dirty="0"/>
            </a:b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>
          <a:xfrm>
            <a:off x="457200" y="1143000"/>
            <a:ext cx="7467600" cy="5330952"/>
          </a:xfrm>
        </p:spPr>
        <p:txBody>
          <a:bodyPr>
            <a:normAutofit/>
          </a:bodyPr>
          <a:lstStyle/>
          <a:p>
            <a:r>
              <a:rPr lang="vi-VN" b="1" dirty="0"/>
              <a:t>1. Kiến thức:</a:t>
            </a:r>
            <a:endParaRPr lang="vi-VN" dirty="0"/>
          </a:p>
          <a:p>
            <a:r>
              <a:rPr lang="vi-VN" b="1" dirty="0"/>
              <a:t>-  </a:t>
            </a:r>
            <a:r>
              <a:rPr lang="vi-VN" dirty="0"/>
              <a:t>Trẻ biết cách xếp 1 đối tượng này với 1 đối tượng khác tương ứng 1-1 với nhau theo hàng ngang hàng dọc, biết tham gia vào trò chơi cùng cô </a:t>
            </a:r>
          </a:p>
          <a:p>
            <a:r>
              <a:rPr lang="vi-VN" b="1" dirty="0"/>
              <a:t>2. Kỹ năng:</a:t>
            </a:r>
            <a:endParaRPr lang="vi-VN" dirty="0"/>
          </a:p>
          <a:p>
            <a:r>
              <a:rPr lang="vi-VN" b="1" dirty="0"/>
              <a:t>- </a:t>
            </a:r>
            <a:r>
              <a:rPr lang="vi-VN" dirty="0"/>
              <a:t>Rèn cho trẻ kỹ năng xếp tưng ứng 1 đối tượng này với 1 đối tượng khác và phát huy tính tích cực, phát triển tư duy cho trẻ</a:t>
            </a:r>
            <a:endParaRPr lang="en-US" dirty="0"/>
          </a:p>
          <a:p>
            <a:r>
              <a:rPr lang="vi-VN" b="1" dirty="0"/>
              <a:t>3. Thái độ:</a:t>
            </a:r>
            <a:endParaRPr lang="vi-VN" dirty="0"/>
          </a:p>
          <a:p>
            <a:r>
              <a:rPr lang="vi-VN" b="1" dirty="0"/>
              <a:t>- </a:t>
            </a:r>
            <a:r>
              <a:rPr lang="vi-VN" dirty="0"/>
              <a:t>Giáo dục trẻ</a:t>
            </a:r>
            <a:r>
              <a:rPr lang="vi-VN" b="1" dirty="0"/>
              <a:t> </a:t>
            </a:r>
            <a:r>
              <a:rPr lang="vi-VN" dirty="0"/>
              <a:t>có nề nếp tham gia vào các hoạt động biết giữ gìn đồ dùng đồ chơi, biết chăm sóc và bảo vệ môi trường.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0961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69" y="0"/>
            <a:ext cx="9144000" cy="79248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152400"/>
            <a:ext cx="7467600" cy="579438"/>
          </a:xfrm>
        </p:spPr>
        <p:txBody>
          <a:bodyPr/>
          <a:lstStyle/>
          <a:p>
            <a:r>
              <a:rPr lang="vi-VN" b="1" dirty="0"/>
              <a:t>II.Chuẩn bị: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2667000" y="457200"/>
            <a:ext cx="5791200" cy="4191000"/>
          </a:xfrm>
        </p:spPr>
        <p:txBody>
          <a:bodyPr/>
          <a:lstStyle/>
          <a:p>
            <a:pPr marL="0" indent="0">
              <a:buNone/>
            </a:pPr>
            <a:endParaRPr lang="vi-VN" b="1" dirty="0"/>
          </a:p>
          <a:p>
            <a:r>
              <a:rPr lang="vi-VN" b="1" dirty="0"/>
              <a:t>1, Chuẩn bị của cô</a:t>
            </a:r>
            <a:endParaRPr lang="vi-VN" dirty="0"/>
          </a:p>
          <a:p>
            <a:r>
              <a:rPr lang="vi-VN" dirty="0"/>
              <a:t>- Hoa đào- quả táo.</a:t>
            </a:r>
          </a:p>
          <a:p>
            <a:r>
              <a:rPr lang="vi-VN" dirty="0"/>
              <a:t>- Địa điểm: Lớp học sạch sẽ,đảm bảo an toàn.</a:t>
            </a:r>
          </a:p>
          <a:p>
            <a:r>
              <a:rPr lang="vi-VN" b="1" dirty="0"/>
              <a:t>2, Chuẩn bị của trẻ</a:t>
            </a:r>
          </a:p>
          <a:p>
            <a:r>
              <a:rPr lang="vi-VN" dirty="0"/>
              <a:t>- Mỗi </a:t>
            </a:r>
            <a:r>
              <a:rPr lang="vi-VN" dirty="0">
                <a:latin typeface="Times New Roman" pitchFamily="18" charset="0"/>
                <a:cs typeface="Times New Roman" pitchFamily="18" charset="0"/>
              </a:rPr>
              <a:t>trẻ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vi-VN" dirty="0">
                <a:latin typeface="Times New Roman" pitchFamily="18" charset="0"/>
                <a:cs typeface="Times New Roman" pitchFamily="18" charset="0"/>
              </a:rPr>
              <a:t> hoa </a:t>
            </a:r>
            <a:r>
              <a:rPr lang="vi-VN" dirty="0"/>
              <a:t>đào- quả táo.</a:t>
            </a:r>
          </a:p>
          <a:p>
            <a:r>
              <a:rPr lang="vi-VN" dirty="0"/>
              <a:t>- Rá cho trẻ để đồ chơi</a:t>
            </a:r>
          </a:p>
          <a:p>
            <a:r>
              <a:rPr lang="vi-VN" dirty="0"/>
              <a:t>-</a:t>
            </a:r>
            <a:r>
              <a:rPr lang="en-US" dirty="0"/>
              <a:t>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Mỗi trẻ 2 Hình tam giác hình vuông </a:t>
            </a:r>
          </a:p>
        </p:txBody>
      </p:sp>
    </p:spTree>
    <p:extLst>
      <p:ext uri="{BB962C8B-B14F-4D97-AF65-F5344CB8AC3E}">
        <p14:creationId xmlns:p14="http://schemas.microsoft.com/office/powerpoint/2010/main" val="39054853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vi-VN" dirty="0"/>
              <a:t>*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0"/>
            <a:ext cx="7467600" cy="6473952"/>
          </a:xfrm>
        </p:spPr>
        <p:txBody>
          <a:bodyPr>
            <a:normAutofit/>
          </a:bodyPr>
          <a:lstStyle/>
          <a:p>
            <a:r>
              <a:rPr lang="vi-VN" b="1" dirty="0">
                <a:latin typeface="Times New Roman" pitchFamily="18" charset="0"/>
                <a:cs typeface="Times New Roman" pitchFamily="18" charset="0"/>
              </a:rPr>
              <a:t>Hoạt động 1: Ổn định tổ chức</a:t>
            </a:r>
            <a:endParaRPr lang="vi-VN" dirty="0">
              <a:latin typeface="Times New Roman" pitchFamily="18" charset="0"/>
              <a:cs typeface="Times New Roman" pitchFamily="18" charset="0"/>
            </a:endParaRPr>
          </a:p>
          <a:p>
            <a:r>
              <a:rPr lang="vi-VN" b="1" dirty="0">
                <a:latin typeface="Times New Roman" pitchFamily="18" charset="0"/>
                <a:cs typeface="Times New Roman" pitchFamily="18" charset="0"/>
              </a:rPr>
              <a:t>* 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Trò chơi: hái quả</a:t>
            </a:r>
          </a:p>
          <a:p>
            <a:r>
              <a:rPr lang="en-US" b="1" dirty="0">
                <a:latin typeface="Times New Roman" pitchFamily="18" charset="0"/>
                <a:cs typeface="Times New Roman" pitchFamily="18" charset="0"/>
              </a:rPr>
              <a:t>- Cô nói cách chơi, luật chơi</a:t>
            </a:r>
          </a:p>
          <a:p>
            <a:r>
              <a:rPr lang="en-US" b="1" dirty="0">
                <a:latin typeface="Times New Roman" pitchFamily="18" charset="0"/>
                <a:cs typeface="Times New Roman" pitchFamily="18" charset="0"/>
              </a:rPr>
              <a:t>- Tổ chức cho trẻ chơi</a:t>
            </a:r>
            <a:endParaRPr lang="vi-VN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57564" y="152400"/>
            <a:ext cx="5578475" cy="6480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599295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52400"/>
            <a:ext cx="7467600" cy="6321552"/>
          </a:xfrm>
        </p:spPr>
        <p:txBody>
          <a:bodyPr/>
          <a:lstStyle/>
          <a:p>
            <a:pPr marL="0" indent="0">
              <a:buNone/>
            </a:pPr>
            <a:r>
              <a:rPr lang="vi-VN" b="1" dirty="0"/>
              <a:t> Hoạt động </a:t>
            </a:r>
            <a:r>
              <a:rPr lang="vi-VN" b="1" dirty="0">
                <a:latin typeface="Times New Roman" pitchFamily="18" charset="0"/>
                <a:cs typeface="Times New Roman" pitchFamily="18" charset="0"/>
              </a:rPr>
              <a:t>2: 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Trọng tâm</a:t>
            </a:r>
            <a:endParaRPr lang="vi-VN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b="1" dirty="0">
                <a:latin typeface="Times New Roman" pitchFamily="18" charset="0"/>
                <a:cs typeface="Times New Roman" pitchFamily="18" charset="0"/>
              </a:rPr>
              <a:t>Trò chuyện về trò chơi</a:t>
            </a:r>
          </a:p>
          <a:p>
            <a:r>
              <a:rPr lang="en-US" b="1" dirty="0">
                <a:latin typeface="Times New Roman" pitchFamily="18" charset="0"/>
                <a:cs typeface="Times New Roman" pitchFamily="18" charset="0"/>
              </a:rPr>
              <a:t>- các con vừa hái được quả gì?</a:t>
            </a:r>
          </a:p>
          <a:p>
            <a:r>
              <a:rPr lang="en-US" b="1" dirty="0">
                <a:latin typeface="Times New Roman" pitchFamily="18" charset="0"/>
                <a:cs typeface="Times New Roman" pitchFamily="18" charset="0"/>
              </a:rPr>
              <a:t>- Quả táo để làm gì?</a:t>
            </a:r>
          </a:p>
          <a:p>
            <a:r>
              <a:rPr lang="en-US" b="1" dirty="0">
                <a:latin typeface="Times New Roman" pitchFamily="18" charset="0"/>
                <a:cs typeface="Times New Roman" pitchFamily="18" charset="0"/>
              </a:rPr>
              <a:t>- Trước khi ăn quả các con cần làm gì?</a:t>
            </a:r>
          </a:p>
          <a:p>
            <a:r>
              <a:rPr lang="en-US" b="1" dirty="0">
                <a:latin typeface="Times New Roman" pitchFamily="18" charset="0"/>
                <a:cs typeface="Times New Roman" pitchFamily="18" charset="0"/>
              </a:rPr>
              <a:t>- Nhà có ông bà bố mẹ trước khi ăn các con làm gì?</a:t>
            </a:r>
          </a:p>
          <a:p>
            <a:r>
              <a:rPr lang="en-US" b="1" dirty="0">
                <a:latin typeface="Times New Roman" pitchFamily="18" charset="0"/>
                <a:cs typeface="Times New Roman" pitchFamily="18" charset="0"/>
              </a:rPr>
              <a:t>- Sau khi ăn bỏ vỏ và hạt ở đâu</a:t>
            </a:r>
          </a:p>
          <a:p>
            <a:r>
              <a:rPr lang="en-US" b="1" dirty="0">
                <a:latin typeface="Times New Roman" pitchFamily="18" charset="0"/>
                <a:cs typeface="Times New Roman" pitchFamily="18" charset="0"/>
              </a:rPr>
              <a:t>=&gt; Giáo dục trẻ mời ông bà bố mẹ trước khi ăn phải rửa tay sạch sẽ và vứt rác đúng nơi quy định</a:t>
            </a:r>
            <a:endParaRPr lang="vi-VN" dirty="0">
              <a:latin typeface="Times New Roman" pitchFamily="18" charset="0"/>
              <a:cs typeface="Times New Roman" pitchFamily="18" charset="0"/>
            </a:endParaRPr>
          </a:p>
          <a:p>
            <a:endParaRPr lang="vi-VN" dirty="0"/>
          </a:p>
          <a:p>
            <a:endParaRPr lang="vi-VN" dirty="0"/>
          </a:p>
          <a:p>
            <a:endParaRPr lang="vi-VN" dirty="0"/>
          </a:p>
          <a:p>
            <a:endParaRPr lang="vi-VN" dirty="0"/>
          </a:p>
          <a:p>
            <a:endParaRPr lang="vi-VN" dirty="0"/>
          </a:p>
          <a:p>
            <a:endParaRPr lang="vi-VN" dirty="0"/>
          </a:p>
        </p:txBody>
      </p:sp>
    </p:spTree>
    <p:extLst>
      <p:ext uri="{BB962C8B-B14F-4D97-AF65-F5344CB8AC3E}">
        <p14:creationId xmlns:p14="http://schemas.microsoft.com/office/powerpoint/2010/main" val="36134910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2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533400" y="152400"/>
            <a:ext cx="7467600" cy="6321552"/>
          </a:xfrm>
        </p:spPr>
        <p:txBody>
          <a:bodyPr>
            <a:normAutofit/>
          </a:bodyPr>
          <a:lstStyle/>
          <a:p>
            <a:r>
              <a:rPr lang="vi-VN" b="1" dirty="0"/>
              <a:t> </a:t>
            </a:r>
            <a:r>
              <a:rPr lang="vi-VN" b="1" dirty="0">
                <a:latin typeface="Times New Roman" pitchFamily="18" charset="0"/>
                <a:cs typeface="Times New Roman" pitchFamily="18" charset="0"/>
              </a:rPr>
              <a:t>Cung cấp kiến thức mới ( 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Xếp </a:t>
            </a:r>
            <a:r>
              <a:rPr lang="vi-VN" b="1" dirty="0">
                <a:latin typeface="Times New Roman" pitchFamily="18" charset="0"/>
                <a:cs typeface="Times New Roman" pitchFamily="18" charset="0"/>
              </a:rPr>
              <a:t>tương ứng 1-1).</a:t>
            </a:r>
            <a:endParaRPr lang="vi-VN" dirty="0">
              <a:latin typeface="Times New Roman" pitchFamily="18" charset="0"/>
              <a:cs typeface="Times New Roman" pitchFamily="18" charset="0"/>
            </a:endParaRPr>
          </a:p>
          <a:p>
            <a:r>
              <a:rPr lang="vi-VN" dirty="0">
                <a:latin typeface="Times New Roman" pitchFamily="18" charset="0"/>
                <a:cs typeface="Times New Roman" pitchFamily="18" charset="0"/>
              </a:rPr>
              <a:t>- Cô giới thiệu cho trẻ xem các loại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hoa </a:t>
            </a:r>
            <a:r>
              <a:rPr lang="vi-VN" dirty="0">
                <a:latin typeface="Times New Roman" pitchFamily="18" charset="0"/>
                <a:cs typeface="Times New Roman" pitchFamily="18" charset="0"/>
              </a:rPr>
              <a:t>quả.</a:t>
            </a:r>
          </a:p>
          <a:p>
            <a:r>
              <a:rPr lang="vi-VN" dirty="0"/>
              <a:t>- Cô xếp tất cả các loại quả trong rá của cô ra và xếp lên bảng.</a:t>
            </a:r>
          </a:p>
          <a:p>
            <a:endParaRPr lang="en-US" dirty="0"/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378" t="10580" r="13897" b="10580"/>
          <a:stretch/>
        </p:blipFill>
        <p:spPr>
          <a:xfrm>
            <a:off x="5366408" y="2343424"/>
            <a:ext cx="1720192" cy="1695079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100" t="5682" r="16181" b="21594"/>
          <a:stretch/>
        </p:blipFill>
        <p:spPr>
          <a:xfrm>
            <a:off x="5338976" y="4397782"/>
            <a:ext cx="1688695" cy="1823546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209" t="15476" r="16308" b="7022"/>
          <a:stretch/>
        </p:blipFill>
        <p:spPr>
          <a:xfrm>
            <a:off x="1680737" y="2276612"/>
            <a:ext cx="1702191" cy="1676400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9905" y="4474087"/>
            <a:ext cx="1693399" cy="16933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36209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1447800"/>
            <a:ext cx="2667000" cy="2209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600" y="4343400"/>
            <a:ext cx="2514600" cy="2051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1600200"/>
            <a:ext cx="2743200" cy="2057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4343400"/>
            <a:ext cx="2667000" cy="2051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609600" y="838200"/>
            <a:ext cx="7696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Cô cùng trẻ xếp theo hàng ngang</a:t>
            </a:r>
          </a:p>
        </p:txBody>
      </p:sp>
    </p:spTree>
    <p:extLst>
      <p:ext uri="{BB962C8B-B14F-4D97-AF65-F5344CB8AC3E}">
        <p14:creationId xmlns:p14="http://schemas.microsoft.com/office/powerpoint/2010/main" val="32185844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762000"/>
            <a:ext cx="7467600" cy="5788152"/>
          </a:xfrm>
        </p:spPr>
        <p:txBody>
          <a:bodyPr/>
          <a:lstStyle/>
          <a:p>
            <a:r>
              <a:rPr lang="vi-VN" dirty="0"/>
              <a:t>- Cô và trẻ cùng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xếp theo hàng dọc</a:t>
            </a:r>
            <a:endParaRPr lang="vi-VN" dirty="0">
              <a:latin typeface="Times New Roman" pitchFamily="18" charset="0"/>
              <a:cs typeface="Times New Roman" pitchFamily="18" charset="0"/>
            </a:endParaRPr>
          </a:p>
          <a:p>
            <a:endParaRPr lang="vi-VN" dirty="0"/>
          </a:p>
          <a:p>
            <a:endParaRPr lang="vi-VN" dirty="0"/>
          </a:p>
          <a:p>
            <a:endParaRPr lang="vi-VN" dirty="0"/>
          </a:p>
          <a:p>
            <a:endParaRPr lang="vi-VN" dirty="0"/>
          </a:p>
          <a:p>
            <a:endParaRPr lang="vi-VN" dirty="0"/>
          </a:p>
          <a:p>
            <a:endParaRPr lang="vi-VN" dirty="0"/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53158" y="1600200"/>
            <a:ext cx="2243042" cy="19902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53158" y="3962400"/>
            <a:ext cx="2395442" cy="2209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890" y="1600200"/>
            <a:ext cx="2222500" cy="19902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890" y="4114800"/>
            <a:ext cx="2222500" cy="2057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170751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10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533400"/>
            <a:ext cx="7467600" cy="5940552"/>
          </a:xfrm>
        </p:spPr>
        <p:txBody>
          <a:bodyPr>
            <a:normAutofit/>
          </a:bodyPr>
          <a:lstStyle/>
          <a:p>
            <a:r>
              <a:rPr lang="vi-VN" dirty="0"/>
              <a:t>+ Có hoa nào không có quả không?</a:t>
            </a:r>
            <a:endParaRPr lang="en-US" dirty="0"/>
          </a:p>
          <a:p>
            <a:pPr marL="0" indent="0">
              <a:buNone/>
            </a:pPr>
            <a:endParaRPr lang="vi-VN" dirty="0"/>
          </a:p>
          <a:p>
            <a:endParaRPr lang="vi-VN" dirty="0"/>
          </a:p>
          <a:p>
            <a:endParaRPr lang="vi-VN" dirty="0"/>
          </a:p>
          <a:p>
            <a:endParaRPr lang="vi-VN" dirty="0"/>
          </a:p>
          <a:p>
            <a:pPr marL="0" indent="0">
              <a:buNone/>
            </a:pPr>
            <a:endParaRPr lang="vi-VN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100" t="5682" r="16181" b="21594"/>
          <a:stretch/>
        </p:blipFill>
        <p:spPr>
          <a:xfrm>
            <a:off x="1179627" y="3200400"/>
            <a:ext cx="1688695" cy="1823546"/>
          </a:xfrm>
          <a:prstGeom prst="rect">
            <a:avLst/>
          </a:prstGeom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3273973"/>
            <a:ext cx="1700213" cy="1676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57200" y="1143000"/>
            <a:ext cx="8077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Cô củng cố lại nói cho trẻ biết thế nào là xếp tương ứng 1-1</a:t>
            </a:r>
          </a:p>
          <a:p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- Cô cho cả lớp nói</a:t>
            </a:r>
          </a:p>
          <a:p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- Cô cho cá nhân trẻ nói xếp tương ứng 1-1</a:t>
            </a:r>
          </a:p>
        </p:txBody>
      </p:sp>
    </p:spTree>
    <p:extLst>
      <p:ext uri="{BB962C8B-B14F-4D97-AF65-F5344CB8AC3E}">
        <p14:creationId xmlns:p14="http://schemas.microsoft.com/office/powerpoint/2010/main" val="31399395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iel">
  <a:themeElements>
    <a:clrScheme name="Oriel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Oriel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iel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198</TotalTime>
  <Words>547</Words>
  <Application>Microsoft Office PowerPoint</Application>
  <PresentationFormat>On-screen Show (4:3)</PresentationFormat>
  <Paragraphs>73</Paragraphs>
  <Slides>15</Slides>
  <Notes>1</Notes>
  <HiddenSlides>0</HiddenSlides>
  <MMClips>1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2" baseType="lpstr">
      <vt:lpstr>Arial</vt:lpstr>
      <vt:lpstr>Calibri</vt:lpstr>
      <vt:lpstr>Century Schoolbook</vt:lpstr>
      <vt:lpstr>Times New Roman</vt:lpstr>
      <vt:lpstr>Wingdings</vt:lpstr>
      <vt:lpstr>Wingdings 2</vt:lpstr>
      <vt:lpstr>Oriel</vt:lpstr>
      <vt:lpstr>PowerPoint Presentation</vt:lpstr>
      <vt:lpstr>I.Mục đích yêu cầu: </vt:lpstr>
      <vt:lpstr>II.Chuẩn bị:</vt:lpstr>
      <vt:lpstr>*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SỞ GIÁO DỤC VÀ ĐÀO TẠO TP THÁI NGUYÊN TRƯỜNG MẦM NON QUANG TRUNG</dc:title>
  <dc:creator>Admin</dc:creator>
  <cp:lastModifiedBy>Lương Quang Anh</cp:lastModifiedBy>
  <cp:revision>30</cp:revision>
  <dcterms:created xsi:type="dcterms:W3CDTF">2016-12-16T00:07:03Z</dcterms:created>
  <dcterms:modified xsi:type="dcterms:W3CDTF">2021-08-11T03:02:02Z</dcterms:modified>
</cp:coreProperties>
</file>