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17" r:id="rId2"/>
    <p:sldId id="298" r:id="rId3"/>
    <p:sldId id="318" r:id="rId4"/>
    <p:sldId id="302" r:id="rId5"/>
    <p:sldId id="304" r:id="rId6"/>
    <p:sldId id="310" r:id="rId7"/>
    <p:sldId id="321" r:id="rId8"/>
    <p:sldId id="328" r:id="rId9"/>
    <p:sldId id="272" r:id="rId10"/>
    <p:sldId id="273" r:id="rId11"/>
    <p:sldId id="329" r:id="rId12"/>
    <p:sldId id="324" r:id="rId13"/>
    <p:sldId id="283" r:id="rId14"/>
    <p:sldId id="308" r:id="rId15"/>
    <p:sldId id="327" r:id="rId16"/>
    <p:sldId id="325" r:id="rId17"/>
    <p:sldId id="270" r:id="rId18"/>
  </p:sldIdLst>
  <p:sldSz cx="9144000" cy="6858000" type="screen4x3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51" autoAdjust="0"/>
    <p:restoredTop sz="94434" autoAdjust="0"/>
  </p:normalViewPr>
  <p:slideViewPr>
    <p:cSldViewPr>
      <p:cViewPr varScale="1">
        <p:scale>
          <a:sx n="88" d="100"/>
          <a:sy n="88" d="100"/>
        </p:scale>
        <p:origin x="132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7DB1D1-0B12-470E-8AB2-8BEF0E3E2D11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CEA7C-5AC4-4962-A572-F45BFD2B93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791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EA7C-5AC4-4962-A572-F45BFD2B939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054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EA7C-5AC4-4962-A572-F45BFD2B9392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9864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EA7C-5AC4-4962-A572-F45BFD2B939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9495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EA7C-5AC4-4962-A572-F45BFD2B9392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47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EA7C-5AC4-4962-A572-F45BFD2B9392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804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EA7C-5AC4-4962-A572-F45BFD2B9392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062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EA7C-5AC4-4962-A572-F45BFD2B9392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2696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EA7C-5AC4-4962-A572-F45BFD2B9392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98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EA7C-5AC4-4962-A572-F45BFD2B9392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6212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EA7C-5AC4-4962-A572-F45BFD2B939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736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EA7C-5AC4-4962-A572-F45BFD2B939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777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EA7C-5AC4-4962-A572-F45BFD2B9392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541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EA7C-5AC4-4962-A572-F45BFD2B939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759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EA7C-5AC4-4962-A572-F45BFD2B9392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0650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EA7C-5AC4-4962-A572-F45BFD2B939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5129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EA7C-5AC4-4962-A572-F45BFD2B939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6943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EA7C-5AC4-4962-A572-F45BFD2B939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740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BAED-29B1-491B-A1EB-45458E507662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6107-6386-4144-8ABF-705905E1D8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390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BAED-29B1-491B-A1EB-45458E507662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6107-6386-4144-8ABF-705905E1D8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26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BAED-29B1-491B-A1EB-45458E507662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6107-6386-4144-8ABF-705905E1D8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613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BAED-29B1-491B-A1EB-45458E507662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6107-6386-4144-8ABF-705905E1D8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346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BAED-29B1-491B-A1EB-45458E507662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6107-6386-4144-8ABF-705905E1D8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923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BAED-29B1-491B-A1EB-45458E507662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6107-6386-4144-8ABF-705905E1D8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222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BAED-29B1-491B-A1EB-45458E507662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6107-6386-4144-8ABF-705905E1D8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519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BAED-29B1-491B-A1EB-45458E507662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6107-6386-4144-8ABF-705905E1D8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392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BAED-29B1-491B-A1EB-45458E507662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6107-6386-4144-8ABF-705905E1D8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517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BAED-29B1-491B-A1EB-45458E507662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6107-6386-4144-8ABF-705905E1D8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718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BAED-29B1-491B-A1EB-45458E507662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56107-6386-4144-8ABF-705905E1D8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538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FBAED-29B1-491B-A1EB-45458E507662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656107-6386-4144-8ABF-705905E1D8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938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audio" Target="../media/media1.m4a"/><Relationship Id="rId7" Type="http://schemas.openxmlformats.org/officeDocument/2006/relationships/notesSlide" Target="../notesSlides/notesSlide1.xml"/><Relationship Id="rId2" Type="http://schemas.microsoft.com/office/2007/relationships/media" Target="../media/media1.m4a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media2.mp3"/><Relationship Id="rId10" Type="http://schemas.openxmlformats.org/officeDocument/2006/relationships/image" Target="../media/image4.png"/><Relationship Id="rId4" Type="http://schemas.microsoft.com/office/2007/relationships/media" Target="../media/media2.mp3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audio" Target="../media/media10.m4a"/><Relationship Id="rId7" Type="http://schemas.openxmlformats.org/officeDocument/2006/relationships/image" Target="../media/image14.jpeg"/><Relationship Id="rId2" Type="http://schemas.microsoft.com/office/2007/relationships/media" Target="../media/media10.m4a"/><Relationship Id="rId1" Type="http://schemas.openxmlformats.org/officeDocument/2006/relationships/tags" Target="../tags/tag11.xml"/><Relationship Id="rId6" Type="http://schemas.openxmlformats.org/officeDocument/2006/relationships/image" Target="../media/image13.jpe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12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1.m4a"/><Relationship Id="rId7" Type="http://schemas.openxmlformats.org/officeDocument/2006/relationships/image" Target="../media/image19.jpeg"/><Relationship Id="rId2" Type="http://schemas.microsoft.com/office/2007/relationships/media" Target="../media/media11.m4a"/><Relationship Id="rId1" Type="http://schemas.openxmlformats.org/officeDocument/2006/relationships/tags" Target="../tags/tag13.xml"/><Relationship Id="rId6" Type="http://schemas.openxmlformats.org/officeDocument/2006/relationships/image" Target="../media/image18.jpe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audio" Target="../media/media12.m4a"/><Relationship Id="rId7" Type="http://schemas.openxmlformats.org/officeDocument/2006/relationships/image" Target="../media/image21.jpeg"/><Relationship Id="rId2" Type="http://schemas.microsoft.com/office/2007/relationships/media" Target="../media/media12.m4a"/><Relationship Id="rId1" Type="http://schemas.openxmlformats.org/officeDocument/2006/relationships/tags" Target="../tags/tag14.xml"/><Relationship Id="rId6" Type="http://schemas.openxmlformats.org/officeDocument/2006/relationships/image" Target="../media/image20.jpe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3.m4a"/><Relationship Id="rId7" Type="http://schemas.openxmlformats.org/officeDocument/2006/relationships/image" Target="../media/image3.png"/><Relationship Id="rId2" Type="http://schemas.microsoft.com/office/2007/relationships/media" Target="../media/media13.m4a"/><Relationship Id="rId1" Type="http://schemas.openxmlformats.org/officeDocument/2006/relationships/tags" Target="../tags/tag15.xml"/><Relationship Id="rId6" Type="http://schemas.openxmlformats.org/officeDocument/2006/relationships/image" Target="../media/image23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2.mp3"/><Relationship Id="rId7" Type="http://schemas.openxmlformats.org/officeDocument/2006/relationships/image" Target="../media/image3.png"/><Relationship Id="rId2" Type="http://schemas.microsoft.com/office/2007/relationships/media" Target="../media/media2.mp3"/><Relationship Id="rId1" Type="http://schemas.openxmlformats.org/officeDocument/2006/relationships/tags" Target="../tags/tag16.xml"/><Relationship Id="rId6" Type="http://schemas.openxmlformats.org/officeDocument/2006/relationships/image" Target="../media/image23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14.mp4"/><Relationship Id="rId2" Type="http://schemas.openxmlformats.org/officeDocument/2006/relationships/video" Target="NULL" TargetMode="External"/><Relationship Id="rId1" Type="http://schemas.openxmlformats.org/officeDocument/2006/relationships/tags" Target="../tags/tag17.xml"/><Relationship Id="rId6" Type="http://schemas.openxmlformats.org/officeDocument/2006/relationships/image" Target="../media/image24.pn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7" Type="http://schemas.openxmlformats.org/officeDocument/2006/relationships/image" Target="../media/image4.png"/><Relationship Id="rId2" Type="http://schemas.microsoft.com/office/2007/relationships/media" Target="../media/media15.m4a"/><Relationship Id="rId1" Type="http://schemas.openxmlformats.org/officeDocument/2006/relationships/tags" Target="../tags/tag18.xml"/><Relationship Id="rId6" Type="http://schemas.openxmlformats.org/officeDocument/2006/relationships/image" Target="../media/image25.jpe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7" Type="http://schemas.openxmlformats.org/officeDocument/2006/relationships/image" Target="../media/image4.png"/><Relationship Id="rId2" Type="http://schemas.microsoft.com/office/2007/relationships/media" Target="../media/media3.m4a"/><Relationship Id="rId1" Type="http://schemas.openxmlformats.org/officeDocument/2006/relationships/tags" Target="../tags/tag3.xml"/><Relationship Id="rId6" Type="http://schemas.openxmlformats.org/officeDocument/2006/relationships/image" Target="../media/image5.jpe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7" Type="http://schemas.openxmlformats.org/officeDocument/2006/relationships/image" Target="../media/image4.png"/><Relationship Id="rId2" Type="http://schemas.microsoft.com/office/2007/relationships/media" Target="../media/media4.m4a"/><Relationship Id="rId1" Type="http://schemas.openxmlformats.org/officeDocument/2006/relationships/tags" Target="../tags/tag4.x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5.m4a"/><Relationship Id="rId7" Type="http://schemas.openxmlformats.org/officeDocument/2006/relationships/image" Target="../media/image3.png"/><Relationship Id="rId2" Type="http://schemas.microsoft.com/office/2007/relationships/media" Target="../media/media5.m4a"/><Relationship Id="rId1" Type="http://schemas.openxmlformats.org/officeDocument/2006/relationships/tags" Target="../tags/tag5.xml"/><Relationship Id="rId6" Type="http://schemas.openxmlformats.org/officeDocument/2006/relationships/image" Target="../media/image7.jpe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6.m4a"/><Relationship Id="rId7" Type="http://schemas.openxmlformats.org/officeDocument/2006/relationships/image" Target="../media/image3.png"/><Relationship Id="rId2" Type="http://schemas.microsoft.com/office/2007/relationships/media" Target="../media/media6.m4a"/><Relationship Id="rId1" Type="http://schemas.openxmlformats.org/officeDocument/2006/relationships/tags" Target="../tags/tag6.xml"/><Relationship Id="rId6" Type="http://schemas.openxmlformats.org/officeDocument/2006/relationships/image" Target="../media/image8.jpe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7" Type="http://schemas.openxmlformats.org/officeDocument/2006/relationships/image" Target="../media/image4.png"/><Relationship Id="rId2" Type="http://schemas.microsoft.com/office/2007/relationships/media" Target="../media/media7.m4a"/><Relationship Id="rId1" Type="http://schemas.openxmlformats.org/officeDocument/2006/relationships/tags" Target="../tags/tag7.xml"/><Relationship Id="rId6" Type="http://schemas.openxmlformats.org/officeDocument/2006/relationships/image" Target="../media/image9.jpe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video" Target="../media/media8.mp4"/><Relationship Id="rId2" Type="http://schemas.microsoft.com/office/2007/relationships/media" Target="../media/media8.mp4"/><Relationship Id="rId1" Type="http://schemas.openxmlformats.org/officeDocument/2006/relationships/tags" Target="../tags/tag8.xml"/><Relationship Id="rId6" Type="http://schemas.openxmlformats.org/officeDocument/2006/relationships/image" Target="../media/image10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audio" Target="../media/media9.m4a"/><Relationship Id="rId7" Type="http://schemas.openxmlformats.org/officeDocument/2006/relationships/notesSlide" Target="../notesSlides/notesSlide9.xml"/><Relationship Id="rId2" Type="http://schemas.microsoft.com/office/2007/relationships/media" Target="../media/media9.m4a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4.png"/><Relationship Id="rId5" Type="http://schemas.openxmlformats.org/officeDocument/2006/relationships/audio" Target="../media/media2.mp3"/><Relationship Id="rId10" Type="http://schemas.openxmlformats.org/officeDocument/2006/relationships/image" Target="../media/image15.jpeg"/><Relationship Id="rId4" Type="http://schemas.microsoft.com/office/2007/relationships/media" Target="../media/media2.mp3"/><Relationship Id="rId9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C71A86-1633-4CE8-8462-7E831DA32A2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33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64000"/>
            </a:schemeClr>
          </a:solidFill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659272A-D8DC-4109-B45A-40779D69DE2C}"/>
              </a:ext>
            </a:extLst>
          </p:cNvPr>
          <p:cNvSpPr txBox="1"/>
          <p:nvPr/>
        </p:nvSpPr>
        <p:spPr>
          <a:xfrm>
            <a:off x="1447800" y="0"/>
            <a:ext cx="6629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000" b="1" dirty="0">
                <a:latin typeface="+mj-lt"/>
              </a:rPr>
              <a:t>ỦY BAN NHÂN DÂN QUẬN LONG BIÊN</a:t>
            </a:r>
          </a:p>
          <a:p>
            <a:pPr algn="ctr"/>
            <a:r>
              <a:rPr lang="vi-VN" sz="2000" b="1" dirty="0">
                <a:latin typeface="+mj-lt"/>
              </a:rPr>
              <a:t>TRƯỜNG MẦM NON TUỔI HOA</a:t>
            </a:r>
            <a:endParaRPr lang="en-US" sz="2000" b="1" dirty="0">
              <a:latin typeface="+mj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3C0AE09-F37A-4AAF-BF5C-7F7B4649C4F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849" y="707886"/>
            <a:ext cx="1587302" cy="158730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E47F0D6-EDAC-4C7B-B7AA-0818625C59D7}"/>
              </a:ext>
            </a:extLst>
          </p:cNvPr>
          <p:cNvSpPr txBox="1"/>
          <p:nvPr/>
        </p:nvSpPr>
        <p:spPr>
          <a:xfrm>
            <a:off x="1295400" y="2514129"/>
            <a:ext cx="7086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dirty="0">
                <a:latin typeface="+mj-lt"/>
              </a:rPr>
              <a:t>LĨNH VỰC PHÁT TRIỂN NGÔN NGỮ</a:t>
            </a:r>
            <a:endParaRPr lang="en-US" sz="3000" dirty="0"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17AB48-9297-4FC7-923D-7FBED07976C3}"/>
              </a:ext>
            </a:extLst>
          </p:cNvPr>
          <p:cNvSpPr txBox="1"/>
          <p:nvPr/>
        </p:nvSpPr>
        <p:spPr>
          <a:xfrm>
            <a:off x="2133600" y="3036853"/>
            <a:ext cx="548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solidFill>
                  <a:srgbClr val="FF0000"/>
                </a:solidFill>
                <a:latin typeface="+mj-lt"/>
              </a:rPr>
              <a:t>Đề tài: </a:t>
            </a:r>
            <a:r>
              <a:rPr lang="vi-VN" sz="4000" b="1" dirty="0">
                <a:solidFill>
                  <a:srgbClr val="FF0000"/>
                </a:solidFill>
                <a:latin typeface="+mj-lt"/>
              </a:rPr>
              <a:t>Thơ: Nắng</a:t>
            </a:r>
            <a:endParaRPr lang="en-US" sz="40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2E9C5A-11A9-4717-A3F4-6F57701CEE97}"/>
              </a:ext>
            </a:extLst>
          </p:cNvPr>
          <p:cNvSpPr txBox="1"/>
          <p:nvPr/>
        </p:nvSpPr>
        <p:spPr>
          <a:xfrm>
            <a:off x="2667000" y="3713058"/>
            <a:ext cx="4607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Lứa tuổi: 4-5 tuổi</a:t>
            </a: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Giáo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Nguyễn Thị Nhài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                   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F7A6D9B-6EE2-40D9-983A-4689705336A1}"/>
              </a:ext>
            </a:extLst>
          </p:cNvPr>
          <p:cNvSpPr/>
          <p:nvPr/>
        </p:nvSpPr>
        <p:spPr>
          <a:xfrm>
            <a:off x="1624445" y="2514129"/>
            <a:ext cx="6504709" cy="2223170"/>
          </a:xfrm>
          <a:prstGeom prst="rect">
            <a:avLst/>
          </a:prstGeom>
          <a:solidFill>
            <a:schemeClr val="accent1"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ubnd">
            <a:hlinkClick r:id="" action="ppaction://media"/>
            <a:extLst>
              <a:ext uri="{FF2B5EF4-FFF2-40B4-BE49-F238E27FC236}">
                <a16:creationId xmlns:a16="http://schemas.microsoft.com/office/drawing/2014/main" id="{DF967416-C667-4281-AFAE-01594D1BCB9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251520" y="5805264"/>
            <a:ext cx="609600" cy="609600"/>
          </a:xfrm>
          <a:prstGeom prst="rect">
            <a:avLst/>
          </a:prstGeom>
        </p:spPr>
      </p:pic>
      <p:pic>
        <p:nvPicPr>
          <p:cNvPr id="3" name="Ballerina - Quincas Moreira">
            <a:hlinkClick r:id="" action="ppaction://media"/>
            <a:extLst>
              <a:ext uri="{FF2B5EF4-FFF2-40B4-BE49-F238E27FC236}">
                <a16:creationId xmlns:a16="http://schemas.microsoft.com/office/drawing/2014/main" id="{FBA94D8E-1458-45F8-8FA4-7CC8A32E7EE8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114300" y="11912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9403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spd="slow" advClick="0" advTm="1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70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4545" numSld="17" showWhenStopped="0">
                <p:cTn id="5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DEBBA31-A930-42F2-A3D9-10F4FE5DB8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7906"/>
            <a:ext cx="5562600" cy="662506"/>
          </a:xfrm>
        </p:spPr>
        <p:txBody>
          <a:bodyPr>
            <a:normAutofit/>
          </a:bodyPr>
          <a:lstStyle/>
          <a:p>
            <a:r>
              <a:rPr lang="vi-VN" sz="3200" b="1" dirty="0">
                <a:solidFill>
                  <a:srgbClr val="002060"/>
                </a:solidFill>
              </a:rPr>
              <a:t>Nắng đã giúp mẹ như thế nào?</a:t>
            </a:r>
            <a:endParaRPr lang="en-US" sz="3200" b="1" dirty="0">
              <a:solidFill>
                <a:srgbClr val="00206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4" y="1169894"/>
            <a:ext cx="8403771" cy="5410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3035" y="4800600"/>
            <a:ext cx="399660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solidFill>
                  <a:srgbClr val="002060"/>
                </a:solidFill>
              </a:rPr>
              <a:t>Lại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trải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vàng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sân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phơi</a:t>
            </a:r>
            <a:endParaRPr lang="en-US" sz="3200" b="1" dirty="0">
              <a:solidFill>
                <a:srgbClr val="002060"/>
              </a:solidFill>
            </a:endParaRPr>
          </a:p>
          <a:p>
            <a:r>
              <a:rPr lang="en-US" sz="3200" b="1" dirty="0">
                <a:solidFill>
                  <a:srgbClr val="002060"/>
                </a:solidFill>
              </a:rPr>
              <a:t>Hong </a:t>
            </a:r>
            <a:r>
              <a:rPr lang="en-US" sz="3200" b="1" dirty="0" err="1">
                <a:solidFill>
                  <a:srgbClr val="002060"/>
                </a:solidFill>
              </a:rPr>
              <a:t>thóc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khô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cho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mẹ</a:t>
            </a:r>
            <a:endParaRPr lang="en-US" sz="3200" b="1" dirty="0">
              <a:solidFill>
                <a:srgbClr val="002060"/>
              </a:solidFill>
            </a:endParaRPr>
          </a:p>
        </p:txBody>
      </p:sp>
      <p:pic>
        <p:nvPicPr>
          <p:cNvPr id="7" name="Bản ghi Mới 79">
            <a:hlinkClick r:id="" action="ppaction://media"/>
            <a:extLst>
              <a:ext uri="{FF2B5EF4-FFF2-40B4-BE49-F238E27FC236}">
                <a16:creationId xmlns:a16="http://schemas.microsoft.com/office/drawing/2014/main" id="{56833A0A-BF66-4669-BC41-7D8E56EAE1F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-304800" y="62484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60320430"/>
      </p:ext>
    </p:extLst>
  </p:cSld>
  <p:clrMapOvr>
    <a:masterClrMapping/>
  </p:clrMapOvr>
  <p:transition spd="slow" advClick="0" advTm="20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8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1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2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3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836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BFF9660-87B3-43F4-B7CC-4C71A05EEE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937"/>
            <a:ext cx="914400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776" y="0"/>
            <a:ext cx="7966450" cy="692696"/>
          </a:xfrm>
        </p:spPr>
        <p:txBody>
          <a:bodyPr>
            <a:noAutofit/>
          </a:bodyPr>
          <a:lstStyle/>
          <a:p>
            <a:r>
              <a:rPr lang="vi-VN" sz="3200" b="1" dirty="0"/>
              <a:t>     Nhờ có nắng mà ông đã làm được việc gì?</a:t>
            </a:r>
            <a:endParaRPr lang="en-US" sz="3200" b="1" dirty="0"/>
          </a:p>
        </p:txBody>
      </p:sp>
      <p:sp>
        <p:nvSpPr>
          <p:cNvPr id="4" name="AutoShape 4" descr="Uống nước cam nhiều có tốt không câu hỏi được nhiều mẹ quan tâ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Uống nước cam nhiều có tốt không câu hỏi được nhiều mẹ quan tâ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74" y="691391"/>
            <a:ext cx="8084065" cy="565988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264767" y="4350727"/>
            <a:ext cx="429525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Nắng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chạy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nhanh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lắm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nhé</a:t>
            </a:r>
            <a:endParaRPr lang="en-US" sz="2800" b="1" dirty="0">
              <a:solidFill>
                <a:schemeClr val="bg1"/>
              </a:solidFill>
            </a:endParaRPr>
          </a:p>
          <a:p>
            <a:r>
              <a:rPr lang="en-US" sz="2800" b="1" dirty="0" err="1">
                <a:solidFill>
                  <a:schemeClr val="bg1"/>
                </a:solidFill>
              </a:rPr>
              <a:t>Chẳng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ai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đuổi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kịp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đâu</a:t>
            </a:r>
            <a:endParaRPr lang="en-US" sz="2800" b="1" dirty="0">
              <a:solidFill>
                <a:schemeClr val="bg1"/>
              </a:solidFill>
            </a:endParaRPr>
          </a:p>
          <a:p>
            <a:r>
              <a:rPr lang="en-US" sz="2800" b="1" dirty="0" err="1">
                <a:solidFill>
                  <a:schemeClr val="bg1"/>
                </a:solidFill>
              </a:rPr>
              <a:t>Thoắt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đã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về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vườn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rau</a:t>
            </a:r>
            <a:endParaRPr lang="en-US" sz="2800" b="1" dirty="0">
              <a:solidFill>
                <a:schemeClr val="bg1"/>
              </a:solidFill>
            </a:endParaRPr>
          </a:p>
          <a:p>
            <a:r>
              <a:rPr lang="en-US" sz="2800" b="1" dirty="0" err="1">
                <a:solidFill>
                  <a:schemeClr val="bg1"/>
                </a:solidFill>
              </a:rPr>
              <a:t>Soi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cho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ông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nhặt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cỏ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7" name="Bản ghi Mới 81">
            <a:hlinkClick r:id="" action="ppaction://media"/>
            <a:extLst>
              <a:ext uri="{FF2B5EF4-FFF2-40B4-BE49-F238E27FC236}">
                <a16:creationId xmlns:a16="http://schemas.microsoft.com/office/drawing/2014/main" id="{7FBE2970-ED64-4AC3-BD83-194457AE475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-799962" y="61898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091247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30000">
        <p15:prstTrans prst="origami"/>
      </p:transition>
    </mc:Choice>
    <mc:Fallback xmlns="">
      <p:transition spd="slow" advClick="0" advTm="3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806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67230C6-5641-43FB-8F13-C32EF8861F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559" y="340035"/>
            <a:ext cx="7696200" cy="524177"/>
          </a:xfrm>
        </p:spPr>
        <p:txBody>
          <a:bodyPr>
            <a:normAutofit fontScale="90000"/>
          </a:bodyPr>
          <a:lstStyle/>
          <a:p>
            <a:r>
              <a:rPr lang="vi-VN" sz="3200" b="1" dirty="0">
                <a:solidFill>
                  <a:srgbClr val="002060"/>
                </a:solidFill>
              </a:rPr>
              <a:t>Nắng đã giúp bà điều gì</a:t>
            </a:r>
            <a:r>
              <a:rPr lang="en-US" sz="3200" b="1" dirty="0">
                <a:solidFill>
                  <a:srgbClr val="002060"/>
                </a:solidFill>
              </a:rPr>
              <a:t>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" y="914400"/>
            <a:ext cx="9127067" cy="6115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54359" y="5751493"/>
            <a:ext cx="4038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002060"/>
                </a:solidFill>
              </a:rPr>
              <a:t>Rồi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xuyên</a:t>
            </a:r>
            <a:r>
              <a:rPr lang="en-US" sz="2800" b="1" dirty="0">
                <a:solidFill>
                  <a:srgbClr val="002060"/>
                </a:solidFill>
              </a:rPr>
              <a:t> qua </a:t>
            </a:r>
            <a:r>
              <a:rPr lang="en-US" sz="2800" b="1" dirty="0" err="1">
                <a:solidFill>
                  <a:srgbClr val="002060"/>
                </a:solidFill>
              </a:rPr>
              <a:t>cửa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sổ</a:t>
            </a:r>
            <a:endParaRPr lang="en-US" sz="2800" b="1" dirty="0">
              <a:solidFill>
                <a:srgbClr val="002060"/>
              </a:solidFill>
            </a:endParaRPr>
          </a:p>
          <a:p>
            <a:r>
              <a:rPr lang="en-US" sz="2800" b="1" dirty="0" err="1">
                <a:solidFill>
                  <a:srgbClr val="002060"/>
                </a:solidFill>
              </a:rPr>
              <a:t>Nắng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giúp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bà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xâu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kim</a:t>
            </a:r>
            <a:endParaRPr lang="en-US" sz="2800" b="1" dirty="0">
              <a:solidFill>
                <a:srgbClr val="002060"/>
              </a:solidFill>
            </a:endParaRPr>
          </a:p>
        </p:txBody>
      </p:sp>
      <p:pic>
        <p:nvPicPr>
          <p:cNvPr id="6" name="Bản ghi Mới 82">
            <a:hlinkClick r:id="" action="ppaction://media"/>
            <a:extLst>
              <a:ext uri="{FF2B5EF4-FFF2-40B4-BE49-F238E27FC236}">
                <a16:creationId xmlns:a16="http://schemas.microsoft.com/office/drawing/2014/main" id="{0B8497AB-A708-4D17-9FA4-525040FF81A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-592667" y="64008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140559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1000">
        <p15:prstTrans prst="airplane"/>
      </p:transition>
    </mc:Choice>
    <mc:Fallback xmlns="">
      <p:transition spd="slow" advClick="0" advTm="3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91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14348" y="500042"/>
            <a:ext cx="157126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vi-V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dục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14348" y="1857364"/>
            <a:ext cx="7616429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chắn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3" descr="C:\Users\trananh\Desktop\logo_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2234" y="42864"/>
            <a:ext cx="791766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giáo dục">
            <a:hlinkClick r:id="" action="ppaction://media"/>
            <a:extLst>
              <a:ext uri="{FF2B5EF4-FFF2-40B4-BE49-F238E27FC236}">
                <a16:creationId xmlns:a16="http://schemas.microsoft.com/office/drawing/2014/main" id="{5301F7FF-78E0-47B5-89C6-279FD175A3C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-567397" y="594928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2000"/>
    </mc:Choice>
    <mc:Fallback xmlns="">
      <p:transition spd="slow" advClick="0" advTm="2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0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14348" y="500042"/>
            <a:ext cx="157126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vi-V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dục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14348" y="1857364"/>
            <a:ext cx="7616429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chắn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3" descr="C:\Users\trananh\Desktop\logo_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2234" y="42864"/>
            <a:ext cx="791766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Ballerina - Quincas Moreira">
            <a:hlinkClick r:id="" action="ppaction://media"/>
            <a:extLst>
              <a:ext uri="{FF2B5EF4-FFF2-40B4-BE49-F238E27FC236}">
                <a16:creationId xmlns:a16="http://schemas.microsoft.com/office/drawing/2014/main" id="{B825C07C-48B7-4CA6-A934-4883EDCEE2C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858348" y="46245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4207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7000">
        <p:circle/>
      </p:transition>
    </mc:Choice>
    <mc:Fallback xmlns="">
      <p:transition spd="slow" advClick="0" advTm="7000">
        <p:circle/>
      </p:transition>
    </mc:Fallback>
  </mc:AlternateContent>
  <p:timing>
    <p:tnLst>
      <p:par>
        <p:cTn id="1" dur="indefinite" restart="never" nodeType="tmRoot">
          <p:childTnLst>
            <p:audio>
              <p:cMediaNode vol="303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ẮNG2">
            <a:hlinkClick r:id="" action="ppaction://media"/>
            <a:extLst>
              <a:ext uri="{FF2B5EF4-FFF2-40B4-BE49-F238E27FC236}">
                <a16:creationId xmlns:a16="http://schemas.microsoft.com/office/drawing/2014/main" id="{2EC6569F-D7FF-4A5E-9FF7-E09DF2AE2E2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3146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2240303"/>
      </p:ext>
    </p:extLst>
  </p:cSld>
  <p:clrMapOvr>
    <a:masterClrMapping/>
  </p:clrMapOvr>
  <p:transition spd="slow" advClick="0" advTm="2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14348" y="1643050"/>
            <a:ext cx="7543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Xin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chào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hẹn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! </a:t>
            </a:r>
          </a:p>
        </p:txBody>
      </p:sp>
      <p:pic>
        <p:nvPicPr>
          <p:cNvPr id="2" name="Bản ghi Mới 86">
            <a:hlinkClick r:id="" action="ppaction://media"/>
            <a:extLst>
              <a:ext uri="{FF2B5EF4-FFF2-40B4-BE49-F238E27FC236}">
                <a16:creationId xmlns:a16="http://schemas.microsoft.com/office/drawing/2014/main" id="{1F211329-E695-4239-8F37-551A2C62858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-525194" y="625583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09839570"/>
      </p:ext>
    </p:extLst>
  </p:cSld>
  <p:clrMapOvr>
    <a:masterClrMapping/>
  </p:clrMapOvr>
  <p:transition spd="slow" advClick="0" advTm="15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ảnh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285852" y="571480"/>
            <a:ext cx="7358114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vi-VN" b="1" dirty="0">
                <a:cs typeface="Arial" charset="0"/>
                <a:sym typeface="Arial" charset="0"/>
              </a:rPr>
              <a:t>I. MỤC ĐÍCH-YÊU CẦU.</a:t>
            </a:r>
            <a:endParaRPr lang="vi-VN" dirty="0">
              <a:cs typeface="Arial" charset="0"/>
              <a:sym typeface="Arial" charset="0"/>
            </a:endParaRPr>
          </a:p>
          <a:p>
            <a:pPr algn="just">
              <a:defRPr/>
            </a:pPr>
            <a:r>
              <a:rPr lang="vi-VN" b="1" dirty="0">
                <a:cs typeface="Arial" charset="0"/>
                <a:sym typeface="Arial" charset="0"/>
              </a:rPr>
              <a:t> 1. Kiến thức:</a:t>
            </a:r>
            <a:endParaRPr lang="vi-VN" dirty="0">
              <a:cs typeface="Arial" charset="0"/>
              <a:sym typeface="Arial" charset="0"/>
            </a:endParaRPr>
          </a:p>
          <a:p>
            <a:pPr algn="just">
              <a:defRPr/>
            </a:pPr>
            <a:r>
              <a:rPr lang="vi-VN" sz="2000" dirty="0">
                <a:latin typeface="+mj-lt"/>
                <a:cs typeface="Arial" charset="0"/>
                <a:sym typeface="Arial" charset="0"/>
              </a:rPr>
              <a:t>- Trẻ biết tên bài thơ, tên tác giả.</a:t>
            </a:r>
          </a:p>
          <a:p>
            <a:pPr algn="just">
              <a:defRPr/>
            </a:pPr>
            <a:r>
              <a:rPr lang="vi-VN" sz="2000" dirty="0">
                <a:latin typeface="+mj-lt"/>
                <a:cs typeface="Arial" charset="0"/>
                <a:sym typeface="Arial" charset="0"/>
              </a:rPr>
              <a:t>- Hiểu được nội dung bài thơ “</a:t>
            </a:r>
            <a:r>
              <a:rPr lang="en-US" sz="2000" dirty="0" err="1">
                <a:latin typeface="+mj-lt"/>
                <a:cs typeface="Times New Roman" pitchFamily="18" charset="0"/>
                <a:sym typeface="Arial" charset="0"/>
              </a:rPr>
              <a:t>Nắng</a:t>
            </a:r>
            <a:r>
              <a:rPr lang="vi-VN" sz="2000" dirty="0">
                <a:latin typeface="+mj-lt"/>
                <a:cs typeface="Arial" charset="0"/>
                <a:sym typeface="Arial" charset="0"/>
              </a:rPr>
              <a:t>”: Bài thơ nói về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công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dụng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và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lợi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ích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của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nắng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mang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lại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cho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con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người</a:t>
            </a:r>
            <a:r>
              <a:rPr lang="vi-VN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.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Nắng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giúp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tất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cả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mọi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người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hoàn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thành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công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việc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dễ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dàng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hơn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nắng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giúp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bố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làm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mau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khô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mạch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tường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hong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khô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thóc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cho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mẹ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soi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cho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ông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nhặt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cỏ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,…</a:t>
            </a:r>
            <a:r>
              <a:rPr lang="vi-VN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    </a:t>
            </a:r>
          </a:p>
          <a:p>
            <a:pPr algn="just">
              <a:defRPr/>
            </a:pPr>
            <a:r>
              <a:rPr lang="vi-VN" b="1" dirty="0">
                <a:cs typeface="Arial" charset="0"/>
                <a:sym typeface="Arial" charset="0"/>
              </a:rPr>
              <a:t> 2. Kỹ năng:</a:t>
            </a:r>
            <a:r>
              <a:rPr lang="vi-VN" dirty="0">
                <a:cs typeface="Arial" charset="0"/>
                <a:sym typeface="Arial" charset="0"/>
              </a:rPr>
              <a:t>                                          </a:t>
            </a:r>
          </a:p>
          <a:p>
            <a:pPr algn="just">
              <a:defRPr/>
            </a:pPr>
            <a:r>
              <a:rPr lang="vi-VN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- Trẻ cảm nhận được nhịp điệu của bài thơ.</a:t>
            </a:r>
          </a:p>
          <a:p>
            <a:pPr algn="just">
              <a:defRPr/>
            </a:pPr>
            <a:r>
              <a:rPr lang="vi-VN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- Rèn khả năng chú ý, ghi nhớ có chủ định cho trẻ.</a:t>
            </a:r>
          </a:p>
          <a:p>
            <a:pPr algn="just">
              <a:defRPr/>
            </a:pPr>
            <a:r>
              <a:rPr lang="vi-VN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- Trẻ nghe, hiểu và trả lời câu hỏi của cô.</a:t>
            </a:r>
          </a:p>
          <a:p>
            <a:pPr>
              <a:buFontTx/>
              <a:buChar char="-"/>
              <a:defRPr/>
            </a:pPr>
            <a:r>
              <a:rPr lang="vi-VN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Rèn trẻ trả lời to, rõ ràng.</a:t>
            </a:r>
          </a:p>
          <a:p>
            <a:pPr>
              <a:buFontTx/>
              <a:buChar char="-"/>
              <a:defRPr/>
            </a:pPr>
            <a:r>
              <a:rPr lang="vi-VN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 Rèn trẻ trả lời đủ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Arial" charset="0"/>
              </a:rPr>
              <a:t>câu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.</a:t>
            </a:r>
          </a:p>
          <a:p>
            <a:pPr>
              <a:defRPr/>
            </a:pPr>
            <a:r>
              <a:rPr lang="vi-VN" dirty="0">
                <a:latin typeface="Times New Roman" pitchFamily="18" charset="0"/>
                <a:cs typeface="Times New Roman" pitchFamily="18" charset="0"/>
                <a:sym typeface="Arial" charset="0"/>
              </a:rPr>
              <a:t> 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Arial" charset="0"/>
              </a:rPr>
              <a:t>  </a:t>
            </a:r>
            <a:r>
              <a:rPr lang="vi-VN" dirty="0">
                <a:latin typeface="Times New Roman" pitchFamily="18" charset="0"/>
                <a:cs typeface="Times New Roman" pitchFamily="18" charset="0"/>
                <a:sym typeface="Arial" charset="0"/>
              </a:rPr>
              <a:t>    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Arial" charset="0"/>
              </a:rPr>
              <a:t>    </a:t>
            </a:r>
            <a:r>
              <a:rPr lang="vi-VN" dirty="0">
                <a:latin typeface="Times New Roman" pitchFamily="18" charset="0"/>
                <a:cs typeface="Times New Roman" pitchFamily="18" charset="0"/>
                <a:sym typeface="Arial" charset="0"/>
              </a:rPr>
              <a:t>                                     </a:t>
            </a:r>
            <a:r>
              <a:rPr lang="vi-VN" dirty="0">
                <a:cs typeface="Arial" charset="0"/>
                <a:sym typeface="Arial" charset="0"/>
              </a:rPr>
              <a:t>                        </a:t>
            </a:r>
          </a:p>
          <a:p>
            <a:pPr algn="just">
              <a:defRPr/>
            </a:pPr>
            <a:r>
              <a:rPr lang="vi-VN" b="1" dirty="0">
                <a:cs typeface="Arial" charset="0"/>
                <a:sym typeface="Arial" charset="0"/>
              </a:rPr>
              <a:t>3. Thái độ</a:t>
            </a:r>
            <a:r>
              <a:rPr lang="vi-VN" dirty="0">
                <a:cs typeface="Arial" charset="0"/>
                <a:sym typeface="Arial" charset="0"/>
              </a:rPr>
              <a:t>:</a:t>
            </a:r>
          </a:p>
          <a:p>
            <a:pPr algn="just">
              <a:defRPr/>
            </a:pPr>
            <a:r>
              <a:rPr lang="vi-VN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- Trẻ hứng thú tham gia vào hoạt động.</a:t>
            </a:r>
          </a:p>
          <a:p>
            <a:pPr algn="just">
              <a:defRPr/>
            </a:pPr>
            <a:r>
              <a:rPr lang="vi-VN" sz="2000" dirty="0">
                <a:latin typeface="Times New Roman" pitchFamily="18" charset="0"/>
                <a:cs typeface="Times New Roman" pitchFamily="18" charset="0"/>
                <a:sym typeface="Arial" charset="0"/>
              </a:rPr>
              <a:t>- Ngoan ngoãn lễ phép với cô giáo.</a:t>
            </a:r>
          </a:p>
        </p:txBody>
      </p:sp>
      <p:pic>
        <p:nvPicPr>
          <p:cNvPr id="4" name="md yc">
            <a:hlinkClick r:id="" action="ppaction://media"/>
            <a:extLst>
              <a:ext uri="{FF2B5EF4-FFF2-40B4-BE49-F238E27FC236}">
                <a16:creationId xmlns:a16="http://schemas.microsoft.com/office/drawing/2014/main" id="{90D394EC-124C-4EB5-99C7-E9854A986D0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79512" y="6165304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2000"/>
    </mc:Choice>
    <mc:Fallback xmlns="">
      <p:transition spd="slow" advClick="0" advTm="5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7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FEED62B-33FA-4451-9C09-D53A9D0A95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1731"/>
            <a:ext cx="9144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97917F5-9821-4604-AA85-376FF102F8B5}"/>
              </a:ext>
            </a:extLst>
          </p:cNvPr>
          <p:cNvSpPr txBox="1"/>
          <p:nvPr/>
        </p:nvSpPr>
        <p:spPr>
          <a:xfrm>
            <a:off x="1403648" y="2063738"/>
            <a:ext cx="40430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b="1" dirty="0">
                <a:solidFill>
                  <a:srgbClr val="FF0000"/>
                </a:solidFill>
                <a:latin typeface="+mj-lt"/>
              </a:rPr>
              <a:t>Bài Hát: Nắng Sớm</a:t>
            </a:r>
            <a:endParaRPr lang="en-US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C5B310-3543-45DC-AB78-D465C97F53E2}"/>
              </a:ext>
            </a:extLst>
          </p:cNvPr>
          <p:cNvSpPr txBox="1"/>
          <p:nvPr/>
        </p:nvSpPr>
        <p:spPr>
          <a:xfrm>
            <a:off x="3779912" y="2938234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0070C0"/>
                </a:solidFill>
                <a:latin typeface="+mj-lt"/>
              </a:rPr>
              <a:t>Hàn Ngọc Bích</a:t>
            </a:r>
            <a:endParaRPr lang="en-US" sz="28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2" name="trc khi vao bai">
            <a:hlinkClick r:id="" action="ppaction://media"/>
            <a:extLst>
              <a:ext uri="{FF2B5EF4-FFF2-40B4-BE49-F238E27FC236}">
                <a16:creationId xmlns:a16="http://schemas.microsoft.com/office/drawing/2014/main" id="{540155B5-B5C9-46FA-B835-113E0662719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79512" y="544522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989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71D1D02-6635-457C-AE75-985FD6E8A0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99792" y="1916832"/>
            <a:ext cx="4041491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vi-VN" sz="4400" b="1" dirty="0">
                <a:solidFill>
                  <a:srgbClr val="FF0000"/>
                </a:solidFill>
                <a:latin typeface="+mj-lt"/>
                <a:cs typeface="Arial" charset="0"/>
                <a:sym typeface="Arial" charset="0"/>
              </a:rPr>
              <a:t>Bài Thơ : Nắng </a:t>
            </a:r>
          </a:p>
        </p:txBody>
      </p:sp>
      <p:pic>
        <p:nvPicPr>
          <p:cNvPr id="4" name="Picture 3" descr="C:\Users\trananh\Desktop\logo_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2234" y="84522"/>
            <a:ext cx="791766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818B443-4F7C-4DE3-AFEF-EE88C0DC1C7E}"/>
              </a:ext>
            </a:extLst>
          </p:cNvPr>
          <p:cNvSpPr txBox="1"/>
          <p:nvPr/>
        </p:nvSpPr>
        <p:spPr>
          <a:xfrm>
            <a:off x="4716016" y="3059667"/>
            <a:ext cx="2719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latin typeface="+mj-lt"/>
              </a:rPr>
              <a:t>Mai Văn Hai</a:t>
            </a:r>
            <a:endParaRPr lang="en-US" sz="3200" b="1" dirty="0">
              <a:latin typeface="+mj-lt"/>
            </a:endParaRPr>
          </a:p>
        </p:txBody>
      </p:sp>
      <p:pic>
        <p:nvPicPr>
          <p:cNvPr id="5" name="bai thơ nắng">
            <a:hlinkClick r:id="" action="ppaction://media"/>
            <a:extLst>
              <a:ext uri="{FF2B5EF4-FFF2-40B4-BE49-F238E27FC236}">
                <a16:creationId xmlns:a16="http://schemas.microsoft.com/office/drawing/2014/main" id="{261F85E4-92F6-4932-BB79-002E88114F2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-669209" y="6093296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AFD92C-2BE0-4716-A6F6-E48D535904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02" y="0"/>
            <a:ext cx="9136577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86182" y="214290"/>
            <a:ext cx="153439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b="1" dirty="0" err="1">
                <a:solidFill>
                  <a:srgbClr val="FF0000"/>
                </a:solidFill>
                <a:latin typeface="+mj-lt"/>
                <a:cs typeface="Arial" charset="0"/>
                <a:sym typeface="Arial" charset="0"/>
              </a:rPr>
              <a:t>Nắng</a:t>
            </a:r>
            <a:r>
              <a:rPr lang="en-US" sz="4400" b="1" dirty="0">
                <a:solidFill>
                  <a:srgbClr val="FF0000"/>
                </a:solidFill>
                <a:latin typeface="+mj-lt"/>
                <a:cs typeface="Arial" charset="0"/>
                <a:sym typeface="Arial" charset="0"/>
              </a:rPr>
              <a:t> </a:t>
            </a:r>
            <a:endParaRPr lang="vi-VN" sz="4400" b="1" dirty="0">
              <a:solidFill>
                <a:srgbClr val="FF0000"/>
              </a:solidFill>
              <a:latin typeface="+mj-lt"/>
              <a:cs typeface="Arial" charset="0"/>
              <a:sym typeface="Arial" charset="0"/>
            </a:endParaRPr>
          </a:p>
        </p:txBody>
      </p:sp>
      <p:pic>
        <p:nvPicPr>
          <p:cNvPr id="9" name="Picture 3" descr="C:\Users\trananh\Desktop\logo_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2234" y="50801"/>
            <a:ext cx="791766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857356" y="1142984"/>
            <a:ext cx="492919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bố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tường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vôi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trải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sân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phơi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Hong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thóc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lắm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nhé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algn="ctr"/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Chẳng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đuổi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kịp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Thoắt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Soi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nhặt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cỏ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xuyên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sổ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xâu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kim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86446" y="785794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Mai </a:t>
            </a:r>
            <a:r>
              <a:rPr lang="en-US" sz="2400" b="1" dirty="0" err="1">
                <a:solidFill>
                  <a:srgbClr val="002060"/>
                </a:solidFill>
              </a:rPr>
              <a:t>Văn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Hai</a:t>
            </a:r>
            <a:endParaRPr lang="en-US" sz="2400" b="1" dirty="0">
              <a:solidFill>
                <a:srgbClr val="002060"/>
              </a:solidFill>
            </a:endParaRPr>
          </a:p>
        </p:txBody>
      </p:sp>
      <p:pic>
        <p:nvPicPr>
          <p:cNvPr id="4" name="doc tho nang">
            <a:hlinkClick r:id="" action="ppaction://media"/>
            <a:extLst>
              <a:ext uri="{FF2B5EF4-FFF2-40B4-BE49-F238E27FC236}">
                <a16:creationId xmlns:a16="http://schemas.microsoft.com/office/drawing/2014/main" id="{E01C4390-9484-4D49-B103-02DBA1E8EEA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-618302" y="6283747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28000">
        <p15:prstTrans prst="curtains"/>
      </p:transition>
    </mc:Choice>
    <mc:Fallback xmlns="">
      <p:transition spd="slow" advClick="0" advTm="2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6925"/>
                            </p:stCondLst>
                            <p:childTnLst>
                              <p:par>
                                <p:cTn id="14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425"/>
                            </p:stCondLst>
                            <p:childTnLst>
                              <p:par>
                                <p:cTn id="20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925"/>
                            </p:stCondLst>
                            <p:childTnLst>
                              <p:par>
                                <p:cTn id="26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425"/>
                            </p:stCondLst>
                            <p:childTnLst>
                              <p:par>
                                <p:cTn id="32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925"/>
                            </p:stCondLst>
                            <p:childTnLst>
                              <p:par>
                                <p:cTn id="38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425"/>
                            </p:stCondLst>
                            <p:childTnLst>
                              <p:par>
                                <p:cTn id="44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6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9925"/>
                            </p:stCondLst>
                            <p:childTnLst>
                              <p:par>
                                <p:cTn id="50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425"/>
                            </p:stCondLst>
                            <p:childTnLst>
                              <p:par>
                                <p:cTn id="56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925"/>
                            </p:stCondLst>
                            <p:childTnLst>
                              <p:par>
                                <p:cTn id="62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4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1425"/>
                            </p:stCondLst>
                            <p:childTnLst>
                              <p:par>
                                <p:cTn id="68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643347D-2524-420D-B187-F17A94BD48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" y="-15212"/>
            <a:ext cx="9144000" cy="6873212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180133" y="1389434"/>
            <a:ext cx="6858048" cy="7670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 thơ có tên gì? 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Do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 sáng tác?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1437" y="2145316"/>
            <a:ext cx="444112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endParaRPr lang="en-US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Nắng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78450" y="3565410"/>
            <a:ext cx="2257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Mai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Bản ghi Mới 74">
            <a:hlinkClick r:id="" action="ppaction://media"/>
            <a:extLst>
              <a:ext uri="{FF2B5EF4-FFF2-40B4-BE49-F238E27FC236}">
                <a16:creationId xmlns:a16="http://schemas.microsoft.com/office/drawing/2014/main" id="{98010823-32F3-4496-9AED-B744804A8EC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-756592" y="62484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844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1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ắng">
            <a:hlinkClick r:id="" action="ppaction://media"/>
            <a:extLst>
              <a:ext uri="{FF2B5EF4-FFF2-40B4-BE49-F238E27FC236}">
                <a16:creationId xmlns:a16="http://schemas.microsoft.com/office/drawing/2014/main" id="{DF21D9C4-D4F7-4E79-8A95-D1175E0E8879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061" y="15550"/>
            <a:ext cx="9144000" cy="68424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44950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000"/>
    </mc:Choice>
    <mc:Fallback xmlns="">
      <p:transition spd="slow" advClick="0" advTm="3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2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238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92AEC95-B0C5-4DD5-9AA9-1446141650C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1485" y="0"/>
            <a:ext cx="8229600" cy="1143000"/>
          </a:xfrm>
        </p:spPr>
        <p:txBody>
          <a:bodyPr>
            <a:normAutofit/>
          </a:bodyPr>
          <a:lstStyle/>
          <a:p>
            <a:r>
              <a:rPr lang="vi-VN" sz="3600" dirty="0">
                <a:solidFill>
                  <a:srgbClr val="0070C0"/>
                </a:solidFill>
              </a:rPr>
              <a:t>Bố bạn nhỏ làm công việc gì?</a:t>
            </a:r>
            <a:endParaRPr lang="en-US" sz="3600" dirty="0">
              <a:solidFill>
                <a:srgbClr val="0070C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285860"/>
            <a:ext cx="8566912" cy="5257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5087" y="5380672"/>
            <a:ext cx="534171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rgbClr val="002060"/>
                </a:solidFill>
              </a:rPr>
              <a:t>Nắng</a:t>
            </a:r>
            <a:r>
              <a:rPr lang="en-US" sz="3600" b="1" dirty="0">
                <a:solidFill>
                  <a:srgbClr val="002060"/>
                </a:solidFill>
              </a:rPr>
              <a:t> </a:t>
            </a:r>
            <a:r>
              <a:rPr lang="en-US" sz="3600" b="1" dirty="0" err="1">
                <a:solidFill>
                  <a:srgbClr val="002060"/>
                </a:solidFill>
              </a:rPr>
              <a:t>lên</a:t>
            </a:r>
            <a:r>
              <a:rPr lang="en-US" sz="3600" b="1" dirty="0">
                <a:solidFill>
                  <a:srgbClr val="002060"/>
                </a:solidFill>
              </a:rPr>
              <a:t> </a:t>
            </a:r>
            <a:r>
              <a:rPr lang="en-US" sz="3600" b="1" dirty="0" err="1">
                <a:solidFill>
                  <a:srgbClr val="002060"/>
                </a:solidFill>
              </a:rPr>
              <a:t>cao</a:t>
            </a:r>
            <a:r>
              <a:rPr lang="en-US" sz="3600" b="1" dirty="0">
                <a:solidFill>
                  <a:srgbClr val="002060"/>
                </a:solidFill>
              </a:rPr>
              <a:t> </a:t>
            </a:r>
            <a:r>
              <a:rPr lang="en-US" sz="3600" b="1" dirty="0" err="1">
                <a:solidFill>
                  <a:srgbClr val="002060"/>
                </a:solidFill>
              </a:rPr>
              <a:t>theo</a:t>
            </a:r>
            <a:r>
              <a:rPr lang="en-US" sz="3600" b="1" dirty="0">
                <a:solidFill>
                  <a:srgbClr val="002060"/>
                </a:solidFill>
              </a:rPr>
              <a:t> </a:t>
            </a:r>
            <a:r>
              <a:rPr lang="en-US" sz="3600" b="1" dirty="0" err="1">
                <a:solidFill>
                  <a:srgbClr val="002060"/>
                </a:solidFill>
              </a:rPr>
              <a:t>bố</a:t>
            </a:r>
            <a:endParaRPr lang="en-US" sz="3600" b="1" dirty="0">
              <a:solidFill>
                <a:srgbClr val="002060"/>
              </a:solidFill>
            </a:endParaRPr>
          </a:p>
          <a:p>
            <a:r>
              <a:rPr lang="en-US" sz="3600" b="1" dirty="0" err="1">
                <a:solidFill>
                  <a:srgbClr val="002060"/>
                </a:solidFill>
              </a:rPr>
              <a:t>Xây</a:t>
            </a:r>
            <a:r>
              <a:rPr lang="en-US" sz="3600" b="1" dirty="0">
                <a:solidFill>
                  <a:srgbClr val="002060"/>
                </a:solidFill>
              </a:rPr>
              <a:t> </a:t>
            </a:r>
            <a:r>
              <a:rPr lang="en-US" sz="3600" b="1" dirty="0" err="1">
                <a:solidFill>
                  <a:srgbClr val="002060"/>
                </a:solidFill>
              </a:rPr>
              <a:t>thẳng</a:t>
            </a:r>
            <a:r>
              <a:rPr lang="en-US" sz="3600" b="1" dirty="0">
                <a:solidFill>
                  <a:srgbClr val="002060"/>
                </a:solidFill>
              </a:rPr>
              <a:t> </a:t>
            </a:r>
            <a:r>
              <a:rPr lang="en-US" sz="3600" b="1" dirty="0" err="1">
                <a:solidFill>
                  <a:srgbClr val="002060"/>
                </a:solidFill>
              </a:rPr>
              <a:t>mạch</a:t>
            </a:r>
            <a:r>
              <a:rPr lang="en-US" sz="3600" b="1" dirty="0">
                <a:solidFill>
                  <a:srgbClr val="002060"/>
                </a:solidFill>
              </a:rPr>
              <a:t> </a:t>
            </a:r>
            <a:r>
              <a:rPr lang="en-US" sz="3600" b="1" dirty="0" err="1">
                <a:solidFill>
                  <a:srgbClr val="002060"/>
                </a:solidFill>
              </a:rPr>
              <a:t>tường</a:t>
            </a:r>
            <a:r>
              <a:rPr lang="en-US" sz="3600" b="1" dirty="0">
                <a:solidFill>
                  <a:srgbClr val="002060"/>
                </a:solidFill>
              </a:rPr>
              <a:t> </a:t>
            </a:r>
            <a:r>
              <a:rPr lang="en-US" sz="3600" b="1" dirty="0" err="1">
                <a:solidFill>
                  <a:srgbClr val="002060"/>
                </a:solidFill>
              </a:rPr>
              <a:t>vôi</a:t>
            </a:r>
            <a:r>
              <a:rPr lang="en-US" sz="3600" b="1" dirty="0">
                <a:solidFill>
                  <a:srgbClr val="002060"/>
                </a:solidFill>
              </a:rPr>
              <a:t> </a:t>
            </a:r>
          </a:p>
          <a:p>
            <a:endParaRPr lang="en-US" dirty="0"/>
          </a:p>
        </p:txBody>
      </p:sp>
      <p:pic>
        <p:nvPicPr>
          <p:cNvPr id="2" name="nang dl cung bố">
            <a:hlinkClick r:id="" action="ppaction://media"/>
            <a:extLst>
              <a:ext uri="{FF2B5EF4-FFF2-40B4-BE49-F238E27FC236}">
                <a16:creationId xmlns:a16="http://schemas.microsoft.com/office/drawing/2014/main" id="{188F2B0C-FC35-43D5-A410-83D43380DD3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233667" y="6324600"/>
            <a:ext cx="609600" cy="609600"/>
          </a:xfrm>
          <a:prstGeom prst="rect">
            <a:avLst/>
          </a:prstGeom>
        </p:spPr>
      </p:pic>
      <p:pic>
        <p:nvPicPr>
          <p:cNvPr id="10" name="Ballerina - Quincas Moreira">
            <a:hlinkClick r:id="" action="ppaction://media"/>
            <a:extLst>
              <a:ext uri="{FF2B5EF4-FFF2-40B4-BE49-F238E27FC236}">
                <a16:creationId xmlns:a16="http://schemas.microsoft.com/office/drawing/2014/main" id="{90568723-6596-45C7-963B-69663E059CBA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9422070" y="346037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0078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5000">
        <p14:gallery dir="l"/>
      </p:transition>
    </mc:Choice>
    <mc:Fallback xmlns="">
      <p:transition spd="slow" advClick="0" advTm="3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1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174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226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4545" numSld="5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.3"/>
  <p:tag name="ISPRING_PROJECT_FOLDER_UPDATED" val="1"/>
  <p:tag name="ISPRING_UUID" val="{DC3E8267-0BE5-47C9-8969-128EC7E090EB}"/>
  <p:tag name="ISPRING_RESOURCE_FOLDER" val="C:\Users\admin\Desktop\nhài- elearning\LQVH Thơ nắng Cụm - Nhài (1)\"/>
  <p:tag name="ISPRING_PRESENTATION_PATH" val="C:\Users\admin\Desktop\nhài- elearning\LQVH Thơ nắng Cụm - Nhài (1).pptx"/>
  <p:tag name="ISPRING_SCREEN_RECS_UPDATED" val="C:\Users\admin\Desktop\nhài- elearning\LQVH Thơ nắng Cụm - Nhài (1)\"/>
  <p:tag name="ISPRING_LMS_API_VERSION" val="SCORM 2004 (2nd edition)"/>
  <p:tag name="ISPRING_ULTRA_SCORM_COURSE_ID" val="A3C49561-873A-47FB-9239-638433BED93B"/>
  <p:tag name="ISPRING_CMI5_LAUNCH_METHOD" val="any window"/>
  <p:tag name="ISPRINGCLOUDFOLDERID" val="1"/>
  <p:tag name="ISPRINGONLINEFOLDERID" val="1"/>
  <p:tag name="ISPRING_OUTPUT_FOLDER" val="[[&quot;\uFFFD\uFFFD\uFFFDx{09474433-B1BE-45F5-8AA9-32D56C2D33FF}&quot;,&quot;C:\\Users\\admin\\Desktop\\nhài- elearning&quot;]]"/>
  <p:tag name="ISPRING_SCORM_RATE_SLIDES" val="0"/>
  <p:tag name="ISPRING_SCORM_PASSING_SCORE" val="80.000000"/>
  <p:tag name="ISPRING_CURRENT_PLAYER_ID" val="universal"/>
  <p:tag name="ISPRING_PRESENTATION_TITLE" val="LQVH Thơ nắng Cụm - Nhài (1)"/>
  <p:tag name="ISPRING_FIRST_PUBLISH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publishDestination&quot;:&quot;LMS&quot;,&quot;wordSettings&quot;:{&quot;printCopies&quot;:1},&quot;studioSettings&quot;:{&quot;onlineDestinationFolderId&quot;:&quot;1&quot;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7|21.9"/>
  <p:tag name="GENSWF_SLIDE_UID" val="{E3C07B12-3C1B-4974-B7AE-69AB69EA9EEC}:27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4.1|13.6"/>
  <p:tag name="GENSWF_SLIDE_UID" val="{BCF99239-1B79-4978-B9A3-1BFE89E1BC77}:27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FULL_PATH" val="C:\Users\admin\Desktop\nhài- elearning\LQVH Thơ nắng Cụm - Nhài (1)\quiz\quiz2.quiz"/>
  <p:tag name="ISPRING_QUIZ_RELATIVE_PATH" val="LQVH Thơ nắng Cụm - Nhài (1)\quiz\quiz2.quiz"/>
  <p:tag name="GENSWF_SLIDE_UID" val="{04C60694-7D5A-4364-967E-205B54F27A70}:32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5.4|25.9"/>
  <p:tag name="GENSWF_SLIDE_UID" val="{A8647CFA-2113-4266-B7A9-EA70894D01CE}:32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3.3|20.3"/>
  <p:tag name="GENSWF_SLIDE_UID" val="{BC49E9A5-CCBC-4FCA-B859-8EE1EF91E230}:28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B7A14E09-E703-49AD-87DF-7CF8EE48C337}:30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6E9BCAF-BE2E-4165-B358-4F5C7AC2B88B}:32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8B395EC-DD50-4FBC-97C4-1B09B620B057}:32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2"/>
  <p:tag name="GENSWF_SLIDE_UID" val="{CFB4D8EE-AEB3-41CD-935C-BC05F5D54338}:27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6777844-69F0-451F-B757-90B9C1933F99}:31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F4046F4-E493-4853-A6B4-802F3AF1BF3B}:29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2350FEF-F8F3-49A7-9CF5-F52B512CF998}:31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B327703-1C63-438D-BE00-43B4EF720263}:30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06E8455-A17D-4169-ACAC-B83F92646B98}:30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8EB389F3-20B3-4D99-873F-B09A0EC9E058}:3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8E61F76B-9E29-47AB-A9E4-186E0855A9D6}:32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1.quiz"/>
  <p:tag name="ISPRING_QUIZ_FULL_PATH" val="C:\Users\admin\Desktop\nhài- elearning\LQVH Thơ nắng Cụm - Nhài (1)\quiz\quiz1.quiz"/>
  <p:tag name="ISPRING_QUIZ_RELATIVE_PATH" val="LQVH Thơ nắng Cụm - Nhài (1)\quiz\quiz1.quiz"/>
  <p:tag name="GENSWF_SLIDE_UID" val="{1821637C-47D2-492D-ADFA-13DCFBE6854B}:32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4179</TotalTime>
  <Words>410</Words>
  <Application>Microsoft Office PowerPoint</Application>
  <PresentationFormat>On-screen Show (4:3)</PresentationFormat>
  <Paragraphs>81</Paragraphs>
  <Slides>17</Slides>
  <Notes>17</Notes>
  <HiddenSlides>0</HiddenSlides>
  <MMClips>17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Segoe UI</vt:lpstr>
      <vt:lpstr>Segoe UI Semibold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Bố bạn nhỏ làm công việc gì?</vt:lpstr>
      <vt:lpstr>Nắng đã giúp mẹ như thế nào?</vt:lpstr>
      <vt:lpstr>PowerPoint Presentation</vt:lpstr>
      <vt:lpstr>     Nhờ có nắng mà ông đã làm được việc gì?</vt:lpstr>
      <vt:lpstr>Nắng đã giúp bà điều gì?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LQVH Thơ nắng Cụm - Nhài (1)</dc:title>
  <dc:creator>admin</dc:creator>
  <cp:lastModifiedBy>admin</cp:lastModifiedBy>
  <cp:revision>238</cp:revision>
  <dcterms:created xsi:type="dcterms:W3CDTF">2020-04-13T07:52:10Z</dcterms:created>
  <dcterms:modified xsi:type="dcterms:W3CDTF">2022-05-23T14:55:09Z</dcterms:modified>
</cp:coreProperties>
</file>