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77" r:id="rId3"/>
    <p:sldId id="282" r:id="rId4"/>
    <p:sldId id="281" r:id="rId5"/>
    <p:sldId id="292" r:id="rId6"/>
    <p:sldId id="293" r:id="rId7"/>
    <p:sldId id="294" r:id="rId8"/>
    <p:sldId id="290" r:id="rId9"/>
    <p:sldId id="283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3BDB-A4FC-48D8-8307-77DD362065F6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F59D-4BBC-4412-AF9F-9412FBD40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053AC-6C41-4BCB-AB8A-4D96E4F2A1AF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B70C70-FAAA-4AE8-B1F6-5034A6C59B1C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9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DA95-8011-4142-9C3A-DDFDA659859A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0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3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50A2-425C-4BA0-822C-1BBCE7B4115A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42" y="883100"/>
            <a:ext cx="2496331" cy="2425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0254" y="287877"/>
            <a:ext cx="8155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 DÂN QUẬN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sp>
        <p:nvSpPr>
          <p:cNvPr id="7" name="Rectangle 6"/>
          <p:cNvSpPr/>
          <p:nvPr/>
        </p:nvSpPr>
        <p:spPr>
          <a:xfrm>
            <a:off x="872835" y="3168556"/>
            <a:ext cx="9624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 q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1123" y="4404202"/>
            <a:ext cx="7075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5- 6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9963" y="4564997"/>
            <a:ext cx="454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47453" y="5154195"/>
            <a:ext cx="7075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Vũ Thị Hương 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385454" y="2432277"/>
            <a:ext cx="8968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4800" y="2438400"/>
            <a:ext cx="635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B 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7018" y="1259502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0524" y="2880498"/>
            <a:ext cx="7735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1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20642225">
            <a:off x="3200400" y="457200"/>
            <a:ext cx="6781800" cy="6400800"/>
            <a:chOff x="912" y="144"/>
            <a:chExt cx="4272" cy="4032"/>
          </a:xfrm>
        </p:grpSpPr>
        <p:pic>
          <p:nvPicPr>
            <p:cNvPr id="2868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5" name="Group 25"/>
            <p:cNvGrpSpPr>
              <a:grpSpLocks/>
            </p:cNvGrpSpPr>
            <p:nvPr/>
          </p:nvGrpSpPr>
          <p:grpSpPr bwMode="auto">
            <a:xfrm>
              <a:off x="1141" y="534"/>
              <a:ext cx="3369" cy="3336"/>
              <a:chOff x="1141" y="534"/>
              <a:chExt cx="3369" cy="3336"/>
            </a:xfrm>
          </p:grpSpPr>
          <p:sp>
            <p:nvSpPr>
              <p:cNvPr id="28686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48" y="583"/>
                <a:ext cx="718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smtClean="0">
                    <a:solidFill>
                      <a:srgbClr val="00CC00"/>
                    </a:solidFill>
                  </a:rPr>
                  <a:t>p</a:t>
                </a:r>
                <a:endParaRPr lang="en-US" altLang="en-US" sz="96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28687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smtClean="0">
                    <a:solidFill>
                      <a:srgbClr val="6600CC"/>
                    </a:solidFill>
                    <a:latin typeface=".VnAvant" pitchFamily="34" charset="0"/>
                  </a:rPr>
                  <a:t>q</a:t>
                </a:r>
                <a:endParaRPr lang="en-US" altLang="en-US" sz="9600" b="1" dirty="0">
                  <a:solidFill>
                    <a:srgbClr val="6600CC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88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9" y="207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smtClean="0"/>
                  <a:t>p</a:t>
                </a:r>
                <a:endParaRPr lang="vi-VN" altLang="en-US" sz="9600" b="1" dirty="0"/>
              </a:p>
            </p:txBody>
          </p:sp>
          <p:sp>
            <p:nvSpPr>
              <p:cNvPr id="28689" name="Text Box 7"/>
              <p:cNvSpPr txBox="1">
                <a:spLocks noChangeArrowheads="1"/>
              </p:cNvSpPr>
              <p:nvPr/>
            </p:nvSpPr>
            <p:spPr bwMode="auto">
              <a:xfrm rot="-10561735">
                <a:off x="1870" y="278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smtClean="0">
                    <a:solidFill>
                      <a:srgbClr val="00CC00"/>
                    </a:solidFill>
                    <a:latin typeface=".VnAvant" pitchFamily="34" charset="0"/>
                  </a:rPr>
                  <a:t>q</a:t>
                </a:r>
                <a:endParaRPr lang="en-US" altLang="en-US"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90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00" y="1202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8800" b="1" dirty="0">
                    <a:solidFill>
                      <a:srgbClr val="0066FF"/>
                    </a:solidFill>
                  </a:rPr>
                  <a:t>q</a:t>
                </a:r>
                <a:endParaRPr lang="en-US" altLang="en-US" sz="88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8691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5" y="2416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>
                    <a:latin typeface=".VnAvant" pitchFamily="34" charset="0"/>
                  </a:rPr>
                  <a:t>p</a:t>
                </a:r>
                <a:endParaRPr lang="vi-VN" altLang="en-US" sz="9600" b="1" dirty="0">
                  <a:latin typeface=".VnAvant" pitchFamily="34" charset="0"/>
                </a:endParaRPr>
              </a:p>
            </p:txBody>
          </p:sp>
          <p:sp>
            <p:nvSpPr>
              <p:cNvPr id="28692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2935" y="534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/>
                  <a:t>p</a:t>
                </a:r>
                <a:endParaRPr lang="vi-VN" altLang="en-US" sz="9600" b="1" dirty="0"/>
              </a:p>
            </p:txBody>
          </p:sp>
          <p:sp>
            <p:nvSpPr>
              <p:cNvPr id="28693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8" y="2890"/>
                <a:ext cx="769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>
                    <a:solidFill>
                      <a:srgbClr val="FF3300"/>
                    </a:solidFill>
                  </a:rPr>
                  <a:t>p</a:t>
                </a:r>
                <a:endParaRPr lang="en-US" altLang="en-US" sz="9600" b="1" dirty="0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28675" name="AutoShape 12"/>
          <p:cNvSpPr>
            <a:spLocks noChangeArrowheads="1"/>
          </p:cNvSpPr>
          <p:nvPr/>
        </p:nvSpPr>
        <p:spPr bwMode="auto">
          <a:xfrm rot="16200000">
            <a:off x="5772150" y="3238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8676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1</a:t>
            </a:r>
          </a:p>
        </p:txBody>
      </p:sp>
      <p:sp>
        <p:nvSpPr>
          <p:cNvPr id="28677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2</a:t>
            </a:r>
          </a:p>
        </p:txBody>
      </p:sp>
      <p:sp>
        <p:nvSpPr>
          <p:cNvPr id="28678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79" name="AutoShape 3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8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28681" name="Picture 19" descr="J01240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4419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9" descr="J01240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7883">
            <a:off x="8262938" y="280988"/>
            <a:ext cx="281940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8" descr="UY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62976" y="23813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2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14725" y="1557338"/>
            <a:ext cx="5489575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2: Ong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tìm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chữ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đếm trong tổ ong </a:t>
            </a:r>
          </a:p>
          <a:p>
            <a:pPr algn="ctr">
              <a:defRPr/>
            </a:pP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 bao nhiêu chữ cái </a:t>
            </a:r>
            <a:endParaRPr lang="en-US" sz="3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nvan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657778"/>
      </p:ext>
    </p:extLst>
  </p:cSld>
  <p:clrMapOvr>
    <a:masterClrMapping/>
  </p:clrMapOvr>
  <p:transition spd="slow" advTm="12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2322513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39225" y="2001838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p</a:t>
            </a:r>
            <a:endParaRPr lang="en-US" altLang="en-US" sz="13000" b="1">
              <a:solidFill>
                <a:srgbClr val="3A08B8"/>
              </a:solidFill>
              <a:latin typeface=".VnAvant" panose="020B7200000000000000" pitchFamily="34" charset="0"/>
            </a:endParaRPr>
          </a:p>
        </p:txBody>
      </p:sp>
      <p:pic>
        <p:nvPicPr>
          <p:cNvPr id="13317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1420019" y="3412332"/>
            <a:ext cx="4349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04838"/>
            <a:ext cx="17764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716338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3724275"/>
            <a:ext cx="15779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636588"/>
            <a:ext cx="177641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362950" y="485775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664200" y="1897063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 smtClean="0">
                <a:solidFill>
                  <a:srgbClr val="FF66FF"/>
                </a:solidFill>
                <a:latin typeface=".VnAvant" panose="020B7200000000000000" pitchFamily="34" charset="0"/>
              </a:rPr>
              <a:t>p</a:t>
            </a:r>
            <a:endParaRPr lang="en-US" altLang="en-US" sz="13000" b="1">
              <a:solidFill>
                <a:srgbClr val="FF66FF"/>
              </a:solidFill>
              <a:latin typeface=".VnAvant" panose="020B7200000000000000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385175" y="3548063"/>
            <a:ext cx="12525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00CC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40500" y="3622675"/>
            <a:ext cx="1374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3A08B8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575425" y="590550"/>
            <a:ext cx="12715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00B0F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7427913" y="1951038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FFFF00"/>
                </a:solidFill>
                <a:latin typeface=".VnAvant" panose="020B7200000000000000" pitchFamily="34" charset="0"/>
              </a:rPr>
              <a:t>e</a:t>
            </a:r>
          </a:p>
        </p:txBody>
      </p:sp>
      <p:pic>
        <p:nvPicPr>
          <p:cNvPr id="1333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931863" y="503238"/>
            <a:ext cx="178276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661988"/>
            <a:ext cx="17319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751263"/>
            <a:ext cx="17732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2796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592513" y="2001838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9933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43463" y="3640138"/>
            <a:ext cx="1322387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668838" y="300038"/>
            <a:ext cx="717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p</a:t>
            </a:r>
            <a:endParaRPr lang="en-US" altLang="en-US" sz="13000" b="1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075" y="2171700"/>
            <a:ext cx="3542958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 con hãy </a:t>
            </a:r>
          </a:p>
          <a:p>
            <a:pPr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 sát và đếm </a:t>
            </a:r>
          </a:p>
          <a:p>
            <a:pPr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giúp Ong vàng </a:t>
            </a:r>
          </a:p>
          <a:p>
            <a:pPr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xem có bao nhiêu </a:t>
            </a:r>
          </a:p>
          <a:p>
            <a:pPr>
              <a:defRPr/>
            </a:pPr>
            <a:r>
              <a:rPr lang="vi-VN" sz="3000" b="1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p</a:t>
            </a:r>
            <a:r>
              <a:rPr lang="vi-VN" sz="3000" b="1" smtClean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754807"/>
      </p:ext>
    </p:extLst>
  </p:cSld>
  <p:clrMapOvr>
    <a:masterClrMapping/>
  </p:clrMapOvr>
  <p:transition spd="slow" advTm="3431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1" grpId="1"/>
      <p:bldP spid="34" grpId="0"/>
      <p:bldP spid="38" grpId="0"/>
      <p:bldP spid="38" grpId="1"/>
      <p:bldP spid="40" grpId="0"/>
      <p:bldP spid="42" grpId="0"/>
      <p:bldP spid="44" grpId="0"/>
      <p:bldP spid="46" grpId="0"/>
      <p:bldP spid="58" grpId="0"/>
      <p:bldP spid="18" grpId="0"/>
      <p:bldP spid="61" grpId="0"/>
      <p:bldP spid="61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2363788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83675" y="1847850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3A08B8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341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2475706" y="5180807"/>
            <a:ext cx="4349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04838"/>
            <a:ext cx="17764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732213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3751263"/>
            <a:ext cx="157797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652463"/>
            <a:ext cx="177641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450263" y="398463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 smtClean="0">
                <a:solidFill>
                  <a:srgbClr val="FFFFFF"/>
                </a:solidFill>
                <a:latin typeface=".VnAvant" panose="020B7200000000000000" pitchFamily="34" charset="0"/>
              </a:rPr>
              <a:t>q</a:t>
            </a:r>
            <a:endParaRPr lang="en-US" altLang="en-US" sz="13000" b="1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64425" y="1905000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350250" y="3481388"/>
            <a:ext cx="12525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00CC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398419" y="3305177"/>
            <a:ext cx="137477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 smtClean="0">
                <a:solidFill>
                  <a:srgbClr val="7030A0"/>
                </a:solidFill>
                <a:latin typeface=".VnAvant" panose="020B7200000000000000" pitchFamily="34" charset="0"/>
              </a:rPr>
              <a:t>q</a:t>
            </a:r>
            <a:endParaRPr lang="en-US" altLang="en-US" sz="130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35725" y="490538"/>
            <a:ext cx="12715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FFFF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5514975" y="2017713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FF66FF"/>
                </a:solidFill>
                <a:latin typeface=".VnAvant" panose="020B7200000000000000" pitchFamily="34" charset="0"/>
              </a:rPr>
              <a:t>m</a:t>
            </a:r>
          </a:p>
        </p:txBody>
      </p:sp>
      <p:pic>
        <p:nvPicPr>
          <p:cNvPr id="1435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1404938" y="377825"/>
            <a:ext cx="178276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738188"/>
            <a:ext cx="1773237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730625"/>
            <a:ext cx="17145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2274888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746356" y="1965615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 smtClean="0">
                <a:solidFill>
                  <a:srgbClr val="9933FF"/>
                </a:solidFill>
                <a:latin typeface=".VnAvant" panose="020B7200000000000000" pitchFamily="34" charset="0"/>
              </a:rPr>
              <a:t>q</a:t>
            </a:r>
            <a:endParaRPr lang="en-US" altLang="en-US" sz="13000" b="1">
              <a:solidFill>
                <a:srgbClr val="9933FF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64075" y="3465513"/>
            <a:ext cx="11112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832350" y="477838"/>
            <a:ext cx="151765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0070C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738" y="2298700"/>
            <a:ext cx="355282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 con hãy quan sát và đếm giúp</a:t>
            </a:r>
          </a:p>
          <a:p>
            <a:pPr algn="ctr"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Ong vàng xem có bao nhiêu 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y</a:t>
            </a: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685529"/>
      </p:ext>
    </p:extLst>
  </p:cSld>
  <p:clrMapOvr>
    <a:masterClrMapping/>
  </p:clrMapOvr>
  <p:transition spd="slow" advTm="3087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34" grpId="0"/>
      <p:bldP spid="34" grpId="1"/>
      <p:bldP spid="38" grpId="0"/>
      <p:bldP spid="40" grpId="0"/>
      <p:bldP spid="42" grpId="0"/>
      <p:bldP spid="42" grpId="1"/>
      <p:bldP spid="44" grpId="0"/>
      <p:bldP spid="46" grpId="0"/>
      <p:bldP spid="58" grpId="0"/>
      <p:bldP spid="58" grpId="1"/>
      <p:bldP spid="18" grpId="0"/>
      <p:bldP spid="6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58835" y="1334439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Ô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9890" y="2925521"/>
            <a:ext cx="747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44650" y="125413"/>
            <a:ext cx="9023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Ô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chữ</a:t>
            </a:r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zích</a:t>
            </a:r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zắc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  <a:p>
            <a:pPr algn="ctr"/>
            <a:endParaRPr lang="en-US" sz="2800" dirty="0">
              <a:latin typeface=".VnAvant" pitchFamily="34" charset="0"/>
            </a:endParaRPr>
          </a:p>
          <a:p>
            <a:endParaRPr lang="en-US" sz="2000" dirty="0">
              <a:latin typeface=".VnAvant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19200" y="848688"/>
            <a:ext cx="9790546" cy="5746076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V="1">
            <a:off x="1431636" y="4087019"/>
            <a:ext cx="9083964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1981200" y="4724400"/>
            <a:ext cx="143164" cy="9698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8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9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0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1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2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3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4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5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6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7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8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9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0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1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2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3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4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5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6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7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8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9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0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1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2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3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4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5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6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7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8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9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0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1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2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3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4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5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6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7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8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9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0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1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2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3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4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5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6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7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8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9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0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1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2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1905000" y="5486401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p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67056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smtClean="0">
                <a:latin typeface=".VnAvant" pitchFamily="34" charset="0"/>
              </a:rPr>
              <a:t>p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81534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smtClean="0">
                <a:latin typeface=".VnAvant" pitchFamily="34" charset="0"/>
              </a:rPr>
              <a:t>q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9601200" y="5424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smtClean="0">
                <a:latin typeface=".VnAvant" pitchFamily="34" charset="0"/>
              </a:rPr>
              <a:t>q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32766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smtClean="0">
                <a:latin typeface=".VnAvant" pitchFamily="34" charset="0"/>
              </a:rPr>
              <a:t>q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5562600" y="5486401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smtClean="0">
                <a:latin typeface=".VnAvant" pitchFamily="34" charset="0"/>
              </a:rPr>
              <a:t>q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23689" name="AutoShape 137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342900 w 21600"/>
              <a:gd name="T1" fmla="*/ 0 h 21600"/>
              <a:gd name="T2" fmla="*/ 100425 w 21600"/>
              <a:gd name="T3" fmla="*/ 89267 h 21600"/>
              <a:gd name="T4" fmla="*/ 0 w 21600"/>
              <a:gd name="T5" fmla="*/ 304800 h 21600"/>
              <a:gd name="T6" fmla="*/ 100425 w 21600"/>
              <a:gd name="T7" fmla="*/ 520333 h 21600"/>
              <a:gd name="T8" fmla="*/ 342900 w 21600"/>
              <a:gd name="T9" fmla="*/ 609600 h 21600"/>
              <a:gd name="T10" fmla="*/ 585375 w 21600"/>
              <a:gd name="T11" fmla="*/ 520333 h 21600"/>
              <a:gd name="T12" fmla="*/ 685800 w 21600"/>
              <a:gd name="T13" fmla="*/ 304800 h 21600"/>
              <a:gd name="T14" fmla="*/ 585375 w 21600"/>
              <a:gd name="T15" fmla="*/ 892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44958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smtClean="0">
                <a:latin typeface=".VnAvant" pitchFamily="34" charset="0"/>
              </a:rPr>
              <a:t>p</a:t>
            </a:r>
            <a:endParaRPr lang="en-US" sz="4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91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5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4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6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5 -0.01595 C -0.17274 0.00809 -0.22951 0.03237 -0.28837 0.06914 C -0.3474 0.1059 -0.44687 0.157 -0.47031 0.2044 C -0.49375 0.25179 -0.42934 0.317 -0.42934 0.35307 C -0.42934 0.38914 -0.46684 0.38243 -0.47031 0.42058 C -0.47378 0.45873 -0.45226 0.52717 -0.45069 0.5822 C -0.44913 0.63723 -0.45851 0.72301 -0.46042 0.75029 " pathEditMode="relative" ptsTypes="aaaaaaA">
                                      <p:cBhvr>
                                        <p:cTn id="64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68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72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3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8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4" grpId="0"/>
      <p:bldP spid="23685" grpId="0"/>
      <p:bldP spid="23686" grpId="0"/>
      <p:bldP spid="23688" grpId="0"/>
      <p:bldP spid="23689" grpId="0" animBg="1"/>
      <p:bldP spid="23689" grpId="1" animBg="1"/>
      <p:bldP spid="23689" grpId="2" animBg="1"/>
      <p:bldP spid="23689" grpId="3" animBg="1"/>
      <p:bldP spid="23689" grpId="4" animBg="1"/>
      <p:bldP spid="23689" grpId="5" animBg="1"/>
      <p:bldP spid="23689" grpId="6" animBg="1"/>
      <p:bldP spid="236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4|6.3|1.3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|4.4|1.6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sang trua chieu toi dem</Template>
  <TotalTime>402</TotalTime>
  <Words>260</Words>
  <Application>Microsoft Office PowerPoint</Application>
  <PresentationFormat>Widescreen</PresentationFormat>
  <Paragraphs>63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.VnAvant</vt:lpstr>
      <vt:lpstr>.VnTime</vt:lpstr>
      <vt:lpstr>Arial</vt:lpstr>
      <vt:lpstr>Calibri</vt:lpstr>
      <vt:lpstr>Calibri Light</vt:lpstr>
      <vt:lpstr>Times New Roman</vt:lpstr>
      <vt:lpstr>Vnvant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61</cp:revision>
  <dcterms:created xsi:type="dcterms:W3CDTF">2020-10-28T03:46:10Z</dcterms:created>
  <dcterms:modified xsi:type="dcterms:W3CDTF">2022-05-02T13:21:06Z</dcterms:modified>
</cp:coreProperties>
</file>