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7" r:id="rId2"/>
    <p:sldId id="298" r:id="rId3"/>
    <p:sldId id="318" r:id="rId4"/>
    <p:sldId id="319" r:id="rId5"/>
    <p:sldId id="275" r:id="rId6"/>
    <p:sldId id="302" r:id="rId7"/>
    <p:sldId id="304" r:id="rId8"/>
    <p:sldId id="310" r:id="rId9"/>
    <p:sldId id="329" r:id="rId10"/>
    <p:sldId id="314" r:id="rId11"/>
    <p:sldId id="272" r:id="rId12"/>
    <p:sldId id="273" r:id="rId13"/>
    <p:sldId id="274" r:id="rId14"/>
    <p:sldId id="324" r:id="rId15"/>
    <p:sldId id="283" r:id="rId16"/>
    <p:sldId id="327" r:id="rId17"/>
    <p:sldId id="325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351" autoAdjust="0"/>
    <p:restoredTop sz="94434" autoAdjust="0"/>
  </p:normalViewPr>
  <p:slideViewPr>
    <p:cSldViewPr>
      <p:cViewPr>
        <p:scale>
          <a:sx n="68" d="100"/>
          <a:sy n="68" d="100"/>
        </p:scale>
        <p:origin x="-1356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B1D1-0B12-470E-8AB2-8BEF0E3E2D11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CEA7C-5AC4-4962-A572-F45BFD2B9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279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739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2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361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234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692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322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751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339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51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7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553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BAED-29B1-491B-A1EB-45458E50766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693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microsoft.com/office/2007/relationships/media" Target="../media/media14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media" Target="../media/media15.m4a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microsoft.com/office/2007/relationships/media" Target="../media/media2.mp3"/><Relationship Id="rId4" Type="http://schemas.openxmlformats.org/officeDocument/2006/relationships/image" Target="../media/image15.jpeg"/><Relationship Id="rId9" Type="http://schemas.microsoft.com/office/2007/relationships/media" Target="../media/media16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media" Target="../media/media17.m4a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18.m4a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microsoft.com/office/2007/relationships/media" Target="../media/media19.m4a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media" Target="../media/media20.m4a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microsoft.com/office/2007/relationships/media" Target="../media/media24.m4a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microsoft.com/office/2007/relationships/media" Target="../media/media6.m4a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media" Target="../media/media8.wav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2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C71A86-1633-4CE8-8462-7E831DA3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83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59272A-D8DC-4109-B45A-40779D69DE2C}"/>
              </a:ext>
            </a:extLst>
          </p:cNvPr>
          <p:cNvSpPr txBox="1"/>
          <p:nvPr/>
        </p:nvSpPr>
        <p:spPr>
          <a:xfrm>
            <a:off x="1447800" y="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ỦY BAN NHÂN DÂN QUẬN LONG BIÊN</a:t>
            </a:r>
          </a:p>
          <a:p>
            <a:pPr algn="ctr"/>
            <a:r>
              <a:rPr lang="vi-VN" sz="2000" b="1" dirty="0">
                <a:latin typeface="+mj-lt"/>
              </a:rPr>
              <a:t>TRƯỜNG MẦM NON TUỔI HOA</a:t>
            </a:r>
            <a:endParaRPr lang="en-US" sz="20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C0AE09-F37A-4AAF-BF5C-7F7B4649C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8849" y="707886"/>
            <a:ext cx="1587302" cy="1587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47F0D6-EDAC-4C7B-B7AA-0818625C59D7}"/>
              </a:ext>
            </a:extLst>
          </p:cNvPr>
          <p:cNvSpPr txBox="1"/>
          <p:nvPr/>
        </p:nvSpPr>
        <p:spPr>
          <a:xfrm>
            <a:off x="1295400" y="2514129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+mj-lt"/>
              </a:rPr>
              <a:t>LĨNH VỰC PHÁT TRIỂN NGÔN NGỮ</a:t>
            </a:r>
            <a:endParaRPr lang="en-US" sz="3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17AB48-9297-4FC7-923D-7FBED07976C3}"/>
              </a:ext>
            </a:extLst>
          </p:cNvPr>
          <p:cNvSpPr txBox="1"/>
          <p:nvPr/>
        </p:nvSpPr>
        <p:spPr>
          <a:xfrm>
            <a:off x="2133600" y="303685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Đề tài: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Thơ: Nắng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2E9C5A-11A9-4717-A3F4-6F57701CEE97}"/>
              </a:ext>
            </a:extLst>
          </p:cNvPr>
          <p:cNvSpPr txBox="1"/>
          <p:nvPr/>
        </p:nvSpPr>
        <p:spPr>
          <a:xfrm>
            <a:off x="2667000" y="3713058"/>
            <a:ext cx="4607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Lứa tuổi: 4-5 tuổi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Nguyễn Thị Nhài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7A6D9B-6EE2-40D9-983A-4689705336A1}"/>
              </a:ext>
            </a:extLst>
          </p:cNvPr>
          <p:cNvSpPr/>
          <p:nvPr/>
        </p:nvSpPr>
        <p:spPr>
          <a:xfrm>
            <a:off x="1624445" y="2514129"/>
            <a:ext cx="6504709" cy="222317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bnd">
            <a:hlinkClick r:id="" action="ppaction://media"/>
            <a:extLst>
              <a:ext uri="{FF2B5EF4-FFF2-40B4-BE49-F238E27FC236}">
                <a16:creationId xmlns:a16="http://schemas.microsoft.com/office/drawing/2014/main" xmlns="" id="{DF967416-C667-4281-AFAE-01594D1BCB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5805264"/>
            <a:ext cx="609600" cy="609600"/>
          </a:xfrm>
          <a:prstGeom prst="rect">
            <a:avLst/>
          </a:prstGeom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FBA94D8E-1458-45F8-8FA4-7CC8A32E7E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53329" y="-188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0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853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4545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C43130-9003-4E4B-893F-450867742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9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02312" y="2132856"/>
            <a:ext cx="73448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con nhắc lại cho cô biết bài thơ có tên là gì?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ai sáng tác?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3412502"/>
            <a:ext cx="40970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497483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ỏi lại bai tho ten gì">
            <a:hlinkClick r:id="" action="ppaction://media"/>
            <a:extLst>
              <a:ext uri="{FF2B5EF4-FFF2-40B4-BE49-F238E27FC236}">
                <a16:creationId xmlns:a16="http://schemas.microsoft.com/office/drawing/2014/main" xmlns="" id="{02F122E8-1DD0-4D6C-9583-58118E81D3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7158" y="6253507"/>
            <a:ext cx="609600" cy="609600"/>
          </a:xfrm>
          <a:prstGeom prst="rect">
            <a:avLst/>
          </a:prstGeom>
        </p:spPr>
      </p:pic>
      <p:pic>
        <p:nvPicPr>
          <p:cNvPr id="12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D1BD928E-0A5A-42A7-B165-9BF070D4B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60412" y="260648"/>
            <a:ext cx="520824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68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468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39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303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2AEC95-B0C5-4DD5-9AA9-144614165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1485" y="0"/>
            <a:ext cx="8229600" cy="1143000"/>
          </a:xfrm>
        </p:spPr>
        <p:txBody>
          <a:bodyPr>
            <a:normAutofit/>
          </a:bodyPr>
          <a:lstStyle/>
          <a:p>
            <a:r>
              <a:rPr lang="vi-VN" sz="3600" dirty="0">
                <a:solidFill>
                  <a:srgbClr val="0070C0"/>
                </a:solidFill>
              </a:rPr>
              <a:t>Bố bạn nhỏ làm công việc gì?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667" y="1371600"/>
            <a:ext cx="8566912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087" y="5380672"/>
            <a:ext cx="5341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Nắng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theo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 err="1">
                <a:solidFill>
                  <a:srgbClr val="002060"/>
                </a:solidFill>
              </a:rPr>
              <a:t>Xây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mạch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vôi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2" name="nang dl cung bố">
            <a:hlinkClick r:id="" action="ppaction://media"/>
            <a:extLst>
              <a:ext uri="{FF2B5EF4-FFF2-40B4-BE49-F238E27FC236}">
                <a16:creationId xmlns:a16="http://schemas.microsoft.com/office/drawing/2014/main" xmlns="" id="{188F2B0C-FC35-43D5-A410-83D43380D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33667" y="6324600"/>
            <a:ext cx="609600" cy="609600"/>
          </a:xfrm>
          <a:prstGeom prst="rect">
            <a:avLst/>
          </a:prstGeom>
        </p:spPr>
      </p:pic>
      <p:pic>
        <p:nvPicPr>
          <p:cNvPr id="9" name="Bản ghi Mới 78">
            <a:hlinkClick r:id="" action="ppaction://media"/>
            <a:extLst>
              <a:ext uri="{FF2B5EF4-FFF2-40B4-BE49-F238E27FC236}">
                <a16:creationId xmlns:a16="http://schemas.microsoft.com/office/drawing/2014/main" xmlns="" id="{CC900A3C-20D7-412A-860F-582FF86D7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463900" y="34686"/>
            <a:ext cx="609600" cy="609600"/>
          </a:xfrm>
          <a:prstGeom prst="rect">
            <a:avLst/>
          </a:prstGeom>
        </p:spPr>
      </p:pic>
      <p:pic>
        <p:nvPicPr>
          <p:cNvPr id="10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90568723-6596-45C7-963B-69663E05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422070" y="3460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0078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5000">
        <p14:gallery dir="l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74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174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226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92424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4545" numSld="5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EBBA31-A930-42F2-A3D9-10F4FE5DB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906"/>
            <a:ext cx="5562600" cy="662506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Nắng đã giúp mẹ như thế nào?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114" y="1169894"/>
            <a:ext cx="8403771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035" y="4800600"/>
            <a:ext cx="3996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phơi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Hong </a:t>
            </a:r>
            <a:r>
              <a:rPr lang="en-US" sz="3200" b="1" dirty="0" err="1">
                <a:solidFill>
                  <a:srgbClr val="002060"/>
                </a:solidFill>
              </a:rPr>
              <a:t>thóc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mẹ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Bản ghi Mới 79">
            <a:hlinkClick r:id="" action="ppaction://media"/>
            <a:extLst>
              <a:ext uri="{FF2B5EF4-FFF2-40B4-BE49-F238E27FC236}">
                <a16:creationId xmlns:a16="http://schemas.microsoft.com/office/drawing/2014/main" xmlns="" id="{56833A0A-BF66-4669-BC41-7D8E56EAE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3048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60320430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FF9660-87B3-43F4-B7CC-4C71A05EE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7937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27" y="2492896"/>
            <a:ext cx="7995189" cy="1152128"/>
          </a:xfrm>
        </p:spPr>
        <p:txBody>
          <a:bodyPr>
            <a:noAutofit/>
          </a:bodyPr>
          <a:lstStyle/>
          <a:p>
            <a:r>
              <a:rPr lang="vi-VN" sz="3200" b="1" dirty="0"/>
              <a:t>     Nhờ có nắng mà ông đã làm được việc gì?</a:t>
            </a:r>
            <a:endParaRPr lang="en-US" sz="3200" b="1" dirty="0"/>
          </a:p>
        </p:txBody>
      </p:sp>
      <p:sp>
        <p:nvSpPr>
          <p:cNvPr id="4" name="AutoShape 4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Bản ghi Mới 80">
            <a:hlinkClick r:id="" action="ppaction://media"/>
            <a:extLst>
              <a:ext uri="{FF2B5EF4-FFF2-40B4-BE49-F238E27FC236}">
                <a16:creationId xmlns:a16="http://schemas.microsoft.com/office/drawing/2014/main" xmlns="" id="{6A351C00-4683-4978-9C9B-72487374C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88373" y="59713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0578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FF9660-87B3-43F4-B7CC-4C71A05EE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7937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6" y="0"/>
            <a:ext cx="7966450" cy="692696"/>
          </a:xfrm>
        </p:spPr>
        <p:txBody>
          <a:bodyPr>
            <a:noAutofit/>
          </a:bodyPr>
          <a:lstStyle/>
          <a:p>
            <a:r>
              <a:rPr lang="vi-VN" sz="3200" b="1" dirty="0"/>
              <a:t>     Nhờ có nắng mà ông đã làm được việc gì?</a:t>
            </a:r>
            <a:endParaRPr lang="en-US" sz="3200" b="1" dirty="0"/>
          </a:p>
        </p:txBody>
      </p:sp>
      <p:sp>
        <p:nvSpPr>
          <p:cNvPr id="4" name="AutoShape 4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74" y="691391"/>
            <a:ext cx="8084065" cy="5659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4767" y="4350727"/>
            <a:ext cx="4295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Nắng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chạy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nhanh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lắm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nhé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Chẳng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đuổi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kịp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đâu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Thoắt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đã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về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vườn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rau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Soi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nhặt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cỏ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Bản ghi Mới 81">
            <a:hlinkClick r:id="" action="ppaction://media"/>
            <a:extLst>
              <a:ext uri="{FF2B5EF4-FFF2-40B4-BE49-F238E27FC236}">
                <a16:creationId xmlns:a16="http://schemas.microsoft.com/office/drawing/2014/main" xmlns="" id="{7FBE2970-ED64-4AC3-BD83-194457AE4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99962" y="618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09124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30000">
        <p15:prstTrans prst="origami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7230C6-5641-43FB-8F13-C32EF8861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59" y="340035"/>
            <a:ext cx="7696200" cy="524177"/>
          </a:xfrm>
        </p:spPr>
        <p:txBody>
          <a:bodyPr>
            <a:normAutofit fontScale="90000"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Nắng đã giúp bà điều 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3" y="914400"/>
            <a:ext cx="9127067" cy="61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4359" y="57514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xuyên</a:t>
            </a:r>
            <a:r>
              <a:rPr lang="en-US" sz="2800" b="1" dirty="0">
                <a:solidFill>
                  <a:srgbClr val="002060"/>
                </a:solidFill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</a:rPr>
              <a:t>cửa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sổ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Nắng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kim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Bản ghi Mới 82">
            <a:hlinkClick r:id="" action="ppaction://media"/>
            <a:extLst>
              <a:ext uri="{FF2B5EF4-FFF2-40B4-BE49-F238E27FC236}">
                <a16:creationId xmlns:a16="http://schemas.microsoft.com/office/drawing/2014/main" xmlns="" id="{0B8497AB-A708-4D17-9FA4-525040FF81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92667" y="6400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14055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1000">
        <p15:prstTrans prst="airplane"/>
      </p:transition>
    </mc:Choice>
    <mc:Fallback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48" y="500042"/>
            <a:ext cx="1571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4348" y="1857364"/>
            <a:ext cx="761642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234" y="42864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84">
            <a:hlinkClick r:id="" action="ppaction://media"/>
            <a:extLst>
              <a:ext uri="{FF2B5EF4-FFF2-40B4-BE49-F238E27FC236}">
                <a16:creationId xmlns:a16="http://schemas.microsoft.com/office/drawing/2014/main" xmlns="" id="{818E8314-EEBD-49E0-B647-72650B3FF2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67397" y="195242"/>
            <a:ext cx="609600" cy="609600"/>
          </a:xfrm>
          <a:prstGeom prst="rect">
            <a:avLst/>
          </a:prstGeom>
        </p:spPr>
      </p:pic>
      <p:pic>
        <p:nvPicPr>
          <p:cNvPr id="7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B825C07C-48B7-4CA6-A934-4883EDCEE2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58348" y="462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0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7000">
        <p:circle/>
      </p:transition>
    </mc:Choice>
    <mc:Fallback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303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ẮNG2">
            <a:hlinkClick r:id="" action="ppaction://media"/>
            <a:extLst>
              <a:ext uri="{FF2B5EF4-FFF2-40B4-BE49-F238E27FC236}">
                <a16:creationId xmlns:a16="http://schemas.microsoft.com/office/drawing/2014/main" xmlns="" id="{2EC6569F-D7FF-4A5E-9FF7-E09DF2AE2E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31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4A06BEC5-684A-40A4-9999-797C54A197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04800" y="-45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240303"/>
      </p:ext>
    </p:extLst>
  </p:cSld>
  <p:clrMapOvr>
    <a:masterClrMapping/>
  </p:clrMapOvr>
  <p:transition spd="slow" advClick="0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64305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2" name="Bản ghi Mới 86">
            <a:hlinkClick r:id="" action="ppaction://media"/>
            <a:extLst>
              <a:ext uri="{FF2B5EF4-FFF2-40B4-BE49-F238E27FC236}">
                <a16:creationId xmlns:a16="http://schemas.microsoft.com/office/drawing/2014/main" xmlns="" id="{1F211329-E695-4239-8F37-551A2C628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25194" y="62558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09839570"/>
      </p:ext>
    </p:extLst>
  </p:cSld>
  <p:clrMapOvr>
    <a:masterClrMapping/>
  </p:clrMapOvr>
  <p:transition spd="slow" advClick="0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852" y="571480"/>
            <a:ext cx="735811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I. MỤC ĐÍCH-YÊU CẦU.</a:t>
            </a:r>
            <a:endParaRPr lang="vi-VN" dirty="0">
              <a:cs typeface="Arial" charset="0"/>
              <a:sym typeface="Arial" charset="0"/>
            </a:endParaRPr>
          </a:p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 1. Kiến thức:</a:t>
            </a:r>
            <a:endParaRPr lang="vi-VN" dirty="0">
              <a:cs typeface="Arial" charset="0"/>
              <a:sym typeface="Arial" charset="0"/>
            </a:endParaRPr>
          </a:p>
          <a:p>
            <a:pPr algn="just">
              <a:defRPr/>
            </a:pPr>
            <a:r>
              <a:rPr lang="vi-VN" sz="2000" dirty="0">
                <a:latin typeface="+mj-lt"/>
                <a:cs typeface="Arial" charset="0"/>
                <a:sym typeface="Arial" charset="0"/>
              </a:rPr>
              <a:t>- Trẻ biết tên bài thơ, tên tác giả.</a:t>
            </a:r>
          </a:p>
          <a:p>
            <a:pPr algn="just">
              <a:defRPr/>
            </a:pPr>
            <a:r>
              <a:rPr lang="vi-VN" sz="2000" dirty="0">
                <a:latin typeface="+mj-lt"/>
                <a:cs typeface="Arial" charset="0"/>
                <a:sym typeface="Arial" charset="0"/>
              </a:rPr>
              <a:t>- Hiểu được nội dung bài thơ “</a:t>
            </a:r>
            <a:r>
              <a:rPr lang="en-US" sz="2000" dirty="0" err="1">
                <a:latin typeface="+mj-lt"/>
                <a:cs typeface="Times New Roman" pitchFamily="18" charset="0"/>
                <a:sym typeface="Arial" charset="0"/>
              </a:rPr>
              <a:t>Nắng</a:t>
            </a:r>
            <a:r>
              <a:rPr lang="vi-VN" sz="2000" dirty="0">
                <a:latin typeface="+mj-lt"/>
                <a:cs typeface="Arial" charset="0"/>
                <a:sym typeface="Arial" charset="0"/>
              </a:rPr>
              <a:t>”: Bài thơ nói về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lợi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người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dễ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dàng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mau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khô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mạch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khô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thóc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soi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nhặt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cỏ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,…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    </a:t>
            </a:r>
          </a:p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 2. Kỹ năng:</a:t>
            </a:r>
            <a:r>
              <a:rPr lang="vi-VN" dirty="0">
                <a:cs typeface="Arial" charset="0"/>
                <a:sym typeface="Arial" charset="0"/>
              </a:rPr>
              <a:t>                                          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Trẻ cảm nhận được nhịp điệu của bài thơ.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Rèn khả năng chú ý, ghi nhớ có chủ định cho trẻ.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Trẻ nghe, hiểu và trả lời câu hỏi của cô.</a:t>
            </a:r>
          </a:p>
          <a:p>
            <a:pPr>
              <a:buFontTx/>
              <a:buChar char="-"/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Rèn trẻ trả lời to, rõ ràng.</a:t>
            </a:r>
          </a:p>
          <a:p>
            <a:pPr>
              <a:buFontTx/>
              <a:buChar char="-"/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 Rèn trẻ trả lời đủ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.</a:t>
            </a:r>
          </a:p>
          <a:p>
            <a:pPr>
              <a:defRPr/>
            </a:pPr>
            <a:r>
              <a:rPr lang="vi-VN" dirty="0">
                <a:latin typeface="Times New Roman" pitchFamily="18" charset="0"/>
                <a:cs typeface="Times New Roman" pitchFamily="18" charset="0"/>
                <a:sym typeface="Arial" charset="0"/>
              </a:rPr>
              <a:t> 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Arial" charset="0"/>
              </a:rPr>
              <a:t>  </a:t>
            </a:r>
            <a:r>
              <a:rPr lang="vi-VN" dirty="0">
                <a:latin typeface="Times New Roman" pitchFamily="18" charset="0"/>
                <a:cs typeface="Times New Roman" pitchFamily="18" charset="0"/>
                <a:sym typeface="Arial" charset="0"/>
              </a:rPr>
              <a:t>    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Arial" charset="0"/>
              </a:rPr>
              <a:t>    </a:t>
            </a:r>
            <a:r>
              <a:rPr lang="vi-VN" dirty="0">
                <a:latin typeface="Times New Roman" pitchFamily="18" charset="0"/>
                <a:cs typeface="Times New Roman" pitchFamily="18" charset="0"/>
                <a:sym typeface="Arial" charset="0"/>
              </a:rPr>
              <a:t>                                     </a:t>
            </a:r>
            <a:r>
              <a:rPr lang="vi-VN" dirty="0">
                <a:cs typeface="Arial" charset="0"/>
                <a:sym typeface="Arial" charset="0"/>
              </a:rPr>
              <a:t>                        </a:t>
            </a:r>
          </a:p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3. Thái độ</a:t>
            </a:r>
            <a:r>
              <a:rPr lang="vi-VN" dirty="0">
                <a:cs typeface="Arial" charset="0"/>
                <a:sym typeface="Arial" charset="0"/>
              </a:rPr>
              <a:t>: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Trẻ hứng thú tham gia vào hoạt động.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Ngoan ngoãn lễ phép với cô giáo.</a:t>
            </a:r>
          </a:p>
        </p:txBody>
      </p:sp>
      <p:pic>
        <p:nvPicPr>
          <p:cNvPr id="4" name="md yc">
            <a:hlinkClick r:id="" action="ppaction://media"/>
            <a:extLst>
              <a:ext uri="{FF2B5EF4-FFF2-40B4-BE49-F238E27FC236}">
                <a16:creationId xmlns:a16="http://schemas.microsoft.com/office/drawing/2014/main" xmlns="" id="{90D394EC-124C-4EB5-99C7-E9854A986D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2000"/>
    </mc:Choice>
    <mc:Fallback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EED62B-33FA-4451-9C09-D53A9D0A9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61731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7917F5-9821-4604-AA85-376FF102F8B5}"/>
              </a:ext>
            </a:extLst>
          </p:cNvPr>
          <p:cNvSpPr txBox="1"/>
          <p:nvPr/>
        </p:nvSpPr>
        <p:spPr>
          <a:xfrm>
            <a:off x="1403648" y="2063738"/>
            <a:ext cx="404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Bài Hát: Nắng Sớm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C5B310-3543-45DC-AB78-D465C97F53E2}"/>
              </a:ext>
            </a:extLst>
          </p:cNvPr>
          <p:cNvSpPr txBox="1"/>
          <p:nvPr/>
        </p:nvSpPr>
        <p:spPr>
          <a:xfrm>
            <a:off x="3779912" y="293823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Hàn Ngọc Bích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trc khi vao bai">
            <a:hlinkClick r:id="" action="ppaction://media"/>
            <a:extLst>
              <a:ext uri="{FF2B5EF4-FFF2-40B4-BE49-F238E27FC236}">
                <a16:creationId xmlns:a16="http://schemas.microsoft.com/office/drawing/2014/main" xmlns="" id="{540155B5-B5C9-46FA-B835-113E06627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89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EED62B-33FA-4451-9C09-D53A9D0A9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61731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7917F5-9821-4604-AA85-376FF102F8B5}"/>
              </a:ext>
            </a:extLst>
          </p:cNvPr>
          <p:cNvSpPr txBox="1"/>
          <p:nvPr/>
        </p:nvSpPr>
        <p:spPr>
          <a:xfrm>
            <a:off x="2267744" y="2511404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Bài hát có tên là gì?</a:t>
            </a:r>
            <a:endParaRPr lang="en-US" sz="36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C5B310-3543-45DC-AB78-D465C97F53E2}"/>
              </a:ext>
            </a:extLst>
          </p:cNvPr>
          <p:cNvSpPr txBox="1"/>
          <p:nvPr/>
        </p:nvSpPr>
        <p:spPr>
          <a:xfrm>
            <a:off x="2699792" y="315773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Do ai sáng tác?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Bản ghi Mới 89">
            <a:hlinkClick r:id="" action="ppaction://media"/>
            <a:extLst>
              <a:ext uri="{FF2B5EF4-FFF2-40B4-BE49-F238E27FC236}">
                <a16:creationId xmlns:a16="http://schemas.microsoft.com/office/drawing/2014/main" xmlns="" id="{439B1869-2D1A-4F19-8119-B9D98518DE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5986669"/>
            <a:ext cx="609600" cy="609600"/>
          </a:xfrm>
          <a:prstGeom prst="rect">
            <a:avLst/>
          </a:prstGeom>
        </p:spPr>
      </p:pic>
      <p:pic>
        <p:nvPicPr>
          <p:cNvPr id="9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7DC47FCF-D433-4C6D-94AA-F1EC995F51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04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07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7576" numSld="3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  Bài </a:t>
            </a:r>
            <a:r>
              <a:rPr lang="en-US" sz="4000" b="1" dirty="0" err="1"/>
              <a:t>hát</a:t>
            </a:r>
            <a:r>
              <a:rPr lang="en-US" sz="4000" b="1" dirty="0"/>
              <a:t> </a:t>
            </a: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err="1"/>
              <a:t>sớm</a:t>
            </a:r>
            <a:r>
              <a:rPr lang="en-US" sz="4000" b="1"/>
              <a:t> nói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endParaRPr lang="en-US" sz="40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pic>
        <p:nvPicPr>
          <p:cNvPr id="5" name="bai hat noi dieu gi">
            <a:hlinkClick r:id="" action="ppaction://media"/>
            <a:extLst>
              <a:ext uri="{FF2B5EF4-FFF2-40B4-BE49-F238E27FC236}">
                <a16:creationId xmlns:a16="http://schemas.microsoft.com/office/drawing/2014/main" xmlns="" id="{6A76D93A-1EDA-4C44-B255-594944482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1265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1000">
        <p14:doors dir="vert"/>
      </p:transition>
    </mc:Choice>
    <mc:Fallback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1D1D02-6635-457C-AE75-985FD6E8A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916832"/>
            <a:ext cx="404149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Bài Thơ : Nắng </a:t>
            </a:r>
          </a:p>
        </p:txBody>
      </p:sp>
      <p:pic>
        <p:nvPicPr>
          <p:cNvPr id="4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234" y="84522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18B443-4F7C-4DE3-AFEF-EE88C0DC1C7E}"/>
              </a:ext>
            </a:extLst>
          </p:cNvPr>
          <p:cNvSpPr txBox="1"/>
          <p:nvPr/>
        </p:nvSpPr>
        <p:spPr>
          <a:xfrm>
            <a:off x="4716016" y="3059667"/>
            <a:ext cx="271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Mai Văn Hai</a:t>
            </a:r>
            <a:endParaRPr lang="en-US" sz="3200" b="1" dirty="0">
              <a:latin typeface="+mj-lt"/>
            </a:endParaRPr>
          </a:p>
        </p:txBody>
      </p:sp>
      <p:pic>
        <p:nvPicPr>
          <p:cNvPr id="5" name="bai thơ nắng">
            <a:hlinkClick r:id="" action="ppaction://media"/>
            <a:extLst>
              <a:ext uri="{FF2B5EF4-FFF2-40B4-BE49-F238E27FC236}">
                <a16:creationId xmlns:a16="http://schemas.microsoft.com/office/drawing/2014/main" xmlns="" id="{261F85E4-92F6-4932-BB79-002E88114F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69209" y="6093296"/>
            <a:ext cx="609600" cy="609600"/>
          </a:xfrm>
          <a:prstGeom prst="rect">
            <a:avLst/>
          </a:prstGeom>
        </p:spPr>
      </p:pic>
      <p:pic>
        <p:nvPicPr>
          <p:cNvPr id="7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3817E1DD-D735-4BB5-A295-A507976C01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53329" y="3083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4545" numSld="5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AFD92C-2BE0-4716-A6F6-E48D53590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2" y="0"/>
            <a:ext cx="91365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6182" y="214290"/>
            <a:ext cx="15343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Nắng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+mj-lt"/>
              <a:cs typeface="Arial" charset="0"/>
              <a:sym typeface="Arial" charset="0"/>
            </a:endParaRPr>
          </a:p>
        </p:txBody>
      </p:sp>
      <p:pic>
        <p:nvPicPr>
          <p:cNvPr id="9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234" y="50801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57356" y="1142984"/>
            <a:ext cx="49291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6446" y="785794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</a:rPr>
              <a:t>Văn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doc tho nang">
            <a:hlinkClick r:id="" action="ppaction://media"/>
            <a:extLst>
              <a:ext uri="{FF2B5EF4-FFF2-40B4-BE49-F238E27FC236}">
                <a16:creationId xmlns:a16="http://schemas.microsoft.com/office/drawing/2014/main" xmlns="" id="{E01C4390-9484-4D49-B103-02DBA1E8EE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18302" y="62837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28000">
        <p15:prstTrans prst="curtains"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925"/>
                            </p:stCondLst>
                            <p:childTnLst>
                              <p:par>
                                <p:cTn id="1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425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925"/>
                            </p:stCondLst>
                            <p:childTnLst>
                              <p:par>
                                <p:cTn id="2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425"/>
                            </p:stCondLst>
                            <p:childTnLst>
                              <p:par>
                                <p:cTn id="3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925"/>
                            </p:stCondLst>
                            <p:childTnLst>
                              <p:par>
                                <p:cTn id="3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425"/>
                            </p:stCondLst>
                            <p:childTnLst>
                              <p:par>
                                <p:cTn id="4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925"/>
                            </p:stCondLst>
                            <p:childTnLst>
                              <p:par>
                                <p:cTn id="5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425"/>
                            </p:stCondLst>
                            <p:childTnLst>
                              <p:par>
                                <p:cTn id="5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925"/>
                            </p:stCondLst>
                            <p:childTnLst>
                              <p:par>
                                <p:cTn id="6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425"/>
                            </p:stCondLst>
                            <p:childTnLst>
                              <p:par>
                                <p:cTn id="6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43347D-2524-420D-B187-F17A94BD4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7" y="-15212"/>
            <a:ext cx="9144000" cy="68732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80133" y="1389434"/>
            <a:ext cx="6858048" cy="76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thơ có tên gì?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 sáng tác?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437" y="2145316"/>
            <a:ext cx="44411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450" y="3565410"/>
            <a:ext cx="22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ản ghi Mới 74">
            <a:hlinkClick r:id="" action="ppaction://media"/>
            <a:extLst>
              <a:ext uri="{FF2B5EF4-FFF2-40B4-BE49-F238E27FC236}">
                <a16:creationId xmlns:a16="http://schemas.microsoft.com/office/drawing/2014/main" xmlns="" id="{98010823-32F3-4496-9AED-B744804A8E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5659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ẮNG2">
            <a:hlinkClick r:id="" action="ppaction://media"/>
            <a:extLst>
              <a:ext uri="{FF2B5EF4-FFF2-40B4-BE49-F238E27FC236}">
                <a16:creationId xmlns:a16="http://schemas.microsoft.com/office/drawing/2014/main" xmlns="" id="{2EC6569F-D7FF-4A5E-9FF7-E09DF2AE2E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31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4A06BEC5-684A-40A4-9999-797C54A197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04800" y="-45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240303"/>
      </p:ext>
    </p:extLst>
  </p:cSld>
  <p:clrMapOvr>
    <a:masterClrMapping/>
  </p:clrMapOvr>
  <p:transition spd="slow" advClick="0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|2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1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359</Words>
  <Application>Microsoft Office PowerPoint</Application>
  <PresentationFormat>On-screen Show (4:3)</PresentationFormat>
  <Paragraphs>67</Paragraphs>
  <Slides>18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  Bài hát Nắng sớm nói về điều gì</vt:lpstr>
      <vt:lpstr>Slide 6</vt:lpstr>
      <vt:lpstr>Slide 7</vt:lpstr>
      <vt:lpstr>Slide 8</vt:lpstr>
      <vt:lpstr>Slide 9</vt:lpstr>
      <vt:lpstr>Slide 10</vt:lpstr>
      <vt:lpstr>Bố bạn nhỏ làm công việc gì?</vt:lpstr>
      <vt:lpstr>Nắng đã giúp mẹ như thế nào?</vt:lpstr>
      <vt:lpstr>     Nhờ có nắng mà ông đã làm được việc gì?</vt:lpstr>
      <vt:lpstr>     Nhờ có nắng mà ông đã làm được việc gì?</vt:lpstr>
      <vt:lpstr>Nắng đã giúp bà điều gì?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TAComputer</cp:lastModifiedBy>
  <cp:revision>228</cp:revision>
  <dcterms:created xsi:type="dcterms:W3CDTF">2020-04-13T07:52:10Z</dcterms:created>
  <dcterms:modified xsi:type="dcterms:W3CDTF">2022-04-16T14:50:55Z</dcterms:modified>
</cp:coreProperties>
</file>