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4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28" r:id="rId2"/>
    <p:sldMasterId id="2147483840" r:id="rId3"/>
    <p:sldMasterId id="2147483852" r:id="rId4"/>
    <p:sldMasterId id="2147483864" r:id="rId5"/>
    <p:sldMasterId id="2147483877" r:id="rId6"/>
    <p:sldMasterId id="2147483890" r:id="rId7"/>
    <p:sldMasterId id="2147483903" r:id="rId8"/>
    <p:sldMasterId id="2147483916" r:id="rId9"/>
    <p:sldMasterId id="2147483929" r:id="rId10"/>
    <p:sldMasterId id="2147483942" r:id="rId11"/>
    <p:sldMasterId id="2147483955" r:id="rId12"/>
    <p:sldMasterId id="2147483967" r:id="rId13"/>
    <p:sldMasterId id="2147483979" r:id="rId14"/>
    <p:sldMasterId id="2147483991" r:id="rId15"/>
    <p:sldMasterId id="2147484003" r:id="rId16"/>
  </p:sldMasterIdLst>
  <p:notesMasterIdLst>
    <p:notesMasterId r:id="rId35"/>
  </p:notesMasterIdLst>
  <p:sldIdLst>
    <p:sldId id="256" r:id="rId17"/>
    <p:sldId id="259" r:id="rId18"/>
    <p:sldId id="260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3399FF"/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DEE0C-D9F1-457D-826E-A94D80A1B96E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318B1-271E-437C-889D-165CB2880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98453F-C912-436E-A26E-FF29E20EE0E2}" type="slidenum">
              <a:rPr lang="vi-VN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vi-VN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3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C1B7D9-F22A-4AC0-AFB3-A74B8F1221F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1F08FC0-B215-483E-82B9-9613B5C5D6C3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5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73679D-5366-4055-88D3-FB4EC9A41070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EACE3D2-48EA-4BFF-AAE1-D451F8433796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8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3F9FB8-BA02-4A1A-ACB3-5F4D085F227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vi-VN" smtClean="0"/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564C96-A510-455E-B208-6A22DE9551FC}" type="slidenum">
              <a:rPr lang="en-US" altLang="vi-VN" sz="1200" smtClean="0">
                <a:solidFill>
                  <a:srgbClr val="000000"/>
                </a:solidFill>
                <a:latin typeface="Arial" panose="020B060402020202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vi-VN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0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33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6070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59512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05798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497562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81464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33907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7217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588433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90585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69692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994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968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31283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4283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70858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2463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83486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270287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73653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54801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482263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744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5527-4019-4BCE-A376-315550E326A2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E788-A841-4904-82C4-0BC1BDE9C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886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463557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11683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83653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46830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8864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1760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687506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62310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50081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06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8242-96C2-4759-AF4E-01927F57687E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A575-0263-4FC4-90EF-0320DEC9F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3083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17071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8088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1537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9169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4264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006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49753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9551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7373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28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CB73-0952-4578-B766-63D3871EE854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2F1C-609C-48DA-A33B-1ABA2CFA6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971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7138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2652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4488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1409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9222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1480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270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2562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8254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307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1017-BC5E-405D-B8BB-91EAACC1295C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1AA4-7F55-46EB-A96E-D46358B84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6154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3266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11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012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982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58118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2472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3924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01991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2854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93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459-688E-49FF-9CA7-4547611B47E8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99C5-39C6-4536-B660-C76DD6F57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70866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4290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285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256-55D4-4F6D-BF6E-0CABB7BAB4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C2AA-4A2B-4C65-8465-5B6563F9B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17704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342DE-C225-4ACA-800E-95BD61452B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A217-EB7F-4A7D-B4F8-1B66EA5B3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5263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03EDA-7109-4757-BBFC-57F657041A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B752-918C-4A54-8B1B-28F9E7EB4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1855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05C9-34F7-45CB-92B5-819B0780E9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B8BA3-2909-4919-8865-E4ECF87F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907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064D-9B68-4FFB-8477-4DF910D4E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844C1-896D-456E-86C6-50218D105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71234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231D-41A0-4DDD-B03D-9A26C06C97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F9F-FF53-45CF-8FC3-EF7A617D7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7025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D6D-4038-440C-9FB1-0C1482B728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DAE8-7D54-489E-B201-2A22B609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099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8F2B5-2E76-47A8-96D1-3E6456BAEA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8A04-D840-45CB-8D67-91406D3E0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866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5750-893E-4831-B57E-DA79CB12EA35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D415-342B-4317-8EA5-6E8D773CE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9869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D872F-D56F-42B7-940F-94D8D6C942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5453-410B-4E7C-AF2D-658FFE777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96020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8BB-F6DC-46AB-ADBA-7A79FD1E6B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D6CD-7127-4839-9CC5-095218251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071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17EA-3D18-4EB3-A0E8-CBD0290155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04A-7086-4DAB-AAC0-DA0B766E4C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8079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4995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33525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80774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8893895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51615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85261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284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67-7EDC-4142-BD5E-EF42E6D721AD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99A9-676E-4A6A-861D-EC2333FB3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8389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08394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699261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505672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384831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1660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262B-EA00-454B-B0F8-6C358A61A820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484E-E350-42E8-B4D7-53B3720CA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20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391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85C5-2AA7-4694-B4AF-F02510ECA71E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FE16-CF53-4083-AFDD-8F731FC4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389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4483-20A6-4491-B877-04D295780BAA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75BF-AB55-4E8D-B54F-7A9778C0D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86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8B4B-A6FE-45BA-932B-0847DC8B8531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7B0F-D2F0-4247-80F6-2D663BC03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807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B43A-D58A-422A-8F58-1F9D7740E522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300B-1B64-4FD5-832F-304532149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5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0623-811E-4AA8-8EE6-7F20D142E1A5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A89A-C28B-4CA0-8C5C-BBB978016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93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8145-5209-49A5-92EE-62190B30B852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5C45-BEAE-41AF-A8E5-EDEEA1D15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68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2E6D4-22AD-4372-9AD9-808D972E8735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EFAD-C0C3-42F3-AD9F-52F1612FC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7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802C2-4351-4B4C-B8D3-1E7B8985F8A0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9BE7C-01C1-4B75-9D92-4082B19F6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42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17D4-CF53-4771-A03C-BF3892C33980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9748-DD3B-4E1A-8833-C5AA1498C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10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A43B-2511-4434-A195-FAC4D9B7404A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7B245-403F-4FDE-9841-446A17113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432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DA33-745C-4AC7-A5F0-25A1B58A6B49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FC50-C5E2-4698-A29C-BE21F29B1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39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61DF-47E7-4627-BB13-B5658B0DDAD9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FDD2B-BC54-4894-8507-6DAA1DE75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20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187D-A3BF-4E10-91EF-456E7F85652B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5E23-CA99-48A9-B07A-0BB363677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31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1DBEF-35F8-4C39-B6EA-03A9449A8A18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64E4-DD54-4EBB-B87E-C7D9C1FF5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7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5527-4019-4BCE-A376-315550E326A2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E788-A841-4904-82C4-0BC1BDE9C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761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8242-96C2-4759-AF4E-01927F57687E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A575-0263-4FC4-90EF-0320DEC9F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934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CB73-0952-4578-B766-63D3871EE854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2F1C-609C-48DA-A33B-1ABA2CFA6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75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31017-BC5E-405D-B8BB-91EAACC1295C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1AA4-7F55-46EB-A96E-D46358B84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547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80459-688E-49FF-9CA7-4547611B47E8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99C5-39C6-4536-B660-C76DD6F57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797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5750-893E-4831-B57E-DA79CB12EA35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D415-342B-4317-8EA5-6E8D773CE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22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182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67-7EDC-4142-BD5E-EF42E6D721AD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99A9-676E-4A6A-861D-EC2333FB3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146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B262B-EA00-454B-B0F8-6C358A61A820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484E-E350-42E8-B4D7-53B3720CA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824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85C5-2AA7-4694-B4AF-F02510ECA71E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FE16-CF53-4083-AFDD-8F731FC49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198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4483-20A6-4491-B877-04D295780BAA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75BF-AB55-4E8D-B54F-7A9778C0D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71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8B4B-A6FE-45BA-932B-0847DC8B8531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7B0F-D2F0-4247-80F6-2D663BC03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038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3656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1486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1161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04720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995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659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55411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4465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3328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3918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6043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7166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536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6696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4552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626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4346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481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73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6445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0449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86680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18144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87138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276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8554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640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876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6717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34584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1779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24180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46711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67419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09540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72737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034055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091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9774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25544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6768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72704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099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391780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426844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12155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08242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35DD-FA6D-46CA-A1CE-C5367D9C71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2409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D0FE-2C02-4874-8859-22A1AC389F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311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02994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6965-2D13-4B32-8AD6-2A30A78E999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6504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9410-CB3E-445F-8F04-ECE9871229C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9953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B466-36BD-408A-8CD3-D1F2EDF163B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10577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44BE-16E1-4377-8609-C9356B2399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90126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9730-DE99-4BCC-837D-FB9D4123F1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95012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474A-0ECC-4288-9F70-3EB31B2249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6963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0776-BFB3-4507-A869-A625856538E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58658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F42AB-2CC4-4448-8D77-661A160B493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11243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66310-46BB-4EB7-9DCD-5CA6903B356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8486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A85E-EBC7-485C-B2AB-1140CB8560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485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62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325212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7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6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0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1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8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FC7527-3F55-43FB-8CCA-C344880CE2F1}" type="datetimeFigureOut">
              <a:rPr 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2/25/2022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8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8"/>
            <a:ext cx="1422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D60AC-7DEC-477A-9244-5A70BF808A73}" type="slidenum">
              <a:rPr lang="en-US" altLang="en-US"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7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defTabSz="609600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600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09600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6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7076DF-6203-41B3-9A55-5BFAB7CB8184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33D52-5558-401D-8B05-411D069F9D0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8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FECFA62-1241-40AB-AEAA-9B798F7BFA4B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0A29827-3B2D-479C-BD92-0D7A350CF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7076DF-6203-41B3-9A55-5BFAB7CB8184}" type="datetimeFigureOut">
              <a:rPr lang="en-US"/>
              <a:pPr>
                <a:defRPr/>
              </a:pPr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333D52-5558-401D-8B05-411D069F9D03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31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6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4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1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vi-VN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151A41-76AE-4982-A722-23B54646435F}" type="slidenum">
              <a:rPr lang="en-US" altLang="vi-VN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2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4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7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99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3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46.xml"/><Relationship Id="rId1" Type="http://schemas.openxmlformats.org/officeDocument/2006/relationships/tags" Target="../tags/tag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57.xml"/><Relationship Id="rId1" Type="http://schemas.openxmlformats.org/officeDocument/2006/relationships/tags" Target="../tags/tag14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28.png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7.pn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168.xml"/><Relationship Id="rId1" Type="http://schemas.openxmlformats.org/officeDocument/2006/relationships/tags" Target="../tags/tag15.xml"/><Relationship Id="rId6" Type="http://schemas.openxmlformats.org/officeDocument/2006/relationships/image" Target="../media/image40.jpeg"/><Relationship Id="rId5" Type="http://schemas.openxmlformats.org/officeDocument/2006/relationships/image" Target="../media/image28.png"/><Relationship Id="rId10" Type="http://schemas.openxmlformats.org/officeDocument/2006/relationships/image" Target="../media/image8.png"/><Relationship Id="rId4" Type="http://schemas.openxmlformats.org/officeDocument/2006/relationships/image" Target="../media/image33.pn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79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4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7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354" y="485031"/>
            <a:ext cx="564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MẦM NON TUỔI HOA</a:t>
            </a:r>
            <a:endParaRPr lang="en-US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96" y="1336764"/>
            <a:ext cx="1073427" cy="956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9019" y="3373342"/>
            <a:ext cx="4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31213" y="2510742"/>
            <a:ext cx="7750139" cy="2409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 PHÁT TRIỂN NGÔN NGỮ</a:t>
            </a:r>
          </a:p>
          <a:p>
            <a:pPr algn="ctr"/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TRÒ CHƠI CHỮ CÁI L M N</a:t>
            </a:r>
          </a:p>
          <a:p>
            <a:pPr algn="ctr"/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Thị Vân</a:t>
            </a:r>
            <a:endParaRPr lang="en-US" sz="1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77"/>
    </mc:Choice>
    <mc:Fallback xmlns="">
      <p:transition spd="slow" advTm="24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8213" y="1196975"/>
            <a:ext cx="85471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 chơi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3</a:t>
            </a: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Bánh xe quay</a:t>
            </a:r>
            <a:endParaRPr lang="en-US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 chơi: 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Bánh xe sẽ quay một vòng, khi bánh xe dừng mũi tên màu xanh chỉ vào chữ cái nào các con hãy đọc to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 cái đó lên nhé!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685931"/>
      </p:ext>
    </p:extLst>
  </p:cSld>
  <p:clrMapOvr>
    <a:masterClrMapping/>
  </p:clrMapOvr>
  <p:transition spd="slow" advTm="2712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1742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22" name="Group 25"/>
            <p:cNvGrpSpPr>
              <a:grpSpLocks/>
            </p:cNvGrpSpPr>
            <p:nvPr/>
          </p:nvGrpSpPr>
          <p:grpSpPr bwMode="auto">
            <a:xfrm>
              <a:off x="1138" y="544"/>
              <a:ext cx="3435" cy="3170"/>
              <a:chOff x="1138" y="544"/>
              <a:chExt cx="3435" cy="3170"/>
            </a:xfrm>
          </p:grpSpPr>
          <p:sp>
            <p:nvSpPr>
              <p:cNvPr id="17423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1792" y="544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 smtClean="0">
                    <a:solidFill>
                      <a:srgbClr val="00CC00"/>
                    </a:solidFill>
                    <a:latin typeface="HP001 4 hàng" pitchFamily="34" charset="0"/>
                  </a:rPr>
                  <a:t>m</a:t>
                </a:r>
              </a:p>
            </p:txBody>
          </p:sp>
          <p:sp>
            <p:nvSpPr>
              <p:cNvPr id="17424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7425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26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7427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205" y="668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 smtClean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7428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 smtClean="0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 smtClean="0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17429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n</a:t>
                </a:r>
                <a:endParaRPr lang="vi-VN" altLang="vi-VN" sz="9600" b="1" smtClean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430" name="Text Box 11"/>
              <p:cNvSpPr txBox="1">
                <a:spLocks noChangeArrowheads="1"/>
              </p:cNvSpPr>
              <p:nvPr/>
            </p:nvSpPr>
            <p:spPr bwMode="auto">
              <a:xfrm rot="-189550">
                <a:off x="3003" y="2759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17411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7412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413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41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417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898059"/>
      </p:ext>
    </p:extLst>
  </p:cSld>
  <p:clrMapOvr>
    <a:masterClrMapping/>
  </p:clrMapOvr>
  <p:transition advTm="2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19469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0" name="Group 25"/>
            <p:cNvGrpSpPr>
              <a:grpSpLocks/>
            </p:cNvGrpSpPr>
            <p:nvPr/>
          </p:nvGrpSpPr>
          <p:grpSpPr bwMode="auto">
            <a:xfrm>
              <a:off x="1138" y="593"/>
              <a:ext cx="3435" cy="3121"/>
              <a:chOff x="1138" y="593"/>
              <a:chExt cx="3435" cy="3121"/>
            </a:xfrm>
          </p:grpSpPr>
          <p:sp>
            <p:nvSpPr>
              <p:cNvPr id="19471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248" y="779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 smtClean="0">
                    <a:solidFill>
                      <a:srgbClr val="00CC00"/>
                    </a:solidFill>
                    <a:latin typeface="HP001 4 hàng" pitchFamily="34" charset="0"/>
                  </a:rPr>
                  <a:t>l</a:t>
                </a:r>
              </a:p>
            </p:txBody>
          </p:sp>
          <p:sp>
            <p:nvSpPr>
              <p:cNvPr id="19472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19473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4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19475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049" y="593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 smtClean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m</a:t>
                </a:r>
              </a:p>
            </p:txBody>
          </p:sp>
          <p:sp>
            <p:nvSpPr>
              <p:cNvPr id="19476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 smtClean="0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 smtClean="0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19477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n</a:t>
                </a:r>
                <a:endParaRPr lang="vi-VN" altLang="vi-VN" sz="9600" b="1" smtClean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478" name="Text Box 11"/>
              <p:cNvSpPr txBox="1">
                <a:spLocks noChangeArrowheads="1"/>
              </p:cNvSpPr>
              <p:nvPr/>
            </p:nvSpPr>
            <p:spPr bwMode="auto">
              <a:xfrm rot="-189550">
                <a:off x="3003" y="2759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19459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9460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461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46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65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986638"/>
      </p:ext>
    </p:extLst>
  </p:cSld>
  <p:clrMapOvr>
    <a:masterClrMapping/>
  </p:clrMapOvr>
  <p:transition advTm="2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2857500" y="220663"/>
            <a:ext cx="6858000" cy="6629400"/>
            <a:chOff x="891" y="133"/>
            <a:chExt cx="4272" cy="4032"/>
          </a:xfrm>
        </p:grpSpPr>
        <p:pic>
          <p:nvPicPr>
            <p:cNvPr id="2151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" y="133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8" name="Group 25"/>
            <p:cNvGrpSpPr>
              <a:grpSpLocks/>
            </p:cNvGrpSpPr>
            <p:nvPr/>
          </p:nvGrpSpPr>
          <p:grpSpPr bwMode="auto">
            <a:xfrm>
              <a:off x="1138" y="544"/>
              <a:ext cx="3435" cy="3288"/>
              <a:chOff x="1138" y="544"/>
              <a:chExt cx="3435" cy="3288"/>
            </a:xfrm>
          </p:grpSpPr>
          <p:sp>
            <p:nvSpPr>
              <p:cNvPr id="21519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1792" y="544"/>
                <a:ext cx="718" cy="1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3000" b="1" smtClean="0">
                    <a:solidFill>
                      <a:srgbClr val="00CC00"/>
                    </a:solidFill>
                    <a:latin typeface="HP001 4 hàng" pitchFamily="34" charset="0"/>
                  </a:rPr>
                  <a:t>m</a:t>
                </a:r>
              </a:p>
            </p:txBody>
          </p:sp>
          <p:sp>
            <p:nvSpPr>
              <p:cNvPr id="21520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87" y="1297"/>
                <a:ext cx="651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6600CC"/>
                    </a:solidFill>
                    <a:latin typeface=".VnAvant" panose="020B7200000000000000" pitchFamily="34" charset="0"/>
                  </a:rPr>
                  <a:t>¨</a:t>
                </a:r>
              </a:p>
            </p:txBody>
          </p:sp>
          <p:sp>
            <p:nvSpPr>
              <p:cNvPr id="21521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1" y="2074"/>
                <a:ext cx="8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C00000"/>
                    </a:solidFill>
                    <a:latin typeface=".VnAvant" panose="020B7200000000000000" pitchFamily="34" charset="0"/>
                  </a:rPr>
                  <a:t>m</a:t>
                </a:r>
                <a:endParaRPr lang="vi-VN" altLang="vi-VN" sz="9600" b="1" smtClean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2" name="Text Box 7"/>
              <p:cNvSpPr txBox="1">
                <a:spLocks noChangeArrowheads="1"/>
              </p:cNvSpPr>
              <p:nvPr/>
            </p:nvSpPr>
            <p:spPr bwMode="auto">
              <a:xfrm rot="-9350705">
                <a:off x="1665" y="2572"/>
                <a:ext cx="884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00CC00"/>
                    </a:solidFill>
                    <a:latin typeface=".VnAvant" panose="020B7200000000000000" pitchFamily="34" charset="0"/>
                  </a:rPr>
                  <a:t>l</a:t>
                </a:r>
              </a:p>
            </p:txBody>
          </p:sp>
          <p:sp>
            <p:nvSpPr>
              <p:cNvPr id="21523" name="Text Box 8"/>
              <p:cNvSpPr txBox="1">
                <a:spLocks noChangeArrowheads="1"/>
              </p:cNvSpPr>
              <p:nvPr/>
            </p:nvSpPr>
            <p:spPr bwMode="auto">
              <a:xfrm rot="1347659">
                <a:off x="3205" y="668"/>
                <a:ext cx="734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8800" b="1" smtClean="0">
                    <a:solidFill>
                      <a:srgbClr val="0066FF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  <p:sp>
            <p:nvSpPr>
              <p:cNvPr id="21524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322" y="2082"/>
                <a:ext cx="1007" cy="1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15000" b="1" smtClean="0">
                    <a:solidFill>
                      <a:srgbClr val="FFFF00"/>
                    </a:solidFill>
                    <a:latin typeface="HP001 4 hàng" pitchFamily="34" charset="0"/>
                  </a:rPr>
                  <a:t>a</a:t>
                </a:r>
                <a:endParaRPr lang="vi-VN" altLang="vi-VN" sz="15000" b="1" smtClean="0">
                  <a:solidFill>
                    <a:srgbClr val="FFFF00"/>
                  </a:solidFill>
                  <a:latin typeface="HP001 4 hàng" pitchFamily="34" charset="0"/>
                </a:endParaRPr>
              </a:p>
            </p:txBody>
          </p:sp>
          <p:sp>
            <p:nvSpPr>
              <p:cNvPr id="21525" name="Text Box 10"/>
              <p:cNvSpPr txBox="1">
                <a:spLocks noChangeArrowheads="1"/>
              </p:cNvSpPr>
              <p:nvPr/>
            </p:nvSpPr>
            <p:spPr bwMode="auto">
              <a:xfrm rot="957775">
                <a:off x="3742" y="1239"/>
                <a:ext cx="711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l</a:t>
                </a:r>
                <a:endParaRPr lang="vi-VN" altLang="vi-VN" sz="9600" b="1" smtClean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526" name="Text Box 11"/>
              <p:cNvSpPr txBox="1">
                <a:spLocks noChangeArrowheads="1"/>
              </p:cNvSpPr>
              <p:nvPr/>
            </p:nvSpPr>
            <p:spPr bwMode="auto">
              <a:xfrm rot="10004804">
                <a:off x="2763" y="2877"/>
                <a:ext cx="769" cy="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vi-VN" sz="9600" b="1" smtClean="0">
                    <a:solidFill>
                      <a:srgbClr val="FF3300"/>
                    </a:solidFill>
                    <a:latin typeface=".VnAvant" panose="020B7200000000000000" pitchFamily="34" charset="0"/>
                  </a:rPr>
                  <a:t>n</a:t>
                </a:r>
              </a:p>
            </p:txBody>
          </p:sp>
        </p:grpSp>
      </p:grpSp>
      <p:sp>
        <p:nvSpPr>
          <p:cNvPr id="21507" name="AutoShape 12"/>
          <p:cNvSpPr>
            <a:spLocks noChangeArrowheads="1"/>
          </p:cNvSpPr>
          <p:nvPr/>
        </p:nvSpPr>
        <p:spPr bwMode="auto">
          <a:xfrm rot="-5400000">
            <a:off x="5920581" y="178594"/>
            <a:ext cx="922338" cy="571500"/>
          </a:xfrm>
          <a:prstGeom prst="leftArrow">
            <a:avLst>
              <a:gd name="adj1" fmla="val 50000"/>
              <a:gd name="adj2" fmla="val 31575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21508" name="WordArt 14"/>
          <p:cNvSpPr>
            <a:spLocks noChangeArrowheads="1" noChangeShapeType="1" noTextEdit="1"/>
          </p:cNvSpPr>
          <p:nvPr/>
        </p:nvSpPr>
        <p:spPr bwMode="auto">
          <a:xfrm>
            <a:off x="1828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509" name="WordArt 15"/>
          <p:cNvSpPr>
            <a:spLocks noChangeArrowheads="1" noChangeShapeType="1" noTextEdit="1"/>
          </p:cNvSpPr>
          <p:nvPr/>
        </p:nvSpPr>
        <p:spPr bwMode="auto">
          <a:xfrm>
            <a:off x="2743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51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2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667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vi-V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513" name="Graphic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80289">
            <a:off x="1512887" y="5594351"/>
            <a:ext cx="1635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Graphic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3822700"/>
            <a:ext cx="275113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Graphic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-65088"/>
            <a:ext cx="1474788" cy="12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Graphic 2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-587375"/>
            <a:ext cx="20034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4946639"/>
      </p:ext>
    </p:extLst>
  </p:cSld>
  <p:clrMapOvr>
    <a:masterClrMapping/>
  </p:clrMapOvr>
  <p:transition advTm="22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1538" y="1844675"/>
            <a:ext cx="5834062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 chơi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4</a:t>
            </a: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Tìm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từ</a:t>
            </a:r>
            <a:r>
              <a:rPr lang="en-US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vi-VN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8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Bé hãy tìm chữ cái 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m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</a:t>
            </a:r>
            <a:r>
              <a:rPr lang="en-US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n</a:t>
            </a: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có trong từ dưới hình ảnh sau đây nhé! </a:t>
            </a:r>
            <a:endParaRPr lang="en-US" sz="2800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766412"/>
      </p:ext>
    </p:extLst>
  </p:cSld>
  <p:clrMapOvr>
    <a:masterClrMapping/>
  </p:clrMapOvr>
  <p:transition spd="slow" advTm="1647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188912" y="-11113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13" y="1249363"/>
            <a:ext cx="139065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952500"/>
            <a:ext cx="25146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3727450"/>
            <a:ext cx="1768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2047875" y="34925"/>
            <a:ext cx="106664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mtClean="0">
                <a:solidFill>
                  <a:srgbClr val="FF0000"/>
                </a:solidFill>
              </a:rPr>
              <a:t>Bé hãy tìm chữ </a:t>
            </a:r>
            <a:r>
              <a:rPr lang="en-US" altLang="en-US" sz="3000" b="1" smtClean="0">
                <a:solidFill>
                  <a:srgbClr val="FF0000"/>
                </a:solidFill>
              </a:rPr>
              <a:t>n</a:t>
            </a:r>
            <a:r>
              <a:rPr lang="vi-VN" altLang="en-US" sz="3000" b="1" smtClean="0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 smtClean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7550" y="2773363"/>
            <a:ext cx="271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vi-VN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b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ò</a:t>
            </a:r>
            <a:endParaRPr lang="en-US" sz="4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5625" y="5511800"/>
            <a:ext cx="26400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nơ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07363" y="2752725"/>
            <a:ext cx="27162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Quả b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ó</a:t>
            </a:r>
            <a:r>
              <a:rPr lang="vi-VN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51800" y="5275263"/>
            <a:ext cx="2714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</a:t>
            </a:r>
            <a:r>
              <a:rPr lang="vi-VN" sz="4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vi-VN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4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gấu</a:t>
            </a:r>
            <a:endParaRPr lang="en-US" sz="4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03054" y="1597606"/>
            <a:ext cx="1402949" cy="27084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n</a:t>
            </a:r>
          </a:p>
        </p:txBody>
      </p:sp>
      <p:pic>
        <p:nvPicPr>
          <p:cNvPr id="2459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3681413"/>
            <a:ext cx="18780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50580"/>
      </p:ext>
    </p:extLst>
  </p:cSld>
  <p:clrMapOvr>
    <a:masterClrMapping/>
  </p:clrMapOvr>
  <p:transition spd="slow" advTm="859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-134938"/>
            <a:ext cx="849313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215900" y="33337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5629275"/>
            <a:ext cx="8826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4"/>
          <p:cNvSpPr txBox="1">
            <a:spLocks noChangeArrowheads="1"/>
          </p:cNvSpPr>
          <p:nvPr/>
        </p:nvSpPr>
        <p:spPr bwMode="auto">
          <a:xfrm>
            <a:off x="1949450" y="255588"/>
            <a:ext cx="1066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mtClean="0">
                <a:solidFill>
                  <a:srgbClr val="FF0000"/>
                </a:solidFill>
              </a:rPr>
              <a:t>Bé hãy tìm chữ </a:t>
            </a:r>
            <a:r>
              <a:rPr lang="en-US" altLang="en-US" sz="3000" b="1" smtClean="0">
                <a:solidFill>
                  <a:srgbClr val="FF0000"/>
                </a:solidFill>
              </a:rPr>
              <a:t>m</a:t>
            </a:r>
            <a:r>
              <a:rPr lang="vi-VN" altLang="en-US" sz="3000" b="1" smtClean="0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 smtClean="0">
              <a:solidFill>
                <a:srgbClr val="FF0000"/>
              </a:solidFill>
            </a:endParaRPr>
          </a:p>
        </p:txBody>
      </p:sp>
      <p:sp>
        <p:nvSpPr>
          <p:cNvPr id="25610" name="TextBox 21"/>
          <p:cNvSpPr txBox="1">
            <a:spLocks noChangeArrowheads="1"/>
          </p:cNvSpPr>
          <p:nvPr/>
        </p:nvSpPr>
        <p:spPr bwMode="auto">
          <a:xfrm>
            <a:off x="1917700" y="2452688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FF0000"/>
                </a:solidFill>
              </a:rPr>
              <a:t>m</a:t>
            </a:r>
            <a:r>
              <a:rPr lang="en-US" altLang="en-US" sz="4000" b="1" smtClean="0">
                <a:solidFill>
                  <a:srgbClr val="3A08B8"/>
                </a:solidFill>
              </a:rPr>
              <a:t>áy sấy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88195" y="2120900"/>
            <a:ext cx="2551301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m</a:t>
            </a:r>
          </a:p>
        </p:txBody>
      </p:sp>
      <p:pic>
        <p:nvPicPr>
          <p:cNvPr id="25612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" descr="ima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922338"/>
            <a:ext cx="266541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Box 28"/>
          <p:cNvSpPr txBox="1">
            <a:spLocks noChangeArrowheads="1"/>
          </p:cNvSpPr>
          <p:nvPr/>
        </p:nvSpPr>
        <p:spPr bwMode="auto">
          <a:xfrm>
            <a:off x="8115300" y="2770188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Xe </a:t>
            </a:r>
            <a:r>
              <a:rPr lang="en-US" altLang="en-US" sz="4000" b="1" smtClean="0">
                <a:solidFill>
                  <a:srgbClr val="FF0000"/>
                </a:solidFill>
              </a:rPr>
              <a:t>m</a:t>
            </a:r>
            <a:r>
              <a:rPr lang="en-US" altLang="en-US" sz="4000" b="1" smtClean="0">
                <a:solidFill>
                  <a:srgbClr val="3A08B8"/>
                </a:solidFill>
              </a:rPr>
              <a:t>áy</a:t>
            </a:r>
          </a:p>
        </p:txBody>
      </p:sp>
      <p:pic>
        <p:nvPicPr>
          <p:cNvPr id="25615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3870325"/>
            <a:ext cx="25463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/>
          <a:stretch>
            <a:fillRect/>
          </a:stretch>
        </p:blipFill>
        <p:spPr bwMode="auto">
          <a:xfrm>
            <a:off x="7908925" y="3997325"/>
            <a:ext cx="30003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990600"/>
            <a:ext cx="25574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Box 31"/>
          <p:cNvSpPr txBox="1">
            <a:spLocks noChangeArrowheads="1"/>
          </p:cNvSpPr>
          <p:nvPr/>
        </p:nvSpPr>
        <p:spPr bwMode="auto">
          <a:xfrm>
            <a:off x="1798638" y="571182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Con </a:t>
            </a:r>
            <a:r>
              <a:rPr lang="en-US" altLang="en-US" sz="4000" b="1" smtClean="0">
                <a:solidFill>
                  <a:srgbClr val="FF0000"/>
                </a:solidFill>
              </a:rPr>
              <a:t>m</a:t>
            </a:r>
            <a:r>
              <a:rPr lang="en-US" altLang="en-US" sz="4000" b="1" smtClean="0">
                <a:solidFill>
                  <a:srgbClr val="3A08B8"/>
                </a:solidFill>
              </a:rPr>
              <a:t>èo</a:t>
            </a:r>
          </a:p>
        </p:txBody>
      </p:sp>
      <p:sp>
        <p:nvSpPr>
          <p:cNvPr id="25619" name="TextBox 32"/>
          <p:cNvSpPr txBox="1">
            <a:spLocks noChangeArrowheads="1"/>
          </p:cNvSpPr>
          <p:nvPr/>
        </p:nvSpPr>
        <p:spPr bwMode="auto">
          <a:xfrm>
            <a:off x="8556625" y="5961063"/>
            <a:ext cx="2322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Quả </a:t>
            </a:r>
            <a:r>
              <a:rPr lang="en-US" altLang="en-US" sz="4000" b="1" smtClean="0">
                <a:solidFill>
                  <a:srgbClr val="FF0000"/>
                </a:solidFill>
              </a:rPr>
              <a:t>m</a:t>
            </a:r>
            <a:r>
              <a:rPr lang="en-US" altLang="en-US" sz="4000" b="1" smtClean="0">
                <a:solidFill>
                  <a:srgbClr val="3A08B8"/>
                </a:solidFill>
              </a:rPr>
              <a:t>ận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1964828"/>
      </p:ext>
    </p:extLst>
  </p:cSld>
  <p:clrMapOvr>
    <a:masterClrMapping/>
  </p:clrMapOvr>
  <p:transition spd="slow" advTm="831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4800" y="4943475"/>
            <a:ext cx="2640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-390525"/>
            <a:ext cx="24177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-134938"/>
            <a:ext cx="849313" cy="56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2612">
            <a:off x="-215900" y="33337"/>
            <a:ext cx="11953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-328613"/>
            <a:ext cx="1195387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588" y="2628900"/>
            <a:ext cx="1195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1949450" y="255588"/>
            <a:ext cx="10668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000" b="1" smtClean="0">
                <a:solidFill>
                  <a:srgbClr val="FF0000"/>
                </a:solidFill>
              </a:rPr>
              <a:t>Bé hãy tìm chữ </a:t>
            </a:r>
            <a:r>
              <a:rPr lang="en-US" altLang="en-US" sz="3000" b="1" smtClean="0">
                <a:solidFill>
                  <a:srgbClr val="FF0000"/>
                </a:solidFill>
              </a:rPr>
              <a:t>l</a:t>
            </a:r>
            <a:r>
              <a:rPr lang="vi-VN" altLang="en-US" sz="3000" b="1" smtClean="0">
                <a:solidFill>
                  <a:srgbClr val="FF0000"/>
                </a:solidFill>
              </a:rPr>
              <a:t> có trong từ dưới hình ảnh nhé</a:t>
            </a:r>
            <a:endParaRPr lang="en-US" altLang="en-US" sz="3000" b="1" smtClean="0">
              <a:solidFill>
                <a:srgbClr val="FF0000"/>
              </a:solidFill>
            </a:endParaRPr>
          </a:p>
        </p:txBody>
      </p:sp>
      <p:sp>
        <p:nvSpPr>
          <p:cNvPr id="26633" name="TextBox 16"/>
          <p:cNvSpPr txBox="1">
            <a:spLocks noChangeArrowheads="1"/>
          </p:cNvSpPr>
          <p:nvPr/>
        </p:nvSpPr>
        <p:spPr bwMode="auto">
          <a:xfrm>
            <a:off x="1833563" y="2790825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Hoa </a:t>
            </a:r>
            <a:r>
              <a:rPr lang="en-US" altLang="en-US" sz="4000" b="1" smtClean="0">
                <a:solidFill>
                  <a:srgbClr val="FF0000"/>
                </a:solidFill>
              </a:rPr>
              <a:t>l</a:t>
            </a:r>
            <a:r>
              <a:rPr lang="en-US" altLang="en-US" sz="4000" b="1" smtClean="0">
                <a:solidFill>
                  <a:srgbClr val="3A08B8"/>
                </a:solidFill>
              </a:rPr>
              <a:t>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14912" y="2113794"/>
            <a:ext cx="1866902" cy="27084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0" b="1" spc="50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l</a:t>
            </a:r>
          </a:p>
        </p:txBody>
      </p:sp>
      <p:pic>
        <p:nvPicPr>
          <p:cNvPr id="2663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931863"/>
            <a:ext cx="32067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893763"/>
            <a:ext cx="2709863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7898" r="-6345" b="35983"/>
          <a:stretch>
            <a:fillRect/>
          </a:stretch>
        </p:blipFill>
        <p:spPr bwMode="auto">
          <a:xfrm>
            <a:off x="7596188" y="3925888"/>
            <a:ext cx="285750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914775"/>
            <a:ext cx="3035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Box 30"/>
          <p:cNvSpPr txBox="1">
            <a:spLocks noChangeArrowheads="1"/>
          </p:cNvSpPr>
          <p:nvPr/>
        </p:nvSpPr>
        <p:spPr bwMode="auto">
          <a:xfrm>
            <a:off x="1287463" y="6149975"/>
            <a:ext cx="3100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Hoa </a:t>
            </a:r>
            <a:r>
              <a:rPr lang="en-US" altLang="en-US" sz="4000" b="1" smtClean="0">
                <a:solidFill>
                  <a:srgbClr val="FF0000"/>
                </a:solidFill>
              </a:rPr>
              <a:t>l</a:t>
            </a:r>
            <a:r>
              <a:rPr lang="en-US" altLang="en-US" sz="4000" b="1" smtClean="0">
                <a:solidFill>
                  <a:srgbClr val="3A08B8"/>
                </a:solidFill>
              </a:rPr>
              <a:t>ộc vừng</a:t>
            </a:r>
          </a:p>
        </p:txBody>
      </p:sp>
      <p:sp>
        <p:nvSpPr>
          <p:cNvPr id="26640" name="TextBox 31"/>
          <p:cNvSpPr txBox="1">
            <a:spLocks noChangeArrowheads="1"/>
          </p:cNvSpPr>
          <p:nvPr/>
        </p:nvSpPr>
        <p:spPr bwMode="auto">
          <a:xfrm>
            <a:off x="7596188" y="6019800"/>
            <a:ext cx="319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Hoa </a:t>
            </a:r>
            <a:r>
              <a:rPr lang="en-US" altLang="en-US" sz="4000" b="1" smtClean="0">
                <a:solidFill>
                  <a:srgbClr val="FF0000"/>
                </a:solidFill>
              </a:rPr>
              <a:t>l</a:t>
            </a:r>
            <a:r>
              <a:rPr lang="en-US" altLang="en-US" sz="4000" b="1" smtClean="0">
                <a:solidFill>
                  <a:srgbClr val="3A08B8"/>
                </a:solidFill>
              </a:rPr>
              <a:t>oa kèn</a:t>
            </a:r>
          </a:p>
        </p:txBody>
      </p:sp>
      <p:sp>
        <p:nvSpPr>
          <p:cNvPr id="26641" name="TextBox 32"/>
          <p:cNvSpPr txBox="1">
            <a:spLocks noChangeArrowheads="1"/>
          </p:cNvSpPr>
          <p:nvPr/>
        </p:nvSpPr>
        <p:spPr bwMode="auto">
          <a:xfrm>
            <a:off x="7888288" y="3008313"/>
            <a:ext cx="2292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srgbClr val="3A08B8"/>
                </a:solidFill>
              </a:rPr>
              <a:t>Hoa </a:t>
            </a:r>
            <a:r>
              <a:rPr lang="en-US" altLang="en-US" sz="4000" b="1" smtClean="0">
                <a:solidFill>
                  <a:srgbClr val="FF0000"/>
                </a:solidFill>
              </a:rPr>
              <a:t>l</a:t>
            </a:r>
            <a:r>
              <a:rPr lang="en-US" altLang="en-US" sz="4000" b="1" smtClean="0">
                <a:solidFill>
                  <a:srgbClr val="3A08B8"/>
                </a:solidFill>
              </a:rPr>
              <a:t>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869785"/>
      </p:ext>
    </p:extLst>
  </p:cSld>
  <p:clrMapOvr>
    <a:masterClrMapping/>
  </p:clrMapOvr>
  <p:transition spd="slow" advTm="1111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6763" y="1536700"/>
            <a:ext cx="12001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4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14"/>
          <p:cNvSpPr txBox="1">
            <a:spLocks noChangeArrowheads="1"/>
          </p:cNvSpPr>
          <p:nvPr/>
        </p:nvSpPr>
        <p:spPr bwMode="auto">
          <a:xfrm>
            <a:off x="1703388" y="2244725"/>
            <a:ext cx="1066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Bài học của các con đến đây là hết rồi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hẹn gặp lại các con vào những giờ học sau.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3710"/>
      </p:ext>
    </p:extLst>
  </p:cSld>
  <p:clrMapOvr>
    <a:masterClrMapping/>
  </p:clrMapOvr>
  <p:transition spd="slow" advTm="2916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 ư bài há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771" cy="9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72449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713" cy="6858000"/>
          </a:xfrm>
        </p:spPr>
      </p:pic>
      <p:sp>
        <p:nvSpPr>
          <p:cNvPr id="12" name="Cloud 11"/>
          <p:cNvSpPr/>
          <p:nvPr/>
        </p:nvSpPr>
        <p:spPr>
          <a:xfrm>
            <a:off x="1927654" y="1796931"/>
            <a:ext cx="6606746" cy="241260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 m n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99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77"/>
    </mc:Choice>
    <mc:Fallback xmlns="">
      <p:transition spd="slow" advTm="1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30925" y="1412875"/>
            <a:ext cx="7048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54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endParaRPr lang="en-US" sz="54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5688" y="1874838"/>
            <a:ext cx="7419975" cy="1938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1: Ô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zích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zắc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quân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zích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zắc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rơi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vào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ô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         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nào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thì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đọc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to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đó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lang="vi-VN" sz="24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4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5199758"/>
      </p:ext>
    </p:extLst>
  </p:cSld>
  <p:clrMapOvr>
    <a:masterClrMapping/>
  </p:clrMapOvr>
  <p:transition spd="slow" advTm="12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23825"/>
            <a:ext cx="12192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28000" smtClean="0">
              <a:solidFill>
                <a:srgbClr val="ED7D31"/>
              </a:solidFill>
              <a:latin typeface=".VnAvant" panose="020B7200000000000000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44650" y="125413"/>
            <a:ext cx="90233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zich zắc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smtClean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458913" y="914400"/>
            <a:ext cx="9209087" cy="578485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057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480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518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556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94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6400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858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7239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696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815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8610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899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9344025" y="11811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975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10134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2895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657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4038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2438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167640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1676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67640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167640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167640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1636713" y="32131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1676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167640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V="1">
            <a:off x="1431925" y="4087813"/>
            <a:ext cx="9083675" cy="2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1676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1676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167640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1676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1600200" y="1412875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200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10134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2" name="Oval 42"/>
          <p:cNvSpPr>
            <a:spLocks noChangeArrowheads="1"/>
          </p:cNvSpPr>
          <p:nvPr/>
        </p:nvSpPr>
        <p:spPr bwMode="auto">
          <a:xfrm>
            <a:off x="9372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>
            <a:off x="7696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6858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594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518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1981200" y="4724400"/>
            <a:ext cx="142875" cy="96838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2" name="Oval 52"/>
          <p:cNvSpPr>
            <a:spLocks noChangeArrowheads="1"/>
          </p:cNvSpPr>
          <p:nvPr/>
        </p:nvSpPr>
        <p:spPr bwMode="auto">
          <a:xfrm>
            <a:off x="10363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9753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4" name="Oval 54"/>
          <p:cNvSpPr>
            <a:spLocks noChangeArrowheads="1"/>
          </p:cNvSpPr>
          <p:nvPr/>
        </p:nvSpPr>
        <p:spPr bwMode="auto">
          <a:xfrm>
            <a:off x="8991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8153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auto">
          <a:xfrm>
            <a:off x="7239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556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9" name="Oval 59"/>
          <p:cNvSpPr>
            <a:spLocks noChangeArrowheads="1"/>
          </p:cNvSpPr>
          <p:nvPr/>
        </p:nvSpPr>
        <p:spPr bwMode="auto">
          <a:xfrm>
            <a:off x="472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0" name="Oval 60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1" name="Oval 61"/>
          <p:cNvSpPr>
            <a:spLocks noChangeArrowheads="1"/>
          </p:cNvSpPr>
          <p:nvPr/>
        </p:nvSpPr>
        <p:spPr bwMode="auto">
          <a:xfrm>
            <a:off x="3276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2" name="Oval 62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3" name="Oval 63"/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4" name="Oval 64"/>
          <p:cNvSpPr>
            <a:spLocks noChangeArrowheads="1"/>
          </p:cNvSpPr>
          <p:nvPr/>
        </p:nvSpPr>
        <p:spPr bwMode="auto">
          <a:xfrm>
            <a:off x="7620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5" name="Oval 65"/>
          <p:cNvSpPr>
            <a:spLocks noChangeArrowheads="1"/>
          </p:cNvSpPr>
          <p:nvPr/>
        </p:nvSpPr>
        <p:spPr bwMode="auto">
          <a:xfrm>
            <a:off x="6858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6" name="Oval 66"/>
          <p:cNvSpPr>
            <a:spLocks noChangeArrowheads="1"/>
          </p:cNvSpPr>
          <p:nvPr/>
        </p:nvSpPr>
        <p:spPr bwMode="auto">
          <a:xfrm>
            <a:off x="5943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7" name="Oval 67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8" name="Oval 68"/>
          <p:cNvSpPr>
            <a:spLocks noChangeArrowheads="1"/>
          </p:cNvSpPr>
          <p:nvPr/>
        </p:nvSpPr>
        <p:spPr bwMode="auto">
          <a:xfrm>
            <a:off x="4343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9" name="Oval 69"/>
          <p:cNvSpPr>
            <a:spLocks noChangeArrowheads="1"/>
          </p:cNvSpPr>
          <p:nvPr/>
        </p:nvSpPr>
        <p:spPr bwMode="auto">
          <a:xfrm>
            <a:off x="3581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0" name="Oval 70"/>
          <p:cNvSpPr>
            <a:spLocks noChangeArrowheads="1"/>
          </p:cNvSpPr>
          <p:nvPr/>
        </p:nvSpPr>
        <p:spPr bwMode="auto">
          <a:xfrm>
            <a:off x="2895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1" name="Oval 71"/>
          <p:cNvSpPr>
            <a:spLocks noChangeArrowheads="1"/>
          </p:cNvSpPr>
          <p:nvPr/>
        </p:nvSpPr>
        <p:spPr bwMode="auto">
          <a:xfrm>
            <a:off x="1981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2" name="Oval 7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3" name="Oval 73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4" name="Oval 74"/>
          <p:cNvSpPr>
            <a:spLocks noChangeArrowheads="1"/>
          </p:cNvSpPr>
          <p:nvPr/>
        </p:nvSpPr>
        <p:spPr bwMode="auto">
          <a:xfrm>
            <a:off x="3276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5" name="Oval 75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6" name="Oval 76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7" name="Oval 77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8" name="Oval 78"/>
          <p:cNvSpPr>
            <a:spLocks noChangeArrowheads="1"/>
          </p:cNvSpPr>
          <p:nvPr/>
        </p:nvSpPr>
        <p:spPr bwMode="auto">
          <a:xfrm>
            <a:off x="6324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19" name="Oval 79"/>
          <p:cNvSpPr>
            <a:spLocks noChangeArrowheads="1"/>
          </p:cNvSpPr>
          <p:nvPr/>
        </p:nvSpPr>
        <p:spPr bwMode="auto">
          <a:xfrm>
            <a:off x="7239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0" name="Oval 80"/>
          <p:cNvSpPr>
            <a:spLocks noChangeArrowheads="1"/>
          </p:cNvSpPr>
          <p:nvPr/>
        </p:nvSpPr>
        <p:spPr bwMode="auto">
          <a:xfrm>
            <a:off x="8153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1" name="Oval 81"/>
          <p:cNvSpPr>
            <a:spLocks noChangeArrowheads="1"/>
          </p:cNvSpPr>
          <p:nvPr/>
        </p:nvSpPr>
        <p:spPr bwMode="auto">
          <a:xfrm>
            <a:off x="8915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2" name="Oval 82"/>
          <p:cNvSpPr>
            <a:spLocks noChangeArrowheads="1"/>
          </p:cNvSpPr>
          <p:nvPr/>
        </p:nvSpPr>
        <p:spPr bwMode="auto">
          <a:xfrm>
            <a:off x="9753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3" name="Oval 83"/>
          <p:cNvSpPr>
            <a:spLocks noChangeArrowheads="1"/>
          </p:cNvSpPr>
          <p:nvPr/>
        </p:nvSpPr>
        <p:spPr bwMode="auto">
          <a:xfrm>
            <a:off x="10363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4" name="Oval 84"/>
          <p:cNvSpPr>
            <a:spLocks noChangeArrowheads="1"/>
          </p:cNvSpPr>
          <p:nvPr/>
        </p:nvSpPr>
        <p:spPr bwMode="auto">
          <a:xfrm>
            <a:off x="8915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5" name="Oval 85"/>
          <p:cNvSpPr>
            <a:spLocks noChangeArrowheads="1"/>
          </p:cNvSpPr>
          <p:nvPr/>
        </p:nvSpPr>
        <p:spPr bwMode="auto">
          <a:xfrm>
            <a:off x="8077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6" name="Oval 86"/>
          <p:cNvSpPr>
            <a:spLocks noChangeArrowheads="1"/>
          </p:cNvSpPr>
          <p:nvPr/>
        </p:nvSpPr>
        <p:spPr bwMode="auto">
          <a:xfrm>
            <a:off x="7162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8" name="Oval 88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29" name="Oval 89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>
            <a:off x="4038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1" name="Oval 91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2" name="Oval 92"/>
          <p:cNvSpPr>
            <a:spLocks noChangeArrowheads="1"/>
          </p:cNvSpPr>
          <p:nvPr/>
        </p:nvSpPr>
        <p:spPr bwMode="auto">
          <a:xfrm>
            <a:off x="2362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3" name="Oval 93"/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4" name="Oval 94"/>
          <p:cNvSpPr>
            <a:spLocks noChangeArrowheads="1"/>
          </p:cNvSpPr>
          <p:nvPr/>
        </p:nvSpPr>
        <p:spPr bwMode="auto">
          <a:xfrm>
            <a:off x="10134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5" name="Oval 95"/>
          <p:cNvSpPr>
            <a:spLocks noChangeArrowheads="1"/>
          </p:cNvSpPr>
          <p:nvPr/>
        </p:nvSpPr>
        <p:spPr bwMode="auto">
          <a:xfrm>
            <a:off x="9372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6" name="Oval 96"/>
          <p:cNvSpPr>
            <a:spLocks noChangeArrowheads="1"/>
          </p:cNvSpPr>
          <p:nvPr/>
        </p:nvSpPr>
        <p:spPr bwMode="auto">
          <a:xfrm>
            <a:off x="8610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7" name="Oval 97"/>
          <p:cNvSpPr>
            <a:spLocks noChangeArrowheads="1"/>
          </p:cNvSpPr>
          <p:nvPr/>
        </p:nvSpPr>
        <p:spPr bwMode="auto">
          <a:xfrm>
            <a:off x="2362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8" name="Oval 98"/>
          <p:cNvSpPr>
            <a:spLocks noChangeArrowheads="1"/>
          </p:cNvSpPr>
          <p:nvPr/>
        </p:nvSpPr>
        <p:spPr bwMode="auto">
          <a:xfrm>
            <a:off x="10058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39" name="Oval 99"/>
          <p:cNvSpPr>
            <a:spLocks noChangeArrowheads="1"/>
          </p:cNvSpPr>
          <p:nvPr/>
        </p:nvSpPr>
        <p:spPr bwMode="auto">
          <a:xfrm>
            <a:off x="9372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0" name="Oval 100"/>
          <p:cNvSpPr>
            <a:spLocks noChangeArrowheads="1"/>
          </p:cNvSpPr>
          <p:nvPr/>
        </p:nvSpPr>
        <p:spPr bwMode="auto">
          <a:xfrm>
            <a:off x="8610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1" name="Oval 101"/>
          <p:cNvSpPr>
            <a:spLocks noChangeArrowheads="1"/>
          </p:cNvSpPr>
          <p:nvPr/>
        </p:nvSpPr>
        <p:spPr bwMode="auto">
          <a:xfrm>
            <a:off x="7620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2" name="Oval 102"/>
          <p:cNvSpPr>
            <a:spLocks noChangeArrowheads="1"/>
          </p:cNvSpPr>
          <p:nvPr/>
        </p:nvSpPr>
        <p:spPr bwMode="auto">
          <a:xfrm>
            <a:off x="6781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3" name="Oval 103"/>
          <p:cNvSpPr>
            <a:spLocks noChangeArrowheads="1"/>
          </p:cNvSpPr>
          <p:nvPr/>
        </p:nvSpPr>
        <p:spPr bwMode="auto">
          <a:xfrm>
            <a:off x="586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4" name="Oval 104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5" name="Oval 105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6" name="Oval 106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7" name="Oval 107"/>
          <p:cNvSpPr>
            <a:spLocks noChangeArrowheads="1"/>
          </p:cNvSpPr>
          <p:nvPr/>
        </p:nvSpPr>
        <p:spPr bwMode="auto">
          <a:xfrm>
            <a:off x="1981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8" name="Oval 108"/>
          <p:cNvSpPr>
            <a:spLocks noChangeArrowheads="1"/>
          </p:cNvSpPr>
          <p:nvPr/>
        </p:nvSpPr>
        <p:spPr bwMode="auto">
          <a:xfrm>
            <a:off x="1036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49" name="Oval 109"/>
          <p:cNvSpPr>
            <a:spLocks noChangeArrowheads="1"/>
          </p:cNvSpPr>
          <p:nvPr/>
        </p:nvSpPr>
        <p:spPr bwMode="auto">
          <a:xfrm>
            <a:off x="9753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0" name="Oval 110"/>
          <p:cNvSpPr>
            <a:spLocks noChangeArrowheads="1"/>
          </p:cNvSpPr>
          <p:nvPr/>
        </p:nvSpPr>
        <p:spPr bwMode="auto">
          <a:xfrm>
            <a:off x="6400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1" name="Oval 111"/>
          <p:cNvSpPr>
            <a:spLocks noChangeArrowheads="1"/>
          </p:cNvSpPr>
          <p:nvPr/>
        </p:nvSpPr>
        <p:spPr bwMode="auto">
          <a:xfrm>
            <a:off x="5486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2" name="Oval 112"/>
          <p:cNvSpPr>
            <a:spLocks noChangeArrowheads="1"/>
          </p:cNvSpPr>
          <p:nvPr/>
        </p:nvSpPr>
        <p:spPr bwMode="auto">
          <a:xfrm>
            <a:off x="4724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3" name="Oval 113"/>
          <p:cNvSpPr>
            <a:spLocks noChangeArrowheads="1"/>
          </p:cNvSpPr>
          <p:nvPr/>
        </p:nvSpPr>
        <p:spPr bwMode="auto">
          <a:xfrm>
            <a:off x="4038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4" name="Oval 114"/>
          <p:cNvSpPr>
            <a:spLocks noChangeArrowheads="1"/>
          </p:cNvSpPr>
          <p:nvPr/>
        </p:nvSpPr>
        <p:spPr bwMode="auto">
          <a:xfrm>
            <a:off x="8915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5" name="Oval 115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6" name="Oval 116"/>
          <p:cNvSpPr>
            <a:spLocks noChangeArrowheads="1"/>
          </p:cNvSpPr>
          <p:nvPr/>
        </p:nvSpPr>
        <p:spPr bwMode="auto">
          <a:xfrm>
            <a:off x="7162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7" name="Oval 117"/>
          <p:cNvSpPr>
            <a:spLocks noChangeArrowheads="1"/>
          </p:cNvSpPr>
          <p:nvPr/>
        </p:nvSpPr>
        <p:spPr bwMode="auto">
          <a:xfrm>
            <a:off x="15240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8" name="Oval 118"/>
          <p:cNvSpPr>
            <a:spLocks noChangeArrowheads="1"/>
          </p:cNvSpPr>
          <p:nvPr/>
        </p:nvSpPr>
        <p:spPr bwMode="auto">
          <a:xfrm>
            <a:off x="10363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59" name="Oval 119"/>
          <p:cNvSpPr>
            <a:spLocks noChangeArrowheads="1"/>
          </p:cNvSpPr>
          <p:nvPr/>
        </p:nvSpPr>
        <p:spPr bwMode="auto">
          <a:xfrm>
            <a:off x="9677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0" name="Oval 120"/>
          <p:cNvSpPr>
            <a:spLocks noChangeArrowheads="1"/>
          </p:cNvSpPr>
          <p:nvPr/>
        </p:nvSpPr>
        <p:spPr bwMode="auto">
          <a:xfrm>
            <a:off x="7620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1" name="Oval 121"/>
          <p:cNvSpPr>
            <a:spLocks noChangeArrowheads="1"/>
          </p:cNvSpPr>
          <p:nvPr/>
        </p:nvSpPr>
        <p:spPr bwMode="auto">
          <a:xfrm>
            <a:off x="2895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2" name="Oval 122"/>
          <p:cNvSpPr>
            <a:spLocks noChangeArrowheads="1"/>
          </p:cNvSpPr>
          <p:nvPr/>
        </p:nvSpPr>
        <p:spPr bwMode="auto">
          <a:xfrm>
            <a:off x="167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3" name="Oval 123"/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4" name="Oval 124"/>
          <p:cNvSpPr>
            <a:spLocks noChangeArrowheads="1"/>
          </p:cNvSpPr>
          <p:nvPr/>
        </p:nvSpPr>
        <p:spPr bwMode="auto">
          <a:xfrm>
            <a:off x="9296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5" name="Oval 125"/>
          <p:cNvSpPr>
            <a:spLocks noChangeArrowheads="1"/>
          </p:cNvSpPr>
          <p:nvPr/>
        </p:nvSpPr>
        <p:spPr bwMode="auto">
          <a:xfrm>
            <a:off x="10058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6" name="Oval 126"/>
          <p:cNvSpPr>
            <a:spLocks noChangeArrowheads="1"/>
          </p:cNvSpPr>
          <p:nvPr/>
        </p:nvSpPr>
        <p:spPr bwMode="auto">
          <a:xfrm>
            <a:off x="6781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7" name="Oval 127"/>
          <p:cNvSpPr>
            <a:spLocks noChangeArrowheads="1"/>
          </p:cNvSpPr>
          <p:nvPr/>
        </p:nvSpPr>
        <p:spPr bwMode="auto">
          <a:xfrm>
            <a:off x="594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8" name="Oval 128"/>
          <p:cNvSpPr>
            <a:spLocks noChangeArrowheads="1"/>
          </p:cNvSpPr>
          <p:nvPr/>
        </p:nvSpPr>
        <p:spPr bwMode="auto">
          <a:xfrm>
            <a:off x="518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69" name="Oval 12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70" name="Oval 130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vi-VN" altLang="en-US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683" name="Text Box 131"/>
          <p:cNvSpPr txBox="1">
            <a:spLocks noChangeArrowheads="1"/>
          </p:cNvSpPr>
          <p:nvPr/>
        </p:nvSpPr>
        <p:spPr bwMode="auto">
          <a:xfrm>
            <a:off x="2093913" y="5961063"/>
            <a:ext cx="60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6811963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8123238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9601200" y="5900738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3173413" y="5897563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5691188" y="5922963"/>
            <a:ext cx="6858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23689" name="AutoShape 137"/>
          <p:cNvSpPr>
            <a:spLocks noChangeArrowheads="1"/>
          </p:cNvSpPr>
          <p:nvPr/>
        </p:nvSpPr>
        <p:spPr bwMode="auto">
          <a:xfrm>
            <a:off x="6137275" y="1003300"/>
            <a:ext cx="568325" cy="520700"/>
          </a:xfrm>
          <a:custGeom>
            <a:avLst/>
            <a:gdLst>
              <a:gd name="T0" fmla="*/ 237144131 w 21600"/>
              <a:gd name="T1" fmla="*/ 0 h 21600"/>
              <a:gd name="T2" fmla="*/ 69452314 w 21600"/>
              <a:gd name="T3" fmla="*/ 51916394 h 21600"/>
              <a:gd name="T4" fmla="*/ 0 w 21600"/>
              <a:gd name="T5" fmla="*/ 177267301 h 21600"/>
              <a:gd name="T6" fmla="*/ 69452314 w 21600"/>
              <a:gd name="T7" fmla="*/ 302618184 h 21600"/>
              <a:gd name="T8" fmla="*/ 237144131 w 21600"/>
              <a:gd name="T9" fmla="*/ 354534578 h 21600"/>
              <a:gd name="T10" fmla="*/ 404835921 w 21600"/>
              <a:gd name="T11" fmla="*/ 302618184 h 21600"/>
              <a:gd name="T12" fmla="*/ 474288235 w 21600"/>
              <a:gd name="T13" fmla="*/ 177267301 h 21600"/>
              <a:gd name="T14" fmla="*/ 404835921 w 21600"/>
              <a:gd name="T15" fmla="*/ 5191639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90" name="Text Box 138"/>
          <p:cNvSpPr txBox="1">
            <a:spLocks noChangeArrowheads="1"/>
          </p:cNvSpPr>
          <p:nvPr/>
        </p:nvSpPr>
        <p:spPr bwMode="auto">
          <a:xfrm>
            <a:off x="4454525" y="5902325"/>
            <a:ext cx="466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59564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81 -0.02014 L -0.01849 0.673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14544 0.6847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31419 0.6849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24558 0.6847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2276 0.679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0" y="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04805 0.67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3295 0.6756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3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4" grpId="0"/>
      <p:bldP spid="23685" grpId="0"/>
      <p:bldP spid="23686" grpId="0"/>
      <p:bldP spid="23688" grpId="0"/>
      <p:bldP spid="23689" grpId="0" animBg="1"/>
      <p:bldP spid="23689" grpId="1" animBg="1"/>
      <p:bldP spid="23689" grpId="2" animBg="1"/>
      <p:bldP spid="23689" grpId="3" animBg="1"/>
      <p:bldP spid="23689" grpId="4" animBg="1"/>
      <p:bldP spid="23689" grpId="5" animBg="1"/>
      <p:bldP spid="23689" grpId="6" animBg="1"/>
      <p:bldP spid="236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14725" y="1557338"/>
            <a:ext cx="5489575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 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2: Ong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tìm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36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Cách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chơi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3000" b="1" dirty="0" err="1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Bé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đếm trong tổ ong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có bao nhiêu chữ cái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3000" b="1" dirty="0">
                <a:ln w="0"/>
                <a:solidFill>
                  <a:srgbClr val="3A08B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3000" b="1" dirty="0">
              <a:ln w="0"/>
              <a:solidFill>
                <a:srgbClr val="3A08B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336784"/>
      </p:ext>
    </p:extLst>
  </p:cSld>
  <p:clrMapOvr>
    <a:masterClrMapping/>
  </p:clrMapOvr>
  <p:transition spd="slow" advTm="12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3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2322513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39225" y="2001838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3317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1420019" y="3412332"/>
            <a:ext cx="4349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04838"/>
            <a:ext cx="17764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716338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724275"/>
            <a:ext cx="15779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636588"/>
            <a:ext cx="17764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362950" y="485775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394575" y="1962150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545513" y="3548063"/>
            <a:ext cx="125253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00CC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32525" y="441325"/>
            <a:ext cx="127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962650" y="2154238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prstClr val="white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1333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931863" y="503238"/>
            <a:ext cx="178276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663" y="661988"/>
            <a:ext cx="17319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3751263"/>
            <a:ext cx="1773238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2796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592513" y="2001838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9933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43463" y="3640138"/>
            <a:ext cx="1322387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026025" y="677863"/>
            <a:ext cx="717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075" y="2171700"/>
            <a:ext cx="3135313" cy="2401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quan sát và đếm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giúp Ong vàng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xem có bao nhiêu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746172"/>
      </p:ext>
    </p:extLst>
  </p:cSld>
  <p:clrMapOvr>
    <a:masterClrMapping/>
  </p:clrMapOvr>
  <p:transition spd="slow" advTm="3431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1" grpId="1"/>
      <p:bldP spid="34" grpId="0"/>
      <p:bldP spid="38" grpId="0"/>
      <p:bldP spid="38" grpId="1"/>
      <p:bldP spid="40" grpId="0"/>
      <p:bldP spid="42" grpId="0"/>
      <p:bldP spid="44" grpId="0"/>
      <p:bldP spid="46" grpId="0"/>
      <p:bldP spid="58" grpId="0"/>
      <p:bldP spid="18" grpId="0"/>
      <p:bldP spid="61" grpId="0"/>
      <p:bldP spid="61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3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2363788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83675" y="1847850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341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2475706" y="5180807"/>
            <a:ext cx="43497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604838"/>
            <a:ext cx="177641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3732213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3751263"/>
            <a:ext cx="15779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652463"/>
            <a:ext cx="1776412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567738" y="603250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131050" y="1998663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350250" y="3481388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00CC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435725" y="490538"/>
            <a:ext cx="12715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613400" y="2046288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435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1404938" y="377825"/>
            <a:ext cx="1782762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738188"/>
            <a:ext cx="177323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3730625"/>
            <a:ext cx="17145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2274888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4098925" y="2138363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9933FF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64075" y="3465513"/>
            <a:ext cx="11842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503738" y="495300"/>
            <a:ext cx="15176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738" y="2298700"/>
            <a:ext cx="355282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quan sát và đếm giúp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Ong vàng xem có bao nhiêu 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9511865"/>
      </p:ext>
    </p:extLst>
  </p:cSld>
  <p:clrMapOvr>
    <a:masterClrMapping/>
  </p:clrMapOvr>
  <p:transition spd="slow" advTm="3087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34" grpId="0"/>
      <p:bldP spid="34" grpId="1"/>
      <p:bldP spid="38" grpId="0"/>
      <p:bldP spid="40" grpId="0"/>
      <p:bldP spid="42" grpId="0"/>
      <p:bldP spid="42" grpId="1"/>
      <p:bldP spid="44" grpId="0"/>
      <p:bldP spid="46" grpId="0"/>
      <p:bldP spid="58" grpId="0"/>
      <p:bldP spid="58" grpId="1"/>
      <p:bldP spid="18" grpId="0"/>
      <p:bldP spid="6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4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phi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2145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163" y="2322513"/>
            <a:ext cx="159067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9083675" y="1847850"/>
            <a:ext cx="1284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n</a:t>
            </a:r>
          </a:p>
        </p:txBody>
      </p:sp>
      <p:pic>
        <p:nvPicPr>
          <p:cNvPr id="15365" name="Graphic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88938"/>
            <a:ext cx="1971675" cy="16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Graphic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288" y="1989138"/>
            <a:ext cx="9969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968">
            <a:off x="10680700" y="1851025"/>
            <a:ext cx="16573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1923" flipH="1">
            <a:off x="2680494" y="5037932"/>
            <a:ext cx="43497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593725"/>
            <a:ext cx="1776412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716338"/>
            <a:ext cx="16097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2216150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3724275"/>
            <a:ext cx="15779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685800"/>
            <a:ext cx="177641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637588" y="593725"/>
            <a:ext cx="14128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394575" y="1962150"/>
            <a:ext cx="14430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350250" y="3481388"/>
            <a:ext cx="1252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00CC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540500" y="3622675"/>
            <a:ext cx="13747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3A08B8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291263" y="455613"/>
            <a:ext cx="12715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46" name="TextBox 19"/>
          <p:cNvSpPr txBox="1">
            <a:spLocks noChangeArrowheads="1"/>
          </p:cNvSpPr>
          <p:nvPr/>
        </p:nvSpPr>
        <p:spPr bwMode="auto">
          <a:xfrm>
            <a:off x="5853113" y="2168525"/>
            <a:ext cx="10985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FFFF"/>
                </a:solidFill>
                <a:latin typeface=".VnAvant" panose="020B7200000000000000" pitchFamily="34" charset="0"/>
              </a:rPr>
              <a:t>l</a:t>
            </a:r>
          </a:p>
        </p:txBody>
      </p:sp>
      <p:pic>
        <p:nvPicPr>
          <p:cNvPr id="1538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818">
            <a:off x="1393825" y="406400"/>
            <a:ext cx="178276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Graphic 4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3" y="-2109788"/>
            <a:ext cx="2346325" cy="876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Graphic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5989638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381500"/>
            <a:ext cx="1695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Graphic 5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5972175"/>
            <a:ext cx="5980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Graphic 5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88" y="6238875"/>
            <a:ext cx="14525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90563"/>
            <a:ext cx="17335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759200"/>
            <a:ext cx="1773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2290763"/>
            <a:ext cx="1676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629025" y="2112963"/>
            <a:ext cx="16605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9933FF"/>
                </a:solidFill>
                <a:latin typeface=".VnAvant" panose="020B7200000000000000" pitchFamily="34" charset="0"/>
              </a:rPr>
              <a:t>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13338" y="3616325"/>
            <a:ext cx="58578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686300" y="511175"/>
            <a:ext cx="15176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0" b="1" smtClean="0">
                <a:solidFill>
                  <a:srgbClr val="C0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228600" y="2316163"/>
            <a:ext cx="38512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con hãy quan sát và đếm giúp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Ong vàng xem có 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bao nhiêu chữ </a:t>
            </a:r>
            <a:r>
              <a:rPr lang="en-US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n</a:t>
            </a:r>
            <a:r>
              <a:rPr lang="vi-VN" sz="3000" b="1" dirty="0">
                <a:ln w="0"/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?</a:t>
            </a:r>
            <a:endParaRPr lang="en-US" sz="3000" b="1" dirty="0">
              <a:ln w="0"/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173" y="0"/>
            <a:ext cx="653855" cy="6538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923424"/>
      </p:ext>
    </p:extLst>
  </p:cSld>
  <p:clrMapOvr>
    <a:masterClrMapping/>
  </p:clrMapOvr>
  <p:transition spd="slow" advTm="2920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34" grpId="0"/>
      <p:bldP spid="38" grpId="0"/>
      <p:bldP spid="40" grpId="0"/>
      <p:bldP spid="40" grpId="1"/>
      <p:bldP spid="42" grpId="0"/>
      <p:bldP spid="44" grpId="0"/>
      <p:bldP spid="46" grpId="0"/>
      <p:bldP spid="46" grpId="1"/>
      <p:bldP spid="58" grpId="0"/>
      <p:bldP spid="18" grpId="0"/>
      <p:bldP spid="61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|3.8|3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4|6.3|1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|4.4|1.6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7|3.1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7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8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388</Words>
  <Application>Microsoft Office PowerPoint</Application>
  <PresentationFormat>Widescreen</PresentationFormat>
  <Paragraphs>129</Paragraphs>
  <Slides>18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.VnAvant</vt:lpstr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3_Office Theme</vt:lpstr>
      <vt:lpstr>2_Office Theme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4_Office Theme</vt:lpstr>
      <vt:lpstr>5_Office Theme</vt:lpstr>
      <vt:lpstr>6_Office Theme</vt:lpstr>
      <vt:lpstr>7_Office Theme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64</cp:revision>
  <dcterms:created xsi:type="dcterms:W3CDTF">2021-11-20T07:13:01Z</dcterms:created>
  <dcterms:modified xsi:type="dcterms:W3CDTF">2022-02-25T14:26:59Z</dcterms:modified>
</cp:coreProperties>
</file>