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0" r:id="rId6"/>
    <p:sldId id="261" r:id="rId7"/>
    <p:sldId id="259" r:id="rId8"/>
    <p:sldId id="262" r:id="rId9"/>
    <p:sldId id="263" r:id="rId10"/>
    <p:sldId id="264" r:id="rId11"/>
    <p:sldId id="267" r:id="rId12"/>
    <p:sldId id="268"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showGuides="1">
      <p:cViewPr varScale="1">
        <p:scale>
          <a:sx n="67" d="100"/>
          <a:sy n="67" d="100"/>
        </p:scale>
        <p:origin x="52" y="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00DD-07DD-47E0-9310-52F22CEB1C99}"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00DD-07DD-47E0-9310-52F22CEB1C99}"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00DD-07DD-47E0-9310-52F22CEB1C99}"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10/16/2022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pic>
        <p:nvPicPr>
          <p:cNvPr id="7" name="Picture 6"/>
          <p:cNvPicPr>
            <a:picLocks noChangeAspect="1"/>
          </p:cNvPicPr>
          <p:nvPr/>
        </p:nvPicPr>
        <p:blipFill>
          <a:blip r:embed="rId3"/>
          <a:stretch>
            <a:fillRect/>
          </a:stretch>
        </p:blipFill>
        <p:spPr>
          <a:xfrm>
            <a:off x="3190603" y="94871"/>
            <a:ext cx="5773412" cy="1012024"/>
          </a:xfrm>
          <a:prstGeom prst="rect">
            <a:avLst/>
          </a:prstGeom>
        </p:spPr>
      </p:pic>
      <p:pic>
        <p:nvPicPr>
          <p:cNvPr id="8" name="Picture 7"/>
          <p:cNvPicPr>
            <a:picLocks noChangeAspect="1"/>
          </p:cNvPicPr>
          <p:nvPr/>
        </p:nvPicPr>
        <p:blipFill>
          <a:blip r:embed="rId4"/>
          <a:stretch>
            <a:fillRect/>
          </a:stretch>
        </p:blipFill>
        <p:spPr>
          <a:xfrm>
            <a:off x="5468057" y="922752"/>
            <a:ext cx="1255885" cy="1079086"/>
          </a:xfrm>
          <a:prstGeom prst="rect">
            <a:avLst/>
          </a:prstGeom>
        </p:spPr>
      </p:pic>
      <p:pic>
        <p:nvPicPr>
          <p:cNvPr id="9" name="Picture 8"/>
          <p:cNvPicPr>
            <a:picLocks noChangeAspect="1"/>
          </p:cNvPicPr>
          <p:nvPr/>
        </p:nvPicPr>
        <p:blipFill>
          <a:blip r:embed="rId5"/>
          <a:stretch>
            <a:fillRect/>
          </a:stretch>
        </p:blipFill>
        <p:spPr>
          <a:xfrm>
            <a:off x="3464886" y="3923907"/>
            <a:ext cx="5310076" cy="1012024"/>
          </a:xfrm>
          <a:prstGeom prst="rect">
            <a:avLst/>
          </a:prstGeom>
        </p:spPr>
      </p:pic>
      <p:sp>
        <p:nvSpPr>
          <p:cNvPr id="11" name="TextBox 10"/>
          <p:cNvSpPr txBox="1"/>
          <p:nvPr/>
        </p:nvSpPr>
        <p:spPr>
          <a:xfrm>
            <a:off x="3674853" y="3243532"/>
            <a:ext cx="4804913" cy="523220"/>
          </a:xfrm>
          <a:prstGeom prst="rect">
            <a:avLst/>
          </a:prstGeom>
          <a:noFill/>
        </p:spPr>
        <p:txBody>
          <a:bodyPr wrap="square" rtlCol="0">
            <a:spAutoFit/>
          </a:bodyPr>
          <a:lstStyle/>
          <a:p>
            <a:pPr algn="ctr"/>
            <a:r>
              <a:rPr lang="en-US" sz="2800" smtClean="0">
                <a:solidFill>
                  <a:srgbClr val="0070C0"/>
                </a:solidFill>
                <a:latin typeface="Times New Roman" panose="02020603050405020304" pitchFamily="18" charset="0"/>
                <a:cs typeface="Times New Roman" panose="02020603050405020304" pitchFamily="18" charset="0"/>
              </a:rPr>
              <a:t>Giáo viên: Nguyễn Thu Thủy</a:t>
            </a:r>
            <a:endParaRPr lang="en-US" sz="280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958860" y="2093913"/>
            <a:ext cx="6236898" cy="954107"/>
          </a:xfrm>
          <a:prstGeom prst="rect">
            <a:avLst/>
          </a:prstGeom>
          <a:noFill/>
        </p:spPr>
        <p:txBody>
          <a:bodyPr wrap="square" rtlCol="0">
            <a:spAutoFit/>
          </a:bodyPr>
          <a:lstStyle/>
          <a:p>
            <a:pPr algn="ctr"/>
            <a:r>
              <a:rPr lang="en-US" sz="2800" b="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 HỎI XƯNG HÔ  PHÙ HỢP</a:t>
            </a:r>
            <a:endParaRPr lang="en-US" sz="2800" b="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998"/>
            <a:ext cx="12192000" cy="6858000"/>
          </a:xfrm>
          <a:prstGeom prst="rect">
            <a:avLst/>
          </a:prstGeom>
        </p:spPr>
      </p:pic>
      <p:pic>
        <p:nvPicPr>
          <p:cNvPr id="5" name="Picture 4"/>
          <p:cNvPicPr>
            <a:picLocks noChangeAspect="1"/>
          </p:cNvPicPr>
          <p:nvPr/>
        </p:nvPicPr>
        <p:blipFill>
          <a:blip r:embed="rId3"/>
          <a:stretch>
            <a:fillRect/>
          </a:stretch>
        </p:blipFill>
        <p:spPr>
          <a:xfrm>
            <a:off x="790753" y="4159191"/>
            <a:ext cx="4308870" cy="2194577"/>
          </a:xfrm>
          <a:prstGeom prst="rect">
            <a:avLst/>
          </a:prstGeom>
        </p:spPr>
      </p:pic>
      <p:pic>
        <p:nvPicPr>
          <p:cNvPr id="6" name="Picture 5"/>
          <p:cNvPicPr>
            <a:picLocks noChangeAspect="1"/>
          </p:cNvPicPr>
          <p:nvPr/>
        </p:nvPicPr>
        <p:blipFill>
          <a:blip r:embed="rId4"/>
          <a:stretch>
            <a:fillRect/>
          </a:stretch>
        </p:blipFill>
        <p:spPr>
          <a:xfrm>
            <a:off x="6807199" y="4220954"/>
            <a:ext cx="4594047" cy="2194577"/>
          </a:xfrm>
          <a:prstGeom prst="rect">
            <a:avLst/>
          </a:prstGeom>
        </p:spPr>
      </p:pic>
      <p:pic>
        <p:nvPicPr>
          <p:cNvPr id="7" name="Picture 6"/>
          <p:cNvPicPr>
            <a:picLocks noChangeAspect="1"/>
          </p:cNvPicPr>
          <p:nvPr/>
        </p:nvPicPr>
        <p:blipFill>
          <a:blip r:embed="rId5"/>
          <a:stretch>
            <a:fillRect/>
          </a:stretch>
        </p:blipFill>
        <p:spPr>
          <a:xfrm>
            <a:off x="6807199" y="1354157"/>
            <a:ext cx="4594048" cy="2425092"/>
          </a:xfrm>
          <a:prstGeom prst="rect">
            <a:avLst/>
          </a:prstGeom>
        </p:spPr>
      </p:pic>
      <p:pic>
        <p:nvPicPr>
          <p:cNvPr id="8" name="Picture 7"/>
          <p:cNvPicPr>
            <a:picLocks noChangeAspect="1"/>
          </p:cNvPicPr>
          <p:nvPr/>
        </p:nvPicPr>
        <p:blipFill>
          <a:blip r:embed="rId6"/>
          <a:stretch>
            <a:fillRect/>
          </a:stretch>
        </p:blipFill>
        <p:spPr>
          <a:xfrm>
            <a:off x="838199" y="1354157"/>
            <a:ext cx="4261424" cy="2362565"/>
          </a:xfrm>
          <a:prstGeom prst="rect">
            <a:avLst/>
          </a:prstGeom>
        </p:spPr>
      </p:pic>
      <p:pic>
        <p:nvPicPr>
          <p:cNvPr id="9" name="Picture 8"/>
          <p:cNvPicPr>
            <a:picLocks noChangeAspect="1"/>
          </p:cNvPicPr>
          <p:nvPr/>
        </p:nvPicPr>
        <p:blipFill>
          <a:blip r:embed="rId7"/>
          <a:stretch>
            <a:fillRect/>
          </a:stretch>
        </p:blipFill>
        <p:spPr>
          <a:xfrm>
            <a:off x="11026356" y="-53203"/>
            <a:ext cx="1017198" cy="836656"/>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cách chào hỏi đúng khi gặp người lớn?</a:t>
            </a:r>
            <a:endParaRPr 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5"/>
                                        </p:tgtEl>
                                      </p:cBhvr>
                                    </p:animEffect>
                                    <p:anim calcmode="lin" valueType="num">
                                      <p:cBhvr>
                                        <p:cTn id="37" dur="1000"/>
                                        <p:tgtEl>
                                          <p:spTgt spid="5"/>
                                        </p:tgtEl>
                                        <p:attrNameLst>
                                          <p:attrName>ppt_x</p:attrName>
                                        </p:attrNameLst>
                                      </p:cBhvr>
                                      <p:tavLst>
                                        <p:tav tm="0">
                                          <p:val>
                                            <p:strVal val="ppt_x"/>
                                          </p:val>
                                        </p:tav>
                                        <p:tav tm="100000">
                                          <p:val>
                                            <p:strVal val="ppt_x"/>
                                          </p:val>
                                        </p:tav>
                                      </p:tavLst>
                                    </p:anim>
                                    <p:anim calcmode="lin" valueType="num">
                                      <p:cBhvr>
                                        <p:cTn id="38" dur="1000"/>
                                        <p:tgtEl>
                                          <p:spTgt spid="5"/>
                                        </p:tgtEl>
                                        <p:attrNameLst>
                                          <p:attrName>ppt_y</p:attrName>
                                        </p:attrNameLst>
                                      </p:cBhvr>
                                      <p:tavLst>
                                        <p:tav tm="0">
                                          <p:val>
                                            <p:strVal val="ppt_y"/>
                                          </p:val>
                                        </p:tav>
                                        <p:tav tm="100000">
                                          <p:val>
                                            <p:strVal val="ppt_y+.1"/>
                                          </p:val>
                                        </p:tav>
                                      </p:tavLst>
                                    </p:anim>
                                    <p:set>
                                      <p:cBhvr>
                                        <p:cTn id="39" dur="1" fill="hold">
                                          <p:stCondLst>
                                            <p:cond delay="999"/>
                                          </p:stCondLst>
                                        </p:cTn>
                                        <p:tgtEl>
                                          <p:spTgt spid="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6" name="Rounded Rectangle 5"/>
          <p:cNvSpPr/>
          <p:nvPr/>
        </p:nvSpPr>
        <p:spPr>
          <a:xfrm>
            <a:off x="1431636" y="267855"/>
            <a:ext cx="9559637" cy="7296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602508" y="155637"/>
            <a:ext cx="9388765" cy="954107"/>
          </a:xfrm>
          <a:prstGeom prst="rect">
            <a:avLst/>
          </a:prstGeom>
          <a:noFill/>
        </p:spPr>
        <p:txBody>
          <a:bodyPr wrap="square" rtlCol="0">
            <a:spAutoFit/>
          </a:bodyPr>
          <a:lstStyle/>
          <a:p>
            <a:r>
              <a:rPr lang="en-US" sz="2800" b="1" smtClean="0">
                <a:solidFill>
                  <a:srgbClr val="7030A0"/>
                </a:solidFill>
                <a:latin typeface="Times New Roman" panose="02020603050405020304" pitchFamily="18" charset="0"/>
                <a:cs typeface="Times New Roman" panose="02020603050405020304" pitchFamily="18" charset="0"/>
              </a:rPr>
              <a:t>Câu hỏi 2:Các con hãy lựa chọn câu chào phù hợp với hình ảnh trên?</a:t>
            </a:r>
            <a:endParaRPr lang="en-US" sz="2800" b="1">
              <a:solidFill>
                <a:srgbClr val="7030A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241658" y="1202851"/>
            <a:ext cx="10112141" cy="54193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296701" y="1378257"/>
            <a:ext cx="6291617" cy="3426249"/>
          </a:xfrm>
          <a:prstGeom prst="rect">
            <a:avLst/>
          </a:prstGeom>
        </p:spPr>
      </p:pic>
      <p:sp>
        <p:nvSpPr>
          <p:cNvPr id="11" name="Rounded Rectangle 10"/>
          <p:cNvSpPr/>
          <p:nvPr/>
        </p:nvSpPr>
        <p:spPr>
          <a:xfrm>
            <a:off x="1857676" y="5181711"/>
            <a:ext cx="2786561" cy="7859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ounded Rectangle 11"/>
          <p:cNvSpPr/>
          <p:nvPr/>
        </p:nvSpPr>
        <p:spPr>
          <a:xfrm>
            <a:off x="5121086" y="5170425"/>
            <a:ext cx="2981852" cy="8396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ounded Rectangle 12"/>
          <p:cNvSpPr/>
          <p:nvPr/>
        </p:nvSpPr>
        <p:spPr>
          <a:xfrm>
            <a:off x="8328309" y="5181711"/>
            <a:ext cx="2662964" cy="8283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1743075" y="5097633"/>
            <a:ext cx="3120748"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Cháu chào ông ạ!</a:t>
            </a:r>
          </a:p>
          <a:p>
            <a:pPr algn="ctr"/>
            <a:r>
              <a:rPr lang="en-US" sz="2800" b="1">
                <a:solidFill>
                  <a:srgbClr val="FF0000"/>
                </a:solidFill>
                <a:latin typeface="Times New Roman" panose="02020603050405020304" pitchFamily="18" charset="0"/>
                <a:cs typeface="Times New Roman" panose="02020603050405020304" pitchFamily="18" charset="0"/>
              </a:rPr>
              <a:t>A</a:t>
            </a:r>
          </a:p>
        </p:txBody>
      </p:sp>
      <p:sp>
        <p:nvSpPr>
          <p:cNvPr id="15" name="TextBox 14"/>
          <p:cNvSpPr txBox="1"/>
          <p:nvPr/>
        </p:nvSpPr>
        <p:spPr>
          <a:xfrm>
            <a:off x="4765117" y="5113199"/>
            <a:ext cx="3699065"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Cháu chào ông nhé!</a:t>
            </a:r>
          </a:p>
          <a:p>
            <a:pPr algn="ctr"/>
            <a:r>
              <a:rPr lang="en-US" sz="2800" b="1">
                <a:solidFill>
                  <a:srgbClr val="FF0000"/>
                </a:solidFill>
                <a:latin typeface="Times New Roman" panose="02020603050405020304" pitchFamily="18" charset="0"/>
                <a:cs typeface="Times New Roman" panose="02020603050405020304" pitchFamily="18" charset="0"/>
              </a:rPr>
              <a:t>B</a:t>
            </a:r>
          </a:p>
        </p:txBody>
      </p:sp>
      <p:sp>
        <p:nvSpPr>
          <p:cNvPr id="17" name="TextBox 16"/>
          <p:cNvSpPr txBox="1"/>
          <p:nvPr/>
        </p:nvSpPr>
        <p:spPr>
          <a:xfrm>
            <a:off x="8544073" y="5165177"/>
            <a:ext cx="2415307"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Xin chào ông!</a:t>
            </a:r>
          </a:p>
          <a:p>
            <a:pPr algn="ctr"/>
            <a:r>
              <a:rPr lang="en-US" sz="2800" b="1" smtClean="0">
                <a:solidFill>
                  <a:srgbClr val="FF0000"/>
                </a:solidFill>
                <a:latin typeface="Times New Roman" panose="02020603050405020304" pitchFamily="18" charset="0"/>
                <a:cs typeface="Times New Roman" panose="02020603050405020304" pitchFamily="18" charset="0"/>
              </a:rPr>
              <a:t>C</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9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7"/>
                                        </p:tgtEl>
                                      </p:cBhvr>
                                    </p:animEffect>
                                    <p:anim calcmode="lin" valueType="num">
                                      <p:cBhvr>
                                        <p:cTn id="67" dur="1000"/>
                                        <p:tgtEl>
                                          <p:spTgt spid="17"/>
                                        </p:tgtEl>
                                        <p:attrNameLst>
                                          <p:attrName>ppt_x</p:attrName>
                                        </p:attrNameLst>
                                      </p:cBhvr>
                                      <p:tavLst>
                                        <p:tav tm="0">
                                          <p:val>
                                            <p:strVal val="ppt_x"/>
                                          </p:val>
                                        </p:tav>
                                        <p:tav tm="100000">
                                          <p:val>
                                            <p:strVal val="ppt_x"/>
                                          </p:val>
                                        </p:tav>
                                      </p:tavLst>
                                    </p:anim>
                                    <p:anim calcmode="lin" valueType="num">
                                      <p:cBhvr>
                                        <p:cTn id="68" dur="1000"/>
                                        <p:tgtEl>
                                          <p:spTgt spid="17"/>
                                        </p:tgtEl>
                                        <p:attrNameLst>
                                          <p:attrName>ppt_y</p:attrName>
                                        </p:attrNameLst>
                                      </p:cBhvr>
                                      <p:tavLst>
                                        <p:tav tm="0">
                                          <p:val>
                                            <p:strVal val="ppt_y"/>
                                          </p:val>
                                        </p:tav>
                                        <p:tav tm="100000">
                                          <p:val>
                                            <p:strVal val="ppt_y+.1"/>
                                          </p:val>
                                        </p:tav>
                                      </p:tavLst>
                                    </p:anim>
                                    <p:set>
                                      <p:cBhvr>
                                        <p:cTn id="69" dur="1" fill="hold">
                                          <p:stCondLst>
                                            <p:cond delay="999"/>
                                          </p:stCondLst>
                                        </p:cTn>
                                        <p:tgtEl>
                                          <p:spTgt spid="1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1" grpId="1" animBg="1"/>
      <p:bldP spid="12" grpId="0" animBg="1"/>
      <p:bldP spid="12" grpId="1" animBg="1"/>
      <p:bldP spid="13" grpId="0" animBg="1"/>
      <p:bldP spid="13" grpId="1" animBg="1"/>
      <p:bldP spid="14" grpId="0"/>
      <p:bldP spid="14" grpId="1"/>
      <p:bldP spid="15" grpId="0"/>
      <p:bldP spid="15"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164657" y="0"/>
            <a:ext cx="10029524"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3: Khi gặp bạn bè và các em nhỏ chào  hỏi như thế nào là phù hợp?</a:t>
            </a:r>
            <a:endParaRPr lang="en-US" sz="2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03" y="1513700"/>
            <a:ext cx="2562225" cy="4048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25" y="1556562"/>
            <a:ext cx="2724150" cy="3962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644" y="1513700"/>
            <a:ext cx="2447925" cy="3962400"/>
          </a:xfrm>
          <a:prstGeom prst="rect">
            <a:avLst/>
          </a:prstGeom>
        </p:spPr>
      </p:pic>
      <p:sp>
        <p:nvSpPr>
          <p:cNvPr id="12" name="TextBox 11"/>
          <p:cNvSpPr txBox="1"/>
          <p:nvPr/>
        </p:nvSpPr>
        <p:spPr>
          <a:xfrm>
            <a:off x="2000250" y="5559562"/>
            <a:ext cx="1266825"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A</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526605" y="5482349"/>
            <a:ext cx="123825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B</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78985" y="5482348"/>
            <a:ext cx="1649143"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C</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0"/>
                                        <p:tgtEl>
                                          <p:spTgt spid="10"/>
                                        </p:tgtEl>
                                        <p:attrNameLst>
                                          <p:attrName>ppt_y</p:attrName>
                                        </p:attrNameLst>
                                      </p:cBhvr>
                                      <p:tavLst>
                                        <p:tav tm="0">
                                          <p:val>
                                            <p:strVal val="ppt_y"/>
                                          </p:val>
                                        </p:tav>
                                        <p:tav tm="100000">
                                          <p:val>
                                            <p:strVal val="ppt_y+.1"/>
                                          </p:val>
                                        </p:tav>
                                      </p:tavLst>
                                    </p:anim>
                                    <p:set>
                                      <p:cBhvr>
                                        <p:cTn id="49" dur="1" fill="hold">
                                          <p:stCondLst>
                                            <p:cond delay="999"/>
                                          </p:stCondLst>
                                        </p:cTn>
                                        <p:tgtEl>
                                          <p:spTgt spid="10"/>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13">
                                            <p:txEl>
                                              <p:pRg st="0" end="0"/>
                                            </p:txEl>
                                          </p:spTgt>
                                        </p:tgtEl>
                                      </p:cBhvr>
                                    </p:animEffect>
                                    <p:anim calcmode="lin" valueType="num">
                                      <p:cBhvr>
                                        <p:cTn id="52"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53" dur="1000"/>
                                        <p:tgtEl>
                                          <p:spTgt spid="13">
                                            <p:txEl>
                                              <p:pRg st="0" end="0"/>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13">
                                            <p:txEl>
                                              <p:pRg st="0" end="0"/>
                                            </p:txEl>
                                          </p:spTgt>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0"/>
                                        <p:tgtEl>
                                          <p:spTgt spid="11"/>
                                        </p:tgtEl>
                                        <p:attrNameLst>
                                          <p:attrName>ppt_y</p:attrName>
                                        </p:attrNameLst>
                                      </p:cBhvr>
                                      <p:tavLst>
                                        <p:tav tm="0">
                                          <p:val>
                                            <p:strVal val="ppt_y"/>
                                          </p:val>
                                        </p:tav>
                                        <p:tav tm="100000">
                                          <p:val>
                                            <p:strVal val="ppt_y+.1"/>
                                          </p:val>
                                        </p:tav>
                                      </p:tavLst>
                                    </p:anim>
                                    <p:set>
                                      <p:cBhvr>
                                        <p:cTn id="59" dur="1" fill="hold">
                                          <p:stCondLst>
                                            <p:cond delay="999"/>
                                          </p:stCondLst>
                                        </p:cTn>
                                        <p:tgtEl>
                                          <p:spTgt spid="11"/>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1"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build="allAtOnce"/>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112" y="2415381"/>
            <a:ext cx="5057775" cy="3171825"/>
          </a:xfrm>
        </p:spPr>
      </p:pic>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6" name="Rounded Rectangle 5"/>
          <p:cNvSpPr/>
          <p:nvPr/>
        </p:nvSpPr>
        <p:spPr>
          <a:xfrm>
            <a:off x="1246909" y="110836"/>
            <a:ext cx="9550400" cy="7666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683491" y="1302327"/>
            <a:ext cx="10409382" cy="52924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585" y="1442683"/>
            <a:ext cx="5057775" cy="31718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044" y="4973925"/>
            <a:ext cx="2657475" cy="1085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519" y="4935753"/>
            <a:ext cx="2552700" cy="10763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5219" y="4926228"/>
            <a:ext cx="2533650" cy="1085850"/>
          </a:xfrm>
          <a:prstGeom prst="rect">
            <a:avLst/>
          </a:prstGeom>
        </p:spPr>
      </p:pic>
      <p:sp>
        <p:nvSpPr>
          <p:cNvPr id="15" name="TextBox 14"/>
          <p:cNvSpPr txBox="1"/>
          <p:nvPr/>
        </p:nvSpPr>
        <p:spPr>
          <a:xfrm>
            <a:off x="1062182" y="17091"/>
            <a:ext cx="9651999"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4:Khi gặp nhiều người một lúc thì thứ tự chào hỏi như nào là đúng?</a:t>
            </a:r>
            <a:endParaRPr lang="en-US" sz="28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6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7" name="Picture 6"/>
          <p:cNvPicPr>
            <a:picLocks noChangeAspect="1"/>
          </p:cNvPicPr>
          <p:nvPr/>
        </p:nvPicPr>
        <p:blipFill>
          <a:blip r:embed="rId4"/>
          <a:stretch>
            <a:fillRect/>
          </a:stretch>
        </p:blipFill>
        <p:spPr>
          <a:xfrm>
            <a:off x="10714007" y="215597"/>
            <a:ext cx="1192943" cy="981208"/>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Câu tục ngữ</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58528" y="3355675"/>
            <a:ext cx="7375585" cy="830997"/>
          </a:xfrm>
          <a:prstGeom prst="rect">
            <a:avLst/>
          </a:prstGeom>
          <a:noFill/>
        </p:spPr>
        <p:txBody>
          <a:bodyPr wrap="square" rtlCol="0">
            <a:spAutoFit/>
          </a:bodyPr>
          <a:lstStyle/>
          <a:p>
            <a:r>
              <a:rPr lang="en-US" sz="4800" b="1" smtClean="0">
                <a:solidFill>
                  <a:srgbClr val="7030A0"/>
                </a:solidFill>
                <a:latin typeface="Times New Roman" panose="02020603050405020304" pitchFamily="18" charset="0"/>
                <a:cs typeface="Times New Roman" panose="02020603050405020304" pitchFamily="18" charset="0"/>
              </a:rPr>
              <a:t>Lời chào cao hơn mâm cỗ</a:t>
            </a:r>
            <a:endParaRPr lang="en-US" sz="4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9834113" y="851528"/>
            <a:ext cx="841321" cy="786452"/>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7" name="Picture 6"/>
          <p:cNvPicPr>
            <a:picLocks noChangeAspect="1"/>
          </p:cNvPicPr>
          <p:nvPr/>
        </p:nvPicPr>
        <p:blipFill>
          <a:blip r:embed="rId5"/>
          <a:stretch>
            <a:fillRect/>
          </a:stretch>
        </p:blipFill>
        <p:spPr>
          <a:xfrm>
            <a:off x="9900233" y="1027906"/>
            <a:ext cx="841321" cy="786452"/>
          </a:xfrm>
          <a:prstGeom prst="rect">
            <a:avLst/>
          </a:prstGeom>
        </p:spPr>
      </p:pic>
    </p:spTree>
    <p:extLst>
      <p:ext uri="{BB962C8B-B14F-4D97-AF65-F5344CB8AC3E}">
        <p14:creationId xmlns:p14="http://schemas.microsoft.com/office/powerpoint/2010/main" val="2251726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pic>
        <p:nvPicPr>
          <p:cNvPr id="5" name="Picture 4"/>
          <p:cNvPicPr>
            <a:picLocks noChangeAspect="1"/>
          </p:cNvPicPr>
          <p:nvPr/>
        </p:nvPicPr>
        <p:blipFill>
          <a:blip r:embed="rId3"/>
          <a:stretch>
            <a:fillRect/>
          </a:stretch>
        </p:blipFill>
        <p:spPr>
          <a:xfrm>
            <a:off x="207035" y="0"/>
            <a:ext cx="1406106" cy="1155940"/>
          </a:xfrm>
          <a:prstGeom prst="rect">
            <a:avLst/>
          </a:prstGeom>
        </p:spPr>
      </p:pic>
    </p:spTree>
    <p:extLst>
      <p:ext uri="{BB962C8B-B14F-4D97-AF65-F5344CB8AC3E}">
        <p14:creationId xmlns:p14="http://schemas.microsoft.com/office/powerpoint/2010/main" val="12547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34051" y="-130434"/>
            <a:ext cx="1408298" cy="1158340"/>
          </a:xfrm>
          <a:prstGeom prst="rect">
            <a:avLst/>
          </a:prstGeom>
        </p:spPr>
      </p:pic>
    </p:spTree>
    <p:extLst>
      <p:ext uri="{BB962C8B-B14F-4D97-AF65-F5344CB8AC3E}">
        <p14:creationId xmlns:p14="http://schemas.microsoft.com/office/powerpoint/2010/main" val="30873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24628" y="-130435"/>
            <a:ext cx="1408298" cy="1191483"/>
          </a:xfrm>
          <a:prstGeom prst="rect">
            <a:avLst/>
          </a:prstGeom>
        </p:spPr>
      </p:pic>
    </p:spTree>
    <p:extLst>
      <p:ext uri="{BB962C8B-B14F-4D97-AF65-F5344CB8AC3E}">
        <p14:creationId xmlns:p14="http://schemas.microsoft.com/office/powerpoint/2010/main" val="16070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50508" y="-38819"/>
            <a:ext cx="1408298" cy="1158340"/>
          </a:xfrm>
          <a:prstGeom prst="rect">
            <a:avLst/>
          </a:prstGeom>
        </p:spPr>
      </p:pic>
    </p:spTree>
    <p:extLst>
      <p:ext uri="{BB962C8B-B14F-4D97-AF65-F5344CB8AC3E}">
        <p14:creationId xmlns:p14="http://schemas.microsoft.com/office/powerpoint/2010/main" val="6348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Giáo dục</a:t>
            </a:r>
            <a:endParaRPr lang="en-US" sz="3600" b="1">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0136038" y="0"/>
            <a:ext cx="1054956" cy="867712"/>
          </a:xfrm>
          <a:prstGeom prst="rect">
            <a:avLst/>
          </a:prstGeom>
        </p:spPr>
      </p:pic>
      <p:sp>
        <p:nvSpPr>
          <p:cNvPr id="3" name="TextBox 2"/>
          <p:cNvSpPr txBox="1"/>
          <p:nvPr/>
        </p:nvSpPr>
        <p:spPr>
          <a:xfrm>
            <a:off x="1773382" y="1856509"/>
            <a:ext cx="8737600" cy="3416320"/>
          </a:xfrm>
          <a:prstGeom prst="rect">
            <a:avLst/>
          </a:prstGeom>
          <a:noFill/>
        </p:spPr>
        <p:txBody>
          <a:bodyPr wrap="square" rtlCol="0">
            <a:spAutoFit/>
          </a:bodyPr>
          <a:lstStyle/>
          <a:p>
            <a:r>
              <a:rPr lang="en-US" sz="3600" smtClean="0">
                <a:solidFill>
                  <a:srgbClr val="00B0F0"/>
                </a:solidFill>
                <a:latin typeface="Times New Roman" panose="02020603050405020304" pitchFamily="18" charset="0"/>
                <a:cs typeface="Times New Roman" panose="02020603050405020304" pitchFamily="18" charset="0"/>
              </a:rPr>
              <a:t>Các con yêu quý chào hỏi phải đúng lúc,đúng chỗ ,chào khi gặp mặt và tạm biệt .Khi gặp nhiều người cùng một lúc, chúng ta sẽ chào từ người lớn tuổi ,đến người nhỏ tuổi.Khi gặp người lớn tuổi chúng ta lên chủ động chào hỏi trước các con nhớ chưa nào!</a:t>
            </a:r>
            <a:endParaRPr lang="en-US" sz="36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0317192" y="175641"/>
            <a:ext cx="1149848" cy="945762"/>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smtClean="0">
                <a:solidFill>
                  <a:srgbClr val="7030A0"/>
                </a:solidFill>
                <a:latin typeface="Times New Roman" panose="02020603050405020304" pitchFamily="18" charset="0"/>
                <a:cs typeface="Times New Roman" panose="02020603050405020304" pitchFamily="18" charset="0"/>
              </a:rPr>
              <a:t>Trò chơi: Thử tài của bé</a:t>
            </a:r>
            <a:endParaRPr lang="en-US" sz="60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189</Words>
  <Application>Microsoft Office PowerPoint</Application>
  <PresentationFormat>Widescreen</PresentationFormat>
  <Paragraphs>21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KHANH PRO</cp:lastModifiedBy>
  <cp:revision>12</cp:revision>
  <dcterms:created xsi:type="dcterms:W3CDTF">2022-10-16T01:53:31Z</dcterms:created>
  <dcterms:modified xsi:type="dcterms:W3CDTF">2022-10-16T11:37:28Z</dcterms:modified>
</cp:coreProperties>
</file>