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63" r:id="rId2"/>
    <p:sldId id="265" r:id="rId3"/>
    <p:sldId id="267" r:id="rId4"/>
    <p:sldId id="256" r:id="rId5"/>
    <p:sldId id="257" r:id="rId6"/>
    <p:sldId id="258" r:id="rId7"/>
    <p:sldId id="259" r:id="rId8"/>
    <p:sldId id="271" r:id="rId9"/>
    <p:sldId id="268" r:id="rId10"/>
    <p:sldId id="269" r:id="rId11"/>
    <p:sldId id="270" r:id="rId12"/>
    <p:sldId id="272" r:id="rId13"/>
    <p:sldId id="273" r:id="rId14"/>
    <p:sldId id="274"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82" d="100"/>
          <a:sy n="82" d="100"/>
        </p:scale>
        <p:origin x="96" y="1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4C65F6-8F14-47B0-929A-3D003ABABDCC}" type="datetimeFigureOut">
              <a:rPr lang="en-US" smtClean="0"/>
              <a:t>10/7/2022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30BDE9-70FC-43D6-B235-CD79247344D8}" type="slidenum">
              <a:rPr lang="en-US" smtClean="0"/>
              <a:t>‹#›</a:t>
            </a:fld>
            <a:endParaRPr lang="en-US"/>
          </a:p>
        </p:txBody>
      </p:sp>
    </p:spTree>
    <p:extLst>
      <p:ext uri="{BB962C8B-B14F-4D97-AF65-F5344CB8AC3E}">
        <p14:creationId xmlns:p14="http://schemas.microsoft.com/office/powerpoint/2010/main" val="337910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eaLnBrk="0" fontAlgn="base" hangingPunct="0">
              <a:spcBef>
                <a:spcPct val="0"/>
              </a:spcBef>
              <a:spcAft>
                <a:spcPct val="0"/>
              </a:spcAft>
              <a:defRPr/>
            </a:pPr>
            <a:fld id="{39AD698A-D66C-4FA1-BBD8-F72AE9E6E751}" type="slidenum">
              <a:rPr lang="zh-CN" altLang="en-US" smtClean="0">
                <a:solidFill>
                  <a:prstClr val="black"/>
                </a:solidFill>
                <a:ea typeface="微软雅黑" panose="020B0503020204020204" pitchFamily="34" charset="-122"/>
              </a:rPr>
              <a:pPr eaLnBrk="0" fontAlgn="base" hangingPunct="0">
                <a:spcBef>
                  <a:spcPct val="0"/>
                </a:spcBef>
                <a:spcAft>
                  <a:spcPct val="0"/>
                </a:spcAft>
                <a:defRPr/>
              </a:pPr>
              <a:t>1</a:t>
            </a:fld>
            <a:endParaRPr lang="zh-CN" altLang="en-US">
              <a:solidFill>
                <a:prstClr val="black"/>
              </a:solidFill>
              <a:ea typeface="微软雅黑" panose="020B0503020204020204" pitchFamily="34" charset="-122"/>
            </a:endParaRPr>
          </a:p>
        </p:txBody>
      </p:sp>
    </p:spTree>
    <p:extLst>
      <p:ext uri="{BB962C8B-B14F-4D97-AF65-F5344CB8AC3E}">
        <p14:creationId xmlns:p14="http://schemas.microsoft.com/office/powerpoint/2010/main" val="223698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0263C00-843A-405A-80BA-812B7CA8A0C0}"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16676379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63C00-843A-405A-80BA-812B7CA8A0C0}"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26361974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63C00-843A-405A-80BA-812B7CA8A0C0}"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2867556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0263C00-843A-405A-80BA-812B7CA8A0C0}"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633859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50263C00-843A-405A-80BA-812B7CA8A0C0}" type="datetimeFigureOut">
              <a:rPr lang="en-US" smtClean="0"/>
              <a:t>10/7/2022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9010528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0263C00-843A-405A-80BA-812B7CA8A0C0}" type="datetimeFigureOut">
              <a:rPr lang="en-US" smtClean="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34032078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0263C00-843A-405A-80BA-812B7CA8A0C0}" type="datetimeFigureOut">
              <a:rPr lang="en-US" smtClean="0"/>
              <a:t>10/7/2022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4185912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0263C00-843A-405A-80BA-812B7CA8A0C0}" type="datetimeFigureOut">
              <a:rPr lang="en-US" smtClean="0"/>
              <a:t>10/7/2022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37722763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263C00-843A-405A-80BA-812B7CA8A0C0}" type="datetimeFigureOut">
              <a:rPr lang="en-US" smtClean="0"/>
              <a:t>10/7/2022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34691997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263C00-843A-405A-80BA-812B7CA8A0C0}" type="datetimeFigureOut">
              <a:rPr lang="en-US" smtClean="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212392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50263C00-843A-405A-80BA-812B7CA8A0C0}" type="datetimeFigureOut">
              <a:rPr lang="en-US" smtClean="0"/>
              <a:t>10/7/2022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9158298-D56F-4093-83D6-3939183CC823}" type="slidenum">
              <a:rPr lang="en-US" smtClean="0"/>
              <a:t>‹#›</a:t>
            </a:fld>
            <a:endParaRPr lang="en-US"/>
          </a:p>
        </p:txBody>
      </p:sp>
    </p:spTree>
    <p:extLst>
      <p:ext uri="{BB962C8B-B14F-4D97-AF65-F5344CB8AC3E}">
        <p14:creationId xmlns:p14="http://schemas.microsoft.com/office/powerpoint/2010/main" val="24286272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263C00-843A-405A-80BA-812B7CA8A0C0}" type="datetimeFigureOut">
              <a:rPr lang="en-US" smtClean="0"/>
              <a:t>10/7/2022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158298-D56F-4093-83D6-3939183CC823}" type="slidenum">
              <a:rPr lang="en-US" smtClean="0"/>
              <a:t>‹#›</a:t>
            </a:fld>
            <a:endParaRPr lang="en-US"/>
          </a:p>
        </p:txBody>
      </p:sp>
    </p:spTree>
    <p:extLst>
      <p:ext uri="{BB962C8B-B14F-4D97-AF65-F5344CB8AC3E}">
        <p14:creationId xmlns:p14="http://schemas.microsoft.com/office/powerpoint/2010/main" val="35617309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7.xml"/><Relationship Id="rId1" Type="http://schemas.openxmlformats.org/officeDocument/2006/relationships/tags" Target="../tags/tag3.xml"/><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audio" Target="../media/media1.wma"/><Relationship Id="rId7" Type="http://schemas.openxmlformats.org/officeDocument/2006/relationships/image" Target="../media/image10.png"/><Relationship Id="rId2" Type="http://schemas.microsoft.com/office/2007/relationships/media" Target="../media/media1.wma"/><Relationship Id="rId1" Type="http://schemas.openxmlformats.org/officeDocument/2006/relationships/tags" Target="../tags/tag4.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1" name="TextBox 20">
            <a:extLst>
              <a:ext uri="{FF2B5EF4-FFF2-40B4-BE49-F238E27FC236}">
                <a16:creationId xmlns:a16="http://schemas.microsoft.com/office/drawing/2014/main" id="{43746504-02BC-489D-AADA-2ECEEEC3F437}"/>
              </a:ext>
            </a:extLst>
          </p:cNvPr>
          <p:cNvSpPr txBox="1"/>
          <p:nvPr/>
        </p:nvSpPr>
        <p:spPr>
          <a:xfrm>
            <a:off x="2792567" y="1110939"/>
            <a:ext cx="6606862" cy="369332"/>
          </a:xfrm>
          <a:prstGeom prst="rect">
            <a:avLst/>
          </a:prstGeom>
          <a:noFill/>
        </p:spPr>
        <p:txBody>
          <a:bodyPr wrap="square" rtlCol="0">
            <a:spAutoFit/>
          </a:bodyPr>
          <a:lstStyle/>
          <a:p>
            <a:pPr algn="ctr"/>
            <a:r>
              <a:rPr lang="en-US" b="1" dirty="0">
                <a:solidFill>
                  <a:srgbClr val="C00000"/>
                </a:solidFill>
                <a:latin typeface="Times New Roman" panose="02020603050405020304" pitchFamily="18" charset="0"/>
                <a:cs typeface="Times New Roman" panose="02020603050405020304" pitchFamily="18" charset="0"/>
              </a:rPr>
              <a:t>ỦY BAN NHÂN DÂN QUẬN LONG BIÊN</a:t>
            </a:r>
          </a:p>
        </p:txBody>
      </p:sp>
      <p:sp>
        <p:nvSpPr>
          <p:cNvPr id="22" name="TextBox 21">
            <a:extLst>
              <a:ext uri="{FF2B5EF4-FFF2-40B4-BE49-F238E27FC236}">
                <a16:creationId xmlns:a16="http://schemas.microsoft.com/office/drawing/2014/main" id="{C144F489-6BF7-49BE-B0F8-C45B535DC948}"/>
              </a:ext>
            </a:extLst>
          </p:cNvPr>
          <p:cNvSpPr txBox="1"/>
          <p:nvPr/>
        </p:nvSpPr>
        <p:spPr>
          <a:xfrm>
            <a:off x="2792567" y="1426870"/>
            <a:ext cx="6606862" cy="369332"/>
          </a:xfrm>
          <a:prstGeom prst="rect">
            <a:avLst/>
          </a:prstGeom>
          <a:noFill/>
        </p:spPr>
        <p:txBody>
          <a:bodyPr wrap="square" rtlCol="0">
            <a:spAutoFit/>
          </a:bodyPr>
          <a:lstStyle/>
          <a:p>
            <a:pPr algn="ctr"/>
            <a:r>
              <a:rPr lang="en-US" b="1" dirty="0">
                <a:solidFill>
                  <a:srgbClr val="C00000"/>
                </a:solidFill>
                <a:latin typeface="Times New Roman" panose="02020603050405020304" pitchFamily="18" charset="0"/>
                <a:cs typeface="Times New Roman" panose="02020603050405020304" pitchFamily="18" charset="0"/>
              </a:rPr>
              <a:t>TRƯỜNG MẦM NON TUỔI HOA</a:t>
            </a:r>
          </a:p>
        </p:txBody>
      </p:sp>
      <p:sp>
        <p:nvSpPr>
          <p:cNvPr id="23" name="TextBox 22">
            <a:extLst>
              <a:ext uri="{FF2B5EF4-FFF2-40B4-BE49-F238E27FC236}">
                <a16:creationId xmlns:a16="http://schemas.microsoft.com/office/drawing/2014/main" id="{2252FBFC-B116-495E-A065-44A0BFEB7C39}"/>
              </a:ext>
            </a:extLst>
          </p:cNvPr>
          <p:cNvSpPr txBox="1"/>
          <p:nvPr/>
        </p:nvSpPr>
        <p:spPr>
          <a:xfrm>
            <a:off x="855133" y="3105585"/>
            <a:ext cx="10369455" cy="738664"/>
          </a:xfrm>
          <a:prstGeom prst="rect">
            <a:avLst/>
          </a:prstGeom>
          <a:noFill/>
        </p:spPr>
        <p:txBody>
          <a:bodyPr wrap="square" rtlCol="0">
            <a:spAutoFit/>
          </a:bodyPr>
          <a:lstStyle/>
          <a:p>
            <a:pPr algn="ctr"/>
            <a:r>
              <a:rPr lang="en-US" sz="2800" b="1" dirty="0" smtClean="0">
                <a:solidFill>
                  <a:srgbClr val="C00000"/>
                </a:solidFill>
                <a:latin typeface="Times New Roman" panose="02020603050405020304" pitchFamily="18" charset="0"/>
                <a:cs typeface="Times New Roman" panose="02020603050405020304" pitchFamily="18" charset="0"/>
              </a:rPr>
              <a:t>ĐỀ </a:t>
            </a:r>
            <a:r>
              <a:rPr lang="en-US" sz="2400" b="1" dirty="0" smtClean="0">
                <a:solidFill>
                  <a:srgbClr val="C00000"/>
                </a:solidFill>
                <a:latin typeface="Times New Roman" panose="02020603050405020304" pitchFamily="18" charset="0"/>
                <a:cs typeface="Times New Roman" panose="02020603050405020304" pitchFamily="18" charset="0"/>
              </a:rPr>
              <a:t>TÀI</a:t>
            </a:r>
            <a:r>
              <a:rPr lang="en-US" sz="2800" b="1" dirty="0" smtClean="0">
                <a:solidFill>
                  <a:srgbClr val="C00000"/>
                </a:solidFill>
                <a:latin typeface="Times New Roman" panose="02020603050405020304" pitchFamily="18" charset="0"/>
                <a:cs typeface="Times New Roman" panose="02020603050405020304" pitchFamily="18" charset="0"/>
              </a:rPr>
              <a:t>: THƠ LỜI </a:t>
            </a:r>
            <a:r>
              <a:rPr lang="vi-VN" sz="2800" b="1" dirty="0" smtClean="0">
                <a:solidFill>
                  <a:srgbClr val="C00000"/>
                </a:solidFill>
                <a:latin typeface="Times New Roman" panose="02020603050405020304" pitchFamily="18" charset="0"/>
                <a:cs typeface="Times New Roman" panose="02020603050405020304" pitchFamily="18" charset="0"/>
              </a:rPr>
              <a:t>BÉ THỔI CƠM</a:t>
            </a:r>
            <a:endParaRPr lang="vi-VN" sz="2800" b="1" dirty="0">
              <a:solidFill>
                <a:srgbClr val="C00000"/>
              </a:solidFill>
              <a:latin typeface="Times New Roman" panose="02020603050405020304" pitchFamily="18" charset="0"/>
              <a:cs typeface="Times New Roman" panose="02020603050405020304" pitchFamily="18" charset="0"/>
            </a:endParaRPr>
          </a:p>
          <a:p>
            <a:pPr algn="ctr"/>
            <a:endParaRPr lang="en-US" sz="1400" b="1" dirty="0">
              <a:solidFill>
                <a:srgbClr val="FF0000"/>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3EB22AF6-8E79-4BED-AC0B-2621BBFB2A83}"/>
              </a:ext>
            </a:extLst>
          </p:cNvPr>
          <p:cNvSpPr/>
          <p:nvPr/>
        </p:nvSpPr>
        <p:spPr>
          <a:xfrm>
            <a:off x="1888577" y="2570300"/>
            <a:ext cx="7982254" cy="523220"/>
          </a:xfrm>
          <a:prstGeom prst="rect">
            <a:avLst/>
          </a:prstGeom>
          <a:noFill/>
        </p:spPr>
        <p:txBody>
          <a:bodyPr wrap="square" lIns="91440" tIns="45720" rIns="91440" bIns="45720">
            <a:spAutoFit/>
          </a:bodyPr>
          <a:lstStyle/>
          <a:p>
            <a:pPr algn="ctr"/>
            <a:r>
              <a:rPr lang="en-US" sz="2800" b="1" dirty="0">
                <a:ln w="0"/>
                <a:solidFill>
                  <a:srgbClr val="0066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LĨNH VỰC PHÁT TRIỂN </a:t>
            </a:r>
            <a:r>
              <a:rPr lang="en-US" sz="2800" b="1" dirty="0" smtClean="0">
                <a:ln w="0"/>
                <a:solidFill>
                  <a:srgbClr val="0066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NGÔN NGỮ</a:t>
            </a:r>
            <a:endParaRPr lang="en-US" sz="2800" b="1" dirty="0">
              <a:ln w="0"/>
              <a:solidFill>
                <a:srgbClr val="0066FF"/>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82496" y="1753502"/>
            <a:ext cx="918304" cy="918304"/>
          </a:xfrm>
          <a:prstGeom prst="rect">
            <a:avLst/>
          </a:prstGeom>
        </p:spPr>
      </p:pic>
      <p:sp>
        <p:nvSpPr>
          <p:cNvPr id="12" name="TextBox 11">
            <a:extLst>
              <a:ext uri="{FF2B5EF4-FFF2-40B4-BE49-F238E27FC236}">
                <a16:creationId xmlns:a16="http://schemas.microsoft.com/office/drawing/2014/main" id="{3AA1AEAA-A75E-4E0D-9916-FD1EEED8E42A}"/>
              </a:ext>
            </a:extLst>
          </p:cNvPr>
          <p:cNvSpPr txBox="1"/>
          <p:nvPr/>
        </p:nvSpPr>
        <p:spPr>
          <a:xfrm>
            <a:off x="2915216" y="3837968"/>
            <a:ext cx="6327273" cy="769441"/>
          </a:xfrm>
          <a:prstGeom prst="rect">
            <a:avLst/>
          </a:prstGeom>
          <a:noFill/>
        </p:spPr>
        <p:txBody>
          <a:bodyPr wrap="square" rtlCol="0">
            <a:spAutoFit/>
          </a:bodyPr>
          <a:lstStyle/>
          <a:p>
            <a:pPr algn="ctr"/>
            <a:r>
              <a:rPr lang="en-US" sz="2400" b="1" dirty="0" err="1">
                <a:solidFill>
                  <a:srgbClr val="0070C0"/>
                </a:solidFill>
                <a:latin typeface="Times New Roman" panose="02020603050405020304" pitchFamily="18" charset="0"/>
                <a:cs typeface="Times New Roman" panose="02020603050405020304" pitchFamily="18" charset="0"/>
              </a:rPr>
              <a:t>Lứa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tuổi</a:t>
            </a:r>
            <a:r>
              <a:rPr lang="en-US" sz="2400" b="1" dirty="0">
                <a:solidFill>
                  <a:srgbClr val="0070C0"/>
                </a:solidFill>
                <a:latin typeface="Times New Roman" panose="02020603050405020304" pitchFamily="18" charset="0"/>
                <a:cs typeface="Times New Roman" panose="02020603050405020304" pitchFamily="18" charset="0"/>
              </a:rPr>
              <a:t>: 5-6 </a:t>
            </a:r>
            <a:r>
              <a:rPr lang="en-US" sz="2400" b="1" dirty="0" err="1" smtClean="0">
                <a:solidFill>
                  <a:srgbClr val="0070C0"/>
                </a:solidFill>
                <a:latin typeface="Times New Roman" panose="02020603050405020304" pitchFamily="18" charset="0"/>
                <a:cs typeface="Times New Roman" panose="02020603050405020304" pitchFamily="18" charset="0"/>
              </a:rPr>
              <a:t>tuổ</a:t>
            </a:r>
            <a:r>
              <a:rPr lang="en-US" sz="2000" b="1" dirty="0" err="1" smtClean="0">
                <a:solidFill>
                  <a:srgbClr val="0070C0"/>
                </a:solidFill>
                <a:latin typeface="Times New Roman" panose="02020603050405020304" pitchFamily="18" charset="0"/>
                <a:cs typeface="Times New Roman" panose="02020603050405020304" pitchFamily="18" charset="0"/>
              </a:rPr>
              <a:t>i</a:t>
            </a:r>
            <a:endParaRPr lang="vi-VN" sz="2000" b="1" dirty="0" smtClean="0">
              <a:solidFill>
                <a:srgbClr val="0070C0"/>
              </a:solidFill>
              <a:latin typeface="Times New Roman" panose="02020603050405020304" pitchFamily="18" charset="0"/>
              <a:cs typeface="Times New Roman" panose="02020603050405020304" pitchFamily="18" charset="0"/>
            </a:endParaRPr>
          </a:p>
          <a:p>
            <a:pPr algn="ctr"/>
            <a:r>
              <a:rPr lang="vi-VN" sz="2000" b="1" dirty="0" smtClean="0">
                <a:solidFill>
                  <a:srgbClr val="0070C0"/>
                </a:solidFill>
                <a:latin typeface="Times New Roman" panose="02020603050405020304" pitchFamily="18" charset="0"/>
                <a:cs typeface="Times New Roman" panose="02020603050405020304" pitchFamily="18" charset="0"/>
              </a:rPr>
              <a:t>Giáo viên: Lê Thị Huế</a:t>
            </a:r>
            <a:endParaRPr lang="en-US" sz="2000" b="1" dirty="0">
              <a:solidFill>
                <a:srgbClr val="0070C0"/>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57693947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3" name="Rectangle 2"/>
          <p:cNvSpPr/>
          <p:nvPr/>
        </p:nvSpPr>
        <p:spPr>
          <a:xfrm>
            <a:off x="2121918" y="558956"/>
            <a:ext cx="5215082" cy="523220"/>
          </a:xfrm>
          <a:prstGeom prst="rect">
            <a:avLst/>
          </a:prstGeom>
        </p:spPr>
        <p:txBody>
          <a:bodyPr wrap="none">
            <a:spAutoFit/>
          </a:bodyPr>
          <a:lstStyle/>
          <a:p>
            <a:r>
              <a:rPr lang="vi-VN" sz="2800" dirty="0">
                <a:solidFill>
                  <a:srgbClr val="002060"/>
                </a:solidFill>
                <a:latin typeface="+mj-lt"/>
              </a:rPr>
              <a:t>Trước khi nấu cơm bé phải làm gì?</a:t>
            </a:r>
            <a:endParaRPr lang="en-US" sz="2800" dirty="0">
              <a:solidFill>
                <a:srgbClr val="002060"/>
              </a:solidFill>
              <a:latin typeface="+mj-lt"/>
            </a:endParaRPr>
          </a:p>
        </p:txBody>
      </p:sp>
      <p:sp>
        <p:nvSpPr>
          <p:cNvPr id="4" name="Rectangle 3"/>
          <p:cNvSpPr/>
          <p:nvPr/>
        </p:nvSpPr>
        <p:spPr>
          <a:xfrm>
            <a:off x="6925450" y="1054289"/>
            <a:ext cx="4580251" cy="523220"/>
          </a:xfrm>
          <a:prstGeom prst="rect">
            <a:avLst/>
          </a:prstGeom>
        </p:spPr>
        <p:txBody>
          <a:bodyPr wrap="square">
            <a:spAutoFit/>
          </a:bodyPr>
          <a:lstStyle/>
          <a:p>
            <a:r>
              <a:rPr lang="en-US" dirty="0">
                <a:solidFill>
                  <a:srgbClr val="3C3C3C"/>
                </a:solidFill>
                <a:latin typeface="Arial" panose="020B0604020202020204" pitchFamily="34" charset="0"/>
              </a:rPr>
              <a:t> </a:t>
            </a:r>
            <a:r>
              <a:rPr lang="en-US" sz="2800" dirty="0" err="1">
                <a:solidFill>
                  <a:srgbClr val="002060"/>
                </a:solidFill>
                <a:latin typeface="Times New Roman" panose="02020603050405020304" pitchFamily="18" charset="0"/>
                <a:cs typeface="Times New Roman" panose="02020603050405020304" pitchFamily="18" charset="0"/>
              </a:rPr>
              <a:t>Vì</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sao</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bé</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phải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nhờ</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chị</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giúp</a:t>
            </a:r>
            <a:r>
              <a:rPr lang="en-US" sz="2800" dirty="0">
                <a:solidFill>
                  <a:srgbClr val="002060"/>
                </a:solidFill>
                <a:latin typeface="Times New Roman" panose="02020603050405020304" pitchFamily="18" charset="0"/>
                <a:cs typeface="Times New Roman" panose="02020603050405020304" pitchFamily="18" charset="0"/>
              </a:rPr>
              <a:t>?</a:t>
            </a:r>
          </a:p>
        </p:txBody>
      </p:sp>
      <p:pic>
        <p:nvPicPr>
          <p:cNvPr id="5" name="Picture 4"/>
          <p:cNvPicPr>
            <a:picLocks noChangeAspect="1"/>
          </p:cNvPicPr>
          <p:nvPr/>
        </p:nvPicPr>
        <p:blipFill>
          <a:blip r:embed="rId3"/>
          <a:stretch>
            <a:fillRect/>
          </a:stretch>
        </p:blipFill>
        <p:spPr>
          <a:xfrm>
            <a:off x="3223845" y="1641132"/>
            <a:ext cx="6295807" cy="3577310"/>
          </a:xfrm>
          <a:prstGeom prst="rect">
            <a:avLst/>
          </a:prstGeom>
        </p:spPr>
      </p:pic>
    </p:spTree>
    <p:extLst>
      <p:ext uri="{BB962C8B-B14F-4D97-AF65-F5344CB8AC3E}">
        <p14:creationId xmlns:p14="http://schemas.microsoft.com/office/powerpoint/2010/main" val="316103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3" name="Rectangle 2"/>
          <p:cNvSpPr/>
          <p:nvPr/>
        </p:nvSpPr>
        <p:spPr>
          <a:xfrm>
            <a:off x="3026977" y="1046474"/>
            <a:ext cx="4485523" cy="461665"/>
          </a:xfrm>
          <a:prstGeom prst="rect">
            <a:avLst/>
          </a:prstGeom>
        </p:spPr>
        <p:txBody>
          <a:bodyPr wrap="none">
            <a:spAutoFit/>
          </a:bodyPr>
          <a:lstStyle/>
          <a:p>
            <a:r>
              <a:rPr lang="vi-VN" sz="2400" dirty="0">
                <a:solidFill>
                  <a:srgbClr val="002060"/>
                </a:solidFill>
                <a:latin typeface="+mj-lt"/>
              </a:rPr>
              <a:t>Khi cơm sôi thì trông như thế nào?</a:t>
            </a:r>
            <a:endParaRPr lang="en-US" sz="2400" dirty="0">
              <a:solidFill>
                <a:srgbClr val="002060"/>
              </a:solidFill>
              <a:latin typeface="+mj-lt"/>
            </a:endParaRPr>
          </a:p>
        </p:txBody>
      </p:sp>
      <p:sp>
        <p:nvSpPr>
          <p:cNvPr id="4" name="Rectangle 3"/>
          <p:cNvSpPr/>
          <p:nvPr/>
        </p:nvSpPr>
        <p:spPr>
          <a:xfrm>
            <a:off x="3153506" y="5631057"/>
            <a:ext cx="7834533" cy="1200329"/>
          </a:xfrm>
          <a:prstGeom prst="rect">
            <a:avLst/>
          </a:prstGeom>
        </p:spPr>
        <p:txBody>
          <a:bodyPr wrap="square">
            <a:spAutoFit/>
          </a:bodyPr>
          <a:lstStyle/>
          <a:p>
            <a:r>
              <a:rPr lang="vi-VN" sz="2400" dirty="0" smtClean="0">
                <a:solidFill>
                  <a:srgbClr val="002060"/>
                </a:solidFill>
                <a:latin typeface="+mj-lt"/>
              </a:rPr>
              <a:t>Giảng </a:t>
            </a:r>
            <a:r>
              <a:rPr lang="vi-VN" sz="2400" dirty="0">
                <a:solidFill>
                  <a:srgbClr val="002060"/>
                </a:solidFill>
                <a:latin typeface="+mj-lt"/>
              </a:rPr>
              <a:t>giải từ:‘‘Lục bục” là tiếng sôi của nồi cơm.</a:t>
            </a:r>
            <a:br>
              <a:rPr lang="vi-VN" sz="2400" dirty="0">
                <a:solidFill>
                  <a:srgbClr val="002060"/>
                </a:solidFill>
                <a:latin typeface="+mj-lt"/>
              </a:rPr>
            </a:br>
            <a:r>
              <a:rPr lang="vi-VN" sz="2400" dirty="0">
                <a:solidFill>
                  <a:srgbClr val="002060"/>
                </a:solidFill>
                <a:latin typeface="+mj-lt"/>
              </a:rPr>
              <a:t>Khi cơm sôi thì mặt gạo hiện ra những chiếc bong bóng tròn nổi lên trên</a:t>
            </a:r>
            <a:endParaRPr lang="en-US" sz="2400" dirty="0">
              <a:solidFill>
                <a:srgbClr val="002060"/>
              </a:solidFill>
              <a:latin typeface="+mj-lt"/>
            </a:endParaRPr>
          </a:p>
        </p:txBody>
      </p:sp>
      <p:pic>
        <p:nvPicPr>
          <p:cNvPr id="5" name="Picture 4"/>
          <p:cNvPicPr>
            <a:picLocks noChangeAspect="1"/>
          </p:cNvPicPr>
          <p:nvPr/>
        </p:nvPicPr>
        <p:blipFill>
          <a:blip r:embed="rId3"/>
          <a:stretch>
            <a:fillRect/>
          </a:stretch>
        </p:blipFill>
        <p:spPr>
          <a:xfrm>
            <a:off x="3411415" y="1679459"/>
            <a:ext cx="6486270" cy="3687945"/>
          </a:xfrm>
          <a:prstGeom prst="rect">
            <a:avLst/>
          </a:prstGeom>
        </p:spPr>
      </p:pic>
    </p:spTree>
    <p:extLst>
      <p:ext uri="{BB962C8B-B14F-4D97-AF65-F5344CB8AC3E}">
        <p14:creationId xmlns:p14="http://schemas.microsoft.com/office/powerpoint/2010/main" val="242648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3" name="Rectangle 2"/>
          <p:cNvSpPr/>
          <p:nvPr/>
        </p:nvSpPr>
        <p:spPr>
          <a:xfrm>
            <a:off x="2788920" y="579120"/>
            <a:ext cx="6401109" cy="523220"/>
          </a:xfrm>
          <a:prstGeom prst="rect">
            <a:avLst/>
          </a:prstGeom>
        </p:spPr>
        <p:txBody>
          <a:bodyPr wrap="square">
            <a:spAutoFit/>
          </a:bodyPr>
          <a:lstStyle/>
          <a:p>
            <a:r>
              <a:rPr lang="vi-VN" dirty="0">
                <a:solidFill>
                  <a:srgbClr val="3C3C3C"/>
                </a:solidFill>
              </a:rPr>
              <a:t> </a:t>
            </a:r>
            <a:r>
              <a:rPr lang="vi-VN" sz="2800" dirty="0">
                <a:solidFill>
                  <a:srgbClr val="002060"/>
                </a:solidFill>
                <a:latin typeface="+mj-lt"/>
              </a:rPr>
              <a:t>Khi bố mẹ sắp về thì nồi cơm như thế nào?</a:t>
            </a:r>
            <a:endParaRPr lang="en-US" sz="2800" dirty="0">
              <a:solidFill>
                <a:srgbClr val="002060"/>
              </a:solidFill>
              <a:latin typeface="+mj-lt"/>
            </a:endParaRPr>
          </a:p>
        </p:txBody>
      </p:sp>
      <p:sp>
        <p:nvSpPr>
          <p:cNvPr id="4" name="Rectangle 3"/>
          <p:cNvSpPr/>
          <p:nvPr/>
        </p:nvSpPr>
        <p:spPr>
          <a:xfrm>
            <a:off x="3196926" y="5555524"/>
            <a:ext cx="6096000" cy="830997"/>
          </a:xfrm>
          <a:prstGeom prst="rect">
            <a:avLst/>
          </a:prstGeom>
        </p:spPr>
        <p:txBody>
          <a:bodyPr>
            <a:spAutoFit/>
          </a:bodyPr>
          <a:lstStyle/>
          <a:p>
            <a:r>
              <a:rPr lang="vi-VN" sz="2400" dirty="0">
                <a:solidFill>
                  <a:srgbClr val="002060"/>
                </a:solidFill>
                <a:latin typeface="+mj-lt"/>
              </a:rPr>
              <a:t>Khi bé đã nấu cơm xong thì bé lại tiếp tục chơi.khi bố mẹ sắp về thì nồi cơm đã chín.</a:t>
            </a:r>
            <a:endParaRPr lang="en-US" dirty="0">
              <a:solidFill>
                <a:srgbClr val="002060"/>
              </a:solidFill>
              <a:latin typeface="+mj-lt"/>
            </a:endParaRPr>
          </a:p>
        </p:txBody>
      </p:sp>
      <p:pic>
        <p:nvPicPr>
          <p:cNvPr id="5" name="Picture 4"/>
          <p:cNvPicPr>
            <a:picLocks noChangeAspect="1"/>
          </p:cNvPicPr>
          <p:nvPr/>
        </p:nvPicPr>
        <p:blipFill>
          <a:blip r:embed="rId3"/>
          <a:stretch>
            <a:fillRect/>
          </a:stretch>
        </p:blipFill>
        <p:spPr>
          <a:xfrm>
            <a:off x="3196926" y="1485129"/>
            <a:ext cx="6627132" cy="3796867"/>
          </a:xfrm>
          <a:prstGeom prst="rect">
            <a:avLst/>
          </a:prstGeom>
        </p:spPr>
      </p:pic>
    </p:spTree>
    <p:extLst>
      <p:ext uri="{BB962C8B-B14F-4D97-AF65-F5344CB8AC3E}">
        <p14:creationId xmlns:p14="http://schemas.microsoft.com/office/powerpoint/2010/main" val="4053723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down)">
                                      <p:cBhvr>
                                        <p:cTn id="1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3" name="Rectangle 2"/>
          <p:cNvSpPr/>
          <p:nvPr/>
        </p:nvSpPr>
        <p:spPr>
          <a:xfrm>
            <a:off x="3206045" y="2816704"/>
            <a:ext cx="6807200" cy="1631216"/>
          </a:xfrm>
          <a:prstGeom prst="rect">
            <a:avLst/>
          </a:prstGeom>
        </p:spPr>
        <p:txBody>
          <a:bodyPr wrap="square">
            <a:spAutoFit/>
          </a:bodyPr>
          <a:lstStyle/>
          <a:p>
            <a:r>
              <a:rPr lang="vi-VN" sz="2000" dirty="0" smtClean="0">
                <a:solidFill>
                  <a:srgbClr val="002060"/>
                </a:solidFill>
                <a:latin typeface="+mj-lt"/>
              </a:rPr>
              <a:t>* </a:t>
            </a:r>
            <a:r>
              <a:rPr lang="vi-VN" sz="2000" dirty="0">
                <a:solidFill>
                  <a:srgbClr val="002060"/>
                </a:solidFill>
                <a:latin typeface="+mj-lt"/>
              </a:rPr>
              <a:t>GD: Các con phải chăm chỉ học tập, làm những việc mình có thể làm và nhờ sự giúp đỡ của người khác để giúp đỡ bố mẹ như: Thổi cơm, rửa chén, quét nhà... Đó cũng được thể hiện việc các con biết làm theo 5 điều Bác Hồ dạy đó là ‘‘Học tập tốt, lao động tốt”, ‘‘Tuổi nhỏ làm việc nhỏ, tùy theo sức của mình” </a:t>
            </a:r>
            <a:endParaRPr lang="en-US" sz="2000" dirty="0">
              <a:solidFill>
                <a:srgbClr val="002060"/>
              </a:solidFill>
              <a:latin typeface="+mj-lt"/>
            </a:endParaRPr>
          </a:p>
        </p:txBody>
      </p:sp>
    </p:spTree>
    <p:extLst>
      <p:ext uri="{BB962C8B-B14F-4D97-AF65-F5344CB8AC3E}">
        <p14:creationId xmlns:p14="http://schemas.microsoft.com/office/powerpoint/2010/main" val="773921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05509"/>
            <a:ext cx="12192001" cy="6854239"/>
          </a:xfrm>
          <a:prstGeom prst="rect">
            <a:avLst/>
          </a:prstGeom>
        </p:spPr>
      </p:pic>
      <p:sp>
        <p:nvSpPr>
          <p:cNvPr id="3" name="Rectangle 2"/>
          <p:cNvSpPr/>
          <p:nvPr/>
        </p:nvSpPr>
        <p:spPr>
          <a:xfrm>
            <a:off x="3950155" y="2076381"/>
            <a:ext cx="4737194" cy="2308324"/>
          </a:xfrm>
          <a:prstGeom prst="rect">
            <a:avLst/>
          </a:prstGeom>
          <a:noFill/>
        </p:spPr>
        <p:txBody>
          <a:bodyPr wrap="none" lIns="91440" tIns="45720" rIns="91440" bIns="45720">
            <a:spAutoFit/>
          </a:bodyPr>
          <a:lstStyle/>
          <a:p>
            <a:r>
              <a:rPr lang="vi-VN" sz="3600" b="0" cap="none" spc="0" dirty="0" smtClean="0">
                <a:ln w="0"/>
                <a:solidFill>
                  <a:schemeClr val="tx1"/>
                </a:solidFill>
                <a:effectLst>
                  <a:outerShdw blurRad="38100" dist="19050" dir="2700000" algn="tl" rotWithShape="0">
                    <a:schemeClr val="dk1">
                      <a:alpha val="40000"/>
                    </a:schemeClr>
                  </a:outerShdw>
                </a:effectLst>
                <a:latin typeface="+mj-lt"/>
              </a:rPr>
              <a:t>Giờ học của chúng mình</a:t>
            </a:r>
          </a:p>
          <a:p>
            <a:r>
              <a:rPr lang="vi-VN" sz="3600" b="0" cap="none" spc="0" dirty="0" smtClean="0">
                <a:ln w="0"/>
                <a:solidFill>
                  <a:schemeClr val="tx1"/>
                </a:solidFill>
                <a:effectLst>
                  <a:outerShdw blurRad="38100" dist="19050" dir="2700000" algn="tl" rotWithShape="0">
                    <a:schemeClr val="dk1">
                      <a:alpha val="40000"/>
                    </a:schemeClr>
                  </a:outerShdw>
                </a:effectLst>
                <a:latin typeface="+mj-lt"/>
              </a:rPr>
              <a:t> đến đây là hết rồi</a:t>
            </a:r>
          </a:p>
          <a:p>
            <a:r>
              <a:rPr lang="vi-VN" sz="3600" dirty="0" smtClean="0">
                <a:ln w="0"/>
                <a:effectLst>
                  <a:outerShdw blurRad="38100" dist="19050" dir="2700000" algn="tl" rotWithShape="0">
                    <a:schemeClr val="dk1">
                      <a:alpha val="40000"/>
                    </a:schemeClr>
                  </a:outerShdw>
                </a:effectLst>
                <a:latin typeface="+mj-lt"/>
              </a:rPr>
              <a:t>Hẹn gặp lại các con </a:t>
            </a:r>
          </a:p>
          <a:p>
            <a:r>
              <a:rPr lang="vi-VN" sz="3600" dirty="0" smtClean="0">
                <a:ln w="0"/>
                <a:effectLst>
                  <a:outerShdw blurRad="38100" dist="19050" dir="2700000" algn="tl" rotWithShape="0">
                    <a:schemeClr val="dk1">
                      <a:alpha val="40000"/>
                    </a:schemeClr>
                  </a:outerShdw>
                </a:effectLst>
                <a:latin typeface="+mj-lt"/>
              </a:rPr>
              <a:t>vào những giờ học sau</a:t>
            </a:r>
            <a:endParaRPr lang="en-US" sz="3600" b="0" cap="none" spc="0" dirty="0">
              <a:ln w="0"/>
              <a:solidFill>
                <a:schemeClr val="tx1"/>
              </a:solidFill>
              <a:effectLst>
                <a:outerShdw blurRad="38100" dist="19050" dir="2700000" algn="tl" rotWithShape="0">
                  <a:schemeClr val="dk1">
                    <a:alpha val="40000"/>
                  </a:schemeClr>
                </a:outerShdw>
              </a:effectLst>
              <a:latin typeface="+mj-lt"/>
            </a:endParaRPr>
          </a:p>
        </p:txBody>
      </p:sp>
    </p:spTree>
    <p:extLst>
      <p:ext uri="{BB962C8B-B14F-4D97-AF65-F5344CB8AC3E}">
        <p14:creationId xmlns:p14="http://schemas.microsoft.com/office/powerpoint/2010/main" val="57333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6" name="TextBox 5"/>
          <p:cNvSpPr txBox="1"/>
          <p:nvPr/>
        </p:nvSpPr>
        <p:spPr>
          <a:xfrm>
            <a:off x="3268301" y="2453489"/>
            <a:ext cx="6355533" cy="707886"/>
          </a:xfrm>
          <a:prstGeom prst="rect">
            <a:avLst/>
          </a:prstGeom>
          <a:noFill/>
        </p:spPr>
        <p:txBody>
          <a:bodyPr wrap="square" rtlCol="0">
            <a:spAutoFit/>
          </a:bodyPr>
          <a:lstStyle/>
          <a:p>
            <a:r>
              <a:rPr lang="en-US" sz="40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Bài</a:t>
            </a:r>
            <a:r>
              <a:rPr lang="en-US" sz="40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en-US" sz="4000" b="1" dirty="0" err="1"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thơ</a:t>
            </a:r>
            <a:r>
              <a:rPr lang="en-US" sz="40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 </a:t>
            </a:r>
            <a:r>
              <a:rPr lang="vi-VN" sz="4000" b="1" dirty="0" smtClean="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rPr>
              <a:t>Bé thổi cơm</a:t>
            </a:r>
            <a:endParaRPr lang="en-US" sz="4000" b="1" dirty="0">
              <a:ln w="22225">
                <a:solidFill>
                  <a:schemeClr val="accent2"/>
                </a:solidFill>
                <a:prstDash val="solid"/>
              </a:ln>
              <a:solidFill>
                <a:schemeClr val="accent2">
                  <a:lumMod val="40000"/>
                  <a:lumOff val="60000"/>
                </a:scheme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558827" y="3458424"/>
            <a:ext cx="3902043" cy="523220"/>
          </a:xfrm>
          <a:prstGeom prst="rect">
            <a:avLst/>
          </a:prstGeom>
          <a:noFill/>
        </p:spPr>
        <p:txBody>
          <a:bodyPr wrap="square" rtlCol="0">
            <a:spAutoFit/>
          </a:bodyPr>
          <a:lstStyle/>
          <a:p>
            <a:r>
              <a:rPr lang="en-US" sz="28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Tác</a:t>
            </a: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a:t>
            </a: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dirty="0" err="1"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Võ</a:t>
            </a:r>
            <a:r>
              <a:rPr lang="en-US"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2800" dirty="0" smtClean="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Thanh An</a:t>
            </a:r>
            <a:endParaRPr lang="en-US" sz="28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37639" y="3539905"/>
            <a:ext cx="4101961" cy="3544339"/>
          </a:xfrm>
          <a:prstGeom prst="rect">
            <a:avLst/>
          </a:prstGeom>
        </p:spPr>
      </p:pic>
      <p:pic>
        <p:nvPicPr>
          <p:cNvPr id="2" name="Picture 1"/>
          <p:cNvPicPr>
            <a:picLocks noChangeAspect="1"/>
          </p:cNvPicPr>
          <p:nvPr/>
        </p:nvPicPr>
        <p:blipFill>
          <a:blip r:embed="rId5"/>
          <a:stretch>
            <a:fillRect/>
          </a:stretch>
        </p:blipFill>
        <p:spPr>
          <a:xfrm>
            <a:off x="159827" y="106230"/>
            <a:ext cx="627942" cy="634039"/>
          </a:xfrm>
          <a:prstGeom prst="rect">
            <a:avLst/>
          </a:prstGeom>
        </p:spPr>
      </p:pic>
    </p:spTree>
    <p:custDataLst>
      <p:tags r:id="rId1"/>
    </p:custDataLst>
    <p:extLst>
      <p:ext uri="{BB962C8B-B14F-4D97-AF65-F5344CB8AC3E}">
        <p14:creationId xmlns:p14="http://schemas.microsoft.com/office/powerpoint/2010/main" val="22855836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barn(inVertical)">
                                      <p:cBhvr>
                                        <p:cTn id="1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6" name="TextBox 5"/>
          <p:cNvSpPr txBox="1"/>
          <p:nvPr/>
        </p:nvSpPr>
        <p:spPr>
          <a:xfrm>
            <a:off x="3268301" y="2453489"/>
            <a:ext cx="6437014" cy="1323439"/>
          </a:xfrm>
          <a:prstGeom prst="rect">
            <a:avLst/>
          </a:prstGeom>
          <a:noFill/>
        </p:spPr>
        <p:txBody>
          <a:bodyPr wrap="square" rtlCol="0">
            <a:spAutoFit/>
          </a:bodyPr>
          <a:lstStyle/>
          <a:p>
            <a:pPr algn="ctr"/>
            <a:r>
              <a:rPr lang="en-US" sz="4000" b="1" smtClean="0">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rPr>
              <a:t>Cô vừa đọc cho các nghe bài thơ gì? Do ai sáng tác?</a:t>
            </a:r>
            <a:endParaRPr lang="en-US" sz="40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5232402" y="3776928"/>
            <a:ext cx="3902042" cy="523220"/>
          </a:xfrm>
          <a:prstGeom prst="rect">
            <a:avLst/>
          </a:prstGeom>
          <a:noFill/>
        </p:spPr>
        <p:txBody>
          <a:bodyPr wrap="square" rtlCol="0">
            <a:spAutoFit/>
          </a:bodyPr>
          <a:lstStyle/>
          <a:p>
            <a:r>
              <a:rPr lang="en-US" sz="2800" dirty="0" err="1"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Tác</a:t>
            </a:r>
            <a:r>
              <a:rPr lang="en-US" sz="2800" dirty="0"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dirty="0" err="1"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giả</a:t>
            </a:r>
            <a:r>
              <a:rPr lang="en-US" sz="2800" dirty="0"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en-US" sz="2800" dirty="0" err="1"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Võ</a:t>
            </a:r>
            <a:r>
              <a:rPr lang="en-US" sz="2800" dirty="0"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a:t>
            </a:r>
            <a:r>
              <a:rPr lang="vi-VN" sz="2800" dirty="0" smtClean="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Thành An</a:t>
            </a:r>
            <a:endParaRPr lang="en-US" sz="280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09384" y="3500919"/>
            <a:ext cx="4101961" cy="3544339"/>
          </a:xfrm>
          <a:prstGeom prst="rect">
            <a:avLst/>
          </a:prstGeom>
        </p:spPr>
      </p:pic>
      <p:sp>
        <p:nvSpPr>
          <p:cNvPr id="9" name="TextBox 8"/>
          <p:cNvSpPr txBox="1"/>
          <p:nvPr/>
        </p:nvSpPr>
        <p:spPr>
          <a:xfrm>
            <a:off x="3103830" y="2644509"/>
            <a:ext cx="6437014" cy="707886"/>
          </a:xfrm>
          <a:prstGeom prst="rect">
            <a:avLst/>
          </a:prstGeom>
          <a:noFill/>
        </p:spPr>
        <p:txBody>
          <a:bodyPr wrap="square" rtlCol="0">
            <a:spAutoFit/>
          </a:bodyPr>
          <a:lstStyle/>
          <a:p>
            <a:pPr algn="ctr"/>
            <a:r>
              <a:rPr lang="en-US" sz="4000" b="1" dirty="0" err="1"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Bài</a:t>
            </a:r>
            <a:r>
              <a:rPr lang="en-US" sz="40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en-US" sz="4000" b="1" dirty="0" err="1"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thơ</a:t>
            </a:r>
            <a:r>
              <a:rPr lang="en-US" sz="40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 </a:t>
            </a:r>
            <a:r>
              <a:rPr lang="vi-VN" sz="4000" b="1" dirty="0" smtClean="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rPr>
              <a:t>Bé thổi cơm</a:t>
            </a:r>
            <a:endParaRPr lang="en-US" sz="4000" b="1" dirty="0">
              <a:ln w="12700" cmpd="sng">
                <a:solidFill>
                  <a:schemeClr val="accent4"/>
                </a:solidFill>
                <a:prstDash val="solid"/>
              </a:ln>
              <a:solidFill>
                <a:srgbClr val="00B050"/>
              </a:solidFill>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5"/>
          <a:stretch>
            <a:fillRect/>
          </a:stretch>
        </p:blipFill>
        <p:spPr>
          <a:xfrm>
            <a:off x="105506" y="79069"/>
            <a:ext cx="627942" cy="634039"/>
          </a:xfrm>
          <a:prstGeom prst="rect">
            <a:avLst/>
          </a:prstGeom>
        </p:spPr>
      </p:pic>
    </p:spTree>
    <p:custDataLst>
      <p:tags r:id="rId1"/>
    </p:custDataLst>
    <p:extLst>
      <p:ext uri="{BB962C8B-B14F-4D97-AF65-F5344CB8AC3E}">
        <p14:creationId xmlns:p14="http://schemas.microsoft.com/office/powerpoint/2010/main" val="21697754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arn(inVertical)">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nodeType="clickEffect">
                                  <p:stCondLst>
                                    <p:cond delay="0"/>
                                  </p:stCondLst>
                                  <p:childTnLst>
                                    <p:animEffect transition="out" filter="barn(inVertical)">
                                      <p:cBhvr>
                                        <p:cTn id="11" dur="500"/>
                                        <p:tgtEl>
                                          <p:spTgt spid="6">
                                            <p:txEl>
                                              <p:pRg st="0" end="0"/>
                                            </p:txEl>
                                          </p:spTgt>
                                        </p:tgtEl>
                                      </p:cBhvr>
                                    </p:animEffect>
                                    <p:set>
                                      <p:cBhvr>
                                        <p:cTn id="12"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barn(inVertical)">
                                      <p:cBhvr>
                                        <p:cTn id="17" dur="5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7">
                                            <p:txEl>
                                              <p:pRg st="0" end="0"/>
                                            </p:txEl>
                                          </p:spTgt>
                                        </p:tgtEl>
                                        <p:attrNameLst>
                                          <p:attrName>style.visibility</p:attrName>
                                        </p:attrNameLst>
                                      </p:cBhvr>
                                      <p:to>
                                        <p:strVal val="visible"/>
                                      </p:to>
                                    </p:set>
                                    <p:animEffect transition="in" filter="barn(inVertical)">
                                      <p:cBhvr>
                                        <p:cTn id="22"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1837089" cy="6637867"/>
          </a:xfrm>
          <a:prstGeom prst="rect">
            <a:avLst/>
          </a:prstGeom>
        </p:spPr>
      </p:pic>
      <p:sp>
        <p:nvSpPr>
          <p:cNvPr id="5" name="Rectangle 4"/>
          <p:cNvSpPr/>
          <p:nvPr/>
        </p:nvSpPr>
        <p:spPr>
          <a:xfrm>
            <a:off x="105508" y="159462"/>
            <a:ext cx="4220307" cy="3293209"/>
          </a:xfrm>
          <a:prstGeom prst="rect">
            <a:avLst/>
          </a:prstGeom>
        </p:spPr>
        <p:txBody>
          <a:bodyPr wrap="square">
            <a:spAutoFit/>
          </a:bodyPr>
          <a:lstStyle/>
          <a:p>
            <a:pPr algn="ctr"/>
            <a:r>
              <a:rPr lang="vi-VN" sz="3600" b="1" i="0" dirty="0" smtClean="0">
                <a:solidFill>
                  <a:schemeClr val="bg1"/>
                </a:solidFill>
                <a:effectLst/>
                <a:latin typeface="Times New Roman" panose="02020603050405020304" pitchFamily="18" charset="0"/>
              </a:rPr>
              <a:t>Nu na nu nống</a:t>
            </a:r>
          </a:p>
          <a:p>
            <a:pPr algn="ctr"/>
            <a:r>
              <a:rPr lang="vi-VN" sz="3600" b="1" i="0" dirty="0" smtClean="0">
                <a:solidFill>
                  <a:schemeClr val="bg1"/>
                </a:solidFill>
                <a:effectLst/>
                <a:latin typeface="Times New Roman" panose="02020603050405020304" pitchFamily="18" charset="0"/>
              </a:rPr>
              <a:t>Con bống có hoa</a:t>
            </a:r>
          </a:p>
          <a:p>
            <a:pPr algn="ctr"/>
            <a:r>
              <a:rPr lang="vi-VN" sz="3600" b="1" i="0" dirty="0" smtClean="0">
                <a:solidFill>
                  <a:schemeClr val="bg1"/>
                </a:solidFill>
                <a:effectLst/>
                <a:latin typeface="Times New Roman" panose="02020603050405020304" pitchFamily="18" charset="0"/>
              </a:rPr>
              <a:t>Thả đồ chơi ra</a:t>
            </a:r>
          </a:p>
          <a:p>
            <a:pPr algn="ctr"/>
            <a:r>
              <a:rPr lang="vi-VN" sz="3600" b="1" i="0" dirty="0" smtClean="0">
                <a:solidFill>
                  <a:schemeClr val="bg1"/>
                </a:solidFill>
                <a:effectLst/>
                <a:latin typeface="Times New Roman" panose="02020603050405020304" pitchFamily="18" charset="0"/>
              </a:rPr>
              <a:t>Bé đi nhóm lửa </a:t>
            </a:r>
          </a:p>
          <a:p>
            <a:r>
              <a:rPr lang="vi-VN" sz="3200" b="1" dirty="0" smtClean="0">
                <a:solidFill>
                  <a:schemeClr val="bg1"/>
                </a:solidFill>
              </a:rPr>
              <a:t/>
            </a:r>
            <a:br>
              <a:rPr lang="vi-VN" sz="3200" b="1" dirty="0" smtClean="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val="49490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5">
                                            <p:txEl>
                                              <p:pRg st="4" end="4"/>
                                            </p:txEl>
                                          </p:spTgt>
                                        </p:tgtEl>
                                        <p:attrNameLst>
                                          <p:attrName>style.visibility</p:attrName>
                                        </p:attrNameLst>
                                      </p:cBhvr>
                                      <p:to>
                                        <p:strVal val="visible"/>
                                      </p:to>
                                    </p:set>
                                    <p:animEffect transition="in" filter="barn(inVertical)">
                                      <p:cBhvr>
                                        <p:cTn id="30"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6" y="0"/>
            <a:ext cx="11883726" cy="6695269"/>
          </a:xfrm>
          <a:prstGeom prst="rect">
            <a:avLst/>
          </a:prstGeom>
        </p:spPr>
      </p:pic>
      <p:sp>
        <p:nvSpPr>
          <p:cNvPr id="3" name="Rectangle 2"/>
          <p:cNvSpPr/>
          <p:nvPr/>
        </p:nvSpPr>
        <p:spPr>
          <a:xfrm>
            <a:off x="526322" y="182880"/>
            <a:ext cx="5630637" cy="3539430"/>
          </a:xfrm>
          <a:prstGeom prst="rect">
            <a:avLst/>
          </a:prstGeom>
        </p:spPr>
        <p:txBody>
          <a:bodyPr wrap="square">
            <a:spAutoFit/>
          </a:bodyPr>
          <a:lstStyle/>
          <a:p>
            <a:r>
              <a:rPr lang="vi-VN" sz="3200" b="1" i="0" dirty="0" smtClean="0">
                <a:solidFill>
                  <a:schemeClr val="bg1"/>
                </a:solidFill>
                <a:effectLst/>
                <a:latin typeface="Times New Roman" panose="02020603050405020304" pitchFamily="18" charset="0"/>
              </a:rPr>
              <a:t>Bé tự xúc gạo</a:t>
            </a:r>
          </a:p>
          <a:p>
            <a:r>
              <a:rPr lang="vi-VN" sz="3200" b="1" i="0" dirty="0" smtClean="0">
                <a:solidFill>
                  <a:schemeClr val="bg1"/>
                </a:solidFill>
                <a:effectLst/>
                <a:latin typeface="Times New Roman" panose="02020603050405020304" pitchFamily="18" charset="0"/>
              </a:rPr>
              <a:t>Tay bé tự vò </a:t>
            </a:r>
          </a:p>
          <a:p>
            <a:r>
              <a:rPr lang="vi-VN" sz="3200" b="1" i="0" dirty="0" smtClean="0">
                <a:solidFill>
                  <a:schemeClr val="bg1"/>
                </a:solidFill>
                <a:effectLst/>
                <a:latin typeface="Times New Roman" panose="02020603050405020304" pitchFamily="18" charset="0"/>
              </a:rPr>
              <a:t>Riêng khoản bắc nước </a:t>
            </a:r>
          </a:p>
          <a:p>
            <a:r>
              <a:rPr lang="vi-VN" sz="3200" b="1" i="0" dirty="0" smtClean="0">
                <a:solidFill>
                  <a:schemeClr val="bg1"/>
                </a:solidFill>
                <a:effectLst/>
                <a:latin typeface="Times New Roman" panose="02020603050405020304" pitchFamily="18" charset="0"/>
              </a:rPr>
              <a:t>Bởi cái nồi to</a:t>
            </a:r>
          </a:p>
          <a:p>
            <a:r>
              <a:rPr lang="vi-VN" sz="3200" b="1" i="0" dirty="0" smtClean="0">
                <a:solidFill>
                  <a:schemeClr val="bg1"/>
                </a:solidFill>
                <a:effectLst/>
                <a:latin typeface="Times New Roman" panose="02020603050405020304" pitchFamily="18" charset="0"/>
              </a:rPr>
              <a:t>Bé nhờ chị giúp </a:t>
            </a:r>
          </a:p>
          <a:p>
            <a:r>
              <a:rPr lang="vi-VN" sz="3200" b="1" dirty="0" smtClean="0">
                <a:solidFill>
                  <a:schemeClr val="bg1"/>
                </a:solidFill>
              </a:rPr>
              <a:t/>
            </a:r>
            <a:br>
              <a:rPr lang="vi-VN" sz="3200" b="1" dirty="0" smtClean="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val="233395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910646" cy="6772030"/>
          </a:xfrm>
          <a:prstGeom prst="rect">
            <a:avLst/>
          </a:prstGeom>
        </p:spPr>
      </p:pic>
      <p:sp>
        <p:nvSpPr>
          <p:cNvPr id="3" name="Rectangle 2"/>
          <p:cNvSpPr/>
          <p:nvPr/>
        </p:nvSpPr>
        <p:spPr>
          <a:xfrm>
            <a:off x="1073616" y="319148"/>
            <a:ext cx="6226344" cy="2554545"/>
          </a:xfrm>
          <a:prstGeom prst="rect">
            <a:avLst/>
          </a:prstGeom>
        </p:spPr>
        <p:txBody>
          <a:bodyPr wrap="square">
            <a:spAutoFit/>
          </a:bodyPr>
          <a:lstStyle/>
          <a:p>
            <a:r>
              <a:rPr lang="vi-VN" sz="3200" b="1" i="0" dirty="0" smtClean="0">
                <a:solidFill>
                  <a:schemeClr val="bg1"/>
                </a:solidFill>
                <a:effectLst/>
                <a:latin typeface="Times New Roman" panose="02020603050405020304" pitchFamily="18" charset="0"/>
              </a:rPr>
              <a:t>Cơm sôi lục bục</a:t>
            </a:r>
          </a:p>
          <a:p>
            <a:r>
              <a:rPr lang="vi-VN" sz="3200" b="1" i="0" dirty="0" smtClean="0">
                <a:solidFill>
                  <a:schemeClr val="bg1"/>
                </a:solidFill>
                <a:effectLst/>
                <a:latin typeface="Times New Roman" panose="02020603050405020304" pitchFamily="18" charset="0"/>
              </a:rPr>
              <a:t>Mặt gạo hiện ra </a:t>
            </a:r>
          </a:p>
          <a:p>
            <a:r>
              <a:rPr lang="vi-VN" sz="3200" b="1" i="0" dirty="0" smtClean="0">
                <a:solidFill>
                  <a:schemeClr val="bg1"/>
                </a:solidFill>
                <a:effectLst/>
                <a:latin typeface="Times New Roman" panose="02020603050405020304" pitchFamily="18" charset="0"/>
              </a:rPr>
              <a:t>Nước theo khói bếp </a:t>
            </a:r>
          </a:p>
          <a:p>
            <a:r>
              <a:rPr lang="vi-VN" sz="3200" b="1" i="0" dirty="0" smtClean="0">
                <a:solidFill>
                  <a:schemeClr val="bg1"/>
                </a:solidFill>
                <a:effectLst/>
                <a:latin typeface="Times New Roman" panose="02020603050405020304" pitchFamily="18" charset="0"/>
              </a:rPr>
              <a:t>Hạt gạo rất nghịch</a:t>
            </a:r>
          </a:p>
          <a:p>
            <a:r>
              <a:rPr lang="vi-VN" sz="3200" b="1" i="0" dirty="0" smtClean="0">
                <a:solidFill>
                  <a:schemeClr val="bg1"/>
                </a:solidFill>
                <a:effectLst/>
                <a:latin typeface="Times New Roman" panose="02020603050405020304" pitchFamily="18" charset="0"/>
              </a:rPr>
              <a:t>Thổi bong bóng tròn </a:t>
            </a:r>
            <a:endParaRPr lang="vi-VN" sz="3200" b="1" i="0" dirty="0">
              <a:solidFill>
                <a:schemeClr val="bg1"/>
              </a:solidFill>
              <a:effectLst/>
              <a:latin typeface="Times New Roman" panose="02020603050405020304" pitchFamily="18" charset="0"/>
            </a:endParaRPr>
          </a:p>
        </p:txBody>
      </p:sp>
    </p:spTree>
    <p:extLst>
      <p:ext uri="{BB962C8B-B14F-4D97-AF65-F5344CB8AC3E}">
        <p14:creationId xmlns:p14="http://schemas.microsoft.com/office/powerpoint/2010/main" val="3638232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11617570" cy="6598376"/>
          </a:xfrm>
          <a:prstGeom prst="rect">
            <a:avLst/>
          </a:prstGeom>
        </p:spPr>
      </p:pic>
      <p:sp>
        <p:nvSpPr>
          <p:cNvPr id="3" name="Rectangle 2"/>
          <p:cNvSpPr/>
          <p:nvPr/>
        </p:nvSpPr>
        <p:spPr>
          <a:xfrm>
            <a:off x="583071" y="472440"/>
            <a:ext cx="5086209" cy="3046988"/>
          </a:xfrm>
          <a:prstGeom prst="rect">
            <a:avLst/>
          </a:prstGeom>
        </p:spPr>
        <p:txBody>
          <a:bodyPr wrap="square">
            <a:spAutoFit/>
          </a:bodyPr>
          <a:lstStyle/>
          <a:p>
            <a:r>
              <a:rPr lang="vi-VN" sz="3200" b="1" i="0" dirty="0" smtClean="0">
                <a:solidFill>
                  <a:schemeClr val="bg1"/>
                </a:solidFill>
                <a:effectLst/>
                <a:latin typeface="Times New Roman" panose="02020603050405020304" pitchFamily="18" charset="0"/>
              </a:rPr>
              <a:t>Nu na nu nống </a:t>
            </a:r>
          </a:p>
          <a:p>
            <a:r>
              <a:rPr lang="vi-VN" sz="3200" b="1" i="0" dirty="0" smtClean="0">
                <a:solidFill>
                  <a:schemeClr val="bg1"/>
                </a:solidFill>
                <a:effectLst/>
                <a:latin typeface="Times New Roman" panose="02020603050405020304" pitchFamily="18" charset="0"/>
              </a:rPr>
              <a:t>Đánh trống phất cờ </a:t>
            </a:r>
          </a:p>
          <a:p>
            <a:r>
              <a:rPr lang="vi-VN" sz="3200" b="1" i="0" dirty="0" smtClean="0">
                <a:solidFill>
                  <a:schemeClr val="bg1"/>
                </a:solidFill>
                <a:effectLst/>
                <a:latin typeface="Times New Roman" panose="02020603050405020304" pitchFamily="18" charset="0"/>
              </a:rPr>
              <a:t>Bố mẹ sắp về </a:t>
            </a:r>
          </a:p>
          <a:p>
            <a:r>
              <a:rPr lang="vi-VN" sz="3200" b="1" i="0" dirty="0" smtClean="0">
                <a:solidFill>
                  <a:schemeClr val="bg1"/>
                </a:solidFill>
                <a:effectLst/>
                <a:latin typeface="Times New Roman" panose="02020603050405020304" pitchFamily="18" charset="0"/>
              </a:rPr>
              <a:t>Phì phò cơm thở. </a:t>
            </a:r>
          </a:p>
          <a:p>
            <a:r>
              <a:rPr lang="vi-VN" sz="3200" b="1" dirty="0" smtClean="0">
                <a:solidFill>
                  <a:schemeClr val="bg1"/>
                </a:solidFill>
              </a:rPr>
              <a:t/>
            </a:r>
            <a:br>
              <a:rPr lang="vi-VN" sz="3200" b="1" dirty="0" smtClean="0">
                <a:solidFill>
                  <a:schemeClr val="bg1"/>
                </a:solidFill>
              </a:rPr>
            </a:br>
            <a:endParaRPr lang="en-US" sz="3200" b="1" dirty="0">
              <a:solidFill>
                <a:schemeClr val="bg1"/>
              </a:solidFill>
            </a:endParaRPr>
          </a:p>
        </p:txBody>
      </p:sp>
    </p:spTree>
    <p:extLst>
      <p:ext uri="{BB962C8B-B14F-4D97-AF65-F5344CB8AC3E}">
        <p14:creationId xmlns:p14="http://schemas.microsoft.com/office/powerpoint/2010/main" val="268686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par>
                                <p:cTn id="28" presetID="16" presetClass="entr" presetSubtype="21" fill="hold" nodeType="with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barn(inVertical)">
                                      <p:cBhvr>
                                        <p:cTn id="3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12192001" cy="6854239"/>
          </a:xfrm>
          <a:prstGeom prst="rect">
            <a:avLst/>
          </a:prstGeom>
        </p:spPr>
      </p:pic>
      <p:sp>
        <p:nvSpPr>
          <p:cNvPr id="6" name="TextBox 5"/>
          <p:cNvSpPr txBox="1"/>
          <p:nvPr/>
        </p:nvSpPr>
        <p:spPr>
          <a:xfrm>
            <a:off x="3204926" y="2268823"/>
            <a:ext cx="6437014" cy="707886"/>
          </a:xfrm>
          <a:prstGeom prst="rect">
            <a:avLst/>
          </a:prstGeom>
          <a:noFill/>
        </p:spPr>
        <p:txBody>
          <a:bodyPr wrap="square" rtlCol="0">
            <a:spAutoFit/>
          </a:bodyPr>
          <a:lstStyle/>
          <a:p>
            <a:pPr algn="ctr"/>
            <a:endParaRPr lang="en-US" sz="4000" b="1">
              <a:ln w="22225">
                <a:solidFill>
                  <a:srgbClr val="ED7D31"/>
                </a:solidFill>
                <a:prstDash val="solid"/>
              </a:ln>
              <a:solidFill>
                <a:srgbClr val="ED7D31">
                  <a:lumMod val="40000"/>
                  <a:lumOff val="60000"/>
                </a:srgbClr>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4292748" y="4037846"/>
            <a:ext cx="3902042" cy="523220"/>
          </a:xfrm>
          <a:prstGeom prst="rect">
            <a:avLst/>
          </a:prstGeom>
          <a:noFill/>
        </p:spPr>
        <p:txBody>
          <a:bodyPr wrap="square" rtlCol="0">
            <a:spAutoFit/>
          </a:bodyPr>
          <a:lstStyle/>
          <a:p>
            <a:endParaRPr lang="en-US" sz="280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2619" y="3536737"/>
            <a:ext cx="4101961" cy="3544339"/>
          </a:xfrm>
          <a:prstGeom prst="rect">
            <a:avLst/>
          </a:prstGeom>
        </p:spPr>
      </p:pic>
      <p:sp>
        <p:nvSpPr>
          <p:cNvPr id="2" name="TextBox 1"/>
          <p:cNvSpPr txBox="1"/>
          <p:nvPr/>
        </p:nvSpPr>
        <p:spPr>
          <a:xfrm>
            <a:off x="2753658" y="2568446"/>
            <a:ext cx="6980221" cy="1754326"/>
          </a:xfrm>
          <a:prstGeom prst="rect">
            <a:avLst/>
          </a:prstGeom>
          <a:noFill/>
        </p:spPr>
        <p:txBody>
          <a:bodyPr wrap="square" rtlCol="0">
            <a:spAutoFit/>
          </a:bodyPr>
          <a:lstStyle/>
          <a:p>
            <a:pPr algn="ctr"/>
            <a:r>
              <a:rPr lang="en-US" sz="3600" b="1" smtClean="0">
                <a:solidFill>
                  <a:srgbClr val="00B050"/>
                </a:solidFill>
                <a:latin typeface="Times New Roman" panose="02020603050405020304" pitchFamily="18" charset="0"/>
                <a:cs typeface="Times New Roman" panose="02020603050405020304" pitchFamily="18" charset="0"/>
              </a:rPr>
              <a:t>Bây giờ, cô cháu mình cùng tìm hiểu nội dung bài thơ qua một số câu hỏi nhé!</a:t>
            </a:r>
            <a:endParaRPr lang="en-US" sz="3600" b="1">
              <a:solidFill>
                <a:srgbClr val="00B050"/>
              </a:solidFill>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8363706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barn(inVertical)">
                                      <p:cBhvr>
                                        <p:cTn id="11"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1" cy="6854239"/>
          </a:xfrm>
          <a:prstGeom prst="rect">
            <a:avLst/>
          </a:prstGeom>
        </p:spPr>
      </p:pic>
      <p:sp>
        <p:nvSpPr>
          <p:cNvPr id="3" name="Rectangle 2"/>
          <p:cNvSpPr/>
          <p:nvPr/>
        </p:nvSpPr>
        <p:spPr>
          <a:xfrm>
            <a:off x="2636956" y="320726"/>
            <a:ext cx="4690708" cy="523220"/>
          </a:xfrm>
          <a:prstGeom prst="rect">
            <a:avLst/>
          </a:prstGeom>
        </p:spPr>
        <p:txBody>
          <a:bodyPr wrap="none">
            <a:spAutoFit/>
          </a:bodyPr>
          <a:lstStyle/>
          <a:p>
            <a:r>
              <a:rPr lang="vi-VN" sz="2400" dirty="0">
                <a:solidFill>
                  <a:srgbClr val="3C3C3C"/>
                </a:solidFill>
              </a:rPr>
              <a:t> </a:t>
            </a:r>
            <a:r>
              <a:rPr lang="vi-VN" sz="2800" dirty="0">
                <a:solidFill>
                  <a:srgbClr val="002060"/>
                </a:solidFill>
                <a:latin typeface="+mj-lt"/>
              </a:rPr>
              <a:t>Bài thơ nói về bạn nhỏ làm gì?</a:t>
            </a:r>
            <a:endParaRPr lang="en-US" sz="2800" dirty="0">
              <a:solidFill>
                <a:srgbClr val="002060"/>
              </a:solidFill>
              <a:latin typeface="+mj-lt"/>
            </a:endParaRPr>
          </a:p>
        </p:txBody>
      </p:sp>
      <p:sp>
        <p:nvSpPr>
          <p:cNvPr id="4" name="Rectangle 3"/>
          <p:cNvSpPr/>
          <p:nvPr/>
        </p:nvSpPr>
        <p:spPr>
          <a:xfrm>
            <a:off x="5745480" y="950184"/>
            <a:ext cx="4330032" cy="523220"/>
          </a:xfrm>
          <a:prstGeom prst="rect">
            <a:avLst/>
          </a:prstGeom>
        </p:spPr>
        <p:txBody>
          <a:bodyPr wrap="none">
            <a:spAutoFit/>
          </a:bodyPr>
          <a:lstStyle/>
          <a:p>
            <a:r>
              <a:rPr lang="vi-VN" sz="2800" dirty="0">
                <a:solidFill>
                  <a:srgbClr val="002060"/>
                </a:solidFill>
                <a:latin typeface="+mj-lt"/>
              </a:rPr>
              <a:t>Bé chơi nhóm lửa để làm gì?</a:t>
            </a:r>
            <a:endParaRPr lang="en-US" sz="2800" dirty="0">
              <a:solidFill>
                <a:srgbClr val="002060"/>
              </a:solidFill>
              <a:latin typeface="+mj-lt"/>
            </a:endParaRPr>
          </a:p>
        </p:txBody>
      </p:sp>
      <p:sp>
        <p:nvSpPr>
          <p:cNvPr id="5" name="Rectangle 4"/>
          <p:cNvSpPr/>
          <p:nvPr/>
        </p:nvSpPr>
        <p:spPr>
          <a:xfrm>
            <a:off x="3543345" y="5653910"/>
            <a:ext cx="7568637" cy="1200329"/>
          </a:xfrm>
          <a:prstGeom prst="rect">
            <a:avLst/>
          </a:prstGeom>
        </p:spPr>
        <p:txBody>
          <a:bodyPr wrap="square">
            <a:spAutoFit/>
          </a:bodyPr>
          <a:lstStyle/>
          <a:p>
            <a:r>
              <a:rPr lang="vi-VN" sz="2400" dirty="0">
                <a:solidFill>
                  <a:srgbClr val="002060"/>
                </a:solidFill>
                <a:latin typeface="+mj-lt"/>
              </a:rPr>
              <a:t>Giải thích từ ‘‘Thả đồ chơi ra” có nghĩa là bạn ấy đang chơi đồ chơi nhưng thấy đã đến giờ nấu cơm nên bạn ấy đã thả đồ chơi ra để đi nấu cơm đấy.</a:t>
            </a:r>
            <a:endParaRPr lang="en-US" sz="2400" dirty="0">
              <a:solidFill>
                <a:srgbClr val="002060"/>
              </a:solidFill>
              <a:latin typeface="+mj-lt"/>
            </a:endParaRPr>
          </a:p>
        </p:txBody>
      </p:sp>
      <p:pic>
        <p:nvPicPr>
          <p:cNvPr id="6" name="Picture 5"/>
          <p:cNvPicPr>
            <a:picLocks noChangeAspect="1"/>
          </p:cNvPicPr>
          <p:nvPr/>
        </p:nvPicPr>
        <p:blipFill>
          <a:blip r:embed="rId3"/>
          <a:stretch>
            <a:fillRect/>
          </a:stretch>
        </p:blipFill>
        <p:spPr>
          <a:xfrm>
            <a:off x="3692751" y="1794130"/>
            <a:ext cx="5641111" cy="3161693"/>
          </a:xfrm>
          <a:prstGeom prst="rect">
            <a:avLst/>
          </a:prstGeom>
        </p:spPr>
      </p:pic>
    </p:spTree>
    <p:extLst>
      <p:ext uri="{BB962C8B-B14F-4D97-AF65-F5344CB8AC3E}">
        <p14:creationId xmlns:p14="http://schemas.microsoft.com/office/powerpoint/2010/main" val="1654289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SUBTYPE" val="pureTxt"/>
  <p:tag name="KSO_WM_TEMPLATE_TOPIC_DEFAULT" val="1"/>
  <p:tag name="KSO_WM_TEMPLATE_JOB_ID" val="2"/>
  <p:tag name="KSO_WM_TEMPLATE_SCENE_ID" val="1"/>
  <p:tag name="KSO_WM_TEMPLATE_OUTLINE_ID" val="15"/>
  <p:tag name="KSO_WM_TEMPLATE_TOPIC_ID" val="2869567"/>
  <p:tag name="KSO_WM_SLIDE_SIZE" val="828*343"/>
  <p:tag name="KSO_WM_SLIDE_POSITION" val="66*144"/>
  <p:tag name="KSO_WM_BEAUTIFY_FLAG" val="#wm#"/>
  <p:tag name="KSO_WM_SLIDE_TYPE" val="title"/>
  <p:tag name="KSO_WM_SLIDE_LAYOUT_CNT" val="1_1"/>
  <p:tag name="KSO_WM_SLIDE_LAYOUT" val="a_b"/>
  <p:tag name="KSO_WM_SLIDE_ITEM_CNT" val="2"/>
  <p:tag name="KSO_WM_SLIDE_INDEX" val="1"/>
  <p:tag name="KSO_WM_SLIDE_ID" val="custom20184553_1"/>
  <p:tag name="KSO_WM_TAG_VERSION" val="1.0"/>
  <p:tag name="KSO_WM_TEMPLATE_INDEX" val="20184553"/>
  <p:tag name="KSO_WM_TEMPLATE_CATEGORY" val="custom"/>
  <p:tag name="KSO_WM_TEMPLATE_THUMBS_INDEX" val="1、6、10、14、20、26、27、28、29、31"/>
  <p:tag name="TIMING" val="|0.6|1.4|1.4|3.4|2.6|1.8|1.4"/>
</p:tagLst>
</file>

<file path=ppt/tags/tag2.xml><?xml version="1.0" encoding="utf-8"?>
<p:tagLst xmlns:a="http://schemas.openxmlformats.org/drawingml/2006/main" xmlns:r="http://schemas.openxmlformats.org/officeDocument/2006/relationships" xmlns:p="http://schemas.openxmlformats.org/presentationml/2006/main">
  <p:tag name="TIMING" val="|7.4|2.9"/>
</p:tagLst>
</file>

<file path=ppt/tags/tag3.xml><?xml version="1.0" encoding="utf-8"?>
<p:tagLst xmlns:a="http://schemas.openxmlformats.org/drawingml/2006/main" xmlns:r="http://schemas.openxmlformats.org/officeDocument/2006/relationships" xmlns:p="http://schemas.openxmlformats.org/presentationml/2006/main">
  <p:tag name="TIMING" val="|3.6|9.7|0.9|4"/>
</p:tagLst>
</file>

<file path=ppt/tags/tag4.xml><?xml version="1.0" encoding="utf-8"?>
<p:tagLst xmlns:a="http://schemas.openxmlformats.org/drawingml/2006/main" xmlns:r="http://schemas.openxmlformats.org/officeDocument/2006/relationships" xmlns:p="http://schemas.openxmlformats.org/presentationml/2006/main">
  <p:tag name="TIMING" val="|6.3"/>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337</Words>
  <Application>Microsoft Office PowerPoint</Application>
  <PresentationFormat>Widescreen</PresentationFormat>
  <Paragraphs>48</Paragraphs>
  <Slides>14</Slides>
  <Notes>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微软雅黑</vt:lpstr>
      <vt:lpstr>Arial</vt:lpstr>
      <vt:lpstr>Calibri</vt:lpstr>
      <vt:lpstr>Calibri Light</vt:lpstr>
      <vt:lpstr>等线</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10</cp:revision>
  <dcterms:created xsi:type="dcterms:W3CDTF">2022-09-23T14:50:23Z</dcterms:created>
  <dcterms:modified xsi:type="dcterms:W3CDTF">2022-10-07T13:29:54Z</dcterms:modified>
</cp:coreProperties>
</file>