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3" r:id="rId4"/>
    <p:sldId id="264" r:id="rId5"/>
    <p:sldId id="265" r:id="rId6"/>
    <p:sldId id="267" r:id="rId7"/>
    <p:sldId id="266" r:id="rId8"/>
    <p:sldId id="270" r:id="rId9"/>
    <p:sldId id="271" r:id="rId10"/>
    <p:sldId id="272" r:id="rId11"/>
    <p:sldId id="275" r:id="rId12"/>
    <p:sldId id="276" r:id="rId13"/>
    <p:sldId id="279" r:id="rId14"/>
    <p:sldId id="280" r:id="rId15"/>
    <p:sldId id="281" r:id="rId16"/>
    <p:sldId id="282" r:id="rId17"/>
    <p:sldId id="283" r:id="rId18"/>
    <p:sldId id="284"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9" d="100"/>
          <a:sy n="69" d="100"/>
        </p:scale>
        <p:origin x="564" y="44"/>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EDEB03-ADA2-479A-A2E4-FA1CC15556EA}"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106020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DEB03-ADA2-479A-A2E4-FA1CC15556EA}"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402432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DEB03-ADA2-479A-A2E4-FA1CC15556EA}"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297238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DEB03-ADA2-479A-A2E4-FA1CC15556EA}"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157976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EDEB03-ADA2-479A-A2E4-FA1CC15556EA}"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3396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EDEB03-ADA2-479A-A2E4-FA1CC15556EA}"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425073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EDEB03-ADA2-479A-A2E4-FA1CC15556EA}" type="datetimeFigureOut">
              <a:rPr lang="en-US" smtClean="0"/>
              <a:t>12/24/2021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206463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EDEB03-ADA2-479A-A2E4-FA1CC15556EA}" type="datetimeFigureOut">
              <a:rPr lang="en-US" smtClean="0"/>
              <a:t>12/24/2021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80424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DEB03-ADA2-479A-A2E4-FA1CC15556EA}" type="datetimeFigureOut">
              <a:rPr lang="en-US" smtClean="0"/>
              <a:t>12/24/2021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3837223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EDEB03-ADA2-479A-A2E4-FA1CC15556EA}"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45217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EDEB03-ADA2-479A-A2E4-FA1CC15556EA}"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143E6-789C-4A6A-A65A-FE3251ACF3F2}" type="slidenum">
              <a:rPr lang="en-US" smtClean="0"/>
              <a:t>‹#›</a:t>
            </a:fld>
            <a:endParaRPr lang="en-US"/>
          </a:p>
        </p:txBody>
      </p:sp>
    </p:spTree>
    <p:extLst>
      <p:ext uri="{BB962C8B-B14F-4D97-AF65-F5344CB8AC3E}">
        <p14:creationId xmlns:p14="http://schemas.microsoft.com/office/powerpoint/2010/main" val="38984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DEB03-ADA2-479A-A2E4-FA1CC15556EA}" type="datetimeFigureOut">
              <a:rPr lang="en-US" smtClean="0"/>
              <a:t>12/24/2021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143E6-789C-4A6A-A65A-FE3251ACF3F2}" type="slidenum">
              <a:rPr lang="en-US" smtClean="0"/>
              <a:t>‹#›</a:t>
            </a:fld>
            <a:endParaRPr lang="en-US"/>
          </a:p>
        </p:txBody>
      </p:sp>
    </p:spTree>
    <p:extLst>
      <p:ext uri="{BB962C8B-B14F-4D97-AF65-F5344CB8AC3E}">
        <p14:creationId xmlns:p14="http://schemas.microsoft.com/office/powerpoint/2010/main" val="358114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8.jp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jpg"/><Relationship Id="rId7" Type="http://schemas.microsoft.com/office/2007/relationships/hdphoto" Target="../media/hdphoto13.wdp"/><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3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jpg"/><Relationship Id="rId7" Type="http://schemas.microsoft.com/office/2007/relationships/hdphoto" Target="../media/hdphoto13.wdp"/><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30.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5.wdp"/><Relationship Id="rId4" Type="http://schemas.openxmlformats.org/officeDocument/2006/relationships/image" Target="../media/image35.png"/><Relationship Id="rId9"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microsoft.com/office/2007/relationships/hdphoto" Target="../media/hdphoto18.wdp"/><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7.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8.jp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9.jpg"/><Relationship Id="rId7" Type="http://schemas.openxmlformats.org/officeDocument/2006/relationships/image" Target="../media/image47.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22.wdp"/><Relationship Id="rId5" Type="http://schemas.microsoft.com/office/2007/relationships/hdphoto" Target="../media/hdphoto20.wdp"/><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9.jpg"/><Relationship Id="rId7" Type="http://schemas.openxmlformats.org/officeDocument/2006/relationships/image" Target="../media/image47.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22.wdp"/><Relationship Id="rId5" Type="http://schemas.microsoft.com/office/2007/relationships/hdphoto" Target="../media/hdphoto20.wdp"/><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1587500" y="254000"/>
            <a:ext cx="9017000" cy="830997"/>
          </a:xfrm>
          <a:prstGeom prst="rect">
            <a:avLst/>
          </a:prstGeom>
          <a:noFill/>
        </p:spPr>
        <p:txBody>
          <a:bodyPr wrap="square" rtlCol="0">
            <a:spAutoFit/>
          </a:bodyPr>
          <a:lstStyle/>
          <a:p>
            <a:pPr algn="ctr"/>
            <a:r>
              <a:rPr lang="en-US" sz="2400" b="1">
                <a:solidFill>
                  <a:schemeClr val="accent1">
                    <a:lumMod val="50000"/>
                  </a:schemeClr>
                </a:solidFill>
                <a:latin typeface="Times New Roman" panose="02020603050405020304" pitchFamily="18" charset="0"/>
                <a:cs typeface="Times New Roman" panose="02020603050405020304" pitchFamily="18" charset="0"/>
              </a:rPr>
              <a:t>ỦY BAN NHÂN DÂN QUẬN LONG BIÊN</a:t>
            </a:r>
          </a:p>
          <a:p>
            <a:pPr algn="ctr"/>
            <a:r>
              <a:rPr lang="en-US" sz="2400" b="1">
                <a:solidFill>
                  <a:schemeClr val="accent1">
                    <a:lumMod val="50000"/>
                  </a:schemeClr>
                </a:solidFill>
                <a:latin typeface="Times New Roman" panose="02020603050405020304" pitchFamily="18" charset="0"/>
                <a:cs typeface="Times New Roman" panose="02020603050405020304" pitchFamily="18" charset="0"/>
              </a:rPr>
              <a:t>TRƯỜNG MẦM NON TUỔI HOA</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7473" y="961783"/>
            <a:ext cx="1647028" cy="1700797"/>
          </a:xfrm>
          <a:prstGeom prst="rect">
            <a:avLst/>
          </a:prstGeom>
        </p:spPr>
      </p:pic>
      <p:sp>
        <p:nvSpPr>
          <p:cNvPr id="7" name="TextBox 6"/>
          <p:cNvSpPr txBox="1"/>
          <p:nvPr/>
        </p:nvSpPr>
        <p:spPr>
          <a:xfrm>
            <a:off x="3340100" y="2608273"/>
            <a:ext cx="90170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LĨNH VỰC: PHÁT TRIỂN NGÔN NGỮ</a:t>
            </a:r>
          </a:p>
        </p:txBody>
      </p:sp>
      <p:sp>
        <p:nvSpPr>
          <p:cNvPr id="8" name="TextBox 7"/>
          <p:cNvSpPr txBox="1"/>
          <p:nvPr/>
        </p:nvSpPr>
        <p:spPr>
          <a:xfrm>
            <a:off x="2632734" y="3274494"/>
            <a:ext cx="90170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ĐỀ TÀI: TRUYỆN: CHÚ GÀ TRỐNG KIÊU CĂNG </a:t>
            </a:r>
          </a:p>
        </p:txBody>
      </p:sp>
      <p:sp>
        <p:nvSpPr>
          <p:cNvPr id="9" name="TextBox 8"/>
          <p:cNvSpPr txBox="1"/>
          <p:nvPr/>
        </p:nvSpPr>
        <p:spPr>
          <a:xfrm>
            <a:off x="4289005" y="4548229"/>
            <a:ext cx="9017000" cy="461665"/>
          </a:xfrm>
          <a:prstGeom prst="rect">
            <a:avLst/>
          </a:prstGeom>
          <a:noFill/>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Giáo viê</a:t>
            </a:r>
            <a:r>
              <a:rPr lang="en-US" sz="2400" b="1" dirty="0">
                <a:solidFill>
                  <a:srgbClr val="FF0000"/>
                </a:solidFill>
                <a:latin typeface="Times New Roman" panose="02020603050405020304" pitchFamily="18" charset="0"/>
                <a:cs typeface="Times New Roman" panose="02020603050405020304" pitchFamily="18" charset="0"/>
              </a:rPr>
              <a:t>n</a:t>
            </a:r>
            <a:r>
              <a:rPr lang="vi-VN" sz="2400" b="1" dirty="0">
                <a:solidFill>
                  <a:srgbClr val="FF0000"/>
                </a:solidFill>
                <a:latin typeface="Times New Roman" panose="02020603050405020304" pitchFamily="18" charset="0"/>
                <a:cs typeface="Times New Roman" panose="02020603050405020304" pitchFamily="18" charset="0"/>
              </a:rPr>
              <a:t>: Vũ Thị Hương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F94D21F-EC60-4D7D-A953-248FD6552F6D}"/>
              </a:ext>
            </a:extLst>
          </p:cNvPr>
          <p:cNvSpPr txBox="1"/>
          <p:nvPr/>
        </p:nvSpPr>
        <p:spPr>
          <a:xfrm>
            <a:off x="4366643" y="3936007"/>
            <a:ext cx="90170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LỨA TUỔI: 5 - 6 TUỔI </a:t>
            </a:r>
          </a:p>
        </p:txBody>
      </p:sp>
    </p:spTree>
    <p:extLst>
      <p:ext uri="{BB962C8B-B14F-4D97-AF65-F5344CB8AC3E}">
        <p14:creationId xmlns:p14="http://schemas.microsoft.com/office/powerpoint/2010/main" val="415368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2705100" y="365125"/>
            <a:ext cx="70993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Gà trống có bộ lông và tiếng gáy như thế nào? </a:t>
            </a:r>
          </a:p>
        </p:txBody>
      </p:sp>
      <p:pic>
        <p:nvPicPr>
          <p:cNvPr id="6"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7711" y="2055813"/>
            <a:ext cx="6536090" cy="3836987"/>
          </a:xfrm>
          <a:prstGeom prst="rect">
            <a:avLst/>
          </a:prstGeom>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6096000" y="3746501"/>
            <a:ext cx="1850128" cy="2242355"/>
          </a:xfrm>
          <a:prstGeom prst="rect">
            <a:avLst/>
          </a:prstGeom>
        </p:spPr>
      </p:pic>
      <p:sp>
        <p:nvSpPr>
          <p:cNvPr id="8" name="Rectangle 7"/>
          <p:cNvSpPr/>
          <p:nvPr/>
        </p:nvSpPr>
        <p:spPr>
          <a:xfrm>
            <a:off x="709720" y="2186951"/>
            <a:ext cx="3963880" cy="2677656"/>
          </a:xfrm>
          <a:prstGeom prst="rect">
            <a:avLst/>
          </a:prstGeom>
        </p:spPr>
        <p:txBody>
          <a:bodyPr wrap="square">
            <a:spAutoFit/>
          </a:bodyPr>
          <a:lstStyle/>
          <a:p>
            <a:r>
              <a:rPr lang="en-US" sz="2400" b="1">
                <a:solidFill>
                  <a:srgbClr val="00B050"/>
                </a:solidFill>
                <a:latin typeface="Times New Roman" panose="02020603050405020304" pitchFamily="18" charset="0"/>
                <a:cs typeface="Times New Roman" panose="02020603050405020304" pitchFamily="18" charset="0"/>
              </a:rPr>
              <a:t>Gà trống có bộ lông đẹp tuyệt vời, lông đuôi của nó óng mượt nhiều màu sắc, trông xa cứ ngỡ đuôi công. Còn tiếng gáy của Gà trống thì vừa dõng dạc vừa âm vang. </a:t>
            </a:r>
            <a:endParaRPr lang="en-US" sz="2400">
              <a:solidFill>
                <a:srgbClr val="00B050"/>
              </a:solidFill>
            </a:endParaRPr>
          </a:p>
        </p:txBody>
      </p:sp>
      <p:sp>
        <p:nvSpPr>
          <p:cNvPr id="9" name="Rectangle 8"/>
          <p:cNvSpPr/>
          <p:nvPr/>
        </p:nvSpPr>
        <p:spPr>
          <a:xfrm>
            <a:off x="4817711" y="2055813"/>
            <a:ext cx="6148739" cy="738664"/>
          </a:xfrm>
          <a:prstGeom prst="rect">
            <a:avLst/>
          </a:prstGeom>
        </p:spPr>
        <p:txBody>
          <a:bodyPr wrap="square">
            <a:spAutoFit/>
          </a:bodyPr>
          <a:lstStyle/>
          <a:p>
            <a:r>
              <a:rPr lang="en-US" sz="1400" b="1">
                <a:solidFill>
                  <a:srgbClr val="002060"/>
                </a:solidFill>
                <a:latin typeface="Times New Roman" panose="02020603050405020304" pitchFamily="18" charset="0"/>
                <a:cs typeface="Times New Roman" panose="02020603050405020304" pitchFamily="18" charset="0"/>
              </a:rPr>
              <a:t>Gà trống có bộ lông đẹp tuyệt vời, lông đuôi của nó óng mượt nhiều màu sắc, trông xa cứ ngỡ đuôi công. Còn tiếng gáy của Gà trống thì vừa dõng dạc vừa âm vang. Gà trống hãnh diện về bộ lông và tiếng gáy của nó lắm. </a:t>
            </a:r>
            <a:endParaRPr lang="en-US" sz="1400">
              <a:solidFill>
                <a:srgbClr val="002060"/>
              </a:solidFill>
            </a:endParaRPr>
          </a:p>
        </p:txBody>
      </p:sp>
    </p:spTree>
    <p:extLst>
      <p:ext uri="{BB962C8B-B14F-4D97-AF65-F5344CB8AC3E}">
        <p14:creationId xmlns:p14="http://schemas.microsoft.com/office/powerpoint/2010/main" val="761777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par>
                                <p:cTn id="21" presetID="21"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2705100" y="365125"/>
            <a:ext cx="70993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Gà trống đã khoe gì với Gà tồ và Mèo vàng? </a:t>
            </a:r>
          </a:p>
        </p:txBody>
      </p:sp>
      <p:sp>
        <p:nvSpPr>
          <p:cNvPr id="8" name="Rectangle 7"/>
          <p:cNvSpPr/>
          <p:nvPr/>
        </p:nvSpPr>
        <p:spPr>
          <a:xfrm>
            <a:off x="786091" y="2736502"/>
            <a:ext cx="3328880" cy="1384995"/>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Này chính tiếng gáy của tôi làm Mặt trời tỉnh giấc đấy. </a:t>
            </a: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9" y="2099205"/>
            <a:ext cx="6690869" cy="3763614"/>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flipH="1">
            <a:off x="8668456" y="3981013"/>
            <a:ext cx="1524697" cy="1875602"/>
          </a:xfrm>
          <a:prstGeom prst="rect">
            <a:avLst/>
          </a:prstGeom>
        </p:spPr>
      </p:pic>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flipH="1">
            <a:off x="5007826" y="3170753"/>
            <a:ext cx="1552495" cy="1620519"/>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2063">
            <a:off x="6637394" y="3179309"/>
            <a:ext cx="965041" cy="1236390"/>
          </a:xfrm>
          <a:prstGeom prst="rect">
            <a:avLst/>
          </a:prstGeom>
        </p:spPr>
      </p:pic>
      <p:pic>
        <p:nvPicPr>
          <p:cNvPr id="14" name="Picture 2" descr="Mặt trời dễ thương png | PNGEg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7403944" y="2036795"/>
            <a:ext cx="899980" cy="817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0834" y="5228844"/>
            <a:ext cx="4161421" cy="523220"/>
          </a:xfrm>
          <a:prstGeom prst="rect">
            <a:avLst/>
          </a:prstGeom>
        </p:spPr>
        <p:txBody>
          <a:bodyPr wrap="square">
            <a:spAutoFit/>
          </a:bodyPr>
          <a:lstStyle/>
          <a:p>
            <a:pPr algn="just"/>
            <a:r>
              <a:rPr lang="en-US" sz="1400" b="1">
                <a:solidFill>
                  <a:schemeClr val="bg1"/>
                </a:solidFill>
                <a:latin typeface="Times New Roman" panose="02020603050405020304" pitchFamily="18" charset="0"/>
                <a:cs typeface="Times New Roman" panose="02020603050405020304" pitchFamily="18" charset="0"/>
              </a:rPr>
              <a:t>Một hôm Gà trống khoe với Gà tồ: Này chính tiếng gáy của tôi làm Mặt trời tỉnh giấc đấy. </a:t>
            </a:r>
          </a:p>
        </p:txBody>
      </p:sp>
    </p:spTree>
    <p:extLst>
      <p:ext uri="{BB962C8B-B14F-4D97-AF65-F5344CB8AC3E}">
        <p14:creationId xmlns:p14="http://schemas.microsoft.com/office/powerpoint/2010/main" val="34370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3352800" y="440721"/>
            <a:ext cx="7099300"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Gà tồ và Mèo vàng đã trả lời như thế nào? </a:t>
            </a:r>
          </a:p>
        </p:txBody>
      </p:sp>
      <p:sp>
        <p:nvSpPr>
          <p:cNvPr id="8" name="Rectangle 7"/>
          <p:cNvSpPr/>
          <p:nvPr/>
        </p:nvSpPr>
        <p:spPr>
          <a:xfrm>
            <a:off x="786091" y="2736502"/>
            <a:ext cx="3642014" cy="3416320"/>
          </a:xfrm>
          <a:prstGeom prst="rect">
            <a:avLst/>
          </a:prstGeom>
        </p:spPr>
        <p:txBody>
          <a:bodyPr wrap="square">
            <a:spAutoFit/>
          </a:bodyPr>
          <a:lstStyle/>
          <a:p>
            <a:pPr algn="just"/>
            <a:r>
              <a:rPr lang="en-US" sz="2400" b="1">
                <a:solidFill>
                  <a:srgbClr val="00B050"/>
                </a:solidFill>
                <a:latin typeface="Times New Roman" panose="02020603050405020304" pitchFamily="18" charset="0"/>
                <a:cs typeface="Times New Roman" panose="02020603050405020304" pitchFamily="18" charset="0"/>
              </a:rPr>
              <a:t>- Ồ! Không phải đâu, bạn đừng có mà nói khoác</a:t>
            </a:r>
          </a:p>
          <a:p>
            <a:pPr algn="just"/>
            <a:endParaRPr lang="en-US" sz="2400" b="1">
              <a:solidFill>
                <a:srgbClr val="00B050"/>
              </a:solidFill>
              <a:latin typeface="Times New Roman" panose="02020603050405020304" pitchFamily="18" charset="0"/>
              <a:cs typeface="Times New Roman" panose="02020603050405020304" pitchFamily="18" charset="0"/>
            </a:endParaRPr>
          </a:p>
          <a:p>
            <a:pPr algn="just"/>
            <a:r>
              <a:rPr lang="en-US" sz="2400" b="1">
                <a:solidFill>
                  <a:srgbClr val="00B050"/>
                </a:solidFill>
                <a:latin typeface="Times New Roman" panose="02020603050405020304" pitchFamily="18" charset="0"/>
                <a:cs typeface="Times New Roman" panose="02020603050405020304" pitchFamily="18" charset="0"/>
              </a:rPr>
              <a:t>-Vì mặt trời mọc nên gà mới gáy đấy chứ. Tiếng gáy của bạn làm sao mà đánh thức được Mặt trời. </a:t>
            </a:r>
          </a:p>
          <a:p>
            <a:pPr algn="just"/>
            <a:endParaRPr lang="en-US" sz="2400" b="1">
              <a:solidFill>
                <a:srgbClr val="00B050"/>
              </a:solidFill>
              <a:latin typeface="Times New Roman" panose="02020603050405020304" pitchFamily="18" charset="0"/>
              <a:cs typeface="Times New Roman" panose="02020603050405020304" pitchFamily="18" charset="0"/>
            </a:endParaRPr>
          </a:p>
          <a:p>
            <a:pPr algn="just"/>
            <a:endParaRPr lang="en-US" sz="2400" b="1">
              <a:solidFill>
                <a:srgbClr val="00B050"/>
              </a:solidFill>
              <a:latin typeface="Times New Roman" panose="02020603050405020304" pitchFamily="18" charset="0"/>
              <a:cs typeface="Times New Roman" panose="02020603050405020304" pitchFamily="18" charset="0"/>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9" y="2099205"/>
            <a:ext cx="6690869" cy="3763614"/>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flipH="1">
            <a:off x="8783085" y="3615993"/>
            <a:ext cx="1524697" cy="1875602"/>
          </a:xfrm>
          <a:prstGeom prst="rect">
            <a:avLst/>
          </a:prstGeom>
        </p:spPr>
      </p:pic>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flipH="1">
            <a:off x="5007826" y="3170753"/>
            <a:ext cx="1552495" cy="1620519"/>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12063">
            <a:off x="6637394" y="3179309"/>
            <a:ext cx="965041" cy="1236390"/>
          </a:xfrm>
          <a:prstGeom prst="rect">
            <a:avLst/>
          </a:prstGeom>
        </p:spPr>
      </p:pic>
      <p:pic>
        <p:nvPicPr>
          <p:cNvPr id="14" name="Picture 2" descr="Mặt trời dễ thương png | PNGEg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7403944" y="2036795"/>
            <a:ext cx="899980" cy="817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98247" y="5122837"/>
            <a:ext cx="6381173" cy="954107"/>
          </a:xfrm>
          <a:prstGeom prst="rect">
            <a:avLst/>
          </a:prstGeom>
        </p:spPr>
        <p:txBody>
          <a:bodyPr wrap="square">
            <a:spAutoFit/>
          </a:bodyPr>
          <a:lstStyle/>
          <a:p>
            <a:pPr algn="just"/>
            <a:r>
              <a:rPr lang="en-US" sz="1400" b="1">
                <a:solidFill>
                  <a:schemeClr val="bg1"/>
                </a:solidFill>
                <a:latin typeface="Times New Roman" panose="02020603050405020304" pitchFamily="18" charset="0"/>
                <a:cs typeface="Times New Roman" panose="02020603050405020304" pitchFamily="18" charset="0"/>
              </a:rPr>
              <a:t>- Gà tồ cãi lại: Ồ! Không phải đâu, bạn đừng có mà nói khoác</a:t>
            </a:r>
          </a:p>
          <a:p>
            <a:pPr algn="just"/>
            <a:r>
              <a:rPr lang="en-US" sz="1400" b="1">
                <a:solidFill>
                  <a:schemeClr val="bg1"/>
                </a:solidFill>
                <a:latin typeface="Times New Roman" panose="02020603050405020304" pitchFamily="18" charset="0"/>
                <a:cs typeface="Times New Roman" panose="02020603050405020304" pitchFamily="18" charset="0"/>
              </a:rPr>
              <a:t>- Mèo vàng cười rung ria mép: Meo meo meo.. Vì mặt trời mọc nên gà mới gáy đấy chứ. Tiếng gáy của bạn làm sao mà đánh thức được Mặt trời. </a:t>
            </a:r>
          </a:p>
          <a:p>
            <a:pPr algn="just"/>
            <a:endParaRPr lang="en-US"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386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
        <p:nvSpPr>
          <p:cNvPr id="5" name="TextBox 4"/>
          <p:cNvSpPr txBox="1"/>
          <p:nvPr/>
        </p:nvSpPr>
        <p:spPr>
          <a:xfrm>
            <a:off x="2546350" y="282629"/>
            <a:ext cx="7099300" cy="830997"/>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Sáng hôm sau, khi nghe tiếng gáy của Gà trống thì mọi vật như thế nào?</a:t>
            </a:r>
          </a:p>
        </p:txBody>
      </p:sp>
      <p:sp>
        <p:nvSpPr>
          <p:cNvPr id="8" name="Rectangle 7"/>
          <p:cNvSpPr/>
          <p:nvPr/>
        </p:nvSpPr>
        <p:spPr>
          <a:xfrm>
            <a:off x="771688" y="2854019"/>
            <a:ext cx="3642014" cy="1384995"/>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Khi nghe tiếng gáy của gà trống thì mọi vật bắt đầu tỉnh dậy </a:t>
            </a:r>
          </a:p>
        </p:txBody>
      </p:sp>
      <p:pic>
        <p:nvPicPr>
          <p:cNvPr id="13"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2524" y="2264369"/>
            <a:ext cx="6575076" cy="3698480"/>
          </a:xfrm>
          <a:prstGeom prst="rect">
            <a:avLst/>
          </a:prstGeom>
        </p:spPr>
      </p:pic>
      <p:pic>
        <p:nvPicPr>
          <p:cNvPr id="15" name="Picture 14"/>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4884694" y="3447599"/>
            <a:ext cx="1262798" cy="1493544"/>
          </a:xfrm>
          <a:prstGeom prst="rect">
            <a:avLst/>
          </a:prstGeom>
        </p:spPr>
      </p:pic>
      <p:sp>
        <p:nvSpPr>
          <p:cNvPr id="16" name="TextBox 15"/>
          <p:cNvSpPr txBox="1"/>
          <p:nvPr/>
        </p:nvSpPr>
        <p:spPr>
          <a:xfrm rot="19562674">
            <a:off x="6032404" y="3030507"/>
            <a:ext cx="1254502" cy="523220"/>
          </a:xfrm>
          <a:prstGeom prst="rect">
            <a:avLst/>
          </a:prstGeom>
          <a:noFill/>
        </p:spPr>
        <p:txBody>
          <a:bodyPr wrap="square" rtlCol="0">
            <a:spAutoFit/>
          </a:bodyPr>
          <a:lstStyle/>
          <a:p>
            <a:r>
              <a:rPr lang="en-US" sz="2800" b="1">
                <a:solidFill>
                  <a:srgbClr val="FF0000"/>
                </a:solidFill>
              </a:rPr>
              <a:t>ò ó o o</a:t>
            </a:r>
          </a:p>
        </p:txBody>
      </p:sp>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41473">
            <a:off x="8101976" y="3528594"/>
            <a:ext cx="1696770" cy="1272578"/>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929829">
            <a:off x="10024938" y="4327140"/>
            <a:ext cx="714236" cy="840326"/>
          </a:xfrm>
          <a:prstGeom prst="rect">
            <a:avLst/>
          </a:prstGeom>
        </p:spPr>
      </p:pic>
      <p:pic>
        <p:nvPicPr>
          <p:cNvPr id="19" name="Picture 18"/>
          <p:cNvPicPr>
            <a:picLocks noChangeAspect="1"/>
          </p:cNvPicPr>
          <p:nvPr/>
        </p:nvPicPr>
        <p:blipFill>
          <a:blip r:embed="rId8" cstate="email">
            <a:extLst>
              <a:ext uri="{BEBA8EAE-BF5A-486C-A8C5-ECC9F3942E4B}">
                <a14:imgProps xmlns:a14="http://schemas.microsoft.com/office/drawing/2010/main">
                  <a14:imgLayer r:embed="rId9">
                    <a14:imgEffect>
                      <a14:backgroundRemoval t="7143" b="92429" l="0" r="99322"/>
                    </a14:imgEffect>
                  </a14:imgLayer>
                </a14:imgProps>
              </a:ext>
              <a:ext uri="{28A0092B-C50C-407E-A947-70E740481C1C}">
                <a14:useLocalDpi xmlns:a14="http://schemas.microsoft.com/office/drawing/2010/main"/>
              </a:ext>
            </a:extLst>
          </a:blip>
          <a:stretch>
            <a:fillRect/>
          </a:stretch>
        </p:blipFill>
        <p:spPr>
          <a:xfrm rot="330101" flipH="1">
            <a:off x="6912571" y="3785140"/>
            <a:ext cx="856752" cy="1044260"/>
          </a:xfrm>
          <a:prstGeom prst="rect">
            <a:avLst/>
          </a:prstGeom>
        </p:spPr>
      </p:pic>
      <p:sp>
        <p:nvSpPr>
          <p:cNvPr id="6" name="Rectangle 5"/>
          <p:cNvSpPr/>
          <p:nvPr/>
        </p:nvSpPr>
        <p:spPr>
          <a:xfrm>
            <a:off x="4769408" y="4960843"/>
            <a:ext cx="6279591" cy="923330"/>
          </a:xfrm>
          <a:prstGeom prst="rect">
            <a:avLst/>
          </a:prstGeom>
        </p:spPr>
        <p:txBody>
          <a:bodyPr wrap="square">
            <a:spAutoFit/>
          </a:bodyPr>
          <a:lstStyle/>
          <a:p>
            <a:r>
              <a:rPr lang="en-US" b="1">
                <a:solidFill>
                  <a:schemeClr val="bg1"/>
                </a:solidFill>
                <a:latin typeface="Times New Roman" panose="02020603050405020304" pitchFamily="18" charset="0"/>
                <a:cs typeface="Times New Roman" panose="02020603050405020304" pitchFamily="18" charset="0"/>
              </a:rPr>
              <a:t>Sáng hôm sau khi dõng dạc cất tiếng gáy ò ó o o... Gà trống để ý ngắm xung quanh. Quả đúng thế nghe tiếng gáy của nó thiên hạ bắt đầu tỉnh dậy</a:t>
            </a:r>
            <a:endParaRPr lang="en-US"/>
          </a:p>
        </p:txBody>
      </p:sp>
    </p:spTree>
    <p:extLst>
      <p:ext uri="{BB962C8B-B14F-4D97-AF65-F5344CB8AC3E}">
        <p14:creationId xmlns:p14="http://schemas.microsoft.com/office/powerpoint/2010/main" val="803753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6"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446255"/>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Vì sao Gà tồ lại dạy cho Gà trống một bài học?</a:t>
            </a:r>
          </a:p>
        </p:txBody>
      </p:sp>
      <p:sp>
        <p:nvSpPr>
          <p:cNvPr id="8" name="Rectangle 7"/>
          <p:cNvSpPr/>
          <p:nvPr/>
        </p:nvSpPr>
        <p:spPr>
          <a:xfrm>
            <a:off x="771688" y="2854019"/>
            <a:ext cx="3642014" cy="954107"/>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Vì Gà trống đã gây sự với Gà tồ</a:t>
            </a:r>
          </a:p>
        </p:txBody>
      </p:sp>
      <p:pic>
        <p:nvPicPr>
          <p:cNvPr id="14"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5214" y="2171701"/>
            <a:ext cx="6568449" cy="3694752"/>
          </a:xfrm>
          <a:prstGeom prst="rect">
            <a:avLst/>
          </a:prstGeom>
        </p:spPr>
      </p:pic>
      <p:pic>
        <p:nvPicPr>
          <p:cNvPr id="20" name="Picture 1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6007279" y="3562766"/>
            <a:ext cx="1196805" cy="1415493"/>
          </a:xfrm>
          <a:prstGeom prst="rect">
            <a:avLst/>
          </a:prstGeom>
        </p:spPr>
      </p:pic>
      <p:pic>
        <p:nvPicPr>
          <p:cNvPr id="21" name="Picture 2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20661128" flipH="1">
            <a:off x="10293421" y="4247867"/>
            <a:ext cx="926212" cy="1122110"/>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424091" flipH="1">
            <a:off x="8872218" y="4276546"/>
            <a:ext cx="946887" cy="1069729"/>
          </a:xfrm>
          <a:prstGeom prst="rect">
            <a:avLst/>
          </a:prstGeom>
        </p:spPr>
      </p:pic>
      <p:sp>
        <p:nvSpPr>
          <p:cNvPr id="3" name="Rectangle 2"/>
          <p:cNvSpPr/>
          <p:nvPr/>
        </p:nvSpPr>
        <p:spPr>
          <a:xfrm>
            <a:off x="4725214" y="2339298"/>
            <a:ext cx="6234886" cy="1323439"/>
          </a:xfrm>
          <a:prstGeom prst="rect">
            <a:avLst/>
          </a:prstGeom>
        </p:spPr>
        <p:txBody>
          <a:bodyPr wrap="square">
            <a:spAutoFit/>
          </a:bodyPr>
          <a:lstStyle/>
          <a:p>
            <a:pPr algn="just"/>
            <a:r>
              <a:rPr lang="en-US" sz="1600" b="1">
                <a:latin typeface="Times New Roman" panose="02020603050405020304" pitchFamily="18" charset="0"/>
                <a:cs typeface="Times New Roman" panose="02020603050405020304" pitchFamily="18" charset="0"/>
              </a:rPr>
              <a:t>- Gà tồ, Mèo vàng quay mặt đi chẳng nên phí lời với những kẻ nói khoác. Gà trống non tức đỏ mặt lên, nó quay sang gây sự với Gà tồ. Gà tồ chẳng bao giờ muốn chọi nhau nhưng lần này nó quyết định cho kẻ hay gây gổ và khoác lác một bài học. Gà tồ hùng dũng nhảy bổ vào Gà trống mổ cho nó mấy cú vào cái mỏ khoác lác. </a:t>
            </a:r>
          </a:p>
        </p:txBody>
      </p:sp>
    </p:spTree>
    <p:extLst>
      <p:ext uri="{BB962C8B-B14F-4D97-AF65-F5344CB8AC3E}">
        <p14:creationId xmlns:p14="http://schemas.microsoft.com/office/powerpoint/2010/main" val="4250031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par>
                                <p:cTn id="27" presetID="6" presetClass="entr" presetSubtype="16"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389068"/>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Đêm hôm ấy Gà trống như thế nào?</a:t>
            </a:r>
          </a:p>
        </p:txBody>
      </p:sp>
      <p:sp>
        <p:nvSpPr>
          <p:cNvPr id="8" name="Rectangle 7"/>
          <p:cNvSpPr/>
          <p:nvPr/>
        </p:nvSpPr>
        <p:spPr>
          <a:xfrm>
            <a:off x="771688" y="2854019"/>
            <a:ext cx="3642014" cy="1384995"/>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Cả đêm hôm ấy Gà trống bị đau và mãi mới ngủ được</a:t>
            </a:r>
          </a:p>
        </p:txBody>
      </p:sp>
      <p:pic>
        <p:nvPicPr>
          <p:cNvPr id="11" name="Picture 2" descr="Con Gà Trống Gáy Ò Ó O - Nhạc Thiếu Nhi Hoạt Hình Vui Nhộn - YouTub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38508" y="2285999"/>
            <a:ext cx="6615291" cy="3721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ình ảnh Ngày 15 Tháng 8 Phim Hoạt Hình Mặt Trăng Hoạt Hình Phim Hoạt Hình  Vẽ Tay, Trăng, 8, Bầu Trời đêm miễn phí tải tập tin PNG PSDComment và Vecto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3187221" flipH="1">
            <a:off x="4743551" y="2331278"/>
            <a:ext cx="1467826" cy="15584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96000" y="2361438"/>
            <a:ext cx="4762500" cy="584775"/>
          </a:xfrm>
          <a:prstGeom prst="rect">
            <a:avLst/>
          </a:prstGeom>
        </p:spPr>
        <p:txBody>
          <a:bodyPr wrap="square">
            <a:spAutoFit/>
          </a:bodyPr>
          <a:lstStyle/>
          <a:p>
            <a:r>
              <a:rPr lang="en-US" sz="1600" b="1">
                <a:solidFill>
                  <a:schemeClr val="bg1"/>
                </a:solidFill>
                <a:latin typeface="Times New Roman" panose="02020603050405020304" pitchFamily="18" charset="0"/>
                <a:cs typeface="Times New Roman" panose="02020603050405020304" pitchFamily="18" charset="0"/>
              </a:rPr>
              <a:t>- Suốt đêm hôm ấy Gà trống nằm rên rỉ vì đau. Mãi tới lúc gần sáng nó mới chợp mắt được một tí. </a:t>
            </a:r>
            <a:endParaRPr lang="en-US" sz="1600">
              <a:solidFill>
                <a:schemeClr val="bg1"/>
              </a:solidFill>
            </a:endParaRPr>
          </a:p>
        </p:txBody>
      </p:sp>
    </p:spTree>
    <p:extLst>
      <p:ext uri="{BB962C8B-B14F-4D97-AF65-F5344CB8AC3E}">
        <p14:creationId xmlns:p14="http://schemas.microsoft.com/office/powerpoint/2010/main" val="34630577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par>
                                <p:cTn id="21" presetID="21"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389068"/>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 tỉnh dậy Gà trống thấy xảy ra điều gì?</a:t>
            </a:r>
          </a:p>
        </p:txBody>
      </p:sp>
      <p:sp>
        <p:nvSpPr>
          <p:cNvPr id="8" name="Rectangle 7"/>
          <p:cNvSpPr/>
          <p:nvPr/>
        </p:nvSpPr>
        <p:spPr>
          <a:xfrm>
            <a:off x="838200" y="2288208"/>
            <a:ext cx="3642014" cy="3416320"/>
          </a:xfrm>
          <a:prstGeom prst="rect">
            <a:avLst/>
          </a:prstGeom>
        </p:spPr>
        <p:txBody>
          <a:bodyPr wrap="square">
            <a:spAutoFit/>
          </a:bodyPr>
          <a:lstStyle/>
          <a:p>
            <a:pPr algn="just"/>
            <a:r>
              <a:rPr lang="en-US" sz="2400" b="1">
                <a:solidFill>
                  <a:srgbClr val="00B050"/>
                </a:solidFill>
                <a:latin typeface="Times New Roman" panose="02020603050405020304" pitchFamily="18" charset="0"/>
                <a:cs typeface="Times New Roman" panose="02020603050405020304" pitchFamily="18" charset="0"/>
              </a:rPr>
              <a:t>- Khi tỉnh dậy nó thấy chuồng gà vắng ngắt. Ngoài vườn Gà tồ, Mèo vàng đang dạo chơi. Phía trên rặng tre, Mặt trời đang le lói. Mọi việc vẫn diễn ra hết sức bình thường mặc dù không có tiếng gáy của nó.</a:t>
            </a: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3977" y="2273300"/>
            <a:ext cx="6479823" cy="3644900"/>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rot="458391">
            <a:off x="6901659" y="3862016"/>
            <a:ext cx="876914" cy="1026407"/>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41473" flipH="1">
            <a:off x="5362351" y="4131295"/>
            <a:ext cx="1382379" cy="954828"/>
          </a:xfrm>
          <a:prstGeom prst="rect">
            <a:avLst/>
          </a:prstGeom>
        </p:spPr>
      </p:pic>
      <p:pic>
        <p:nvPicPr>
          <p:cNvPr id="15" name="Picture 14"/>
          <p:cNvPicPr>
            <a:picLocks noChangeAspect="1"/>
          </p:cNvPicPr>
          <p:nvPr/>
        </p:nvPicPr>
        <p:blipFill>
          <a:blip r:embed="rId7" cstate="email">
            <a:extLst>
              <a:ext uri="{BEBA8EAE-BF5A-486C-A8C5-ECC9F3942E4B}">
                <a14:imgProps xmlns:a14="http://schemas.microsoft.com/office/drawing/2010/main">
                  <a14:imgLayer r:embed="rId8">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10422778" y="3945089"/>
            <a:ext cx="773635" cy="1036936"/>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114554" flipH="1">
            <a:off x="9825187" y="4106057"/>
            <a:ext cx="638192" cy="795148"/>
          </a:xfrm>
          <a:prstGeom prst="rect">
            <a:avLst/>
          </a:prstGeom>
        </p:spPr>
      </p:pic>
      <p:pic>
        <p:nvPicPr>
          <p:cNvPr id="17" name="Picture 2" descr="Mặt trời dễ thương png | PNGEg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8746107" y="2288208"/>
            <a:ext cx="877476" cy="7967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73977" y="4876801"/>
            <a:ext cx="6479823" cy="1077218"/>
          </a:xfrm>
          <a:prstGeom prst="rect">
            <a:avLst/>
          </a:prstGeom>
        </p:spPr>
        <p:txBody>
          <a:bodyPr wrap="square">
            <a:spAutoFit/>
          </a:bodyPr>
          <a:lstStyle/>
          <a:p>
            <a:r>
              <a:rPr lang="en-US" sz="1600" b="1">
                <a:solidFill>
                  <a:schemeClr val="bg1"/>
                </a:solidFill>
                <a:latin typeface="Times New Roman" panose="02020603050405020304" pitchFamily="18" charset="0"/>
                <a:cs typeface="Times New Roman" panose="02020603050405020304" pitchFamily="18" charset="0"/>
              </a:rPr>
              <a:t>Khi tỉnh dậy nó thấy chuồng gà đã vắng ngắt từ bao giờ. Ngoài vườn Gà tồ, Mèo vàng đang dạo chơi. Phía trên rặng tre, Mặt trời đang le lói. Mọi việc vẫn diễn ra hết sức bình thường mặc dù không có tiếng gáy của Gà trống</a:t>
            </a:r>
            <a:endParaRPr lang="en-US" sz="1600"/>
          </a:p>
        </p:txBody>
      </p:sp>
    </p:spTree>
    <p:extLst>
      <p:ext uri="{BB962C8B-B14F-4D97-AF65-F5344CB8AC3E}">
        <p14:creationId xmlns:p14="http://schemas.microsoft.com/office/powerpoint/2010/main" val="1068291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Box 4"/>
          <p:cNvSpPr txBox="1"/>
          <p:nvPr/>
        </p:nvSpPr>
        <p:spPr>
          <a:xfrm>
            <a:off x="2416175" y="389068"/>
            <a:ext cx="735965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Gà trống đã cảm thấy như thế nào?</a:t>
            </a:r>
          </a:p>
        </p:txBody>
      </p:sp>
      <p:sp>
        <p:nvSpPr>
          <p:cNvPr id="8" name="Rectangle 7"/>
          <p:cNvSpPr/>
          <p:nvPr/>
        </p:nvSpPr>
        <p:spPr>
          <a:xfrm>
            <a:off x="838200" y="2288208"/>
            <a:ext cx="3642014" cy="1815882"/>
          </a:xfrm>
          <a:prstGeom prst="rect">
            <a:avLst/>
          </a:prstGeom>
        </p:spPr>
        <p:txBody>
          <a:bodyPr wrap="square">
            <a:spAutoFit/>
          </a:bodyPr>
          <a:lstStyle/>
          <a:p>
            <a:pPr algn="just"/>
            <a:r>
              <a:rPr lang="en-US" sz="2800" b="1">
                <a:solidFill>
                  <a:srgbClr val="00B050"/>
                </a:solidFill>
                <a:latin typeface="Times New Roman" panose="02020603050405020304" pitchFamily="18" charset="0"/>
                <a:cs typeface="Times New Roman" panose="02020603050405020304" pitchFamily="18" charset="0"/>
              </a:rPr>
              <a:t>- Gà trống đã rút ra được bài học là không được kiêu căng và coi thường người khác. </a:t>
            </a:r>
          </a:p>
        </p:txBody>
      </p:sp>
      <p:pic>
        <p:nvPicPr>
          <p:cNvPr id="9"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3977" y="2273300"/>
            <a:ext cx="6479823" cy="3644900"/>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0" b="96920" l="0" r="99600"/>
                    </a14:imgEffect>
                  </a14:imgLayer>
                </a14:imgProps>
              </a:ext>
              <a:ext uri="{28A0092B-C50C-407E-A947-70E740481C1C}">
                <a14:useLocalDpi xmlns:a14="http://schemas.microsoft.com/office/drawing/2010/main"/>
              </a:ext>
            </a:extLst>
          </a:blip>
          <a:stretch>
            <a:fillRect/>
          </a:stretch>
        </p:blipFill>
        <p:spPr>
          <a:xfrm rot="458391">
            <a:off x="6901659" y="3862016"/>
            <a:ext cx="876914" cy="1026407"/>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41473" flipH="1">
            <a:off x="5362351" y="4131295"/>
            <a:ext cx="1382379" cy="954828"/>
          </a:xfrm>
          <a:prstGeom prst="rect">
            <a:avLst/>
          </a:prstGeom>
        </p:spPr>
      </p:pic>
      <p:pic>
        <p:nvPicPr>
          <p:cNvPr id="15" name="Picture 14"/>
          <p:cNvPicPr>
            <a:picLocks noChangeAspect="1"/>
          </p:cNvPicPr>
          <p:nvPr/>
        </p:nvPicPr>
        <p:blipFill>
          <a:blip r:embed="rId7" cstate="email">
            <a:extLst>
              <a:ext uri="{BEBA8EAE-BF5A-486C-A8C5-ECC9F3942E4B}">
                <a14:imgProps xmlns:a14="http://schemas.microsoft.com/office/drawing/2010/main">
                  <a14:imgLayer r:embed="rId8">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10422778" y="3945089"/>
            <a:ext cx="773635" cy="1036936"/>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114554" flipH="1">
            <a:off x="9825187" y="4106057"/>
            <a:ext cx="638192" cy="795148"/>
          </a:xfrm>
          <a:prstGeom prst="rect">
            <a:avLst/>
          </a:prstGeom>
        </p:spPr>
      </p:pic>
      <p:pic>
        <p:nvPicPr>
          <p:cNvPr id="17" name="Picture 2" descr="Mặt trời dễ thương png | PNGEg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8746107" y="2288208"/>
            <a:ext cx="877476" cy="7967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73977" y="5152314"/>
            <a:ext cx="6162323" cy="584775"/>
          </a:xfrm>
          <a:prstGeom prst="rect">
            <a:avLst/>
          </a:prstGeom>
        </p:spPr>
        <p:txBody>
          <a:bodyPr wrap="square">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Từ đó Gà trống đã rút ra một bài học  cho mình rồi đấy! Không được kiêu căng và coi thường người khác.</a:t>
            </a:r>
          </a:p>
        </p:txBody>
      </p:sp>
    </p:spTree>
    <p:extLst>
      <p:ext uri="{BB962C8B-B14F-4D97-AF65-F5344CB8AC3E}">
        <p14:creationId xmlns:p14="http://schemas.microsoft.com/office/powerpoint/2010/main" val="1607243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sp>
        <p:nvSpPr>
          <p:cNvPr id="5" name="Rectangle 4"/>
          <p:cNvSpPr/>
          <p:nvPr/>
        </p:nvSpPr>
        <p:spPr>
          <a:xfrm>
            <a:off x="2111375" y="1951984"/>
            <a:ext cx="8191500" cy="523220"/>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Qua câu chuyện các con rút ra được bài học gì nào? </a:t>
            </a:r>
            <a:endParaRPr lang="en-US" sz="2800">
              <a:solidFill>
                <a:srgbClr val="002060"/>
              </a:solidFill>
            </a:endParaRPr>
          </a:p>
        </p:txBody>
      </p:sp>
      <p:sp>
        <p:nvSpPr>
          <p:cNvPr id="6" name="Rectangle 5"/>
          <p:cNvSpPr/>
          <p:nvPr/>
        </p:nvSpPr>
        <p:spPr>
          <a:xfrm>
            <a:off x="1771650" y="2736501"/>
            <a:ext cx="8870950" cy="1384995"/>
          </a:xfrm>
          <a:prstGeom prst="rect">
            <a:avLst/>
          </a:prstGeom>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Câu chuyện muốn nhắc nhở các con phải biết khiêm tốn, không nên kiêu căng coi thường người khác và phải biết sống chan hòa, giúp đỡ mọi người xung quanh </a:t>
            </a:r>
            <a:endParaRPr lang="en-US" sz="2800">
              <a:solidFill>
                <a:srgbClr val="FF0000"/>
              </a:solidFill>
            </a:endParaRPr>
          </a:p>
        </p:txBody>
      </p:sp>
    </p:spTree>
    <p:extLst>
      <p:ext uri="{BB962C8B-B14F-4D97-AF65-F5344CB8AC3E}">
        <p14:creationId xmlns:p14="http://schemas.microsoft.com/office/powerpoint/2010/main" val="443371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2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204162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3876392" y="1599819"/>
            <a:ext cx="2892708" cy="3505962"/>
          </a:xfrm>
          <a:prstGeom prst="rect">
            <a:avLst/>
          </a:prstGeom>
        </p:spPr>
      </p:pic>
      <p:sp>
        <p:nvSpPr>
          <p:cNvPr id="7" name="Rectangle 6"/>
          <p:cNvSpPr/>
          <p:nvPr/>
        </p:nvSpPr>
        <p:spPr>
          <a:xfrm>
            <a:off x="0" y="4611230"/>
            <a:ext cx="5930900" cy="2246769"/>
          </a:xfrm>
          <a:prstGeom prst="rect">
            <a:avLst/>
          </a:prstGeom>
        </p:spPr>
        <p:txBody>
          <a:bodyPr wrap="square">
            <a:spAutoFit/>
          </a:bodyPr>
          <a:lstStyle/>
          <a:p>
            <a:r>
              <a:rPr lang="en-US" sz="2000" b="1">
                <a:solidFill>
                  <a:srgbClr val="002060"/>
                </a:solidFill>
                <a:latin typeface="Times New Roman" panose="02020603050405020304" pitchFamily="18" charset="0"/>
                <a:cs typeface="Times New Roman" panose="02020603050405020304" pitchFamily="18" charset="0"/>
              </a:rPr>
              <a:t>Gà trống có bộ lông đẹp tuyệt vời, lông đuôi của nó óng mượt nhiều màu sắc, trông xa cứ ngỡ đuôi công. Còn tiếng gáy của Gà trống thì vừa dõng dạc vừa âm vang. Gà trống hãnh diện về bộ lông và tiếng gáy của nó lắm. Vì thế nó sinh ra kiêu căng, coi thường Gà tồ và Mèo vàng. Suốt ngày nó ưỡn ngực dạo chơi quanh sân, chẳng thèm ngó ngàng đến các bạn. </a:t>
            </a:r>
            <a:endParaRPr lang="en-US" sz="2000">
              <a:solidFill>
                <a:srgbClr val="002060"/>
              </a:solidFill>
            </a:endParaRPr>
          </a:p>
        </p:txBody>
      </p:sp>
    </p:spTree>
    <p:extLst>
      <p:ext uri="{BB962C8B-B14F-4D97-AF65-F5344CB8AC3E}">
        <p14:creationId xmlns:p14="http://schemas.microsoft.com/office/powerpoint/2010/main" val="1556665120"/>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0"/>
          </a:xfrm>
        </p:spPr>
      </p:pic>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flipH="1">
            <a:off x="7726632" y="2055813"/>
            <a:ext cx="2580992" cy="3175000"/>
          </a:xfrm>
          <a:prstGeom prst="rect">
            <a:avLst/>
          </a:prstGeom>
        </p:spPr>
      </p:pic>
      <p:pic>
        <p:nvPicPr>
          <p:cNvPr id="6" name="Picture 5"/>
          <p:cNvPicPr>
            <a:picLocks noChangeAspect="1"/>
          </p:cNvPicPr>
          <p:nvPr/>
        </p:nvPicPr>
        <p:blipFill>
          <a:blip r:embed="rId5" cstate="email">
            <a:extLst>
              <a:ext uri="{BEBA8EAE-BF5A-486C-A8C5-ECC9F3942E4B}">
                <a14:imgProps xmlns:a14="http://schemas.microsoft.com/office/drawing/2010/main">
                  <a14:imgLayer r:embed="rId6">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flipH="1">
            <a:off x="1099223" y="2055813"/>
            <a:ext cx="2628048" cy="2743198"/>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12063">
            <a:off x="4564606" y="1800317"/>
            <a:ext cx="1633611" cy="2092948"/>
          </a:xfrm>
          <a:prstGeom prst="rect">
            <a:avLst/>
          </a:prstGeom>
        </p:spPr>
      </p:pic>
      <p:sp>
        <p:nvSpPr>
          <p:cNvPr id="9" name="Rectangle 8"/>
          <p:cNvSpPr/>
          <p:nvPr/>
        </p:nvSpPr>
        <p:spPr>
          <a:xfrm>
            <a:off x="292100" y="4918831"/>
            <a:ext cx="11061700" cy="1938992"/>
          </a:xfrm>
          <a:prstGeom prst="rect">
            <a:avLst/>
          </a:prstGeom>
        </p:spPr>
        <p:txBody>
          <a:bodyPr wrap="square">
            <a:spAutoFit/>
          </a:bodyPr>
          <a:lstStyle/>
          <a:p>
            <a:pPr algn="just"/>
            <a:r>
              <a:rPr lang="en-US" sz="2000" b="1">
                <a:solidFill>
                  <a:schemeClr val="bg1"/>
                </a:solidFill>
                <a:latin typeface="Times New Roman" panose="02020603050405020304" pitchFamily="18" charset="0"/>
                <a:cs typeface="Times New Roman" panose="02020603050405020304" pitchFamily="18" charset="0"/>
              </a:rPr>
              <a:t>Một hôm Gà trống khoe với Gà tồ: Này chính tiếng gáy của tôi làm Mặt trời tỉnh giấc đấy. </a:t>
            </a:r>
          </a:p>
          <a:p>
            <a:pPr algn="just"/>
            <a:r>
              <a:rPr lang="en-US" sz="2000" b="1">
                <a:solidFill>
                  <a:schemeClr val="bg1"/>
                </a:solidFill>
                <a:latin typeface="Times New Roman" panose="02020603050405020304" pitchFamily="18" charset="0"/>
                <a:cs typeface="Times New Roman" panose="02020603050405020304" pitchFamily="18" charset="0"/>
              </a:rPr>
              <a:t>- Gà tồ cãi lại: Ồ! Không phải đâu, bạn đừng có mà nói khoác. </a:t>
            </a:r>
          </a:p>
          <a:p>
            <a:pPr algn="just"/>
            <a:r>
              <a:rPr lang="en-US" sz="2000" b="1">
                <a:solidFill>
                  <a:schemeClr val="bg1"/>
                </a:solidFill>
                <a:latin typeface="Times New Roman" panose="02020603050405020304" pitchFamily="18" charset="0"/>
                <a:cs typeface="Times New Roman" panose="02020603050405020304" pitchFamily="18" charset="0"/>
              </a:rPr>
              <a:t>Gà trống lại chạy đi khoe với mèo vàng: Này chính tiếng gáy của tôi làm mặt trời tỉnh giấc đấy. </a:t>
            </a:r>
          </a:p>
          <a:p>
            <a:pPr algn="just"/>
            <a:r>
              <a:rPr lang="en-US" sz="2000" b="1">
                <a:solidFill>
                  <a:schemeClr val="bg1"/>
                </a:solidFill>
                <a:latin typeface="Times New Roman" panose="02020603050405020304" pitchFamily="18" charset="0"/>
                <a:cs typeface="Times New Roman" panose="02020603050405020304" pitchFamily="18" charset="0"/>
              </a:rPr>
              <a:t>- Mèo vàng cười rung ria mép: Meo meo meo.. Vì mặt trời mọc nên gà mới gáy đấy chứ. Tiếng gáy của bạn làm sao mà đánh thức được Mặt trời. </a:t>
            </a:r>
          </a:p>
          <a:p>
            <a:pPr algn="just"/>
            <a:r>
              <a:rPr lang="en-US" sz="2000" b="1">
                <a:solidFill>
                  <a:schemeClr val="bg1"/>
                </a:solidFill>
                <a:latin typeface="Times New Roman" panose="02020603050405020304" pitchFamily="18" charset="0"/>
                <a:cs typeface="Times New Roman" panose="02020603050405020304" pitchFamily="18" charset="0"/>
              </a:rPr>
              <a:t>- Gà trống chẳng thèm nghe mèo vàng nói, nó bỏ ra sân và nghĩ thầm “ Được rồi sáng mai sẽ biết”. </a:t>
            </a:r>
          </a:p>
        </p:txBody>
      </p:sp>
      <p:pic>
        <p:nvPicPr>
          <p:cNvPr id="1026" name="Picture 2" descr="Mặt trời dễ thương png | PNGEg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6474691" y="94675"/>
            <a:ext cx="1617764" cy="146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8190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sp>
        <p:nvSpPr>
          <p:cNvPr id="5" name="Rectangle 4"/>
          <p:cNvSpPr/>
          <p:nvPr/>
        </p:nvSpPr>
        <p:spPr>
          <a:xfrm>
            <a:off x="50800" y="5218584"/>
            <a:ext cx="11747500" cy="1631216"/>
          </a:xfrm>
          <a:prstGeom prst="rect">
            <a:avLst/>
          </a:prstGeom>
        </p:spPr>
        <p:txBody>
          <a:bodyPr wrap="square">
            <a:spAutoFit/>
          </a:bodyPr>
          <a:lstStyle/>
          <a:p>
            <a:pPr algn="just"/>
            <a:r>
              <a:rPr lang="en-US" sz="2000" b="1">
                <a:solidFill>
                  <a:schemeClr val="bg1"/>
                </a:solidFill>
                <a:latin typeface="Times New Roman" panose="02020603050405020304" pitchFamily="18" charset="0"/>
                <a:cs typeface="Times New Roman" panose="02020603050405020304" pitchFamily="18" charset="0"/>
              </a:rPr>
              <a:t>Sáng hôm sau khi dõng dạc cất tiếng gáy ò ó o o... Gà trống để ý ngắm xung quanh. Quả đúng thế nghe tiếng gáy của nó thiên hạ bắt đầu tỉnh dậy, chim chích chòe hót véo von trên ngọn cây. Trâu kềnh cọ đôi sừng dài nghêu lộc cộc vào cột chuồng. Mèo vàng vươn vai và lấy chân rửa mặt. Cả ông mặt trời cũng ló đầu ra khỏi tấm rèm mây hung hung đỏ, gương mặt hồng hào và tròn trịa. Gà trống có cảm tưởng như ông mặt trời đang mỉm cười với nó. </a:t>
            </a:r>
          </a:p>
        </p:txBody>
      </p:sp>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236524" y="1905744"/>
            <a:ext cx="2341576" cy="2769443"/>
          </a:xfrm>
          <a:prstGeom prst="rect">
            <a:avLst/>
          </a:prstGeom>
        </p:spPr>
      </p:pic>
      <p:sp>
        <p:nvSpPr>
          <p:cNvPr id="12" name="TextBox 11"/>
          <p:cNvSpPr txBox="1"/>
          <p:nvPr/>
        </p:nvSpPr>
        <p:spPr>
          <a:xfrm rot="19562674">
            <a:off x="2445855" y="1536606"/>
            <a:ext cx="1552077" cy="523220"/>
          </a:xfrm>
          <a:prstGeom prst="rect">
            <a:avLst/>
          </a:prstGeom>
          <a:noFill/>
        </p:spPr>
        <p:txBody>
          <a:bodyPr wrap="square" rtlCol="0">
            <a:spAutoFit/>
          </a:bodyPr>
          <a:lstStyle/>
          <a:p>
            <a:r>
              <a:rPr lang="en-US" sz="2800" b="1">
                <a:solidFill>
                  <a:srgbClr val="FF0000"/>
                </a:solidFill>
              </a:rPr>
              <a:t>ò ó o o</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41473">
            <a:off x="6991299" y="1840876"/>
            <a:ext cx="3146282" cy="2359712"/>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29829">
            <a:off x="10557219" y="3771270"/>
            <a:ext cx="1324393" cy="1558201"/>
          </a:xfrm>
          <a:prstGeom prst="rect">
            <a:avLst/>
          </a:prstGeom>
        </p:spPr>
      </p:pic>
      <p:pic>
        <p:nvPicPr>
          <p:cNvPr id="17" name="Picture 16"/>
          <p:cNvPicPr>
            <a:picLocks noChangeAspect="1"/>
          </p:cNvPicPr>
          <p:nvPr/>
        </p:nvPicPr>
        <p:blipFill>
          <a:blip r:embed="rId7" cstate="email">
            <a:extLst>
              <a:ext uri="{BEBA8EAE-BF5A-486C-A8C5-ECC9F3942E4B}">
                <a14:imgProps xmlns:a14="http://schemas.microsoft.com/office/drawing/2010/main">
                  <a14:imgLayer r:embed="rId8">
                    <a14:imgEffect>
                      <a14:backgroundRemoval t="7143" b="92429" l="0" r="99322"/>
                    </a14:imgEffect>
                  </a14:imgLayer>
                </a14:imgProps>
              </a:ext>
              <a:ext uri="{28A0092B-C50C-407E-A947-70E740481C1C}">
                <a14:useLocalDpi xmlns:a14="http://schemas.microsoft.com/office/drawing/2010/main"/>
              </a:ext>
            </a:extLst>
          </a:blip>
          <a:stretch>
            <a:fillRect/>
          </a:stretch>
        </p:blipFill>
        <p:spPr>
          <a:xfrm rot="330101" flipH="1">
            <a:off x="4652559" y="2654489"/>
            <a:ext cx="1588652" cy="1936344"/>
          </a:xfrm>
          <a:prstGeom prst="rect">
            <a:avLst/>
          </a:prstGeom>
        </p:spPr>
      </p:pic>
    </p:spTree>
    <p:extLst>
      <p:ext uri="{BB962C8B-B14F-4D97-AF65-F5344CB8AC3E}">
        <p14:creationId xmlns:p14="http://schemas.microsoft.com/office/powerpoint/2010/main" val="9322774"/>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a:off x="2826445" y="2394802"/>
            <a:ext cx="2341576" cy="2769443"/>
          </a:xfrm>
          <a:prstGeom prst="rect">
            <a:avLst/>
          </a:prstGeom>
        </p:spPr>
      </p:pic>
      <p:pic>
        <p:nvPicPr>
          <p:cNvPr id="6" name="Picture 5"/>
          <p:cNvPicPr>
            <a:picLocks noChangeAspect="1"/>
          </p:cNvPicPr>
          <p:nvPr/>
        </p:nvPicPr>
        <p:blipFill>
          <a:blip r:embed="rId5" cstate="email">
            <a:extLst>
              <a:ext uri="{BEBA8EAE-BF5A-486C-A8C5-ECC9F3942E4B}">
                <a14:imgProps xmlns:a14="http://schemas.microsoft.com/office/drawing/2010/main">
                  <a14:imgLayer r:embed="rId6">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20661128" flipH="1">
            <a:off x="9756018" y="3771115"/>
            <a:ext cx="1812154" cy="2195432"/>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424091" flipH="1">
            <a:off x="7502296" y="3827226"/>
            <a:ext cx="1852604" cy="2092948"/>
          </a:xfrm>
          <a:prstGeom prst="rect">
            <a:avLst/>
          </a:prstGeom>
        </p:spPr>
      </p:pic>
      <p:sp>
        <p:nvSpPr>
          <p:cNvPr id="8" name="Rectangle 7"/>
          <p:cNvSpPr/>
          <p:nvPr/>
        </p:nvSpPr>
        <p:spPr>
          <a:xfrm>
            <a:off x="0" y="0"/>
            <a:ext cx="10071100" cy="1938992"/>
          </a:xfrm>
          <a:prstGeom prst="rect">
            <a:avLst/>
          </a:prstGeom>
        </p:spPr>
        <p:txBody>
          <a:bodyPr wrap="square">
            <a:spAutoFit/>
          </a:bodyPr>
          <a:lstStyle/>
          <a:p>
            <a:pPr algn="just"/>
            <a:r>
              <a:rPr lang="en-US" sz="2000" b="1">
                <a:latin typeface="Times New Roman" panose="02020603050405020304" pitchFamily="18" charset="0"/>
                <a:cs typeface="Times New Roman" panose="02020603050405020304" pitchFamily="18" charset="0"/>
              </a:rPr>
              <a:t>- Gà trống hí hửng chạy tới chỗ Gà tồ và mèo vàng nó hét lên: Hãy mở mắt ra mà xem tiếng gáy của ta đã đánh thức tất cả thiên hạ dậy rồi đấy! </a:t>
            </a:r>
          </a:p>
          <a:p>
            <a:pPr algn="just"/>
            <a:r>
              <a:rPr lang="en-US" sz="2000" b="1">
                <a:latin typeface="Times New Roman" panose="02020603050405020304" pitchFamily="18" charset="0"/>
                <a:cs typeface="Times New Roman" panose="02020603050405020304" pitchFamily="18" charset="0"/>
              </a:rPr>
              <a:t>- Gà tồ, Mèo vàng quay mặt đi chẳng nên phí lời với những kẻ nói khoác. Gà trống non tức đỏ mặt lên, nó quay sang gây sự với Gà tồ. Gà tồ chẳng bao giờ muốn chọi nhau nhưng lần này nó quyết định cho kẻ hay gây gổ và khoác lác một bài học. Gà tồ hùng dũng nhảy bổ vào Gà trống mổ cho nó mấy cú vào cái mỏ khoác lác. </a:t>
            </a:r>
          </a:p>
        </p:txBody>
      </p:sp>
    </p:spTree>
    <p:extLst>
      <p:ext uri="{BB962C8B-B14F-4D97-AF65-F5344CB8AC3E}">
        <p14:creationId xmlns:p14="http://schemas.microsoft.com/office/powerpoint/2010/main" val="418326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on Gà Trống Gáy Ò Ó O - Nhạc Thiếu Nhi Hoạt Hình Vui Nhộn - YouTube"/>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953000" y="2705100"/>
            <a:ext cx="177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on Gà Trống Gáy Ò Ó O - Nhạc Thiếu Nhi Hoạt Hình Vui Nhộn - YouTub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987925" y="2806700"/>
            <a:ext cx="170828" cy="3111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53442" y="2652713"/>
            <a:ext cx="184150" cy="3333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53442" y="3219450"/>
            <a:ext cx="263058" cy="2095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Hình ảnh Ngày 15 Tháng 8 Phim Hoạt Hình Mặt Trăng Hoạt Hình Phim Hoạt Hình  Vẽ Tay, Trăng, 8, Bầu Trời đêm miễn phí tải tập tin PNG PSDComment và Vecto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3187221" flipH="1">
            <a:off x="-179043" y="-504386"/>
            <a:ext cx="2838747" cy="413118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4937591" y="3588448"/>
            <a:ext cx="149225" cy="253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68600" y="263525"/>
            <a:ext cx="9004300" cy="830997"/>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 Suốt đêm hôm ấy Gà trống nằm rên rỉ vì đau. Mãi tới lúc gần sáng nó mới chợp mắt được một tí. </a:t>
            </a:r>
            <a:endParaRPr lang="en-US" sz="2400">
              <a:solidFill>
                <a:schemeClr val="bg1"/>
              </a:solidFill>
            </a:endParaRPr>
          </a:p>
        </p:txBody>
      </p:sp>
    </p:spTree>
    <p:extLst>
      <p:ext uri="{BB962C8B-B14F-4D97-AF65-F5344CB8AC3E}">
        <p14:creationId xmlns:p14="http://schemas.microsoft.com/office/powerpoint/2010/main" val="2140754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192000" cy="6857999"/>
          </a:xfrm>
        </p:spPr>
      </p:pic>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ackgroundRemoval t="0" b="96920" l="0" r="99600"/>
                    </a14:imgEffect>
                  </a14:imgLayer>
                </a14:imgProps>
              </a:ext>
              <a:ext uri="{28A0092B-C50C-407E-A947-70E740481C1C}">
                <a14:useLocalDpi xmlns:a14="http://schemas.microsoft.com/office/drawing/2010/main"/>
              </a:ext>
            </a:extLst>
          </a:blip>
          <a:stretch>
            <a:fillRect/>
          </a:stretch>
        </p:blipFill>
        <p:spPr>
          <a:xfrm rot="458391">
            <a:off x="3792618" y="2500789"/>
            <a:ext cx="1920164" cy="224750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41473" flipH="1">
            <a:off x="651423" y="3148667"/>
            <a:ext cx="2629596" cy="1816297"/>
          </a:xfrm>
          <a:prstGeom prst="rect">
            <a:avLst/>
          </a:prstGeom>
        </p:spPr>
      </p:pic>
      <p:sp>
        <p:nvSpPr>
          <p:cNvPr id="3" name="Rectangle 2"/>
          <p:cNvSpPr/>
          <p:nvPr/>
        </p:nvSpPr>
        <p:spPr>
          <a:xfrm>
            <a:off x="330200" y="5176930"/>
            <a:ext cx="9728200" cy="1200329"/>
          </a:xfrm>
          <a:prstGeom prst="rect">
            <a:avLst/>
          </a:prstGeom>
        </p:spPr>
        <p:txBody>
          <a:bodyPr wrap="square">
            <a:spAutoFit/>
          </a:bodyPr>
          <a:lstStyle/>
          <a:p>
            <a:pPr algn="just"/>
            <a:r>
              <a:rPr lang="en-US" b="1">
                <a:solidFill>
                  <a:schemeClr val="bg1"/>
                </a:solidFill>
                <a:latin typeface="Times New Roman" panose="02020603050405020304" pitchFamily="18" charset="0"/>
                <a:cs typeface="Times New Roman" panose="02020603050405020304" pitchFamily="18" charset="0"/>
              </a:rPr>
              <a:t>Khi tỉnh dậy nó thấy chuồng gà đã vắng ngắt từ bao giờ. Ngoài vườn Gà tồ, Mèo vàng đang dạo chơi. Phía trên rặng tre, Mặt trời đang le lói. Mọi việc vẫn diễn ra hết sức bình thường mặc dù không có tiếng gáy của Gà trống. Từ đó Gà trống đã rút ra một bài học  cho mình rồi đấy! Không được kiêu căng và coi thường người khác.</a:t>
            </a:r>
          </a:p>
        </p:txBody>
      </p:sp>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10451648" y="2601464"/>
            <a:ext cx="1637965" cy="2195432"/>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356522" flipH="1">
            <a:off x="8997252" y="2787819"/>
            <a:ext cx="1393766" cy="1736546"/>
          </a:xfrm>
          <a:prstGeom prst="rect">
            <a:avLst/>
          </a:prstGeom>
        </p:spPr>
      </p:pic>
      <p:pic>
        <p:nvPicPr>
          <p:cNvPr id="17" name="Picture 2" descr="Mặt trời dễ thương png | PNGEg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9051" l="0" r="97414"/>
                    </a14:imgEffect>
                  </a14:imgLayer>
                </a14:imgProps>
              </a:ext>
              <a:ext uri="{28A0092B-C50C-407E-A947-70E740481C1C}">
                <a14:useLocalDpi xmlns:a14="http://schemas.microsoft.com/office/drawing/2010/main"/>
              </a:ext>
            </a:extLst>
          </a:blip>
          <a:srcRect/>
          <a:stretch>
            <a:fillRect/>
          </a:stretch>
        </p:blipFill>
        <p:spPr bwMode="auto">
          <a:xfrm>
            <a:off x="9906000" y="0"/>
            <a:ext cx="1651000" cy="149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0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8100"/>
            <a:ext cx="12191999" cy="6858000"/>
          </a:xfrm>
        </p:spPr>
      </p:pic>
      <p:sp>
        <p:nvSpPr>
          <p:cNvPr id="10" name="Rectangle 9"/>
          <p:cNvSpPr/>
          <p:nvPr/>
        </p:nvSpPr>
        <p:spPr>
          <a:xfrm>
            <a:off x="2647950" y="493574"/>
            <a:ext cx="6896100" cy="523220"/>
          </a:xfrm>
          <a:prstGeom prst="rect">
            <a:avLst/>
          </a:prstGeom>
        </p:spPr>
        <p:txBody>
          <a:bodyPr wrap="square">
            <a:spAutoFit/>
          </a:bodyPr>
          <a:lstStyle/>
          <a:p>
            <a:r>
              <a:rPr lang="en-US" sz="2800" b="1">
                <a:solidFill>
                  <a:srgbClr val="002060"/>
                </a:solidFill>
                <a:latin typeface="Times New Roman" panose="02020603050405020304" pitchFamily="18" charset="0"/>
                <a:cs typeface="Times New Roman" panose="02020603050405020304" pitchFamily="18" charset="0"/>
              </a:rPr>
              <a:t>Cô vừa kể cho các con nghe câu chuyện gì? </a:t>
            </a:r>
            <a:endParaRPr lang="en-US" sz="2800">
              <a:solidFill>
                <a:srgbClr val="002060"/>
              </a:solidFill>
            </a:endParaRPr>
          </a:p>
        </p:txBody>
      </p:sp>
      <p:pic>
        <p:nvPicPr>
          <p:cNvPr id="11"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0" y="1574800"/>
            <a:ext cx="10274300" cy="3797300"/>
          </a:xfrm>
          <a:prstGeom prst="rect">
            <a:avLst/>
          </a:prstGeom>
        </p:spPr>
      </p:pic>
      <p:sp>
        <p:nvSpPr>
          <p:cNvPr id="5" name="TextBox 4"/>
          <p:cNvSpPr txBox="1"/>
          <p:nvPr/>
        </p:nvSpPr>
        <p:spPr>
          <a:xfrm rot="10800000" flipV="1">
            <a:off x="952500" y="1937534"/>
            <a:ext cx="549275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Câu chuyện: Chú gà trống kiêu căng</a:t>
            </a:r>
          </a:p>
        </p:txBody>
      </p:sp>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ackgroundRemoval t="0" b="90000" l="10000" r="99714"/>
                    </a14:imgEffect>
                  </a14:imgLayer>
                </a14:imgProps>
              </a:ext>
              <a:ext uri="{28A0092B-C50C-407E-A947-70E740481C1C}">
                <a14:useLocalDpi xmlns:a14="http://schemas.microsoft.com/office/drawing/2010/main"/>
              </a:ext>
            </a:extLst>
          </a:blip>
          <a:stretch>
            <a:fillRect/>
          </a:stretch>
        </p:blipFill>
        <p:spPr>
          <a:xfrm rot="233045" flipH="1">
            <a:off x="4656163" y="3231836"/>
            <a:ext cx="2879673" cy="3643323"/>
          </a:xfrm>
          <a:prstGeom prst="rect">
            <a:avLst/>
          </a:prstGeom>
        </p:spPr>
      </p:pic>
    </p:spTree>
    <p:extLst>
      <p:ext uri="{BB962C8B-B14F-4D97-AF65-F5344CB8AC3E}">
        <p14:creationId xmlns:p14="http://schemas.microsoft.com/office/powerpoint/2010/main" val="247524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7999"/>
          </a:xfrm>
        </p:spPr>
      </p:pic>
      <p:sp>
        <p:nvSpPr>
          <p:cNvPr id="5" name="Rectangle 4"/>
          <p:cNvSpPr/>
          <p:nvPr/>
        </p:nvSpPr>
        <p:spPr>
          <a:xfrm>
            <a:off x="2647950" y="493574"/>
            <a:ext cx="6896100" cy="523220"/>
          </a:xfrm>
          <a:prstGeom prst="rect">
            <a:avLst/>
          </a:prstGeom>
        </p:spPr>
        <p:txBody>
          <a:bodyPr wrap="square">
            <a:spAutoFit/>
          </a:bodyPr>
          <a:lstStyle/>
          <a:p>
            <a:r>
              <a:rPr lang="en-US" sz="2800" b="1">
                <a:solidFill>
                  <a:srgbClr val="002060"/>
                </a:solidFill>
                <a:latin typeface="Times New Roman" panose="02020603050405020304" pitchFamily="18" charset="0"/>
                <a:cs typeface="Times New Roman" panose="02020603050405020304" pitchFamily="18" charset="0"/>
              </a:rPr>
              <a:t>Trong câu chuyện có những nhân vật nào? </a:t>
            </a:r>
            <a:endParaRPr lang="en-US" sz="2800">
              <a:solidFill>
                <a:srgbClr val="002060"/>
              </a:solidFill>
            </a:endParaRPr>
          </a:p>
        </p:txBody>
      </p:sp>
      <p:sp>
        <p:nvSpPr>
          <p:cNvPr id="6" name="Rectangle 5"/>
          <p:cNvSpPr/>
          <p:nvPr/>
        </p:nvSpPr>
        <p:spPr>
          <a:xfrm>
            <a:off x="2647950" y="1819137"/>
            <a:ext cx="6896100" cy="954107"/>
          </a:xfrm>
          <a:prstGeom prst="rect">
            <a:avLst/>
          </a:prstGeom>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Trong câu chuyện có Gà trống, Gà tồ và Mèo vàng </a:t>
            </a:r>
            <a:endParaRPr lang="en-US" sz="2800">
              <a:solidFill>
                <a:srgbClr val="FF0000"/>
              </a:solidFill>
            </a:endParaRPr>
          </a:p>
        </p:txBody>
      </p:sp>
      <p:pic>
        <p:nvPicPr>
          <p:cNvPr id="7" name="Picture 6"/>
          <p:cNvPicPr>
            <a:picLocks noChangeAspect="1"/>
          </p:cNvPicPr>
          <p:nvPr/>
        </p:nvPicPr>
        <p:blipFill>
          <a:blip r:embed="rId3" cstate="email">
            <a:extLst>
              <a:ext uri="{BEBA8EAE-BF5A-486C-A8C5-ECC9F3942E4B}">
                <a14:imgProps xmlns:a14="http://schemas.microsoft.com/office/drawing/2010/main">
                  <a14:imgLayer r:embed="rId4">
                    <a14:imgEffect>
                      <a14:backgroundRemoval t="0" b="90000" l="10000" r="99714"/>
                    </a14:imgEffect>
                  </a14:imgLayer>
                </a14:imgProps>
              </a:ext>
              <a:ext uri="{28A0092B-C50C-407E-A947-70E740481C1C}">
                <a14:useLocalDpi xmlns:a14="http://schemas.microsoft.com/office/drawing/2010/main"/>
              </a:ext>
            </a:extLst>
          </a:blip>
          <a:stretch>
            <a:fillRect/>
          </a:stretch>
        </p:blipFill>
        <p:spPr>
          <a:xfrm rot="233045" flipH="1">
            <a:off x="1660502" y="2834780"/>
            <a:ext cx="2879673" cy="3643323"/>
          </a:xfrm>
          <a:prstGeom prst="rect">
            <a:avLst/>
          </a:prstGeom>
        </p:spPr>
      </p:pic>
      <p:pic>
        <p:nvPicPr>
          <p:cNvPr id="8" name="Picture 7"/>
          <p:cNvPicPr>
            <a:picLocks noChangeAspect="1"/>
          </p:cNvPicPr>
          <p:nvPr/>
        </p:nvPicPr>
        <p:blipFill>
          <a:blip r:embed="rId5" cstate="email">
            <a:extLst>
              <a:ext uri="{BEBA8EAE-BF5A-486C-A8C5-ECC9F3942E4B}">
                <a14:imgProps xmlns:a14="http://schemas.microsoft.com/office/drawing/2010/main">
                  <a14:imgLayer r:embed="rId6">
                    <a14:imgEffect>
                      <a14:backgroundRemoval t="5914" b="89785" l="9884" r="89826"/>
                    </a14:imgEffect>
                  </a14:imgLayer>
                </a14:imgProps>
              </a:ext>
              <a:ext uri="{28A0092B-C50C-407E-A947-70E740481C1C}">
                <a14:useLocalDpi xmlns:a14="http://schemas.microsoft.com/office/drawing/2010/main"/>
              </a:ext>
            </a:extLst>
          </a:blip>
          <a:stretch>
            <a:fillRect/>
          </a:stretch>
        </p:blipFill>
        <p:spPr>
          <a:xfrm rot="333206">
            <a:off x="8693724" y="3447143"/>
            <a:ext cx="2056251" cy="2195432"/>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772374" flipH="1">
            <a:off x="6200161" y="3603511"/>
            <a:ext cx="1723619" cy="2147522"/>
          </a:xfrm>
          <a:prstGeom prst="rect">
            <a:avLst/>
          </a:prstGeom>
        </p:spPr>
      </p:pic>
    </p:spTree>
    <p:extLst>
      <p:ext uri="{BB962C8B-B14F-4D97-AF65-F5344CB8AC3E}">
        <p14:creationId xmlns:p14="http://schemas.microsoft.com/office/powerpoint/2010/main" val="3756023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1335</Words>
  <Application>Microsoft Office PowerPoint</Application>
  <PresentationFormat>Widescreen</PresentationFormat>
  <Paragraphs>52</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46</cp:revision>
  <dcterms:created xsi:type="dcterms:W3CDTF">2021-12-09T12:51:39Z</dcterms:created>
  <dcterms:modified xsi:type="dcterms:W3CDTF">2021-12-24T15:05:09Z</dcterms:modified>
</cp:coreProperties>
</file>