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9.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Default Extension="bin" ContentType="application/vnd.openxmlformats-officedocument.oleObject"/>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3" r:id="rId1"/>
  </p:sldMasterIdLst>
  <p:notesMasterIdLst>
    <p:notesMasterId r:id="rId57"/>
  </p:notesMasterIdLst>
  <p:handoutMasterIdLst>
    <p:handoutMasterId r:id="rId58"/>
  </p:handoutMasterIdLst>
  <p:sldIdLst>
    <p:sldId id="555" r:id="rId2"/>
    <p:sldId id="833" r:id="rId3"/>
    <p:sldId id="850" r:id="rId4"/>
    <p:sldId id="802" r:id="rId5"/>
    <p:sldId id="851" r:id="rId6"/>
    <p:sldId id="852" r:id="rId7"/>
    <p:sldId id="853" r:id="rId8"/>
    <p:sldId id="854" r:id="rId9"/>
    <p:sldId id="856" r:id="rId10"/>
    <p:sldId id="855" r:id="rId11"/>
    <p:sldId id="857" r:id="rId12"/>
    <p:sldId id="858" r:id="rId13"/>
    <p:sldId id="859" r:id="rId14"/>
    <p:sldId id="860" r:id="rId15"/>
    <p:sldId id="861" r:id="rId16"/>
    <p:sldId id="862" r:id="rId17"/>
    <p:sldId id="865" r:id="rId18"/>
    <p:sldId id="866" r:id="rId19"/>
    <p:sldId id="867" r:id="rId20"/>
    <p:sldId id="868" r:id="rId21"/>
    <p:sldId id="869" r:id="rId22"/>
    <p:sldId id="870" r:id="rId23"/>
    <p:sldId id="871" r:id="rId24"/>
    <p:sldId id="872" r:id="rId25"/>
    <p:sldId id="873" r:id="rId26"/>
    <p:sldId id="874" r:id="rId27"/>
    <p:sldId id="875" r:id="rId28"/>
    <p:sldId id="876" r:id="rId29"/>
    <p:sldId id="877" r:id="rId30"/>
    <p:sldId id="878" r:id="rId31"/>
    <p:sldId id="879" r:id="rId32"/>
    <p:sldId id="880" r:id="rId33"/>
    <p:sldId id="881" r:id="rId34"/>
    <p:sldId id="882" r:id="rId35"/>
    <p:sldId id="883" r:id="rId36"/>
    <p:sldId id="884" r:id="rId37"/>
    <p:sldId id="885" r:id="rId38"/>
    <p:sldId id="886" r:id="rId39"/>
    <p:sldId id="887" r:id="rId40"/>
    <p:sldId id="888" r:id="rId41"/>
    <p:sldId id="889" r:id="rId42"/>
    <p:sldId id="890" r:id="rId43"/>
    <p:sldId id="891" r:id="rId44"/>
    <p:sldId id="892" r:id="rId45"/>
    <p:sldId id="893" r:id="rId46"/>
    <p:sldId id="894" r:id="rId47"/>
    <p:sldId id="895" r:id="rId48"/>
    <p:sldId id="896" r:id="rId49"/>
    <p:sldId id="897" r:id="rId50"/>
    <p:sldId id="898" r:id="rId51"/>
    <p:sldId id="899" r:id="rId52"/>
    <p:sldId id="900" r:id="rId53"/>
    <p:sldId id="901" r:id="rId54"/>
    <p:sldId id="902" r:id="rId55"/>
    <p:sldId id="659" r:id="rId56"/>
  </p:sldIdLst>
  <p:sldSz cx="9144000" cy="6858000" type="screen4x3"/>
  <p:notesSz cx="6735763" cy="9866313"/>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000066"/>
    <a:srgbClr val="66FFFF"/>
    <a:srgbClr val="FFFFCC"/>
    <a:srgbClr val="FF0000"/>
    <a:srgbClr val="6600CC"/>
    <a:srgbClr val="FFFF00"/>
    <a:srgbClr val="CCECFF"/>
    <a:srgbClr val="FFFF66"/>
    <a:srgbClr val="00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aximized">
    <p:restoredLeft sz="22370" autoAdjust="0"/>
    <p:restoredTop sz="94607" autoAdjust="0"/>
  </p:normalViewPr>
  <p:slideViewPr>
    <p:cSldViewPr>
      <p:cViewPr>
        <p:scale>
          <a:sx n="66" d="100"/>
          <a:sy n="66" d="100"/>
        </p:scale>
        <p:origin x="-354" y="-89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26338" name="Rectangle 2"/>
          <p:cNvSpPr>
            <a:spLocks noGrp="1" noChangeArrowheads="1"/>
          </p:cNvSpPr>
          <p:nvPr>
            <p:ph type="hdr" sz="quarter"/>
          </p:nvPr>
        </p:nvSpPr>
        <p:spPr bwMode="auto">
          <a:xfrm>
            <a:off x="0" y="0"/>
            <a:ext cx="2919413"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en-US"/>
          </a:p>
        </p:txBody>
      </p:sp>
      <p:sp>
        <p:nvSpPr>
          <p:cNvPr id="526339" name="Rectangle 3"/>
          <p:cNvSpPr>
            <a:spLocks noGrp="1" noChangeArrowheads="1"/>
          </p:cNvSpPr>
          <p:nvPr>
            <p:ph type="dt" sz="quarter" idx="1"/>
          </p:nvPr>
        </p:nvSpPr>
        <p:spPr bwMode="auto">
          <a:xfrm>
            <a:off x="3814763" y="0"/>
            <a:ext cx="2919412"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endParaRPr lang="en-US"/>
          </a:p>
        </p:txBody>
      </p:sp>
      <p:sp>
        <p:nvSpPr>
          <p:cNvPr id="526340" name="Rectangle 4"/>
          <p:cNvSpPr>
            <a:spLocks noGrp="1" noChangeArrowheads="1"/>
          </p:cNvSpPr>
          <p:nvPr>
            <p:ph type="ftr" sz="quarter" idx="2"/>
          </p:nvPr>
        </p:nvSpPr>
        <p:spPr bwMode="auto">
          <a:xfrm>
            <a:off x="0" y="9371013"/>
            <a:ext cx="2919413"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en-US"/>
          </a:p>
        </p:txBody>
      </p:sp>
      <p:sp>
        <p:nvSpPr>
          <p:cNvPr id="526341" name="Rectangle 5"/>
          <p:cNvSpPr>
            <a:spLocks noGrp="1" noChangeArrowheads="1"/>
          </p:cNvSpPr>
          <p:nvPr>
            <p:ph type="sldNum" sz="quarter" idx="3"/>
          </p:nvPr>
        </p:nvSpPr>
        <p:spPr bwMode="auto">
          <a:xfrm>
            <a:off x="3814763" y="9371013"/>
            <a:ext cx="2919412"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202D1DE1-0A68-4046-B5FC-282A915A808F}"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3490" name="Rectangle 2"/>
          <p:cNvSpPr>
            <a:spLocks noGrp="1" noChangeArrowheads="1"/>
          </p:cNvSpPr>
          <p:nvPr>
            <p:ph type="hdr" sz="quarter"/>
          </p:nvPr>
        </p:nvSpPr>
        <p:spPr bwMode="auto">
          <a:xfrm>
            <a:off x="0" y="0"/>
            <a:ext cx="2917825" cy="493713"/>
          </a:xfrm>
          <a:prstGeom prst="rect">
            <a:avLst/>
          </a:prstGeom>
          <a:noFill/>
          <a:ln w="9525">
            <a:noFill/>
            <a:miter lim="800000"/>
            <a:headEnd/>
            <a:tailEnd/>
          </a:ln>
          <a:effectLst/>
        </p:spPr>
        <p:txBody>
          <a:bodyPr vert="horz" wrap="square" lIns="91367" tIns="45683" rIns="91367" bIns="45683" numCol="1" anchor="t" anchorCtr="0" compatLnSpc="1">
            <a:prstTxWarp prst="textNoShape">
              <a:avLst/>
            </a:prstTxWarp>
          </a:bodyPr>
          <a:lstStyle>
            <a:lvl1pPr eaLnBrk="1" hangingPunct="1">
              <a:defRPr sz="1200"/>
            </a:lvl1pPr>
          </a:lstStyle>
          <a:p>
            <a:pPr>
              <a:defRPr/>
            </a:pPr>
            <a:endParaRPr lang="en-US"/>
          </a:p>
        </p:txBody>
      </p:sp>
      <p:sp>
        <p:nvSpPr>
          <p:cNvPr id="63491" name="Rectangle 3"/>
          <p:cNvSpPr>
            <a:spLocks noGrp="1" noChangeArrowheads="1"/>
          </p:cNvSpPr>
          <p:nvPr>
            <p:ph type="dt" idx="1"/>
          </p:nvPr>
        </p:nvSpPr>
        <p:spPr bwMode="auto">
          <a:xfrm>
            <a:off x="3816350" y="0"/>
            <a:ext cx="2917825" cy="493713"/>
          </a:xfrm>
          <a:prstGeom prst="rect">
            <a:avLst/>
          </a:prstGeom>
          <a:noFill/>
          <a:ln w="9525">
            <a:noFill/>
            <a:miter lim="800000"/>
            <a:headEnd/>
            <a:tailEnd/>
          </a:ln>
          <a:effectLst/>
        </p:spPr>
        <p:txBody>
          <a:bodyPr vert="horz" wrap="square" lIns="91367" tIns="45683" rIns="91367" bIns="45683" numCol="1" anchor="t" anchorCtr="0" compatLnSpc="1">
            <a:prstTxWarp prst="textNoShape">
              <a:avLst/>
            </a:prstTxWarp>
          </a:bodyPr>
          <a:lstStyle>
            <a:lvl1pPr algn="r" eaLnBrk="1" hangingPunct="1">
              <a:defRPr sz="1200"/>
            </a:lvl1pPr>
          </a:lstStyle>
          <a:p>
            <a:pPr>
              <a:defRPr/>
            </a:pPr>
            <a:endParaRPr lang="en-US"/>
          </a:p>
        </p:txBody>
      </p:sp>
      <p:sp>
        <p:nvSpPr>
          <p:cNvPr id="43012" name="Rectangle 4"/>
          <p:cNvSpPr>
            <a:spLocks noGrp="1" noRot="1" noChangeAspect="1" noChangeArrowheads="1" noTextEdit="1"/>
          </p:cNvSpPr>
          <p:nvPr>
            <p:ph type="sldImg" idx="2"/>
          </p:nvPr>
        </p:nvSpPr>
        <p:spPr bwMode="auto">
          <a:xfrm>
            <a:off x="900113" y="739775"/>
            <a:ext cx="4933950" cy="3700463"/>
          </a:xfrm>
          <a:prstGeom prst="rect">
            <a:avLst/>
          </a:prstGeom>
          <a:noFill/>
          <a:ln w="9525">
            <a:solidFill>
              <a:srgbClr val="000000"/>
            </a:solidFill>
            <a:miter lim="800000"/>
            <a:headEnd/>
            <a:tailEnd/>
          </a:ln>
        </p:spPr>
      </p:sp>
      <p:sp>
        <p:nvSpPr>
          <p:cNvPr id="63493" name="Rectangle 5"/>
          <p:cNvSpPr>
            <a:spLocks noGrp="1" noChangeArrowheads="1"/>
          </p:cNvSpPr>
          <p:nvPr>
            <p:ph type="body" sz="quarter" idx="3"/>
          </p:nvPr>
        </p:nvSpPr>
        <p:spPr bwMode="auto">
          <a:xfrm>
            <a:off x="674688" y="4686300"/>
            <a:ext cx="5386387" cy="4440238"/>
          </a:xfrm>
          <a:prstGeom prst="rect">
            <a:avLst/>
          </a:prstGeom>
          <a:noFill/>
          <a:ln w="9525">
            <a:noFill/>
            <a:miter lim="800000"/>
            <a:headEnd/>
            <a:tailEnd/>
          </a:ln>
          <a:effectLst/>
        </p:spPr>
        <p:txBody>
          <a:bodyPr vert="horz" wrap="square" lIns="91367" tIns="45683" rIns="91367" bIns="4568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3494" name="Rectangle 6"/>
          <p:cNvSpPr>
            <a:spLocks noGrp="1" noChangeArrowheads="1"/>
          </p:cNvSpPr>
          <p:nvPr>
            <p:ph type="ftr" sz="quarter" idx="4"/>
          </p:nvPr>
        </p:nvSpPr>
        <p:spPr bwMode="auto">
          <a:xfrm>
            <a:off x="0" y="9371013"/>
            <a:ext cx="2917825" cy="493712"/>
          </a:xfrm>
          <a:prstGeom prst="rect">
            <a:avLst/>
          </a:prstGeom>
          <a:noFill/>
          <a:ln w="9525">
            <a:noFill/>
            <a:miter lim="800000"/>
            <a:headEnd/>
            <a:tailEnd/>
          </a:ln>
          <a:effectLst/>
        </p:spPr>
        <p:txBody>
          <a:bodyPr vert="horz" wrap="square" lIns="91367" tIns="45683" rIns="91367" bIns="45683" numCol="1" anchor="b" anchorCtr="0" compatLnSpc="1">
            <a:prstTxWarp prst="textNoShape">
              <a:avLst/>
            </a:prstTxWarp>
          </a:bodyPr>
          <a:lstStyle>
            <a:lvl1pPr eaLnBrk="1" hangingPunct="1">
              <a:defRPr sz="1200"/>
            </a:lvl1pPr>
          </a:lstStyle>
          <a:p>
            <a:pPr>
              <a:defRPr/>
            </a:pPr>
            <a:endParaRPr lang="en-US"/>
          </a:p>
        </p:txBody>
      </p:sp>
      <p:sp>
        <p:nvSpPr>
          <p:cNvPr id="63495" name="Rectangle 7"/>
          <p:cNvSpPr>
            <a:spLocks noGrp="1" noChangeArrowheads="1"/>
          </p:cNvSpPr>
          <p:nvPr>
            <p:ph type="sldNum" sz="quarter" idx="5"/>
          </p:nvPr>
        </p:nvSpPr>
        <p:spPr bwMode="auto">
          <a:xfrm>
            <a:off x="3816350" y="9371013"/>
            <a:ext cx="2917825" cy="493712"/>
          </a:xfrm>
          <a:prstGeom prst="rect">
            <a:avLst/>
          </a:prstGeom>
          <a:noFill/>
          <a:ln w="9525">
            <a:noFill/>
            <a:miter lim="800000"/>
            <a:headEnd/>
            <a:tailEnd/>
          </a:ln>
          <a:effectLst/>
        </p:spPr>
        <p:txBody>
          <a:bodyPr vert="horz" wrap="square" lIns="91367" tIns="45683" rIns="91367" bIns="45683" numCol="1" anchor="b" anchorCtr="0" compatLnSpc="1">
            <a:prstTxWarp prst="textNoShape">
              <a:avLst/>
            </a:prstTxWarp>
          </a:bodyPr>
          <a:lstStyle>
            <a:lvl1pPr algn="r" eaLnBrk="1" hangingPunct="1">
              <a:defRPr sz="1200"/>
            </a:lvl1pPr>
          </a:lstStyle>
          <a:p>
            <a:pPr>
              <a:defRPr/>
            </a:pPr>
            <a:fld id="{8361BEC1-FCAA-4B41-BD0E-56DB4EBF2394}"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p:spPr>
      </p:sp>
      <p:sp>
        <p:nvSpPr>
          <p:cNvPr id="399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
        <p:nvSpPr>
          <p:cNvPr id="39940" name="Footer Placeholder 3"/>
          <p:cNvSpPr>
            <a:spLocks noGrp="1"/>
          </p:cNvSpPr>
          <p:nvPr>
            <p:ph type="ftr" sz="quarter" idx="4"/>
          </p:nvPr>
        </p:nvSpPr>
        <p:spPr bwMode="auto">
          <a:noFill/>
          <a:ln>
            <a:miter lim="800000"/>
            <a:headEnd/>
            <a:tailEnd/>
          </a:ln>
        </p:spPr>
        <p:txBody>
          <a:bodyPr wrap="square" numCol="1" anchorCtr="0" compatLnSpc="1">
            <a:prstTxWarp prst="textNoShape">
              <a:avLst/>
            </a:prstTxWarp>
          </a:bodyPr>
          <a:lstStyle/>
          <a:p>
            <a:r>
              <a:rPr lang="en-US" smtClean="0"/>
              <a:t>Luận văn Thạc sỹ</a:t>
            </a:r>
          </a:p>
        </p:txBody>
      </p:sp>
      <p:sp>
        <p:nvSpPr>
          <p:cNvPr id="39941" name="Slide Number Placeholder 4"/>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8E4AE55-6D4C-49F7-92B9-16309AF7A182}" type="slidenum">
              <a:rPr lang="en-US" smtClean="0"/>
              <a:pPr/>
              <a:t>2</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xfrm>
            <a:off x="900113" y="739775"/>
            <a:ext cx="4933950" cy="3700463"/>
          </a:xfrm>
          <a:ln/>
        </p:spPr>
      </p:sp>
      <p:sp>
        <p:nvSpPr>
          <p:cNvPr id="70659" name="Notes Placeholder 2"/>
          <p:cNvSpPr>
            <a:spLocks noGrp="1"/>
          </p:cNvSpPr>
          <p:nvPr>
            <p:ph type="body" idx="1"/>
          </p:nvPr>
        </p:nvSpPr>
        <p:spPr>
          <a:noFill/>
          <a:ln/>
        </p:spPr>
        <p:txBody>
          <a:bodyPr/>
          <a:lstStyle/>
          <a:p>
            <a:endParaRPr lang="en-US" smtClean="0"/>
          </a:p>
        </p:txBody>
      </p:sp>
      <p:sp>
        <p:nvSpPr>
          <p:cNvPr id="70660" name="Slide Number Placeholder 3"/>
          <p:cNvSpPr>
            <a:spLocks noGrp="1"/>
          </p:cNvSpPr>
          <p:nvPr>
            <p:ph type="sldNum" sz="quarter" idx="5"/>
          </p:nvPr>
        </p:nvSpPr>
        <p:spPr>
          <a:noFill/>
        </p:spPr>
        <p:txBody>
          <a:bodyPr/>
          <a:lstStyle/>
          <a:p>
            <a:fld id="{DB9DC04C-8B71-45FD-9769-DA1659DA2573}" type="slidenum">
              <a:rPr lang="en-US" smtClean="0">
                <a:ea typeface="MS PGothic" pitchFamily="34" charset="-128"/>
              </a:rPr>
              <a:pPr/>
              <a:t>55</a:t>
            </a:fld>
            <a:endParaRPr lang="en-US" smtClean="0">
              <a:ea typeface="MS PGothic"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bwMode="auto">
          <a:noFill/>
          <a:ln>
            <a:miter lim="800000"/>
            <a:headEnd/>
            <a:tailEnd/>
          </a:ln>
        </p:spPr>
        <p:txBody>
          <a:bodyPr/>
          <a:lstStyle/>
          <a:p>
            <a:fld id="{B8619EF6-3D1A-49EE-BEB4-CF3B978B9E61}" type="slidenum">
              <a:rPr lang="en-US" smtClean="0">
                <a:cs typeface="Arial" pitchFamily="34" charset="0"/>
              </a:rPr>
              <a:pPr/>
              <a:t>27</a:t>
            </a:fld>
            <a:endParaRPr lang="en-US" smtClean="0">
              <a:cs typeface="Arial" pitchFamily="34" charset="0"/>
            </a:endParaRPr>
          </a:p>
        </p:txBody>
      </p:sp>
      <p:sp>
        <p:nvSpPr>
          <p:cNvPr id="79875" name="Slide Image Placeholder 1"/>
          <p:cNvSpPr>
            <a:spLocks noGrp="1" noRot="1" noChangeAspect="1" noTextEdit="1"/>
          </p:cNvSpPr>
          <p:nvPr>
            <p:ph type="sldImg"/>
          </p:nvPr>
        </p:nvSpPr>
        <p:spPr bwMode="auto">
          <a:noFill/>
          <a:ln>
            <a:solidFill>
              <a:srgbClr val="000000"/>
            </a:solidFill>
            <a:miter lim="800000"/>
            <a:headEnd/>
            <a:tailEnd/>
          </a:ln>
        </p:spPr>
      </p:sp>
      <p:sp>
        <p:nvSpPr>
          <p:cNvPr id="79876"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Người ta đã thống kê có 4 nhóm nguyên nhân. Một là do </a:t>
            </a:r>
            <a:r>
              <a:rPr lang="en-US" i="1" smtClean="0"/>
              <a:t>vi sinh vật</a:t>
            </a:r>
            <a:r>
              <a:rPr lang="en-US" smtClean="0"/>
              <a:t>, gồm có vi khuẩn, virus, ký sinh trùng, nấm mốc,… Hai là do c</a:t>
            </a:r>
            <a:r>
              <a:rPr lang="en-US" i="1" smtClean="0"/>
              <a:t>ác chất hoá học </a:t>
            </a:r>
            <a:r>
              <a:rPr lang="en-US" smtClean="0"/>
              <a:t> như các hoá chất bảo vệ thực vật, hoá chất bảo quản, hoá chất tăng trọng, kim loại nặng, phẩm màu và các chất phụ gia. Ba là do </a:t>
            </a:r>
            <a:r>
              <a:rPr lang="en-US" i="1" smtClean="0"/>
              <a:t>thức ăn có chứa sẵn chất độc tự nhiên </a:t>
            </a:r>
            <a:r>
              <a:rPr lang="en-US" smtClean="0"/>
              <a:t>bao gồm động vật độc, thực vật độc như cá nóc, mật cá trắm, nấm độc, mầm khoai tây, sắn, lá ngón,... Bốn là </a:t>
            </a:r>
            <a:r>
              <a:rPr lang="en-US" i="1" smtClean="0"/>
              <a:t>do thức ăn bị biến chất khi</a:t>
            </a:r>
            <a:endParaRPr lang="en-US" smtClean="0"/>
          </a:p>
          <a:p>
            <a:r>
              <a:rPr lang="en-US" smtClean="0"/>
              <a:t> bị ôi, thiu,…</a:t>
            </a:r>
          </a:p>
        </p:txBody>
      </p:sp>
      <p:sp>
        <p:nvSpPr>
          <p:cNvPr id="79877" name="Slide Number Placeholder 3"/>
          <p:cNvSpPr txBox="1">
            <a:spLocks noGrp="1"/>
          </p:cNvSpPr>
          <p:nvPr/>
        </p:nvSpPr>
        <p:spPr bwMode="auto">
          <a:xfrm>
            <a:off x="3816350" y="9371013"/>
            <a:ext cx="2917825" cy="493712"/>
          </a:xfrm>
          <a:prstGeom prst="rect">
            <a:avLst/>
          </a:prstGeom>
          <a:noFill/>
          <a:ln w="9525">
            <a:noFill/>
            <a:miter lim="800000"/>
            <a:headEnd/>
            <a:tailEnd/>
          </a:ln>
        </p:spPr>
        <p:txBody>
          <a:bodyPr lIns="91353" tIns="45676" rIns="91353" bIns="45676" anchor="b"/>
          <a:lstStyle/>
          <a:p>
            <a:pPr algn="r"/>
            <a:fld id="{41E2DCBA-8BAD-4B1F-86CE-CB5D24700E16}" type="slidenum">
              <a:rPr lang="en-US" sz="1200">
                <a:ea typeface="MS PGothic" pitchFamily="34" charset="-128"/>
              </a:rPr>
              <a:pPr algn="r"/>
              <a:t>27</a:t>
            </a:fld>
            <a:endParaRPr lang="en-US" sz="1200">
              <a:ea typeface="MS PGothic"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4492B199-3D87-46C7-AD11-4920EA7F8B5E}" type="slidenum">
              <a:rPr lang="vi-VN" smtClean="0"/>
              <a:pPr/>
              <a:t>48</a:t>
            </a:fld>
            <a:endParaRPr lang="vi-VN" smtClean="0"/>
          </a:p>
        </p:txBody>
      </p:sp>
      <p:sp>
        <p:nvSpPr>
          <p:cNvPr id="54275" name="Rectangle 2"/>
          <p:cNvSpPr>
            <a:spLocks noGrp="1" noRot="1" noChangeAspect="1" noTextEdit="1"/>
          </p:cNvSpPr>
          <p:nvPr>
            <p:ph type="sldImg"/>
          </p:nvPr>
        </p:nvSpPr>
        <p:spPr>
          <a:xfrm>
            <a:off x="1147763" y="1231900"/>
            <a:ext cx="4440237" cy="3330575"/>
          </a:xfrm>
          <a:ln/>
        </p:spPr>
      </p:sp>
      <p:sp>
        <p:nvSpPr>
          <p:cNvPr id="54276" name="Rectangle 3"/>
          <p:cNvSpPr>
            <a:spLocks noGrp="1"/>
          </p:cNvSpPr>
          <p:nvPr>
            <p:ph type="body" idx="1"/>
          </p:nvPr>
        </p:nvSpPr>
        <p:spPr>
          <a:xfrm>
            <a:off x="673100" y="4748213"/>
            <a:ext cx="5389563" cy="3886200"/>
          </a:xfrm>
          <a:noFill/>
          <a:ln/>
        </p:spPr>
        <p:txBody>
          <a:bodyPr/>
          <a:lstStyle/>
          <a:p>
            <a:pPr eaLnBrk="1" hangingPunct="1">
              <a:spcBef>
                <a:spcPct val="0"/>
              </a:spcBef>
            </a:pPr>
            <a:endParaRPr lang="en-US"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0215FDD7-2BE9-4048-BB5C-0A100278B9F0}" type="slidenum">
              <a:rPr lang="vi-VN" smtClean="0"/>
              <a:pPr/>
              <a:t>49</a:t>
            </a:fld>
            <a:endParaRPr lang="vi-VN" smtClean="0"/>
          </a:p>
        </p:txBody>
      </p:sp>
      <p:sp>
        <p:nvSpPr>
          <p:cNvPr id="56323" name="Rectangle 2"/>
          <p:cNvSpPr>
            <a:spLocks noGrp="1" noRot="1" noChangeAspect="1" noTextEdit="1"/>
          </p:cNvSpPr>
          <p:nvPr>
            <p:ph type="sldImg"/>
          </p:nvPr>
        </p:nvSpPr>
        <p:spPr>
          <a:xfrm>
            <a:off x="1147763" y="1231900"/>
            <a:ext cx="4440237" cy="3330575"/>
          </a:xfrm>
          <a:ln/>
        </p:spPr>
      </p:sp>
      <p:sp>
        <p:nvSpPr>
          <p:cNvPr id="56324" name="Rectangle 3"/>
          <p:cNvSpPr>
            <a:spLocks noGrp="1"/>
          </p:cNvSpPr>
          <p:nvPr>
            <p:ph type="body" idx="1"/>
          </p:nvPr>
        </p:nvSpPr>
        <p:spPr>
          <a:xfrm>
            <a:off x="673100" y="4748213"/>
            <a:ext cx="5389563" cy="3886200"/>
          </a:xfrm>
          <a:noFill/>
          <a:ln/>
        </p:spPr>
        <p:txBody>
          <a:bodyPr/>
          <a:lstStyle/>
          <a:p>
            <a:pPr eaLnBrk="1" hangingPunct="1">
              <a:spcBef>
                <a:spcPct val="0"/>
              </a:spcBef>
            </a:pPr>
            <a:endParaRPr lang="en-US"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4492B199-3D87-46C7-AD11-4920EA7F8B5E}" type="slidenum">
              <a:rPr lang="vi-VN" smtClean="0"/>
              <a:pPr/>
              <a:t>50</a:t>
            </a:fld>
            <a:endParaRPr lang="vi-VN" smtClean="0"/>
          </a:p>
        </p:txBody>
      </p:sp>
      <p:sp>
        <p:nvSpPr>
          <p:cNvPr id="54275" name="Rectangle 2"/>
          <p:cNvSpPr>
            <a:spLocks noGrp="1" noRot="1" noChangeAspect="1" noTextEdit="1"/>
          </p:cNvSpPr>
          <p:nvPr>
            <p:ph type="sldImg"/>
          </p:nvPr>
        </p:nvSpPr>
        <p:spPr>
          <a:xfrm>
            <a:off x="1147763" y="1231900"/>
            <a:ext cx="4440237" cy="3330575"/>
          </a:xfrm>
          <a:ln/>
        </p:spPr>
      </p:sp>
      <p:sp>
        <p:nvSpPr>
          <p:cNvPr id="54276" name="Rectangle 3"/>
          <p:cNvSpPr>
            <a:spLocks noGrp="1"/>
          </p:cNvSpPr>
          <p:nvPr>
            <p:ph type="body" idx="1"/>
          </p:nvPr>
        </p:nvSpPr>
        <p:spPr>
          <a:xfrm>
            <a:off x="673100" y="4748213"/>
            <a:ext cx="5389563" cy="3886200"/>
          </a:xfrm>
          <a:noFill/>
          <a:ln/>
        </p:spPr>
        <p:txBody>
          <a:bodyPr/>
          <a:lstStyle/>
          <a:p>
            <a:pPr eaLnBrk="1" hangingPunct="1">
              <a:spcBef>
                <a:spcPct val="0"/>
              </a:spcBef>
            </a:pPr>
            <a:endParaRPr lang="en-US"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4492B199-3D87-46C7-AD11-4920EA7F8B5E}" type="slidenum">
              <a:rPr lang="vi-VN" smtClean="0"/>
              <a:pPr/>
              <a:t>51</a:t>
            </a:fld>
            <a:endParaRPr lang="vi-VN" smtClean="0"/>
          </a:p>
        </p:txBody>
      </p:sp>
      <p:sp>
        <p:nvSpPr>
          <p:cNvPr id="54275" name="Rectangle 2"/>
          <p:cNvSpPr>
            <a:spLocks noGrp="1" noRot="1" noChangeAspect="1" noTextEdit="1"/>
          </p:cNvSpPr>
          <p:nvPr>
            <p:ph type="sldImg"/>
          </p:nvPr>
        </p:nvSpPr>
        <p:spPr>
          <a:xfrm>
            <a:off x="1147763" y="1231900"/>
            <a:ext cx="4440237" cy="3330575"/>
          </a:xfrm>
          <a:ln/>
        </p:spPr>
      </p:sp>
      <p:sp>
        <p:nvSpPr>
          <p:cNvPr id="54276" name="Rectangle 3"/>
          <p:cNvSpPr>
            <a:spLocks noGrp="1"/>
          </p:cNvSpPr>
          <p:nvPr>
            <p:ph type="body" idx="1"/>
          </p:nvPr>
        </p:nvSpPr>
        <p:spPr>
          <a:xfrm>
            <a:off x="673100" y="4748213"/>
            <a:ext cx="5389563" cy="3886200"/>
          </a:xfrm>
          <a:noFill/>
          <a:ln/>
        </p:spPr>
        <p:txBody>
          <a:bodyPr/>
          <a:lstStyle/>
          <a:p>
            <a:pPr eaLnBrk="1" hangingPunct="1">
              <a:spcBef>
                <a:spcPct val="0"/>
              </a:spcBef>
            </a:pPr>
            <a:endParaRPr lang="en-US"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BD97611B-96C9-4FEB-8074-87E6187AD91A}" type="slidenum">
              <a:rPr lang="vi-VN" smtClean="0"/>
              <a:pPr/>
              <a:t>52</a:t>
            </a:fld>
            <a:endParaRPr lang="vi-VN" smtClean="0"/>
          </a:p>
        </p:txBody>
      </p:sp>
      <p:sp>
        <p:nvSpPr>
          <p:cNvPr id="55299" name="Rectangle 2"/>
          <p:cNvSpPr>
            <a:spLocks noGrp="1" noRot="1" noChangeAspect="1" noTextEdit="1"/>
          </p:cNvSpPr>
          <p:nvPr>
            <p:ph type="sldImg"/>
          </p:nvPr>
        </p:nvSpPr>
        <p:spPr>
          <a:xfrm>
            <a:off x="1147763" y="1231900"/>
            <a:ext cx="4440237" cy="3330575"/>
          </a:xfrm>
          <a:ln/>
        </p:spPr>
      </p:sp>
      <p:sp>
        <p:nvSpPr>
          <p:cNvPr id="55300" name="Rectangle 3"/>
          <p:cNvSpPr>
            <a:spLocks noGrp="1"/>
          </p:cNvSpPr>
          <p:nvPr>
            <p:ph type="body" idx="1"/>
          </p:nvPr>
        </p:nvSpPr>
        <p:spPr>
          <a:xfrm>
            <a:off x="673100" y="4748213"/>
            <a:ext cx="5389563" cy="3886200"/>
          </a:xfrm>
          <a:noFill/>
          <a:ln/>
        </p:spPr>
        <p:txBody>
          <a:bodyPr/>
          <a:lstStyle/>
          <a:p>
            <a:pPr eaLnBrk="1" hangingPunct="1">
              <a:spcBef>
                <a:spcPct val="0"/>
              </a:spcBef>
            </a:pPr>
            <a:endParaRPr lang="en-US"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4492B199-3D87-46C7-AD11-4920EA7F8B5E}" type="slidenum">
              <a:rPr lang="vi-VN" smtClean="0"/>
              <a:pPr/>
              <a:t>53</a:t>
            </a:fld>
            <a:endParaRPr lang="vi-VN" smtClean="0"/>
          </a:p>
        </p:txBody>
      </p:sp>
      <p:sp>
        <p:nvSpPr>
          <p:cNvPr id="54275" name="Rectangle 2"/>
          <p:cNvSpPr>
            <a:spLocks noGrp="1" noRot="1" noChangeAspect="1" noTextEdit="1"/>
          </p:cNvSpPr>
          <p:nvPr>
            <p:ph type="sldImg"/>
          </p:nvPr>
        </p:nvSpPr>
        <p:spPr>
          <a:xfrm>
            <a:off x="1147763" y="1231900"/>
            <a:ext cx="4440237" cy="3330575"/>
          </a:xfrm>
          <a:ln/>
        </p:spPr>
      </p:sp>
      <p:sp>
        <p:nvSpPr>
          <p:cNvPr id="54276" name="Rectangle 3"/>
          <p:cNvSpPr>
            <a:spLocks noGrp="1"/>
          </p:cNvSpPr>
          <p:nvPr>
            <p:ph type="body" idx="1"/>
          </p:nvPr>
        </p:nvSpPr>
        <p:spPr>
          <a:xfrm>
            <a:off x="673100" y="4748213"/>
            <a:ext cx="5389563" cy="3886200"/>
          </a:xfrm>
          <a:noFill/>
          <a:ln/>
        </p:spPr>
        <p:txBody>
          <a:bodyPr/>
          <a:lstStyle/>
          <a:p>
            <a:pPr eaLnBrk="1" hangingPunct="1">
              <a:spcBef>
                <a:spcPct val="0"/>
              </a:spcBef>
            </a:pPr>
            <a:endParaRPr lang="en-US"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4492B199-3D87-46C7-AD11-4920EA7F8B5E}" type="slidenum">
              <a:rPr lang="vi-VN" smtClean="0"/>
              <a:pPr/>
              <a:t>54</a:t>
            </a:fld>
            <a:endParaRPr lang="vi-VN" smtClean="0"/>
          </a:p>
        </p:txBody>
      </p:sp>
      <p:sp>
        <p:nvSpPr>
          <p:cNvPr id="54275" name="Rectangle 2"/>
          <p:cNvSpPr>
            <a:spLocks noGrp="1" noRot="1" noChangeAspect="1" noTextEdit="1"/>
          </p:cNvSpPr>
          <p:nvPr>
            <p:ph type="sldImg"/>
          </p:nvPr>
        </p:nvSpPr>
        <p:spPr>
          <a:xfrm>
            <a:off x="1147763" y="1231900"/>
            <a:ext cx="4440237" cy="3330575"/>
          </a:xfrm>
          <a:ln/>
        </p:spPr>
      </p:sp>
      <p:sp>
        <p:nvSpPr>
          <p:cNvPr id="54276" name="Rectangle 3"/>
          <p:cNvSpPr>
            <a:spLocks noGrp="1"/>
          </p:cNvSpPr>
          <p:nvPr>
            <p:ph type="body" idx="1"/>
          </p:nvPr>
        </p:nvSpPr>
        <p:spPr>
          <a:xfrm>
            <a:off x="673100" y="4748213"/>
            <a:ext cx="5389563" cy="3886200"/>
          </a:xfrm>
          <a:noFill/>
          <a:ln/>
        </p:spPr>
        <p:txBody>
          <a:bodyPr/>
          <a:lstStyle/>
          <a:p>
            <a:pPr eaLnBrk="1" hangingPunct="1">
              <a:spcBef>
                <a:spcPct val="0"/>
              </a:spcBef>
            </a:pPr>
            <a:endParaRPr lang="en-US"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BFE09F6-A188-45CC-9FE8-09CABC87E160}" type="slidenum">
              <a:rPr lang="en-US"/>
              <a:pPr>
                <a:defRPr/>
              </a:pPr>
              <a:t>‹#›</a:t>
            </a:fld>
            <a:endParaRPr lang="en-US"/>
          </a:p>
        </p:txBody>
      </p:sp>
    </p:spTree>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ECC8125-8814-4DA9-BE6F-4A532FCE26A4}" type="slidenum">
              <a:rPr lang="en-US"/>
              <a:pPr>
                <a:defRPr/>
              </a:pPr>
              <a:t>‹#›</a:t>
            </a:fld>
            <a:endParaRPr lang="en-US"/>
          </a:p>
        </p:txBody>
      </p:sp>
    </p:spTree>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47ABEED-4640-40C0-9D5E-ECEBF85AAE13}" type="slidenum">
              <a:rPr lang="en-US"/>
              <a:pPr>
                <a:defRPr/>
              </a:pPr>
              <a:t>‹#›</a:t>
            </a:fld>
            <a:endParaRPr lang="en-US"/>
          </a:p>
        </p:txBody>
      </p:sp>
    </p:spTree>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1"/>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ADE33D6-81E7-4A85-8489-E7506F50E883}" type="slidenum">
              <a:rPr lang="en-US"/>
              <a:pPr>
                <a:defRPr/>
              </a:pPr>
              <a:t>‹#›</a:t>
            </a:fld>
            <a:endParaRPr lang="en-US"/>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C2D2503-864B-466B-BC6A-76ECE5F29C8E}" type="slidenum">
              <a:rPr lang="en-US"/>
              <a:pPr>
                <a:defRPr/>
              </a:pPr>
              <a:t>‹#›</a:t>
            </a:fld>
            <a:endParaRPr lang="en-US"/>
          </a:p>
        </p:txBody>
      </p:sp>
    </p:spTree>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E1271C8-C2D6-4E00-BC03-8D3EE6379BD3}" type="slidenum">
              <a:rPr lang="en-US"/>
              <a:pPr>
                <a:defRPr/>
              </a:pPr>
              <a:t>‹#›</a:t>
            </a:fld>
            <a:endParaRPr lang="en-US"/>
          </a:p>
        </p:txBody>
      </p:sp>
    </p:spTree>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B483DFA-42C0-4674-9E41-83BB9CDAA456}" type="slidenum">
              <a:rPr lang="en-US"/>
              <a:pPr>
                <a:defRPr/>
              </a:pPr>
              <a:t>‹#›</a:t>
            </a:fld>
            <a:endParaRPr lang="en-US"/>
          </a:p>
        </p:txBody>
      </p:sp>
    </p:spTree>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7"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A2D0D66F-540B-47BD-B1BF-5E6352A1A551}" type="slidenum">
              <a:rPr lang="en-US"/>
              <a:pPr>
                <a:defRPr/>
              </a:pPr>
              <a:t>‹#›</a:t>
            </a:fld>
            <a:endParaRPr lang="en-US"/>
          </a:p>
        </p:txBody>
      </p:sp>
    </p:spTree>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8025BD61-49EC-4E41-9D86-7FA693BE634F}" type="slidenum">
              <a:rPr lang="en-US"/>
              <a:pPr>
                <a:defRPr/>
              </a:pPr>
              <a:t>‹#›</a:t>
            </a:fld>
            <a:endParaRPr lang="en-US"/>
          </a:p>
        </p:txBody>
      </p:sp>
    </p:spTree>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86829CAF-99AC-467E-838D-67829EF2B060}" type="slidenum">
              <a:rPr lang="en-US"/>
              <a:pPr>
                <a:defRPr/>
              </a:pPr>
              <a:t>‹#›</a:t>
            </a:fld>
            <a:endParaRPr lang="en-US"/>
          </a:p>
        </p:txBody>
      </p:sp>
    </p:spTree>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49"/>
            <a:ext cx="3008313" cy="1162051"/>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F488190-5B6D-4EA3-832B-23C544FE5177}" type="slidenum">
              <a:rPr lang="en-US"/>
              <a:pPr>
                <a:defRPr/>
              </a:pPr>
              <a:t>‹#›</a:t>
            </a:fld>
            <a:endParaRPr lang="en-US"/>
          </a:p>
        </p:txBody>
      </p:sp>
    </p:spTree>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9"/>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298C5B5-58CC-461C-A3E1-AF054A26F110}" type="slidenum">
              <a:rPr lang="en-US"/>
              <a:pPr>
                <a:defRPr/>
              </a:pPr>
              <a:t>‹#›</a:t>
            </a:fld>
            <a:endParaRPr lang="en-US"/>
          </a:p>
        </p:txBody>
      </p:sp>
    </p:spTree>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457200" y="274639"/>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23" name="Rectangle 3"/>
          <p:cNvSpPr>
            <a:spLocks noGrp="1" noChangeArrowheads="1"/>
          </p:cNvSpPr>
          <p:nvPr>
            <p:ph type="body" idx="1"/>
          </p:nvPr>
        </p:nvSpPr>
        <p:spPr bwMode="auto">
          <a:xfrm>
            <a:off x="457200" y="1600201"/>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34148" name="Rectangle 4"/>
          <p:cNvSpPr>
            <a:spLocks noGrp="1" noChangeArrowheads="1"/>
          </p:cNvSpPr>
          <p:nvPr>
            <p:ph type="dt" sz="half" idx="2"/>
          </p:nvPr>
        </p:nvSpPr>
        <p:spPr bwMode="auto">
          <a:xfrm>
            <a:off x="457200" y="6245225"/>
            <a:ext cx="2133600" cy="4762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en-US"/>
          </a:p>
        </p:txBody>
      </p:sp>
      <p:sp>
        <p:nvSpPr>
          <p:cNvPr id="134149" name="Rectangle 5"/>
          <p:cNvSpPr>
            <a:spLocks noGrp="1" noChangeArrowheads="1"/>
          </p:cNvSpPr>
          <p:nvPr>
            <p:ph type="ftr" sz="quarter" idx="3"/>
          </p:nvPr>
        </p:nvSpPr>
        <p:spPr bwMode="auto">
          <a:xfrm>
            <a:off x="3124200" y="6245225"/>
            <a:ext cx="2895600" cy="4762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n-US"/>
          </a:p>
        </p:txBody>
      </p:sp>
      <p:sp>
        <p:nvSpPr>
          <p:cNvPr id="134150" name="Rectangle 6"/>
          <p:cNvSpPr>
            <a:spLocks noGrp="1" noChangeArrowheads="1"/>
          </p:cNvSpPr>
          <p:nvPr>
            <p:ph type="sldNum" sz="quarter" idx="4"/>
          </p:nvPr>
        </p:nvSpPr>
        <p:spPr bwMode="auto">
          <a:xfrm>
            <a:off x="6553200" y="6245225"/>
            <a:ext cx="2133600" cy="4762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96B7C930-7964-45F4-BE45-EA734BB3A91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 id="2147483665" r:id="rId12"/>
  </p:sldLayoutIdLst>
  <p:transition>
    <p:random/>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0.jpeg"/><Relationship Id="rId1" Type="http://schemas.openxmlformats.org/officeDocument/2006/relationships/slideLayout" Target="../slideLayouts/slideLayout1.xml"/><Relationship Id="rId4" Type="http://schemas.openxmlformats.org/officeDocument/2006/relationships/image" Target="../media/image15.jpeg"/></Relationships>
</file>

<file path=ppt/slides/_rels/slide2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0.jpeg"/><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xml"/><Relationship Id="rId4" Type="http://schemas.openxmlformats.org/officeDocument/2006/relationships/image" Target="../media/image23.jpeg"/></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emf"/><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3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47.jpeg"/></Relationships>
</file>

<file path=ppt/slides/_rels/slide5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0" y="1905000"/>
            <a:ext cx="9144000" cy="2895600"/>
          </a:xfrm>
        </p:spPr>
        <p:txBody>
          <a:bodyPr/>
          <a:lstStyle/>
          <a:p>
            <a:pPr eaLnBrk="1" hangingPunct="1"/>
            <a:r>
              <a:rPr lang="en-US" sz="6000" b="1" smtClean="0">
                <a:solidFill>
                  <a:srgbClr val="C00000"/>
                </a:solidFill>
              </a:rPr>
              <a:t>TẬP HUẤN</a:t>
            </a:r>
            <a:r>
              <a:rPr lang="en-US" sz="2400" b="1" smtClean="0">
                <a:solidFill>
                  <a:srgbClr val="0000FF"/>
                </a:solidFill>
              </a:rPr>
              <a:t/>
            </a:r>
            <a:br>
              <a:rPr lang="en-US" sz="2400" b="1" smtClean="0">
                <a:solidFill>
                  <a:srgbClr val="0000FF"/>
                </a:solidFill>
              </a:rPr>
            </a:br>
            <a:r>
              <a:rPr lang="en-US" sz="3400" b="1" smtClean="0">
                <a:solidFill>
                  <a:srgbClr val="0000FF"/>
                </a:solidFill>
              </a:rPr>
              <a:t>KỸ NĂNG THAM MƯU VÀ TRIỂN KHAI CÁC HOẠT ĐỘNG ĐẢM BẢO AN TOÀN THỰC PHẨM, PHÒNG CHỐNG DỊCH BỆNH </a:t>
            </a:r>
            <a:br>
              <a:rPr lang="en-US" sz="3400" b="1" smtClean="0">
                <a:solidFill>
                  <a:srgbClr val="0000FF"/>
                </a:solidFill>
              </a:rPr>
            </a:br>
            <a:r>
              <a:rPr lang="en-US" sz="3400" b="1" smtClean="0">
                <a:solidFill>
                  <a:srgbClr val="0000FF"/>
                </a:solidFill>
              </a:rPr>
              <a:t>TẠI TRƯỜNG HỌC</a:t>
            </a:r>
            <a:endParaRPr lang="en-US" sz="3400" smtClean="0">
              <a:solidFill>
                <a:srgbClr val="0000FF"/>
              </a:solidFill>
            </a:endParaRPr>
          </a:p>
        </p:txBody>
      </p:sp>
      <p:sp>
        <p:nvSpPr>
          <p:cNvPr id="6147" name="Text Box 4"/>
          <p:cNvSpPr txBox="1">
            <a:spLocks noChangeArrowheads="1"/>
          </p:cNvSpPr>
          <p:nvPr/>
        </p:nvSpPr>
        <p:spPr bwMode="auto">
          <a:xfrm>
            <a:off x="2971800" y="6019800"/>
            <a:ext cx="3200400" cy="369332"/>
          </a:xfrm>
          <a:prstGeom prst="rect">
            <a:avLst/>
          </a:prstGeom>
          <a:noFill/>
          <a:ln w="9525">
            <a:noFill/>
            <a:miter lim="800000"/>
            <a:headEnd/>
            <a:tailEnd/>
          </a:ln>
        </p:spPr>
        <p:txBody>
          <a:bodyPr>
            <a:spAutoFit/>
          </a:bodyPr>
          <a:lstStyle/>
          <a:p>
            <a:pPr>
              <a:spcBef>
                <a:spcPct val="50000"/>
              </a:spcBef>
            </a:pPr>
            <a:endParaRPr lang="en-US"/>
          </a:p>
        </p:txBody>
      </p:sp>
      <p:sp>
        <p:nvSpPr>
          <p:cNvPr id="43" name="Title 1"/>
          <p:cNvSpPr txBox="1">
            <a:spLocks/>
          </p:cNvSpPr>
          <p:nvPr/>
        </p:nvSpPr>
        <p:spPr bwMode="auto">
          <a:xfrm>
            <a:off x="0" y="0"/>
            <a:ext cx="9144000" cy="1295400"/>
          </a:xfrm>
          <a:prstGeom prst="rect">
            <a:avLst/>
          </a:prstGeom>
          <a:gradFill rotWithShape="1">
            <a:gsLst>
              <a:gs pos="0">
                <a:srgbClr val="00FFFF"/>
              </a:gs>
              <a:gs pos="50000">
                <a:srgbClr val="FFFFFF"/>
              </a:gs>
              <a:gs pos="100000">
                <a:srgbClr val="00FFFF"/>
              </a:gs>
            </a:gsLst>
            <a:lin ang="5400000" scaled="1"/>
          </a:gradFill>
          <a:ln w="9525">
            <a:miter lim="800000"/>
            <a:headEnd/>
            <a:tailEnd/>
          </a:ln>
          <a:scene3d>
            <a:camera prst="legacyPerspectiveBottom"/>
            <a:lightRig rig="legacyFlat3" dir="t"/>
          </a:scene3d>
          <a:sp3d extrusionH="887400" prstMaterial="legacyMatte">
            <a:bevelT w="13500" h="13500" prst="angle"/>
            <a:bevelB w="13500" h="13500" prst="angle"/>
            <a:extrusionClr>
              <a:srgbClr val="800000"/>
            </a:extrusionClr>
          </a:sp3d>
        </p:spPr>
        <p:txBody>
          <a:bodyPr lIns="91436" tIns="45719" rIns="91436" bIns="45719" anchor="ctr">
            <a:flatTx/>
          </a:bodyPr>
          <a:lstStyle/>
          <a:p>
            <a:pPr algn="ctr" defTabSz="912813" eaLnBrk="0" hangingPunct="0"/>
            <a:r>
              <a:rPr lang="en-US" altLang="vi-VN" sz="3200" b="1">
                <a:solidFill>
                  <a:srgbClr val="0000CC"/>
                </a:solidFill>
              </a:rPr>
              <a:t>UBND QUẬN LONG BIÊN</a:t>
            </a:r>
          </a:p>
          <a:p>
            <a:pPr algn="ctr" defTabSz="912813" eaLnBrk="0" hangingPunct="0"/>
            <a:r>
              <a:rPr lang="en-US" altLang="vi-VN" sz="3200" b="1">
                <a:solidFill>
                  <a:srgbClr val="0000CC"/>
                </a:solidFill>
              </a:rPr>
              <a:t>PHÒNG Y TẾ</a:t>
            </a:r>
          </a:p>
        </p:txBody>
      </p:sp>
      <p:sp>
        <p:nvSpPr>
          <p:cNvPr id="6149" name="Subtitle 2"/>
          <p:cNvSpPr>
            <a:spLocks/>
          </p:cNvSpPr>
          <p:nvPr/>
        </p:nvSpPr>
        <p:spPr bwMode="auto">
          <a:xfrm>
            <a:off x="1446215" y="6165849"/>
            <a:ext cx="6251575" cy="527051"/>
          </a:xfrm>
          <a:prstGeom prst="rect">
            <a:avLst/>
          </a:prstGeom>
          <a:noFill/>
          <a:ln w="9525">
            <a:noFill/>
            <a:miter lim="800000"/>
            <a:headEnd/>
            <a:tailEnd/>
          </a:ln>
        </p:spPr>
        <p:txBody>
          <a:bodyPr lIns="91436" tIns="45719" rIns="91436" bIns="45719"/>
          <a:lstStyle/>
          <a:p>
            <a:pPr algn="ctr" defTabSz="912813" eaLnBrk="0" hangingPunct="0">
              <a:lnSpc>
                <a:spcPct val="90000"/>
              </a:lnSpc>
              <a:spcBef>
                <a:spcPts val="1000"/>
              </a:spcBef>
            </a:pPr>
            <a:r>
              <a:rPr lang="en-US" altLang="en-US" sz="2000" b="1">
                <a:solidFill>
                  <a:srgbClr val="002060"/>
                </a:solidFill>
              </a:rPr>
              <a:t>Năm </a:t>
            </a:r>
            <a:r>
              <a:rPr lang="en-US" altLang="en-US" sz="2000" b="1" smtClean="0">
                <a:solidFill>
                  <a:srgbClr val="002060"/>
                </a:solidFill>
              </a:rPr>
              <a:t>2020</a:t>
            </a:r>
            <a:endParaRPr lang="en-US" altLang="en-US" sz="2000" b="1">
              <a:solidFill>
                <a:srgbClr val="002060"/>
              </a:solidFill>
            </a:endParaRPr>
          </a:p>
          <a:p>
            <a:pPr algn="ctr" defTabSz="912813" eaLnBrk="0" hangingPunct="0">
              <a:lnSpc>
                <a:spcPct val="90000"/>
              </a:lnSpc>
              <a:spcBef>
                <a:spcPts val="1000"/>
              </a:spcBef>
            </a:pPr>
            <a:endParaRPr lang="en-US" altLang="en-US" sz="2000" b="1">
              <a:solidFill>
                <a:srgbClr val="002060"/>
              </a:solidFill>
              <a:latin typeface="Times New Roman" pitchFamily="18" charset="0"/>
              <a:cs typeface="Times New Roman" pitchFamily="18" charset="0"/>
            </a:endParaRPr>
          </a:p>
        </p:txBody>
      </p:sp>
    </p:spTree>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bwMode="auto">
          <a:xfrm>
            <a:off x="228600" y="1524000"/>
            <a:ext cx="5410200" cy="4800600"/>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just">
              <a:spcAft>
                <a:spcPts val="1200"/>
              </a:spcAft>
            </a:pPr>
            <a:r>
              <a:rPr lang="en-US" sz="2000" b="1" smtClean="0">
                <a:solidFill>
                  <a:srgbClr val="0000CC"/>
                </a:solidFill>
              </a:rPr>
              <a:t>Theo khoản </a:t>
            </a:r>
            <a:r>
              <a:rPr lang="vi-VN" sz="2000" b="1" smtClean="0">
                <a:solidFill>
                  <a:srgbClr val="0000CC"/>
                </a:solidFill>
              </a:rPr>
              <a:t>5</a:t>
            </a:r>
            <a:r>
              <a:rPr lang="en-US" sz="2000" b="1" smtClean="0">
                <a:solidFill>
                  <a:srgbClr val="0000CC"/>
                </a:solidFill>
              </a:rPr>
              <a:t> – Điều 12</a:t>
            </a:r>
            <a:r>
              <a:rPr lang="vi-VN" sz="2000" b="1" smtClean="0">
                <a:solidFill>
                  <a:srgbClr val="0000CC"/>
                </a:solidFill>
              </a:rPr>
              <a:t>.</a:t>
            </a:r>
            <a:endParaRPr lang="en-US" sz="2000" b="1" smtClean="0">
              <a:solidFill>
                <a:srgbClr val="0000CC"/>
              </a:solidFill>
            </a:endParaRPr>
          </a:p>
          <a:p>
            <a:pPr algn="just">
              <a:spcAft>
                <a:spcPts val="1200"/>
              </a:spcAft>
              <a:buClr>
                <a:srgbClr val="C00000"/>
              </a:buClr>
              <a:buFont typeface="Wingdings" pitchFamily="2" charset="2"/>
              <a:buChar char="Ø"/>
            </a:pPr>
            <a:r>
              <a:rPr lang="en-US" sz="2000" smtClean="0"/>
              <a:t> </a:t>
            </a:r>
            <a:r>
              <a:rPr lang="vi-VN" sz="2000" smtClean="0"/>
              <a:t>Trưởng </a:t>
            </a:r>
            <a:r>
              <a:rPr lang="vi-VN" sz="2000" smtClean="0"/>
              <a:t>ban là đại diện Ban giám hiệu</a:t>
            </a:r>
            <a:r>
              <a:rPr lang="vi-VN" sz="2000" smtClean="0"/>
              <a:t>, </a:t>
            </a:r>
            <a:endParaRPr lang="en-US" sz="2000" smtClean="0"/>
          </a:p>
          <a:p>
            <a:pPr algn="just">
              <a:spcAft>
                <a:spcPts val="1200"/>
              </a:spcAft>
              <a:buClr>
                <a:srgbClr val="C00000"/>
              </a:buClr>
              <a:buFont typeface="Wingdings" pitchFamily="2" charset="2"/>
              <a:buChar char="Ø"/>
            </a:pPr>
            <a:r>
              <a:rPr lang="en-US" sz="2000" smtClean="0"/>
              <a:t> </a:t>
            </a:r>
            <a:r>
              <a:rPr lang="vi-VN" sz="2000" smtClean="0"/>
              <a:t>Phó </a:t>
            </a:r>
            <a:r>
              <a:rPr lang="vi-VN" sz="2000" smtClean="0"/>
              <a:t>trưởng ban là Trạm trưởng Trạm Y </a:t>
            </a:r>
            <a:r>
              <a:rPr lang="vi-VN" sz="2000" smtClean="0"/>
              <a:t>tế </a:t>
            </a:r>
            <a:r>
              <a:rPr lang="en-US" sz="2000" smtClean="0"/>
              <a:t>phường</a:t>
            </a:r>
            <a:r>
              <a:rPr lang="vi-VN" sz="2000" smtClean="0"/>
              <a:t>, </a:t>
            </a:r>
            <a:endParaRPr lang="en-US" sz="2000" smtClean="0"/>
          </a:p>
          <a:p>
            <a:pPr algn="just">
              <a:spcAft>
                <a:spcPts val="1200"/>
              </a:spcAft>
              <a:buClr>
                <a:srgbClr val="C00000"/>
              </a:buClr>
              <a:buFont typeface="Wingdings" pitchFamily="2" charset="2"/>
              <a:buChar char="Ø"/>
            </a:pPr>
            <a:r>
              <a:rPr lang="en-US" sz="2000" smtClean="0"/>
              <a:t> </a:t>
            </a:r>
            <a:r>
              <a:rPr lang="en-US" sz="2000" smtClean="0"/>
              <a:t>Ủ</a:t>
            </a:r>
            <a:r>
              <a:rPr lang="vi-VN" sz="2000" smtClean="0"/>
              <a:t>y </a:t>
            </a:r>
            <a:r>
              <a:rPr lang="vi-VN" sz="2000" smtClean="0"/>
              <a:t>viên thường trực là nhân viên y tế trường học</a:t>
            </a:r>
            <a:r>
              <a:rPr lang="vi-VN" sz="2000" smtClean="0"/>
              <a:t>, </a:t>
            </a:r>
            <a:endParaRPr lang="en-US" sz="2000" smtClean="0"/>
          </a:p>
          <a:p>
            <a:pPr algn="just">
              <a:spcAft>
                <a:spcPts val="1200"/>
              </a:spcAft>
              <a:buClr>
                <a:srgbClr val="C00000"/>
              </a:buClr>
              <a:buFont typeface="Wingdings" pitchFamily="2" charset="2"/>
              <a:buChar char="Ø"/>
            </a:pPr>
            <a:r>
              <a:rPr lang="en-US" sz="2000" smtClean="0"/>
              <a:t> </a:t>
            </a:r>
            <a:r>
              <a:rPr lang="en-US" sz="2000" smtClean="0"/>
              <a:t>C</a:t>
            </a:r>
            <a:r>
              <a:rPr lang="vi-VN" sz="2000" smtClean="0"/>
              <a:t>ác </a:t>
            </a:r>
            <a:r>
              <a:rPr lang="vi-VN" sz="2000" smtClean="0"/>
              <a:t>ủy viên khác là giáo viên giáo dục thể chất, Tổng phụ trách Đội (đối với cơ sở giáo dục tiểu học và trung học cơ sở), đại diện Đoàn Thanh niên Cộng sản Hồ Chí Minh, Hội Chữ thập đỏ trường học, Ban đại diện cha mẹ học sinh.</a:t>
            </a:r>
            <a:endParaRPr lang="en-US" sz="2000" smtClean="0"/>
          </a:p>
          <a:p>
            <a:pPr algn="just">
              <a:spcAft>
                <a:spcPts val="1200"/>
              </a:spcAft>
            </a:pPr>
            <a:endParaRPr lang="en-US" sz="2000" smtClean="0"/>
          </a:p>
        </p:txBody>
      </p:sp>
      <p:sp>
        <p:nvSpPr>
          <p:cNvPr id="4" name="Rounded Rectangle 14"/>
          <p:cNvSpPr>
            <a:spLocks noChangeArrowheads="1"/>
          </p:cNvSpPr>
          <p:nvPr/>
        </p:nvSpPr>
        <p:spPr bwMode="auto">
          <a:xfrm>
            <a:off x="228600" y="914400"/>
            <a:ext cx="8077200" cy="363537"/>
          </a:xfrm>
          <a:prstGeom prst="roundRect">
            <a:avLst>
              <a:gd name="adj" fmla="val 16667"/>
            </a:avLst>
          </a:prstGeom>
          <a:solidFill>
            <a:srgbClr val="0000CC"/>
          </a:solidFill>
          <a:ln w="9525" algn="ctr">
            <a:solidFill>
              <a:srgbClr val="7030A0"/>
            </a:solidFill>
            <a:round/>
            <a:headEnd/>
            <a:tailEnd/>
          </a:ln>
        </p:spPr>
        <p:txBody>
          <a:bodyPr anchor="ctr"/>
          <a:lstStyle/>
          <a:p>
            <a:pPr>
              <a:spcAft>
                <a:spcPts val="0"/>
              </a:spcAft>
            </a:pPr>
            <a:r>
              <a:rPr lang="en-US" b="1" smtClean="0">
                <a:solidFill>
                  <a:schemeClr val="bg1"/>
                </a:solidFill>
              </a:rPr>
              <a:t>1. Thành </a:t>
            </a:r>
            <a:r>
              <a:rPr lang="en-US" b="1" smtClean="0">
                <a:solidFill>
                  <a:schemeClr val="bg1"/>
                </a:solidFill>
              </a:rPr>
              <a:t>lập Ban chăm sóc sức khoẻ học sinh và các văn bản liên quan</a:t>
            </a:r>
          </a:p>
        </p:txBody>
      </p:sp>
      <p:pic>
        <p:nvPicPr>
          <p:cNvPr id="166913" name="Picture 1"/>
          <p:cNvPicPr>
            <a:picLocks noChangeAspect="1" noChangeArrowheads="1"/>
          </p:cNvPicPr>
          <p:nvPr/>
        </p:nvPicPr>
        <p:blipFill>
          <a:blip r:embed="rId2"/>
          <a:srcRect/>
          <a:stretch>
            <a:fillRect/>
          </a:stretch>
        </p:blipFill>
        <p:spPr bwMode="auto">
          <a:xfrm>
            <a:off x="5791200" y="1676400"/>
            <a:ext cx="3186592" cy="4429125"/>
          </a:xfrm>
          <a:prstGeom prst="rect">
            <a:avLst/>
          </a:prstGeom>
          <a:noFill/>
          <a:ln w="12700">
            <a:solidFill>
              <a:schemeClr val="accent2">
                <a:lumMod val="75000"/>
              </a:schemeClr>
            </a:solidFill>
            <a:miter lim="800000"/>
            <a:headEnd/>
            <a:tailEnd/>
          </a:ln>
          <a:effectLst/>
        </p:spPr>
      </p:pic>
      <p:sp>
        <p:nvSpPr>
          <p:cNvPr id="6" name="Title 1"/>
          <p:cNvSpPr txBox="1">
            <a:spLocks/>
          </p:cNvSpPr>
          <p:nvPr/>
        </p:nvSpPr>
        <p:spPr bwMode="auto">
          <a:xfrm>
            <a:off x="0" y="0"/>
            <a:ext cx="9144000" cy="685800"/>
          </a:xfrm>
          <a:prstGeom prst="rect">
            <a:avLst/>
          </a:prstGeom>
          <a:gradFill rotWithShape="1">
            <a:gsLst>
              <a:gs pos="0">
                <a:srgbClr val="00FFFF"/>
              </a:gs>
              <a:gs pos="50000">
                <a:srgbClr val="FFFFFF"/>
              </a:gs>
              <a:gs pos="100000">
                <a:srgbClr val="00FFFF"/>
              </a:gs>
            </a:gsLst>
            <a:lin ang="5400000" scaled="1"/>
          </a:gradFill>
          <a:ln w="9525">
            <a:miter lim="800000"/>
            <a:headEnd/>
            <a:tailEnd/>
          </a:ln>
          <a:scene3d>
            <a:camera prst="legacyPerspectiveBottom"/>
            <a:lightRig rig="legacyFlat3" dir="t"/>
          </a:scene3d>
          <a:sp3d extrusionH="887400" prstMaterial="legacyMatte">
            <a:bevelT w="13500" h="13500" prst="angle"/>
            <a:bevelB w="13500" h="13500" prst="angle"/>
            <a:extrusionClr>
              <a:srgbClr val="800000"/>
            </a:extrusionClr>
          </a:sp3d>
        </p:spPr>
        <p:txBody>
          <a:bodyPr lIns="91436" tIns="45719" rIns="91436" bIns="45719" anchor="ctr">
            <a:flatTx/>
          </a:bodyPr>
          <a:lstStyle/>
          <a:p>
            <a:pPr algn="ctr" defTabSz="912813" eaLnBrk="0" hangingPunct="0"/>
            <a:r>
              <a:rPr lang="en-US" altLang="vi-VN" sz="2400" b="1" smtClean="0">
                <a:solidFill>
                  <a:srgbClr val="C00000"/>
                </a:solidFill>
              </a:rPr>
              <a:t>Phần 2: </a:t>
            </a:r>
            <a:r>
              <a:rPr lang="en-US" altLang="vi-VN" sz="2400" b="1" smtClean="0">
                <a:solidFill>
                  <a:srgbClr val="0000CC"/>
                </a:solidFill>
              </a:rPr>
              <a:t>Triển khai các hoạt động y tế tại trường học </a:t>
            </a:r>
            <a:r>
              <a:rPr lang="en-US" altLang="vi-VN" sz="2000" b="1" smtClean="0">
                <a:solidFill>
                  <a:srgbClr val="C00000"/>
                </a:solidFill>
              </a:rPr>
              <a:t>(tiếp theo) </a:t>
            </a:r>
            <a:endParaRPr lang="en-US" altLang="vi-VN" sz="2400" b="1" smtClean="0">
              <a:solidFill>
                <a:srgbClr val="C00000"/>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6913" name="Picture 1"/>
          <p:cNvPicPr>
            <a:picLocks noChangeAspect="1" noChangeArrowheads="1"/>
          </p:cNvPicPr>
          <p:nvPr/>
        </p:nvPicPr>
        <p:blipFill>
          <a:blip r:embed="rId2"/>
          <a:srcRect/>
          <a:stretch>
            <a:fillRect/>
          </a:stretch>
        </p:blipFill>
        <p:spPr bwMode="auto">
          <a:xfrm>
            <a:off x="533400" y="914400"/>
            <a:ext cx="3837616" cy="5334000"/>
          </a:xfrm>
          <a:prstGeom prst="rect">
            <a:avLst/>
          </a:prstGeom>
          <a:noFill/>
          <a:ln w="12700">
            <a:solidFill>
              <a:srgbClr val="0000CC"/>
            </a:solidFill>
            <a:miter lim="800000"/>
            <a:headEnd/>
            <a:tailEnd/>
          </a:ln>
          <a:effectLst/>
        </p:spPr>
      </p:pic>
      <p:pic>
        <p:nvPicPr>
          <p:cNvPr id="175106" name="Picture 2"/>
          <p:cNvPicPr>
            <a:picLocks noChangeAspect="1" noChangeArrowheads="1"/>
          </p:cNvPicPr>
          <p:nvPr/>
        </p:nvPicPr>
        <p:blipFill>
          <a:blip r:embed="rId3"/>
          <a:srcRect/>
          <a:stretch>
            <a:fillRect/>
          </a:stretch>
        </p:blipFill>
        <p:spPr bwMode="auto">
          <a:xfrm>
            <a:off x="4572001" y="914400"/>
            <a:ext cx="3923778" cy="5334000"/>
          </a:xfrm>
          <a:prstGeom prst="rect">
            <a:avLst/>
          </a:prstGeom>
          <a:noFill/>
          <a:ln w="9525">
            <a:solidFill>
              <a:srgbClr val="0000CC"/>
            </a:solidFill>
            <a:miter lim="800000"/>
            <a:headEnd/>
            <a:tailEnd/>
          </a:ln>
          <a:effectLst/>
        </p:spPr>
      </p:pic>
      <p:sp>
        <p:nvSpPr>
          <p:cNvPr id="7" name="Title 1"/>
          <p:cNvSpPr txBox="1">
            <a:spLocks/>
          </p:cNvSpPr>
          <p:nvPr/>
        </p:nvSpPr>
        <p:spPr bwMode="auto">
          <a:xfrm>
            <a:off x="0" y="0"/>
            <a:ext cx="9144000" cy="685800"/>
          </a:xfrm>
          <a:prstGeom prst="rect">
            <a:avLst/>
          </a:prstGeom>
          <a:gradFill rotWithShape="1">
            <a:gsLst>
              <a:gs pos="0">
                <a:srgbClr val="00FFFF"/>
              </a:gs>
              <a:gs pos="50000">
                <a:srgbClr val="FFFFFF"/>
              </a:gs>
              <a:gs pos="100000">
                <a:srgbClr val="00FFFF"/>
              </a:gs>
            </a:gsLst>
            <a:lin ang="5400000" scaled="1"/>
          </a:gradFill>
          <a:ln w="9525">
            <a:miter lim="800000"/>
            <a:headEnd/>
            <a:tailEnd/>
          </a:ln>
          <a:scene3d>
            <a:camera prst="legacyPerspectiveBottom"/>
            <a:lightRig rig="legacyFlat3" dir="t"/>
          </a:scene3d>
          <a:sp3d extrusionH="887400" prstMaterial="legacyMatte">
            <a:bevelT w="13500" h="13500" prst="angle"/>
            <a:bevelB w="13500" h="13500" prst="angle"/>
            <a:extrusionClr>
              <a:srgbClr val="800000"/>
            </a:extrusionClr>
          </a:sp3d>
        </p:spPr>
        <p:txBody>
          <a:bodyPr lIns="91436" tIns="45719" rIns="91436" bIns="45719" anchor="ctr">
            <a:flatTx/>
          </a:bodyPr>
          <a:lstStyle/>
          <a:p>
            <a:pPr algn="ctr" defTabSz="912813" eaLnBrk="0" hangingPunct="0"/>
            <a:r>
              <a:rPr lang="en-US" altLang="vi-VN" sz="2400" b="1" smtClean="0">
                <a:solidFill>
                  <a:srgbClr val="C00000"/>
                </a:solidFill>
              </a:rPr>
              <a:t>Phần 2: </a:t>
            </a:r>
            <a:r>
              <a:rPr lang="en-US" altLang="vi-VN" sz="2400" b="1" smtClean="0">
                <a:solidFill>
                  <a:srgbClr val="0000CC"/>
                </a:solidFill>
              </a:rPr>
              <a:t>Triển khai các hoạt động y tế tại trường học </a:t>
            </a:r>
            <a:r>
              <a:rPr lang="en-US" altLang="vi-VN" sz="2000" b="1" smtClean="0">
                <a:solidFill>
                  <a:srgbClr val="C00000"/>
                </a:solidFill>
              </a:rPr>
              <a:t>(tiếp theo) </a:t>
            </a:r>
            <a:endParaRPr lang="en-US" altLang="vi-VN" sz="2400" b="1" smtClean="0">
              <a:solidFill>
                <a:srgbClr val="C00000"/>
              </a:solidFill>
            </a:endParaRPr>
          </a:p>
        </p:txBody>
      </p:sp>
    </p:spTree>
  </p:cSld>
  <p:clrMapOvr>
    <a:masterClrMapping/>
  </p:clrMapOvr>
  <p:transition>
    <p:rand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bwMode="auto">
          <a:xfrm>
            <a:off x="228600" y="1524000"/>
            <a:ext cx="4648200" cy="4724400"/>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just">
              <a:spcAft>
                <a:spcPts val="1200"/>
              </a:spcAft>
              <a:buClr>
                <a:srgbClr val="C00000"/>
              </a:buClr>
              <a:buFont typeface="Wingdings" pitchFamily="2" charset="2"/>
              <a:buChar char="v"/>
            </a:pPr>
            <a:r>
              <a:rPr lang="nb-NO" sz="2000" smtClean="0">
                <a:solidFill>
                  <a:srgbClr val="000066"/>
                </a:solidFill>
              </a:rPr>
              <a:t> Bố </a:t>
            </a:r>
            <a:r>
              <a:rPr lang="nb-NO" sz="2000" smtClean="0">
                <a:solidFill>
                  <a:srgbClr val="000066"/>
                </a:solidFill>
              </a:rPr>
              <a:t>trí phòng/góc y tế riêng, bảo đảm diện tích, ở vị trí thuận tiện cho công tác sơ cứu, cấp cứu và chăm sóc sức khỏe học sinh</a:t>
            </a:r>
            <a:r>
              <a:rPr lang="nb-NO" sz="2000" smtClean="0">
                <a:solidFill>
                  <a:srgbClr val="000066"/>
                </a:solidFill>
              </a:rPr>
              <a:t>; </a:t>
            </a:r>
            <a:endParaRPr lang="nb-NO" sz="2000" smtClean="0">
              <a:solidFill>
                <a:srgbClr val="000066"/>
              </a:solidFill>
            </a:endParaRPr>
          </a:p>
          <a:p>
            <a:pPr algn="just">
              <a:spcAft>
                <a:spcPts val="1200"/>
              </a:spcAft>
              <a:buClr>
                <a:srgbClr val="C00000"/>
              </a:buClr>
              <a:buFont typeface="Wingdings" pitchFamily="2" charset="2"/>
              <a:buChar char="v"/>
            </a:pPr>
            <a:r>
              <a:rPr lang="nb-NO" sz="2000" smtClean="0">
                <a:solidFill>
                  <a:srgbClr val="000066"/>
                </a:solidFill>
              </a:rPr>
              <a:t> </a:t>
            </a:r>
            <a:r>
              <a:rPr lang="nb-NO" sz="2000" smtClean="0">
                <a:solidFill>
                  <a:srgbClr val="000066"/>
                </a:solidFill>
              </a:rPr>
              <a:t>Trang </a:t>
            </a:r>
            <a:r>
              <a:rPr lang="nb-NO" sz="2000" smtClean="0">
                <a:solidFill>
                  <a:srgbClr val="000066"/>
                </a:solidFill>
              </a:rPr>
              <a:t>bị đầy đủ trang thiết bị, dụng cụ và thuốc thiết yếu tối thiểu theo quy định tại Quyết định số 827/QĐ-SYT </a:t>
            </a:r>
            <a:r>
              <a:rPr lang="nb-NO" sz="2000" smtClean="0">
                <a:solidFill>
                  <a:srgbClr val="000066"/>
                </a:solidFill>
              </a:rPr>
              <a:t>ngày </a:t>
            </a:r>
            <a:r>
              <a:rPr lang="nb-NO" sz="2000" smtClean="0">
                <a:solidFill>
                  <a:srgbClr val="000066"/>
                </a:solidFill>
              </a:rPr>
              <a:t>06/5/2015 </a:t>
            </a:r>
            <a:r>
              <a:rPr lang="nb-NO" sz="2000" smtClean="0">
                <a:solidFill>
                  <a:srgbClr val="000066"/>
                </a:solidFill>
              </a:rPr>
              <a:t>của Sở Y </a:t>
            </a:r>
            <a:r>
              <a:rPr lang="nb-NO" sz="2000" smtClean="0">
                <a:solidFill>
                  <a:srgbClr val="000066"/>
                </a:solidFill>
              </a:rPr>
              <a:t>tế </a:t>
            </a:r>
            <a:r>
              <a:rPr lang="nb-NO" sz="2000" smtClean="0">
                <a:solidFill>
                  <a:srgbClr val="000066"/>
                </a:solidFill>
              </a:rPr>
              <a:t>ban </a:t>
            </a:r>
            <a:r>
              <a:rPr lang="nb-NO" sz="2000" smtClean="0">
                <a:solidFill>
                  <a:srgbClr val="000066"/>
                </a:solidFill>
              </a:rPr>
              <a:t>hành danh mục thuốc thiết yếu, trang thiết bị y tế dùng trong phòng y tế học đường của các trường học trên địa bàn thành phố Hà Nội.</a:t>
            </a:r>
            <a:endParaRPr lang="en-US" sz="2000" smtClean="0">
              <a:solidFill>
                <a:srgbClr val="000066"/>
              </a:solidFill>
            </a:endParaRPr>
          </a:p>
        </p:txBody>
      </p:sp>
      <p:sp>
        <p:nvSpPr>
          <p:cNvPr id="4" name="Rounded Rectangle 14"/>
          <p:cNvSpPr>
            <a:spLocks noChangeArrowheads="1"/>
          </p:cNvSpPr>
          <p:nvPr/>
        </p:nvSpPr>
        <p:spPr bwMode="auto">
          <a:xfrm>
            <a:off x="228600" y="914400"/>
            <a:ext cx="6019800" cy="363537"/>
          </a:xfrm>
          <a:prstGeom prst="roundRect">
            <a:avLst>
              <a:gd name="adj" fmla="val 16667"/>
            </a:avLst>
          </a:prstGeom>
          <a:solidFill>
            <a:srgbClr val="0000CC"/>
          </a:solidFill>
          <a:ln w="9525" algn="ctr">
            <a:solidFill>
              <a:srgbClr val="7030A0"/>
            </a:solidFill>
            <a:round/>
            <a:headEnd/>
            <a:tailEnd/>
          </a:ln>
        </p:spPr>
        <p:txBody>
          <a:bodyPr anchor="ctr"/>
          <a:lstStyle/>
          <a:p>
            <a:pPr>
              <a:spcAft>
                <a:spcPts val="0"/>
              </a:spcAft>
            </a:pPr>
            <a:r>
              <a:rPr lang="en-US" b="1" smtClean="0">
                <a:solidFill>
                  <a:schemeClr val="bg1"/>
                </a:solidFill>
              </a:rPr>
              <a:t>2. Bố trí Phòng Y tế và  nhân viên y tế đúng </a:t>
            </a:r>
            <a:r>
              <a:rPr lang="en-US" b="1" smtClean="0">
                <a:solidFill>
                  <a:schemeClr val="bg1"/>
                </a:solidFill>
              </a:rPr>
              <a:t>quy </a:t>
            </a:r>
            <a:r>
              <a:rPr lang="en-US" b="1" smtClean="0">
                <a:solidFill>
                  <a:schemeClr val="bg1"/>
                </a:solidFill>
              </a:rPr>
              <a:t>định</a:t>
            </a:r>
            <a:endParaRPr lang="en-US" b="1" smtClean="0">
              <a:solidFill>
                <a:schemeClr val="bg1"/>
              </a:solidFill>
            </a:endParaRPr>
          </a:p>
        </p:txBody>
      </p:sp>
      <p:pic>
        <p:nvPicPr>
          <p:cNvPr id="176130" name="Picture 2" descr="E:\Tofu\ĐÂU NHẬT LONG BIÊN\ĐÂU NHẬT LONG BIÊN 29.3.2019- cap nhat\ĐÂU NHẬT LONG BIÊN\unnamed.jpg"/>
          <p:cNvPicPr>
            <a:picLocks noChangeAspect="1" noChangeArrowheads="1"/>
          </p:cNvPicPr>
          <p:nvPr/>
        </p:nvPicPr>
        <p:blipFill>
          <a:blip r:embed="rId2"/>
          <a:srcRect/>
          <a:stretch>
            <a:fillRect/>
          </a:stretch>
        </p:blipFill>
        <p:spPr bwMode="auto">
          <a:xfrm>
            <a:off x="4948646" y="1905000"/>
            <a:ext cx="4195354" cy="3124200"/>
          </a:xfrm>
          <a:prstGeom prst="rect">
            <a:avLst/>
          </a:prstGeom>
          <a:noFill/>
        </p:spPr>
      </p:pic>
      <p:sp>
        <p:nvSpPr>
          <p:cNvPr id="7" name="Rectangle 6"/>
          <p:cNvSpPr/>
          <p:nvPr/>
        </p:nvSpPr>
        <p:spPr>
          <a:xfrm>
            <a:off x="5867400" y="5181600"/>
            <a:ext cx="2667000" cy="369332"/>
          </a:xfrm>
          <a:prstGeom prst="rect">
            <a:avLst/>
          </a:prstGeom>
        </p:spPr>
        <p:txBody>
          <a:bodyPr wrap="square">
            <a:spAutoFit/>
          </a:bodyPr>
          <a:lstStyle/>
          <a:p>
            <a:pPr algn="ctr"/>
            <a:r>
              <a:rPr lang="en-US" b="1" smtClean="0">
                <a:solidFill>
                  <a:srgbClr val="C00000"/>
                </a:solidFill>
              </a:rPr>
              <a:t>Phòng Y tế</a:t>
            </a:r>
            <a:endParaRPr lang="en-US">
              <a:solidFill>
                <a:srgbClr val="C00000"/>
              </a:solidFill>
            </a:endParaRPr>
          </a:p>
        </p:txBody>
      </p:sp>
      <p:sp>
        <p:nvSpPr>
          <p:cNvPr id="9" name="Title 1"/>
          <p:cNvSpPr txBox="1">
            <a:spLocks/>
          </p:cNvSpPr>
          <p:nvPr/>
        </p:nvSpPr>
        <p:spPr bwMode="auto">
          <a:xfrm>
            <a:off x="0" y="0"/>
            <a:ext cx="9144000" cy="685800"/>
          </a:xfrm>
          <a:prstGeom prst="rect">
            <a:avLst/>
          </a:prstGeom>
          <a:gradFill rotWithShape="1">
            <a:gsLst>
              <a:gs pos="0">
                <a:srgbClr val="00FFFF"/>
              </a:gs>
              <a:gs pos="50000">
                <a:srgbClr val="FFFFFF"/>
              </a:gs>
              <a:gs pos="100000">
                <a:srgbClr val="00FFFF"/>
              </a:gs>
            </a:gsLst>
            <a:lin ang="5400000" scaled="1"/>
          </a:gradFill>
          <a:ln w="9525">
            <a:miter lim="800000"/>
            <a:headEnd/>
            <a:tailEnd/>
          </a:ln>
          <a:scene3d>
            <a:camera prst="legacyPerspectiveBottom"/>
            <a:lightRig rig="legacyFlat3" dir="t"/>
          </a:scene3d>
          <a:sp3d extrusionH="887400" prstMaterial="legacyMatte">
            <a:bevelT w="13500" h="13500" prst="angle"/>
            <a:bevelB w="13500" h="13500" prst="angle"/>
            <a:extrusionClr>
              <a:srgbClr val="800000"/>
            </a:extrusionClr>
          </a:sp3d>
        </p:spPr>
        <p:txBody>
          <a:bodyPr lIns="91436" tIns="45719" rIns="91436" bIns="45719" anchor="ctr">
            <a:flatTx/>
          </a:bodyPr>
          <a:lstStyle/>
          <a:p>
            <a:pPr algn="ctr" defTabSz="912813" eaLnBrk="0" hangingPunct="0"/>
            <a:r>
              <a:rPr lang="en-US" altLang="vi-VN" sz="2400" b="1" smtClean="0">
                <a:solidFill>
                  <a:srgbClr val="C00000"/>
                </a:solidFill>
              </a:rPr>
              <a:t>Phần 2: </a:t>
            </a:r>
            <a:r>
              <a:rPr lang="en-US" altLang="vi-VN" sz="2400" b="1" smtClean="0">
                <a:solidFill>
                  <a:srgbClr val="0000CC"/>
                </a:solidFill>
              </a:rPr>
              <a:t>Triển khai các hoạt động y tế tại trường học </a:t>
            </a:r>
            <a:r>
              <a:rPr lang="en-US" altLang="vi-VN" sz="2000" b="1" smtClean="0">
                <a:solidFill>
                  <a:srgbClr val="C00000"/>
                </a:solidFill>
              </a:rPr>
              <a:t>(tiếp theo) </a:t>
            </a:r>
            <a:endParaRPr lang="en-US" altLang="vi-VN" sz="2400" b="1" smtClean="0">
              <a:solidFill>
                <a:srgbClr val="C00000"/>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bwMode="auto">
          <a:xfrm>
            <a:off x="228600" y="1524000"/>
            <a:ext cx="5105400" cy="4876800"/>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just">
              <a:spcAft>
                <a:spcPts val="1200"/>
              </a:spcAft>
              <a:buClr>
                <a:srgbClr val="C00000"/>
              </a:buClr>
              <a:buFont typeface="Wingdings" pitchFamily="2" charset="2"/>
              <a:buChar char="v"/>
            </a:pPr>
            <a:r>
              <a:rPr lang="nb-NO" sz="2000" smtClean="0">
                <a:solidFill>
                  <a:srgbClr val="000066"/>
                </a:solidFill>
              </a:rPr>
              <a:t> </a:t>
            </a:r>
            <a:r>
              <a:rPr lang="vi-VN" sz="2000" smtClean="0"/>
              <a:t>Nhân viên YTTH chuyên trách có trình độ t</a:t>
            </a:r>
            <a:r>
              <a:rPr lang="en-US" sz="2000" smtClean="0"/>
              <a:t>ố</a:t>
            </a:r>
            <a:r>
              <a:rPr lang="vi-VN" sz="2000" smtClean="0"/>
              <a:t>i thi</a:t>
            </a:r>
            <a:r>
              <a:rPr lang="en-US" sz="2000" smtClean="0"/>
              <a:t>ể</a:t>
            </a:r>
            <a:r>
              <a:rPr lang="vi-VN" sz="2000" smtClean="0"/>
              <a:t>u y sĩ trình độ trung cấp</a:t>
            </a:r>
            <a:endParaRPr lang="nb-NO" sz="2000" smtClean="0">
              <a:solidFill>
                <a:srgbClr val="000066"/>
              </a:solidFill>
            </a:endParaRPr>
          </a:p>
          <a:p>
            <a:pPr algn="just">
              <a:spcAft>
                <a:spcPts val="1200"/>
              </a:spcAft>
              <a:buClr>
                <a:srgbClr val="C00000"/>
              </a:buClr>
              <a:buFont typeface="Wingdings" pitchFamily="2" charset="2"/>
              <a:buChar char="v"/>
            </a:pPr>
            <a:r>
              <a:rPr lang="nb-NO" sz="2000" smtClean="0">
                <a:solidFill>
                  <a:srgbClr val="000066"/>
                </a:solidFill>
              </a:rPr>
              <a:t> </a:t>
            </a:r>
            <a:r>
              <a:rPr lang="vi-VN" sz="2000" smtClean="0"/>
              <a:t>Trường hợp trường học </a:t>
            </a:r>
            <a:r>
              <a:rPr lang="vi-VN" sz="2000" b="1" smtClean="0">
                <a:solidFill>
                  <a:srgbClr val="C00000"/>
                </a:solidFill>
              </a:rPr>
              <a:t>chưa có </a:t>
            </a:r>
            <a:r>
              <a:rPr lang="vi-VN" sz="2000" smtClean="0"/>
              <a:t>nhân viên y t</a:t>
            </a:r>
            <a:r>
              <a:rPr lang="en-US" sz="2000" smtClean="0"/>
              <a:t>ế </a:t>
            </a:r>
            <a:r>
              <a:rPr lang="vi-VN" sz="2000" smtClean="0"/>
              <a:t>hoặc nhân viên y t</a:t>
            </a:r>
            <a:r>
              <a:rPr lang="en-US" sz="2000" smtClean="0"/>
              <a:t>ế </a:t>
            </a:r>
            <a:r>
              <a:rPr lang="vi-VN" sz="2000" smtClean="0"/>
              <a:t>chưa đáp ứng trình độ chuyên môn theo quy định thì trường học ký hợp đồng với Trạm Y </a:t>
            </a:r>
            <a:r>
              <a:rPr lang="vi-VN" sz="2000" smtClean="0"/>
              <a:t>tế </a:t>
            </a:r>
            <a:r>
              <a:rPr lang="en-US" sz="2000" smtClean="0"/>
              <a:t>phường</a:t>
            </a:r>
            <a:r>
              <a:rPr lang="vi-VN" sz="2000" smtClean="0"/>
              <a:t> </a:t>
            </a:r>
            <a:r>
              <a:rPr lang="vi-VN" sz="2000" smtClean="0"/>
              <a:t>hoặc cơ sở khám bệnh, ch</a:t>
            </a:r>
            <a:r>
              <a:rPr lang="en-US" sz="2000" smtClean="0"/>
              <a:t>ữ</a:t>
            </a:r>
            <a:r>
              <a:rPr lang="vi-VN" sz="2000" smtClean="0"/>
              <a:t>a bệnh từ hình thức phòng khám đa khoa tr</a:t>
            </a:r>
            <a:r>
              <a:rPr lang="en-US" sz="2000" smtClean="0"/>
              <a:t>ở </a:t>
            </a:r>
            <a:r>
              <a:rPr lang="vi-VN" sz="2000" smtClean="0"/>
              <a:t>lên để chăm sóc sức khỏe </a:t>
            </a:r>
            <a:r>
              <a:rPr lang="vi-VN" sz="2000" smtClean="0"/>
              <a:t>học </a:t>
            </a:r>
            <a:r>
              <a:rPr lang="vi-VN" sz="2000" smtClean="0"/>
              <a:t>sinh</a:t>
            </a:r>
            <a:r>
              <a:rPr lang="en-US" sz="2000" smtClean="0"/>
              <a:t>.</a:t>
            </a:r>
          </a:p>
          <a:p>
            <a:pPr algn="just">
              <a:spcAft>
                <a:spcPts val="1200"/>
              </a:spcAft>
              <a:buClr>
                <a:srgbClr val="C00000"/>
              </a:buClr>
              <a:buFont typeface="Wingdings" pitchFamily="2" charset="2"/>
              <a:buChar char="v"/>
            </a:pPr>
            <a:r>
              <a:rPr lang="en-US" sz="2000" smtClean="0">
                <a:solidFill>
                  <a:srgbClr val="000066"/>
                </a:solidFill>
              </a:rPr>
              <a:t> </a:t>
            </a:r>
            <a:r>
              <a:rPr lang="vi-VN" sz="2000" smtClean="0"/>
              <a:t>Nhân viên y t</a:t>
            </a:r>
            <a:r>
              <a:rPr lang="en-US" sz="2000" smtClean="0"/>
              <a:t>ế </a:t>
            </a:r>
            <a:r>
              <a:rPr lang="vi-VN" sz="2000" smtClean="0"/>
              <a:t>trường học phải được thường xuyên cập nhật ki</a:t>
            </a:r>
            <a:r>
              <a:rPr lang="en-US" sz="2000" smtClean="0"/>
              <a:t>ế</a:t>
            </a:r>
            <a:r>
              <a:rPr lang="vi-VN" sz="2000" smtClean="0"/>
              <a:t>n thức chuyên môn y </a:t>
            </a:r>
            <a:r>
              <a:rPr lang="vi-VN" sz="2000" smtClean="0"/>
              <a:t>tế </a:t>
            </a:r>
            <a:r>
              <a:rPr lang="vi-VN" sz="2000" smtClean="0"/>
              <a:t>theo </a:t>
            </a:r>
            <a:r>
              <a:rPr lang="vi-VN" sz="2000" smtClean="0"/>
              <a:t>quy </a:t>
            </a:r>
            <a:r>
              <a:rPr lang="en-US" sz="2000" smtClean="0"/>
              <a:t>đ</a:t>
            </a:r>
            <a:r>
              <a:rPr lang="vi-VN" sz="2000" smtClean="0"/>
              <a:t>ịnh</a:t>
            </a:r>
            <a:endParaRPr lang="en-US" sz="2000" smtClean="0">
              <a:solidFill>
                <a:srgbClr val="000066"/>
              </a:solidFill>
            </a:endParaRPr>
          </a:p>
        </p:txBody>
      </p:sp>
      <p:sp>
        <p:nvSpPr>
          <p:cNvPr id="4" name="Rounded Rectangle 14"/>
          <p:cNvSpPr>
            <a:spLocks noChangeArrowheads="1"/>
          </p:cNvSpPr>
          <p:nvPr/>
        </p:nvSpPr>
        <p:spPr bwMode="auto">
          <a:xfrm>
            <a:off x="228600" y="914400"/>
            <a:ext cx="6019800" cy="363537"/>
          </a:xfrm>
          <a:prstGeom prst="roundRect">
            <a:avLst>
              <a:gd name="adj" fmla="val 16667"/>
            </a:avLst>
          </a:prstGeom>
          <a:solidFill>
            <a:srgbClr val="0000CC"/>
          </a:solidFill>
          <a:ln w="9525" algn="ctr">
            <a:solidFill>
              <a:srgbClr val="7030A0"/>
            </a:solidFill>
            <a:round/>
            <a:headEnd/>
            <a:tailEnd/>
          </a:ln>
        </p:spPr>
        <p:txBody>
          <a:bodyPr anchor="ctr"/>
          <a:lstStyle/>
          <a:p>
            <a:pPr>
              <a:spcAft>
                <a:spcPts val="0"/>
              </a:spcAft>
            </a:pPr>
            <a:r>
              <a:rPr lang="en-US" b="1" smtClean="0">
                <a:solidFill>
                  <a:schemeClr val="bg1"/>
                </a:solidFill>
              </a:rPr>
              <a:t>2. Bố trí Phòng Y tế và  nhân viên y tế đúng </a:t>
            </a:r>
            <a:r>
              <a:rPr lang="en-US" b="1" smtClean="0">
                <a:solidFill>
                  <a:schemeClr val="bg1"/>
                </a:solidFill>
              </a:rPr>
              <a:t>quy </a:t>
            </a:r>
            <a:r>
              <a:rPr lang="en-US" b="1" smtClean="0">
                <a:solidFill>
                  <a:schemeClr val="bg1"/>
                </a:solidFill>
              </a:rPr>
              <a:t>định</a:t>
            </a:r>
            <a:endParaRPr lang="en-US" b="1" smtClean="0">
              <a:solidFill>
                <a:schemeClr val="bg1"/>
              </a:solidFill>
            </a:endParaRPr>
          </a:p>
        </p:txBody>
      </p:sp>
      <p:pic>
        <p:nvPicPr>
          <p:cNvPr id="177154" name="Picture 2" descr="E:\Tofu\ĐÂU NHẬT LONG BIÊN\ĐÂU NHẬT LONG BIÊN 29.3.2019- cap nhat\ĐÂU NHẬT LONG BIÊN\unnamed (1).jpg"/>
          <p:cNvPicPr>
            <a:picLocks noChangeAspect="1" noChangeArrowheads="1"/>
          </p:cNvPicPr>
          <p:nvPr/>
        </p:nvPicPr>
        <p:blipFill>
          <a:blip r:embed="rId2"/>
          <a:srcRect/>
          <a:stretch>
            <a:fillRect/>
          </a:stretch>
        </p:blipFill>
        <p:spPr bwMode="auto">
          <a:xfrm>
            <a:off x="5486400" y="2514600"/>
            <a:ext cx="3505200" cy="2478286"/>
          </a:xfrm>
          <a:prstGeom prst="rect">
            <a:avLst/>
          </a:prstGeom>
          <a:noFill/>
        </p:spPr>
      </p:pic>
      <p:sp>
        <p:nvSpPr>
          <p:cNvPr id="7" name="Rectangle 6"/>
          <p:cNvSpPr/>
          <p:nvPr/>
        </p:nvSpPr>
        <p:spPr>
          <a:xfrm>
            <a:off x="5867400" y="5181600"/>
            <a:ext cx="2667000" cy="369332"/>
          </a:xfrm>
          <a:prstGeom prst="rect">
            <a:avLst/>
          </a:prstGeom>
        </p:spPr>
        <p:txBody>
          <a:bodyPr wrap="square">
            <a:spAutoFit/>
          </a:bodyPr>
          <a:lstStyle/>
          <a:p>
            <a:pPr algn="ctr"/>
            <a:r>
              <a:rPr lang="en-US" b="1" smtClean="0">
                <a:solidFill>
                  <a:srgbClr val="C00000"/>
                </a:solidFill>
              </a:rPr>
              <a:t>Nhân viên y tế</a:t>
            </a:r>
            <a:endParaRPr lang="en-US">
              <a:solidFill>
                <a:srgbClr val="C00000"/>
              </a:solidFill>
            </a:endParaRPr>
          </a:p>
        </p:txBody>
      </p:sp>
      <p:sp>
        <p:nvSpPr>
          <p:cNvPr id="9" name="Title 1"/>
          <p:cNvSpPr txBox="1">
            <a:spLocks/>
          </p:cNvSpPr>
          <p:nvPr/>
        </p:nvSpPr>
        <p:spPr bwMode="auto">
          <a:xfrm>
            <a:off x="0" y="0"/>
            <a:ext cx="9144000" cy="685800"/>
          </a:xfrm>
          <a:prstGeom prst="rect">
            <a:avLst/>
          </a:prstGeom>
          <a:gradFill rotWithShape="1">
            <a:gsLst>
              <a:gs pos="0">
                <a:srgbClr val="00FFFF"/>
              </a:gs>
              <a:gs pos="50000">
                <a:srgbClr val="FFFFFF"/>
              </a:gs>
              <a:gs pos="100000">
                <a:srgbClr val="00FFFF"/>
              </a:gs>
            </a:gsLst>
            <a:lin ang="5400000" scaled="1"/>
          </a:gradFill>
          <a:ln w="9525">
            <a:miter lim="800000"/>
            <a:headEnd/>
            <a:tailEnd/>
          </a:ln>
          <a:scene3d>
            <a:camera prst="legacyPerspectiveBottom"/>
            <a:lightRig rig="legacyFlat3" dir="t"/>
          </a:scene3d>
          <a:sp3d extrusionH="887400" prstMaterial="legacyMatte">
            <a:bevelT w="13500" h="13500" prst="angle"/>
            <a:bevelB w="13500" h="13500" prst="angle"/>
            <a:extrusionClr>
              <a:srgbClr val="800000"/>
            </a:extrusionClr>
          </a:sp3d>
        </p:spPr>
        <p:txBody>
          <a:bodyPr lIns="91436" tIns="45719" rIns="91436" bIns="45719" anchor="ctr">
            <a:flatTx/>
          </a:bodyPr>
          <a:lstStyle/>
          <a:p>
            <a:pPr algn="ctr" defTabSz="912813" eaLnBrk="0" hangingPunct="0"/>
            <a:r>
              <a:rPr lang="en-US" altLang="vi-VN" sz="2400" b="1" smtClean="0">
                <a:solidFill>
                  <a:srgbClr val="C00000"/>
                </a:solidFill>
              </a:rPr>
              <a:t>Phần 2: </a:t>
            </a:r>
            <a:r>
              <a:rPr lang="en-US" altLang="vi-VN" sz="2400" b="1" smtClean="0">
                <a:solidFill>
                  <a:srgbClr val="0000CC"/>
                </a:solidFill>
              </a:rPr>
              <a:t>Triển khai các hoạt động y tế tại trường học </a:t>
            </a:r>
            <a:r>
              <a:rPr lang="en-US" altLang="vi-VN" sz="2000" b="1" smtClean="0">
                <a:solidFill>
                  <a:srgbClr val="C00000"/>
                </a:solidFill>
              </a:rPr>
              <a:t>(tiếp theo) </a:t>
            </a:r>
            <a:endParaRPr lang="en-US" altLang="vi-VN" sz="2400" b="1" smtClean="0">
              <a:solidFill>
                <a:srgbClr val="C00000"/>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bwMode="auto">
          <a:xfrm>
            <a:off x="228600" y="1524000"/>
            <a:ext cx="5410200" cy="5105400"/>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just">
              <a:spcAft>
                <a:spcPts val="1200"/>
              </a:spcAft>
              <a:buClr>
                <a:srgbClr val="C00000"/>
              </a:buClr>
              <a:buFont typeface="Wingdings" pitchFamily="2" charset="2"/>
              <a:buChar char="v"/>
            </a:pPr>
            <a:r>
              <a:rPr lang="nb-NO" sz="2000" smtClean="0">
                <a:solidFill>
                  <a:srgbClr val="000066"/>
                </a:solidFill>
              </a:rPr>
              <a:t> </a:t>
            </a:r>
            <a:r>
              <a:rPr lang="vi-VN" sz="2000" smtClean="0">
                <a:solidFill>
                  <a:srgbClr val="000066"/>
                </a:solidFill>
              </a:rPr>
              <a:t>Thực </a:t>
            </a:r>
            <a:r>
              <a:rPr lang="vi-VN" sz="2000" smtClean="0">
                <a:solidFill>
                  <a:srgbClr val="000066"/>
                </a:solidFill>
              </a:rPr>
              <a:t>hiện kiểm tra sức khỏe vào đầu năm học để đánh giá tình trạng dinh dưỡng và sức khỏe: đo chiều cao, cân nặng đối với trẻ dưới 36 tháng tuổi; đo chiều cao, cân nặng, huyết áp, nhịp tim, thị lực đối với học sinh từ 36 tháng tuổi tr</a:t>
            </a:r>
            <a:r>
              <a:rPr lang="en-US" sz="2000" smtClean="0">
                <a:solidFill>
                  <a:srgbClr val="000066"/>
                </a:solidFill>
              </a:rPr>
              <a:t>ở</a:t>
            </a:r>
            <a:r>
              <a:rPr lang="vi-VN" sz="2000" smtClean="0">
                <a:solidFill>
                  <a:srgbClr val="000066"/>
                </a:solidFill>
              </a:rPr>
              <a:t> lên.</a:t>
            </a:r>
            <a:endParaRPr lang="en-US" sz="2000" smtClean="0">
              <a:solidFill>
                <a:srgbClr val="000066"/>
              </a:solidFill>
            </a:endParaRPr>
          </a:p>
          <a:p>
            <a:pPr algn="just">
              <a:spcAft>
                <a:spcPts val="1200"/>
              </a:spcAft>
              <a:buClr>
                <a:srgbClr val="C00000"/>
              </a:buClr>
              <a:buFont typeface="Wingdings" pitchFamily="2" charset="2"/>
              <a:buChar char="v"/>
            </a:pPr>
            <a:r>
              <a:rPr lang="en-US" sz="2000" smtClean="0">
                <a:solidFill>
                  <a:srgbClr val="000066"/>
                </a:solidFill>
              </a:rPr>
              <a:t> </a:t>
            </a:r>
            <a:r>
              <a:rPr lang="vi-VN" sz="2000" smtClean="0">
                <a:solidFill>
                  <a:srgbClr val="000066"/>
                </a:solidFill>
              </a:rPr>
              <a:t>Đo </a:t>
            </a:r>
            <a:r>
              <a:rPr lang="vi-VN" sz="2000" smtClean="0">
                <a:solidFill>
                  <a:srgbClr val="000066"/>
                </a:solidFill>
              </a:rPr>
              <a:t>chiều cao, cân nặng, ghi biểu đồ tăng trưởng, theo dõi sự phát triển thể lực cho trẻ dưới 24 tháng tuổi mỗi tháng một lần và cho trẻ em từ 24 tháng tuổi đến 6 tuổi m</a:t>
            </a:r>
            <a:r>
              <a:rPr lang="en-US" sz="2000" smtClean="0">
                <a:solidFill>
                  <a:srgbClr val="000066"/>
                </a:solidFill>
              </a:rPr>
              <a:t>ỗ</a:t>
            </a:r>
            <a:r>
              <a:rPr lang="vi-VN" sz="2000" smtClean="0">
                <a:solidFill>
                  <a:srgbClr val="000066"/>
                </a:solidFill>
              </a:rPr>
              <a:t>i quý một lần; theo dõi chỉ số khối cơ thể (BMI) ít nhất 02 lần/năm học để tư vấn về dinh dưỡng hợp lý và hoạt động thể lực đ</a:t>
            </a:r>
            <a:r>
              <a:rPr lang="en-US" sz="2000" smtClean="0">
                <a:solidFill>
                  <a:srgbClr val="000066"/>
                </a:solidFill>
              </a:rPr>
              <a:t>ố</a:t>
            </a:r>
            <a:r>
              <a:rPr lang="vi-VN" sz="2000" smtClean="0">
                <a:solidFill>
                  <a:srgbClr val="000066"/>
                </a:solidFill>
              </a:rPr>
              <a:t>i với học sinh phổ </a:t>
            </a:r>
            <a:r>
              <a:rPr lang="vi-VN" sz="2000" smtClean="0">
                <a:solidFill>
                  <a:srgbClr val="000066"/>
                </a:solidFill>
              </a:rPr>
              <a:t>thông</a:t>
            </a:r>
            <a:r>
              <a:rPr lang="vi-VN" sz="2000" smtClean="0">
                <a:solidFill>
                  <a:srgbClr val="000066"/>
                </a:solidFill>
              </a:rPr>
              <a:t>.</a:t>
            </a:r>
            <a:endParaRPr lang="en-US" sz="2000" smtClean="0">
              <a:solidFill>
                <a:srgbClr val="000066"/>
              </a:solidFill>
            </a:endParaRPr>
          </a:p>
        </p:txBody>
      </p:sp>
      <p:sp>
        <p:nvSpPr>
          <p:cNvPr id="4" name="Rounded Rectangle 14"/>
          <p:cNvSpPr>
            <a:spLocks noChangeArrowheads="1"/>
          </p:cNvSpPr>
          <p:nvPr/>
        </p:nvSpPr>
        <p:spPr bwMode="auto">
          <a:xfrm>
            <a:off x="228600" y="914400"/>
            <a:ext cx="6934200" cy="457200"/>
          </a:xfrm>
          <a:prstGeom prst="roundRect">
            <a:avLst>
              <a:gd name="adj" fmla="val 16667"/>
            </a:avLst>
          </a:prstGeom>
          <a:solidFill>
            <a:srgbClr val="0000CC"/>
          </a:solidFill>
          <a:ln w="9525" algn="ctr">
            <a:solidFill>
              <a:srgbClr val="7030A0"/>
            </a:solidFill>
            <a:round/>
            <a:headEnd/>
            <a:tailEnd/>
          </a:ln>
        </p:spPr>
        <p:txBody>
          <a:bodyPr anchor="ctr"/>
          <a:lstStyle/>
          <a:p>
            <a:pPr>
              <a:spcAft>
                <a:spcPts val="0"/>
              </a:spcAft>
            </a:pPr>
            <a:r>
              <a:rPr lang="en-US" b="1" smtClean="0">
                <a:solidFill>
                  <a:schemeClr val="bg1"/>
                </a:solidFill>
              </a:rPr>
              <a:t>3. Tổ chức khám sức khoẻ học sinh (theo điều 9 Thông tư 13)</a:t>
            </a:r>
          </a:p>
        </p:txBody>
      </p:sp>
      <p:sp>
        <p:nvSpPr>
          <p:cNvPr id="9" name="Title 1"/>
          <p:cNvSpPr txBox="1">
            <a:spLocks/>
          </p:cNvSpPr>
          <p:nvPr/>
        </p:nvSpPr>
        <p:spPr bwMode="auto">
          <a:xfrm>
            <a:off x="0" y="0"/>
            <a:ext cx="9144000" cy="685800"/>
          </a:xfrm>
          <a:prstGeom prst="rect">
            <a:avLst/>
          </a:prstGeom>
          <a:gradFill rotWithShape="1">
            <a:gsLst>
              <a:gs pos="0">
                <a:srgbClr val="00FFFF"/>
              </a:gs>
              <a:gs pos="50000">
                <a:srgbClr val="FFFFFF"/>
              </a:gs>
              <a:gs pos="100000">
                <a:srgbClr val="00FFFF"/>
              </a:gs>
            </a:gsLst>
            <a:lin ang="5400000" scaled="1"/>
          </a:gradFill>
          <a:ln w="9525">
            <a:miter lim="800000"/>
            <a:headEnd/>
            <a:tailEnd/>
          </a:ln>
          <a:scene3d>
            <a:camera prst="legacyPerspectiveBottom"/>
            <a:lightRig rig="legacyFlat3" dir="t"/>
          </a:scene3d>
          <a:sp3d extrusionH="887400" prstMaterial="legacyMatte">
            <a:bevelT w="13500" h="13500" prst="angle"/>
            <a:bevelB w="13500" h="13500" prst="angle"/>
            <a:extrusionClr>
              <a:srgbClr val="800000"/>
            </a:extrusionClr>
          </a:sp3d>
        </p:spPr>
        <p:txBody>
          <a:bodyPr lIns="91436" tIns="45719" rIns="91436" bIns="45719" anchor="ctr">
            <a:flatTx/>
          </a:bodyPr>
          <a:lstStyle/>
          <a:p>
            <a:pPr algn="ctr" defTabSz="912813" eaLnBrk="0" hangingPunct="0"/>
            <a:r>
              <a:rPr lang="en-US" altLang="vi-VN" sz="2400" b="1" smtClean="0">
                <a:solidFill>
                  <a:srgbClr val="C00000"/>
                </a:solidFill>
              </a:rPr>
              <a:t>Phần 2: </a:t>
            </a:r>
            <a:r>
              <a:rPr lang="en-US" altLang="vi-VN" sz="2400" b="1" smtClean="0">
                <a:solidFill>
                  <a:srgbClr val="0000CC"/>
                </a:solidFill>
              </a:rPr>
              <a:t>Triển khai các hoạt động y tế tại trường học </a:t>
            </a:r>
            <a:r>
              <a:rPr lang="en-US" altLang="vi-VN" sz="2000" b="1" smtClean="0">
                <a:solidFill>
                  <a:srgbClr val="C00000"/>
                </a:solidFill>
              </a:rPr>
              <a:t>(tiếp theo) </a:t>
            </a:r>
            <a:endParaRPr lang="en-US" altLang="vi-VN" sz="2400" b="1" smtClean="0">
              <a:solidFill>
                <a:srgbClr val="C00000"/>
              </a:solidFill>
            </a:endParaRPr>
          </a:p>
        </p:txBody>
      </p:sp>
      <p:pic>
        <p:nvPicPr>
          <p:cNvPr id="178178" name="Picture 2" descr="C:\Users\Administrator\Desktop\hoc-sinh-sinh-vien-duoc-huong-nhieu-quyen-loi-khi-tham-gia-bhyt-03-.1371.jpg"/>
          <p:cNvPicPr>
            <a:picLocks noChangeAspect="1" noChangeArrowheads="1"/>
          </p:cNvPicPr>
          <p:nvPr/>
        </p:nvPicPr>
        <p:blipFill>
          <a:blip r:embed="rId2" cstate="print"/>
          <a:srcRect/>
          <a:stretch>
            <a:fillRect/>
          </a:stretch>
        </p:blipFill>
        <p:spPr bwMode="auto">
          <a:xfrm>
            <a:off x="5791200" y="2354093"/>
            <a:ext cx="3276600" cy="2370307"/>
          </a:xfrm>
          <a:prstGeom prst="rect">
            <a:avLst/>
          </a:prstGeom>
          <a:noFill/>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bwMode="auto">
          <a:xfrm>
            <a:off x="228600" y="1524000"/>
            <a:ext cx="5105400" cy="4876800"/>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just">
              <a:spcAft>
                <a:spcPts val="1200"/>
              </a:spcAft>
              <a:buClr>
                <a:srgbClr val="C00000"/>
              </a:buClr>
              <a:buFont typeface="Wingdings" pitchFamily="2" charset="2"/>
              <a:buChar char="v"/>
            </a:pPr>
            <a:r>
              <a:rPr lang="vi-VN" sz="2000" smtClean="0">
                <a:solidFill>
                  <a:srgbClr val="000066"/>
                </a:solidFill>
              </a:rPr>
              <a:t> </a:t>
            </a:r>
            <a:r>
              <a:rPr lang="vi-VN" sz="2000" smtClean="0">
                <a:solidFill>
                  <a:srgbClr val="000066"/>
                </a:solidFill>
              </a:rPr>
              <a:t>Thường xuyên theo dõi sức khỏe học sinh, phát hiện giảm thị lực, cong vẹo cột sống, bệnh răng miệng, rối loạn sức khỏe tâm thần và các bệnh tật khác để xử trí, chuy</a:t>
            </a:r>
            <a:r>
              <a:rPr lang="en-US" sz="2000" smtClean="0">
                <a:solidFill>
                  <a:srgbClr val="000066"/>
                </a:solidFill>
              </a:rPr>
              <a:t>ể</a:t>
            </a:r>
            <a:r>
              <a:rPr lang="vi-VN" sz="2000" smtClean="0">
                <a:solidFill>
                  <a:srgbClr val="000066"/>
                </a:solidFill>
              </a:rPr>
              <a:t>n đến cơ sở khám bệnh, chữa bệnh theo quy định và áp dụng chế độ học tập, rèn luyện phù hợp với tình trạng sức khỏe.</a:t>
            </a:r>
            <a:endParaRPr lang="en-US" sz="2000" smtClean="0">
              <a:solidFill>
                <a:srgbClr val="000066"/>
              </a:solidFill>
            </a:endParaRPr>
          </a:p>
          <a:p>
            <a:pPr algn="just">
              <a:spcAft>
                <a:spcPts val="1200"/>
              </a:spcAft>
              <a:buClr>
                <a:srgbClr val="C00000"/>
              </a:buClr>
              <a:buFont typeface="Wingdings" pitchFamily="2" charset="2"/>
              <a:buChar char="v"/>
            </a:pPr>
            <a:r>
              <a:rPr lang="en-US" sz="2000" smtClean="0">
                <a:solidFill>
                  <a:srgbClr val="000066"/>
                </a:solidFill>
              </a:rPr>
              <a:t> </a:t>
            </a:r>
            <a:r>
              <a:rPr lang="vi-VN" sz="2000" smtClean="0">
                <a:solidFill>
                  <a:srgbClr val="000066"/>
                </a:solidFill>
              </a:rPr>
              <a:t>Phối </a:t>
            </a:r>
            <a:r>
              <a:rPr lang="vi-VN" sz="2000" smtClean="0">
                <a:solidFill>
                  <a:srgbClr val="000066"/>
                </a:solidFill>
              </a:rPr>
              <a:t>hợp với các cơ sở y tế có đủ điều kiện để tổ chức khám, điều trị theo các chuyên khoa cho học </a:t>
            </a:r>
            <a:r>
              <a:rPr lang="vi-VN" sz="2000" smtClean="0">
                <a:solidFill>
                  <a:srgbClr val="000066"/>
                </a:solidFill>
              </a:rPr>
              <a:t>sinh</a:t>
            </a:r>
            <a:r>
              <a:rPr lang="vi-VN" sz="2000" smtClean="0">
                <a:solidFill>
                  <a:srgbClr val="000066"/>
                </a:solidFill>
              </a:rPr>
              <a:t>.</a:t>
            </a:r>
            <a:endParaRPr lang="en-US" sz="2000" smtClean="0">
              <a:solidFill>
                <a:srgbClr val="000066"/>
              </a:solidFill>
            </a:endParaRPr>
          </a:p>
          <a:p>
            <a:pPr algn="just">
              <a:spcAft>
                <a:spcPts val="1200"/>
              </a:spcAft>
              <a:buClr>
                <a:srgbClr val="C00000"/>
              </a:buClr>
              <a:buFont typeface="Wingdings" pitchFamily="2" charset="2"/>
              <a:buChar char="v"/>
            </a:pPr>
            <a:r>
              <a:rPr lang="en-US" sz="2000" smtClean="0">
                <a:solidFill>
                  <a:srgbClr val="000066"/>
                </a:solidFill>
              </a:rPr>
              <a:t> </a:t>
            </a:r>
            <a:r>
              <a:rPr lang="vi-VN" sz="2000" smtClean="0">
                <a:solidFill>
                  <a:srgbClr val="000066"/>
                </a:solidFill>
              </a:rPr>
              <a:t>Sơ cứu, cấp cứu theo quy định hiện hành của Bộ Y tế.</a:t>
            </a:r>
            <a:endParaRPr lang="en-US" sz="2000" smtClean="0">
              <a:solidFill>
                <a:srgbClr val="000066"/>
              </a:solidFill>
            </a:endParaRPr>
          </a:p>
        </p:txBody>
      </p:sp>
      <p:sp>
        <p:nvSpPr>
          <p:cNvPr id="4" name="Rounded Rectangle 14"/>
          <p:cNvSpPr>
            <a:spLocks noChangeArrowheads="1"/>
          </p:cNvSpPr>
          <p:nvPr/>
        </p:nvSpPr>
        <p:spPr bwMode="auto">
          <a:xfrm>
            <a:off x="228600" y="914400"/>
            <a:ext cx="6934200" cy="457200"/>
          </a:xfrm>
          <a:prstGeom prst="roundRect">
            <a:avLst>
              <a:gd name="adj" fmla="val 16667"/>
            </a:avLst>
          </a:prstGeom>
          <a:solidFill>
            <a:srgbClr val="0000CC"/>
          </a:solidFill>
          <a:ln w="9525" algn="ctr">
            <a:solidFill>
              <a:srgbClr val="7030A0"/>
            </a:solidFill>
            <a:round/>
            <a:headEnd/>
            <a:tailEnd/>
          </a:ln>
        </p:spPr>
        <p:txBody>
          <a:bodyPr anchor="ctr"/>
          <a:lstStyle/>
          <a:p>
            <a:pPr>
              <a:spcAft>
                <a:spcPts val="0"/>
              </a:spcAft>
            </a:pPr>
            <a:r>
              <a:rPr lang="en-US" b="1" smtClean="0">
                <a:solidFill>
                  <a:schemeClr val="bg1"/>
                </a:solidFill>
              </a:rPr>
              <a:t>3. Tổ chức khám sức khoẻ học sinh (theo điều 9 Thông tư 13)</a:t>
            </a:r>
          </a:p>
        </p:txBody>
      </p:sp>
      <p:sp>
        <p:nvSpPr>
          <p:cNvPr id="9" name="Title 1"/>
          <p:cNvSpPr txBox="1">
            <a:spLocks/>
          </p:cNvSpPr>
          <p:nvPr/>
        </p:nvSpPr>
        <p:spPr bwMode="auto">
          <a:xfrm>
            <a:off x="0" y="0"/>
            <a:ext cx="9144000" cy="685800"/>
          </a:xfrm>
          <a:prstGeom prst="rect">
            <a:avLst/>
          </a:prstGeom>
          <a:gradFill rotWithShape="1">
            <a:gsLst>
              <a:gs pos="0">
                <a:srgbClr val="00FFFF"/>
              </a:gs>
              <a:gs pos="50000">
                <a:srgbClr val="FFFFFF"/>
              </a:gs>
              <a:gs pos="100000">
                <a:srgbClr val="00FFFF"/>
              </a:gs>
            </a:gsLst>
            <a:lin ang="5400000" scaled="1"/>
          </a:gradFill>
          <a:ln w="9525">
            <a:miter lim="800000"/>
            <a:headEnd/>
            <a:tailEnd/>
          </a:ln>
          <a:scene3d>
            <a:camera prst="legacyPerspectiveBottom"/>
            <a:lightRig rig="legacyFlat3" dir="t"/>
          </a:scene3d>
          <a:sp3d extrusionH="887400" prstMaterial="legacyMatte">
            <a:bevelT w="13500" h="13500" prst="angle"/>
            <a:bevelB w="13500" h="13500" prst="angle"/>
            <a:extrusionClr>
              <a:srgbClr val="800000"/>
            </a:extrusionClr>
          </a:sp3d>
        </p:spPr>
        <p:txBody>
          <a:bodyPr lIns="91436" tIns="45719" rIns="91436" bIns="45719" anchor="ctr">
            <a:flatTx/>
          </a:bodyPr>
          <a:lstStyle/>
          <a:p>
            <a:pPr algn="ctr" defTabSz="912813" eaLnBrk="0" hangingPunct="0"/>
            <a:r>
              <a:rPr lang="en-US" altLang="vi-VN" sz="2400" b="1" smtClean="0">
                <a:solidFill>
                  <a:srgbClr val="C00000"/>
                </a:solidFill>
              </a:rPr>
              <a:t>Phần 2: </a:t>
            </a:r>
            <a:r>
              <a:rPr lang="en-US" altLang="vi-VN" sz="2400" b="1" smtClean="0">
                <a:solidFill>
                  <a:srgbClr val="0000CC"/>
                </a:solidFill>
              </a:rPr>
              <a:t>Triển khai các hoạt động y tế tại trường học </a:t>
            </a:r>
            <a:r>
              <a:rPr lang="en-US" altLang="vi-VN" sz="2000" b="1" smtClean="0">
                <a:solidFill>
                  <a:srgbClr val="C00000"/>
                </a:solidFill>
              </a:rPr>
              <a:t>(tiếp theo) </a:t>
            </a:r>
            <a:endParaRPr lang="en-US" altLang="vi-VN" sz="2400" b="1" smtClean="0">
              <a:solidFill>
                <a:srgbClr val="C00000"/>
              </a:solidFill>
            </a:endParaRPr>
          </a:p>
        </p:txBody>
      </p:sp>
      <p:pic>
        <p:nvPicPr>
          <p:cNvPr id="179202" name="Picture 2" descr="C:\Users\Administrator\Desktop\images.jpg"/>
          <p:cNvPicPr>
            <a:picLocks noChangeAspect="1" noChangeArrowheads="1"/>
          </p:cNvPicPr>
          <p:nvPr/>
        </p:nvPicPr>
        <p:blipFill>
          <a:blip r:embed="rId2"/>
          <a:srcRect/>
          <a:stretch>
            <a:fillRect/>
          </a:stretch>
        </p:blipFill>
        <p:spPr bwMode="auto">
          <a:xfrm>
            <a:off x="5486400" y="2286000"/>
            <a:ext cx="3505200" cy="2673227"/>
          </a:xfrm>
          <a:prstGeom prst="rect">
            <a:avLst/>
          </a:prstGeom>
          <a:noFill/>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14"/>
          <p:cNvSpPr>
            <a:spLocks noChangeArrowheads="1"/>
          </p:cNvSpPr>
          <p:nvPr/>
        </p:nvSpPr>
        <p:spPr bwMode="auto">
          <a:xfrm>
            <a:off x="228600" y="914400"/>
            <a:ext cx="6172200" cy="457200"/>
          </a:xfrm>
          <a:prstGeom prst="roundRect">
            <a:avLst>
              <a:gd name="adj" fmla="val 16667"/>
            </a:avLst>
          </a:prstGeom>
          <a:solidFill>
            <a:srgbClr val="0000CC"/>
          </a:solidFill>
          <a:ln w="9525" algn="ctr">
            <a:solidFill>
              <a:srgbClr val="7030A0"/>
            </a:solidFill>
            <a:round/>
            <a:headEnd/>
            <a:tailEnd/>
          </a:ln>
        </p:spPr>
        <p:txBody>
          <a:bodyPr anchor="ctr"/>
          <a:lstStyle/>
          <a:p>
            <a:pPr>
              <a:spcAft>
                <a:spcPts val="0"/>
              </a:spcAft>
            </a:pPr>
            <a:r>
              <a:rPr lang="en-US" b="1" smtClean="0">
                <a:solidFill>
                  <a:schemeClr val="bg1"/>
                </a:solidFill>
              </a:rPr>
              <a:t>4. Thực hiện tốt các quy định </a:t>
            </a:r>
            <a:r>
              <a:rPr lang="en-US" b="1" smtClean="0">
                <a:solidFill>
                  <a:schemeClr val="bg1"/>
                </a:solidFill>
              </a:rPr>
              <a:t>về </a:t>
            </a:r>
            <a:r>
              <a:rPr lang="en-US" b="1" smtClean="0">
                <a:solidFill>
                  <a:schemeClr val="bg1"/>
                </a:solidFill>
              </a:rPr>
              <a:t>an toàn thực phẩm</a:t>
            </a:r>
            <a:endParaRPr lang="en-US" b="1" smtClean="0">
              <a:solidFill>
                <a:schemeClr val="bg1"/>
              </a:solidFill>
            </a:endParaRPr>
          </a:p>
        </p:txBody>
      </p:sp>
      <p:sp>
        <p:nvSpPr>
          <p:cNvPr id="9" name="Title 1"/>
          <p:cNvSpPr txBox="1">
            <a:spLocks/>
          </p:cNvSpPr>
          <p:nvPr/>
        </p:nvSpPr>
        <p:spPr bwMode="auto">
          <a:xfrm>
            <a:off x="0" y="0"/>
            <a:ext cx="9144000" cy="685800"/>
          </a:xfrm>
          <a:prstGeom prst="rect">
            <a:avLst/>
          </a:prstGeom>
          <a:gradFill rotWithShape="1">
            <a:gsLst>
              <a:gs pos="0">
                <a:srgbClr val="00FFFF"/>
              </a:gs>
              <a:gs pos="50000">
                <a:srgbClr val="FFFFFF"/>
              </a:gs>
              <a:gs pos="100000">
                <a:srgbClr val="00FFFF"/>
              </a:gs>
            </a:gsLst>
            <a:lin ang="5400000" scaled="1"/>
          </a:gradFill>
          <a:ln w="9525">
            <a:miter lim="800000"/>
            <a:headEnd/>
            <a:tailEnd/>
          </a:ln>
          <a:scene3d>
            <a:camera prst="legacyPerspectiveBottom"/>
            <a:lightRig rig="legacyFlat3" dir="t"/>
          </a:scene3d>
          <a:sp3d extrusionH="887400" prstMaterial="legacyMatte">
            <a:bevelT w="13500" h="13500" prst="angle"/>
            <a:bevelB w="13500" h="13500" prst="angle"/>
            <a:extrusionClr>
              <a:srgbClr val="800000"/>
            </a:extrusionClr>
          </a:sp3d>
        </p:spPr>
        <p:txBody>
          <a:bodyPr lIns="91436" tIns="45719" rIns="91436" bIns="45719" anchor="ctr">
            <a:flatTx/>
          </a:bodyPr>
          <a:lstStyle/>
          <a:p>
            <a:pPr algn="ctr" defTabSz="912813" eaLnBrk="0" hangingPunct="0"/>
            <a:r>
              <a:rPr lang="en-US" altLang="vi-VN" sz="2400" b="1" smtClean="0">
                <a:solidFill>
                  <a:srgbClr val="C00000"/>
                </a:solidFill>
              </a:rPr>
              <a:t>Phần 2: </a:t>
            </a:r>
            <a:r>
              <a:rPr lang="en-US" altLang="vi-VN" sz="2400" b="1" smtClean="0">
                <a:solidFill>
                  <a:srgbClr val="0000CC"/>
                </a:solidFill>
              </a:rPr>
              <a:t>Triển khai các hoạt động y tế tại trường học </a:t>
            </a:r>
            <a:r>
              <a:rPr lang="en-US" altLang="vi-VN" sz="2000" b="1" smtClean="0">
                <a:solidFill>
                  <a:srgbClr val="C00000"/>
                </a:solidFill>
              </a:rPr>
              <a:t>(tiếp theo) </a:t>
            </a:r>
            <a:endParaRPr lang="en-US" altLang="vi-VN" sz="2400" b="1" smtClean="0">
              <a:solidFill>
                <a:srgbClr val="C00000"/>
              </a:solidFill>
            </a:endParaRPr>
          </a:p>
        </p:txBody>
      </p:sp>
      <p:pic>
        <p:nvPicPr>
          <p:cNvPr id="183298" name="Picture 2" descr="C:\Users\Administrator\Desktop\tải xuống.jpg"/>
          <p:cNvPicPr>
            <a:picLocks noChangeAspect="1" noChangeArrowheads="1"/>
          </p:cNvPicPr>
          <p:nvPr/>
        </p:nvPicPr>
        <p:blipFill>
          <a:blip r:embed="rId2"/>
          <a:srcRect/>
          <a:stretch>
            <a:fillRect/>
          </a:stretch>
        </p:blipFill>
        <p:spPr bwMode="auto">
          <a:xfrm>
            <a:off x="3352800" y="1676400"/>
            <a:ext cx="2838450" cy="1609725"/>
          </a:xfrm>
          <a:prstGeom prst="rect">
            <a:avLst/>
          </a:prstGeom>
          <a:noFill/>
        </p:spPr>
      </p:pic>
      <p:sp>
        <p:nvSpPr>
          <p:cNvPr id="7" name="Rounded Rectangle 24"/>
          <p:cNvSpPr>
            <a:spLocks noChangeArrowheads="1"/>
          </p:cNvSpPr>
          <p:nvPr/>
        </p:nvSpPr>
        <p:spPr bwMode="auto">
          <a:xfrm>
            <a:off x="457200" y="4343400"/>
            <a:ext cx="2895600" cy="1981200"/>
          </a:xfrm>
          <a:prstGeom prst="roundRect">
            <a:avLst>
              <a:gd name="adj" fmla="val 16667"/>
            </a:avLst>
          </a:prstGeom>
          <a:solidFill>
            <a:schemeClr val="bg1"/>
          </a:solidFill>
          <a:ln w="9525" algn="ctr">
            <a:solidFill>
              <a:srgbClr val="7030A0"/>
            </a:solidFill>
            <a:round/>
            <a:headEnd/>
            <a:tailEnd/>
          </a:ln>
        </p:spPr>
        <p:txBody>
          <a:bodyPr/>
          <a:lstStyle/>
          <a:p>
            <a:pPr algn="ctr">
              <a:buClr>
                <a:srgbClr val="C00000"/>
              </a:buClr>
            </a:pPr>
            <a:r>
              <a:rPr lang="en-US" sz="2200" b="1" smtClean="0">
                <a:solidFill>
                  <a:srgbClr val="C00000"/>
                </a:solidFill>
              </a:rPr>
              <a:t>1. </a:t>
            </a:r>
            <a:endParaRPr lang="en-US" sz="2200" b="1" smtClean="0">
              <a:solidFill>
                <a:srgbClr val="C00000"/>
              </a:solidFill>
            </a:endParaRPr>
          </a:p>
          <a:p>
            <a:pPr algn="ctr">
              <a:buClr>
                <a:srgbClr val="C00000"/>
              </a:buClr>
            </a:pPr>
            <a:r>
              <a:rPr lang="en-US" sz="2200" b="1" smtClean="0">
                <a:solidFill>
                  <a:srgbClr val="0000CC"/>
                </a:solidFill>
              </a:rPr>
              <a:t>Các điều kiện về cơ sở vật chất, trang thiết bị dụng cụ đảm </a:t>
            </a:r>
            <a:r>
              <a:rPr lang="en-US" sz="2200" b="1" smtClean="0">
                <a:solidFill>
                  <a:srgbClr val="0000CC"/>
                </a:solidFill>
              </a:rPr>
              <a:t>bảo ATTP</a:t>
            </a:r>
            <a:endParaRPr lang="en-US" sz="2200" b="1">
              <a:solidFill>
                <a:srgbClr val="0000CC"/>
              </a:solidFill>
            </a:endParaRPr>
          </a:p>
        </p:txBody>
      </p:sp>
      <p:sp>
        <p:nvSpPr>
          <p:cNvPr id="10" name="Rounded Rectangle 24"/>
          <p:cNvSpPr>
            <a:spLocks noChangeArrowheads="1"/>
          </p:cNvSpPr>
          <p:nvPr/>
        </p:nvSpPr>
        <p:spPr bwMode="auto">
          <a:xfrm>
            <a:off x="3733800" y="4419600"/>
            <a:ext cx="2438400" cy="1905000"/>
          </a:xfrm>
          <a:prstGeom prst="roundRect">
            <a:avLst>
              <a:gd name="adj" fmla="val 16667"/>
            </a:avLst>
          </a:prstGeom>
          <a:solidFill>
            <a:schemeClr val="bg1"/>
          </a:solidFill>
          <a:ln w="9525" algn="ctr">
            <a:solidFill>
              <a:srgbClr val="7030A0"/>
            </a:solidFill>
            <a:round/>
            <a:headEnd/>
            <a:tailEnd/>
          </a:ln>
        </p:spPr>
        <p:txBody>
          <a:bodyPr/>
          <a:lstStyle/>
          <a:p>
            <a:pPr algn="ctr">
              <a:buClr>
                <a:srgbClr val="C00000"/>
              </a:buClr>
            </a:pPr>
            <a:r>
              <a:rPr lang="en-US" sz="2200" b="1" smtClean="0">
                <a:solidFill>
                  <a:srgbClr val="C00000"/>
                </a:solidFill>
              </a:rPr>
              <a:t>2</a:t>
            </a:r>
            <a:r>
              <a:rPr lang="en-US" sz="2200" b="1" smtClean="0">
                <a:solidFill>
                  <a:srgbClr val="C00000"/>
                </a:solidFill>
              </a:rPr>
              <a:t>.</a:t>
            </a:r>
          </a:p>
          <a:p>
            <a:pPr algn="ctr">
              <a:buClr>
                <a:srgbClr val="C00000"/>
              </a:buClr>
            </a:pPr>
            <a:r>
              <a:rPr lang="en-US" sz="2200" b="1" smtClean="0">
                <a:solidFill>
                  <a:srgbClr val="0000CC"/>
                </a:solidFill>
              </a:rPr>
              <a:t> </a:t>
            </a:r>
            <a:r>
              <a:rPr lang="en-US" sz="2200" b="1" smtClean="0">
                <a:solidFill>
                  <a:srgbClr val="0000CC"/>
                </a:solidFill>
              </a:rPr>
              <a:t>Kiểm soát các mối nguy mất an toàn thực phẩm</a:t>
            </a:r>
            <a:endParaRPr lang="en-US" sz="2200" b="1">
              <a:solidFill>
                <a:srgbClr val="0000CC"/>
              </a:solidFill>
            </a:endParaRPr>
          </a:p>
        </p:txBody>
      </p:sp>
      <p:sp>
        <p:nvSpPr>
          <p:cNvPr id="11" name="Rounded Rectangle 24"/>
          <p:cNvSpPr>
            <a:spLocks noChangeArrowheads="1"/>
          </p:cNvSpPr>
          <p:nvPr/>
        </p:nvSpPr>
        <p:spPr bwMode="auto">
          <a:xfrm>
            <a:off x="6477000" y="4419600"/>
            <a:ext cx="2514600" cy="1905000"/>
          </a:xfrm>
          <a:prstGeom prst="roundRect">
            <a:avLst>
              <a:gd name="adj" fmla="val 16667"/>
            </a:avLst>
          </a:prstGeom>
          <a:solidFill>
            <a:schemeClr val="bg1"/>
          </a:solidFill>
          <a:ln w="9525" algn="ctr">
            <a:solidFill>
              <a:srgbClr val="7030A0"/>
            </a:solidFill>
            <a:round/>
            <a:headEnd/>
            <a:tailEnd/>
          </a:ln>
        </p:spPr>
        <p:txBody>
          <a:bodyPr/>
          <a:lstStyle/>
          <a:p>
            <a:pPr algn="ctr">
              <a:buClr>
                <a:srgbClr val="C00000"/>
              </a:buClr>
            </a:pPr>
            <a:r>
              <a:rPr lang="en-US" sz="2400" b="1" smtClean="0">
                <a:solidFill>
                  <a:srgbClr val="C00000"/>
                </a:solidFill>
              </a:rPr>
              <a:t>3</a:t>
            </a:r>
            <a:r>
              <a:rPr lang="en-US" sz="2400" b="1" smtClean="0">
                <a:solidFill>
                  <a:srgbClr val="C00000"/>
                </a:solidFill>
              </a:rPr>
              <a:t>. </a:t>
            </a:r>
            <a:endParaRPr lang="en-US" sz="2400" b="1" smtClean="0">
              <a:solidFill>
                <a:srgbClr val="C00000"/>
              </a:solidFill>
            </a:endParaRPr>
          </a:p>
          <a:p>
            <a:pPr algn="ctr">
              <a:buClr>
                <a:srgbClr val="C00000"/>
              </a:buClr>
            </a:pPr>
            <a:r>
              <a:rPr lang="en-US" sz="2400" b="1" smtClean="0">
                <a:solidFill>
                  <a:srgbClr val="0000CC"/>
                </a:solidFill>
              </a:rPr>
              <a:t>Thực </a:t>
            </a:r>
            <a:r>
              <a:rPr lang="en-US" sz="2400" b="1" smtClean="0">
                <a:solidFill>
                  <a:srgbClr val="0000CC"/>
                </a:solidFill>
              </a:rPr>
              <a:t>hành tốt vệ sinh ATTP</a:t>
            </a:r>
            <a:endParaRPr lang="en-US" sz="2400" b="1">
              <a:solidFill>
                <a:srgbClr val="0000CC"/>
              </a:solidFill>
            </a:endParaRPr>
          </a:p>
        </p:txBody>
      </p:sp>
      <p:cxnSp>
        <p:nvCxnSpPr>
          <p:cNvPr id="12" name="Straight Arrow Connector 11"/>
          <p:cNvCxnSpPr/>
          <p:nvPr/>
        </p:nvCxnSpPr>
        <p:spPr bwMode="auto">
          <a:xfrm rot="5400000">
            <a:off x="4229894" y="3847306"/>
            <a:ext cx="1143000" cy="1588"/>
          </a:xfrm>
          <a:prstGeom prst="straightConnector1">
            <a:avLst/>
          </a:prstGeom>
          <a:solidFill>
            <a:schemeClr val="accent1"/>
          </a:solidFill>
          <a:ln w="38100" cap="flat" cmpd="sng" algn="ctr">
            <a:solidFill>
              <a:schemeClr val="tx1"/>
            </a:solidFill>
            <a:prstDash val="solid"/>
            <a:round/>
            <a:headEnd type="none" w="med" len="med"/>
            <a:tailEnd type="arrow"/>
          </a:ln>
          <a:effectLst/>
        </p:spPr>
      </p:cxnSp>
      <p:cxnSp>
        <p:nvCxnSpPr>
          <p:cNvPr id="14" name="Straight Arrow Connector 13"/>
          <p:cNvCxnSpPr>
            <a:stCxn id="183298" idx="2"/>
          </p:cNvCxnSpPr>
          <p:nvPr/>
        </p:nvCxnSpPr>
        <p:spPr bwMode="auto">
          <a:xfrm rot="5400000">
            <a:off x="2809876" y="2381250"/>
            <a:ext cx="1057275" cy="2867025"/>
          </a:xfrm>
          <a:prstGeom prst="straightConnector1">
            <a:avLst/>
          </a:prstGeom>
          <a:solidFill>
            <a:schemeClr val="accent1"/>
          </a:solidFill>
          <a:ln w="38100" cap="flat" cmpd="sng" algn="ctr">
            <a:solidFill>
              <a:schemeClr val="tx1"/>
            </a:solidFill>
            <a:prstDash val="solid"/>
            <a:round/>
            <a:headEnd type="none" w="med" len="med"/>
            <a:tailEnd type="arrow"/>
          </a:ln>
          <a:effectLst/>
        </p:spPr>
      </p:cxnSp>
      <p:cxnSp>
        <p:nvCxnSpPr>
          <p:cNvPr id="16" name="Straight Arrow Connector 15"/>
          <p:cNvCxnSpPr>
            <a:endCxn id="11" idx="0"/>
          </p:cNvCxnSpPr>
          <p:nvPr/>
        </p:nvCxnSpPr>
        <p:spPr bwMode="auto">
          <a:xfrm>
            <a:off x="4848226" y="3276600"/>
            <a:ext cx="2886074" cy="1143000"/>
          </a:xfrm>
          <a:prstGeom prst="straightConnector1">
            <a:avLst/>
          </a:prstGeom>
          <a:solidFill>
            <a:schemeClr val="accent1"/>
          </a:solidFill>
          <a:ln w="38100" cap="flat" cmpd="sng" algn="ctr">
            <a:solidFill>
              <a:schemeClr val="tx1"/>
            </a:solidFill>
            <a:prstDash val="solid"/>
            <a:round/>
            <a:headEnd type="none" w="med" len="med"/>
            <a:tailEnd type="arrow"/>
          </a:ln>
          <a:effectLst/>
        </p:spPr>
      </p:cxn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ox(in)">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0" grpId="0" animBg="1"/>
      <p:bldP spid="11"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0" y="1193800"/>
            <a:ext cx="9144000" cy="3149600"/>
          </a:xfrm>
          <a:gradFill rotWithShape="1">
            <a:gsLst>
              <a:gs pos="0">
                <a:srgbClr val="00FFFF"/>
              </a:gs>
              <a:gs pos="50000">
                <a:srgbClr val="FFFFFF"/>
              </a:gs>
              <a:gs pos="100000">
                <a:srgbClr val="00FFFF"/>
              </a:gs>
            </a:gsLst>
            <a:lin ang="5400000" scaled="1"/>
          </a:gradFill>
          <a:ln w="9525">
            <a:miter lim="800000"/>
            <a:headEnd/>
            <a:tailEnd/>
          </a:ln>
          <a:scene3d>
            <a:camera prst="legacyPerspectiveBottom"/>
            <a:lightRig rig="legacyFlat3" dir="t"/>
          </a:scene3d>
          <a:sp3d extrusionH="887400" prstMaterial="legacyMatte">
            <a:bevelT w="13500" h="13500" prst="angle"/>
            <a:bevelB w="13500" h="13500" prst="angle"/>
            <a:extrusionClr>
              <a:srgbClr val="800000"/>
            </a:extrusionClr>
          </a:sp3d>
        </p:spPr>
        <p:txBody>
          <a:bodyPr lIns="91436" tIns="45719" rIns="91436" bIns="45719" anchor="ctr">
            <a:flatTx/>
          </a:bodyPr>
          <a:lstStyle/>
          <a:p>
            <a:pPr defTabSz="912813"/>
            <a:r>
              <a:rPr lang="en-US" altLang="vi-VN" sz="4800" b="1" kern="1200" smtClean="0">
                <a:solidFill>
                  <a:srgbClr val="FF0000"/>
                </a:solidFill>
                <a:latin typeface="Arial" charset="0"/>
                <a:ea typeface="+mn-ea"/>
                <a:cs typeface="Arial" charset="0"/>
              </a:rPr>
              <a:t>Phần 1:</a:t>
            </a:r>
            <a:r>
              <a:rPr lang="en-US" altLang="vi-VN" sz="4800" b="1" kern="1200" smtClean="0">
                <a:solidFill>
                  <a:srgbClr val="0000CC"/>
                </a:solidFill>
                <a:latin typeface="Arial" charset="0"/>
                <a:ea typeface="+mn-ea"/>
                <a:cs typeface="Arial" charset="0"/>
              </a:rPr>
              <a:t/>
            </a:r>
            <a:br>
              <a:rPr lang="en-US" altLang="vi-VN" sz="4800" b="1" kern="1200" smtClean="0">
                <a:solidFill>
                  <a:srgbClr val="0000CC"/>
                </a:solidFill>
                <a:latin typeface="Arial" charset="0"/>
                <a:ea typeface="+mn-ea"/>
                <a:cs typeface="Arial" charset="0"/>
              </a:rPr>
            </a:br>
            <a:r>
              <a:rPr lang="en-US" altLang="vi-VN" sz="4800" b="1" kern="1200" smtClean="0">
                <a:solidFill>
                  <a:srgbClr val="0000CC"/>
                </a:solidFill>
                <a:latin typeface="Arial" charset="0"/>
                <a:ea typeface="+mn-ea"/>
                <a:cs typeface="Arial" charset="0"/>
              </a:rPr>
              <a:t>CÁC ĐIỀU KIỆN ĐẢM BẢO AN TOÀN THỰC PHẨM</a:t>
            </a:r>
            <a:endParaRPr lang="en-US" altLang="vi-VN" sz="4800" b="1" kern="1200">
              <a:solidFill>
                <a:srgbClr val="0000CC"/>
              </a:solidFill>
              <a:latin typeface="Arial" charset="0"/>
              <a:ea typeface="+mn-ea"/>
              <a:cs typeface="Arial" charset="0"/>
            </a:endParaRPr>
          </a:p>
        </p:txBody>
      </p:sp>
      <p:sp>
        <p:nvSpPr>
          <p:cNvPr id="3082" name="AutoShape 10" descr="dochoi"/>
          <p:cNvSpPr>
            <a:spLocks noChangeAspect="1" noChangeArrowheads="1"/>
          </p:cNvSpPr>
          <p:nvPr/>
        </p:nvSpPr>
        <p:spPr bwMode="auto">
          <a:xfrm>
            <a:off x="4419600" y="3276600"/>
            <a:ext cx="304800" cy="304800"/>
          </a:xfrm>
          <a:prstGeom prst="rect">
            <a:avLst/>
          </a:prstGeom>
          <a:noFill/>
        </p:spPr>
        <p:txBody>
          <a:bodyPr/>
          <a:lstStyle/>
          <a:p>
            <a:endParaRPr lang="en-US"/>
          </a:p>
        </p:txBody>
      </p:sp>
      <p:sp>
        <p:nvSpPr>
          <p:cNvPr id="94210" name="AutoShape 2" descr="Káº¿t quáº£ hÃ¬nh áº£nh cho cÃ¡c má»i nguy vá» an toÃ n thá»±c pháº©m"/>
          <p:cNvSpPr>
            <a:spLocks noChangeAspect="1" noChangeArrowheads="1"/>
          </p:cNvSpPr>
          <p:nvPr/>
        </p:nvSpPr>
        <p:spPr bwMode="auto">
          <a:xfrm>
            <a:off x="155575" y="-192617"/>
            <a:ext cx="304800" cy="4064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94212" name="AutoShape 4" descr="Káº¿t quáº£ hÃ¬nh áº£nh cho cÃ¡c má»i nguy vá» an toÃ n thá»±c pháº©m"/>
          <p:cNvSpPr>
            <a:spLocks noChangeAspect="1" noChangeArrowheads="1"/>
          </p:cNvSpPr>
          <p:nvPr/>
        </p:nvSpPr>
        <p:spPr bwMode="auto">
          <a:xfrm>
            <a:off x="155575" y="-192617"/>
            <a:ext cx="304800" cy="4064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transition>
    <p:rand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bwMode="auto">
          <a:xfrm>
            <a:off x="152400" y="1193800"/>
            <a:ext cx="5029200" cy="4673600"/>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just"/>
            <a:r>
              <a:rPr lang="vi-VN" sz="2400" b="1" smtClean="0">
                <a:solidFill>
                  <a:srgbClr val="C00000"/>
                </a:solidFill>
              </a:rPr>
              <a:t>Điều 5. Cơ sở kinh doanh dịch vụ ăn uống:</a:t>
            </a:r>
            <a:r>
              <a:rPr lang="en-US" sz="2400" b="1" smtClean="0">
                <a:solidFill>
                  <a:srgbClr val="C00000"/>
                </a:solidFill>
              </a:rPr>
              <a:t> </a:t>
            </a:r>
            <a:r>
              <a:rPr lang="vi-VN" sz="2400" smtClean="0">
                <a:solidFill>
                  <a:srgbClr val="0000CC"/>
                </a:solidFill>
              </a:rPr>
              <a:t> Tuân thủ các quy định tại </a:t>
            </a:r>
            <a:r>
              <a:rPr lang="vi-VN" sz="2400" b="1" smtClean="0">
                <a:solidFill>
                  <a:srgbClr val="0000CC"/>
                </a:solidFill>
              </a:rPr>
              <a:t>Điều 28, 29 và Điều 30 </a:t>
            </a:r>
            <a:r>
              <a:rPr lang="vi-VN" sz="2400" smtClean="0">
                <a:solidFill>
                  <a:srgbClr val="0000CC"/>
                </a:solidFill>
              </a:rPr>
              <a:t>Luật an toàn thực phẩm và các yêu cầu cụ thể sau:</a:t>
            </a:r>
            <a:endParaRPr lang="en-US" sz="2400" smtClean="0">
              <a:solidFill>
                <a:srgbClr val="0000CC"/>
              </a:solidFill>
            </a:endParaRPr>
          </a:p>
        </p:txBody>
      </p:sp>
      <p:sp>
        <p:nvSpPr>
          <p:cNvPr id="10" name="Title 1"/>
          <p:cNvSpPr txBox="1">
            <a:spLocks/>
          </p:cNvSpPr>
          <p:nvPr/>
        </p:nvSpPr>
        <p:spPr bwMode="auto">
          <a:xfrm>
            <a:off x="0" y="0"/>
            <a:ext cx="9144000" cy="685800"/>
          </a:xfrm>
          <a:prstGeom prst="rect">
            <a:avLst/>
          </a:prstGeom>
          <a:gradFill rotWithShape="1">
            <a:gsLst>
              <a:gs pos="0">
                <a:srgbClr val="00FFFF"/>
              </a:gs>
              <a:gs pos="50000">
                <a:srgbClr val="FFFFFF"/>
              </a:gs>
              <a:gs pos="100000">
                <a:srgbClr val="00FFFF"/>
              </a:gs>
            </a:gsLst>
            <a:lin ang="5400000" scaled="1"/>
          </a:gradFill>
          <a:ln w="9525">
            <a:miter lim="800000"/>
            <a:headEnd/>
            <a:tailEnd/>
          </a:ln>
          <a:scene3d>
            <a:camera prst="legacyPerspectiveBottom"/>
            <a:lightRig rig="legacyFlat3" dir="t"/>
          </a:scene3d>
          <a:sp3d extrusionH="887400" prstMaterial="legacyMatte">
            <a:bevelT w="13500" h="13500" prst="angle"/>
            <a:bevelB w="13500" h="13500" prst="angle"/>
            <a:extrusionClr>
              <a:srgbClr val="800000"/>
            </a:extrusionClr>
          </a:sp3d>
        </p:spPr>
        <p:txBody>
          <a:bodyPr lIns="91436" tIns="45719" rIns="91436" bIns="45719" anchor="ctr">
            <a:flatTx/>
          </a:bodyPr>
          <a:lstStyle/>
          <a:p>
            <a:pPr algn="ctr" defTabSz="912813" eaLnBrk="0" hangingPunct="0"/>
            <a:r>
              <a:rPr lang="en-US" altLang="vi-VN" sz="2400" b="1" smtClean="0">
                <a:solidFill>
                  <a:srgbClr val="FF0000"/>
                </a:solidFill>
              </a:rPr>
              <a:t>Phần 1: </a:t>
            </a:r>
            <a:r>
              <a:rPr lang="en-US" altLang="vi-VN" sz="2400" b="1" smtClean="0">
                <a:solidFill>
                  <a:srgbClr val="0000CC"/>
                </a:solidFill>
              </a:rPr>
              <a:t>CÁC ĐIỀU KIỆN ĐẢM BẢO AN TOÀN THỰC PHẨM</a:t>
            </a:r>
            <a:endParaRPr lang="en-US" altLang="vi-VN" sz="2300" b="1" smtClean="0">
              <a:solidFill>
                <a:srgbClr val="0000CC"/>
              </a:solidFill>
            </a:endParaRPr>
          </a:p>
        </p:txBody>
      </p:sp>
      <p:pic>
        <p:nvPicPr>
          <p:cNvPr id="54274" name="Picture 2" descr="C:\Users\Administrator\Desktop\img049_8.jpg"/>
          <p:cNvPicPr>
            <a:picLocks noChangeAspect="1" noChangeArrowheads="1"/>
          </p:cNvPicPr>
          <p:nvPr/>
        </p:nvPicPr>
        <p:blipFill>
          <a:blip r:embed="rId2"/>
          <a:srcRect/>
          <a:stretch>
            <a:fillRect/>
          </a:stretch>
        </p:blipFill>
        <p:spPr bwMode="auto">
          <a:xfrm>
            <a:off x="5257801" y="1257301"/>
            <a:ext cx="3762375" cy="5016500"/>
          </a:xfrm>
          <a:prstGeom prst="rect">
            <a:avLst/>
          </a:prstGeom>
          <a:noFill/>
        </p:spPr>
      </p:pic>
    </p:spTree>
  </p:cSld>
  <p:clrMapOvr>
    <a:masterClrMapping/>
  </p:clrMapOvr>
  <p:transition>
    <p:rand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ounded Rectangle 20"/>
          <p:cNvSpPr/>
          <p:nvPr/>
        </p:nvSpPr>
        <p:spPr>
          <a:xfrm>
            <a:off x="304800" y="5562600"/>
            <a:ext cx="8458200" cy="1066800"/>
          </a:xfrm>
          <a:prstGeom prst="roundRect">
            <a:avLst/>
          </a:prstGeom>
          <a:blipFill dpi="0" rotWithShape="0">
            <a:blip r:embed="rId2"/>
            <a:srcRect/>
            <a:tile tx="0" ty="0" sx="100000" sy="100000" flip="none" algn="tl"/>
          </a:blipFill>
          <a:ln w="9525">
            <a:round/>
            <a:headEnd/>
            <a:tailEnd/>
          </a:ln>
          <a:scene3d>
            <a:camera prst="legacyPerspectiveBottom"/>
            <a:lightRig rig="legacyFlat3" dir="t"/>
          </a:scene3d>
          <a:sp3d extrusionH="887400" prstMaterial="legacyMatte">
            <a:bevelT w="13500" h="13500" prst="angle"/>
            <a:bevelB w="13500" h="13500" prst="angle"/>
            <a:extrusionClr>
              <a:srgbClr val="FFFFFF"/>
            </a:extrusionClr>
          </a:sp3d>
        </p:spPr>
        <p:txBody>
          <a:bodyPr anchor="ctr">
            <a:flatTx/>
          </a:bodyPr>
          <a:lstStyle/>
          <a:p>
            <a:pPr algn="just">
              <a:lnSpc>
                <a:spcPct val="110000"/>
              </a:lnSpc>
            </a:pPr>
            <a:r>
              <a:rPr lang="en-US" sz="2400">
                <a:solidFill>
                  <a:schemeClr val="tx1"/>
                </a:solidFill>
                <a:latin typeface="Arial" charset="0"/>
                <a:cs typeface="Arial" charset="0"/>
              </a:rPr>
              <a:t> </a:t>
            </a:r>
            <a:r>
              <a:rPr lang="vi-VN" sz="2400" smtClean="0">
                <a:solidFill>
                  <a:schemeClr val="tx1"/>
                </a:solidFill>
                <a:latin typeface="Arial" charset="0"/>
                <a:cs typeface="Arial" charset="0"/>
              </a:rPr>
              <a:t>Bếp ăn được bố trí bảo đảm </a:t>
            </a:r>
            <a:r>
              <a:rPr lang="vi-VN" sz="2400" b="1" smtClean="0">
                <a:solidFill>
                  <a:srgbClr val="FF0000"/>
                </a:solidFill>
                <a:latin typeface="Arial" charset="0"/>
                <a:cs typeface="Arial" charset="0"/>
              </a:rPr>
              <a:t>không nhiễm chéo </a:t>
            </a:r>
            <a:r>
              <a:rPr lang="vi-VN" sz="2400" smtClean="0">
                <a:solidFill>
                  <a:schemeClr val="tx1"/>
                </a:solidFill>
                <a:latin typeface="Arial" charset="0"/>
                <a:cs typeface="Arial" charset="0"/>
              </a:rPr>
              <a:t>giữa thực phẩm chưa qua chế biến và thực phẩm đã qua chế biến.</a:t>
            </a:r>
            <a:endParaRPr lang="en-US" sz="2400" smtClean="0">
              <a:solidFill>
                <a:schemeClr val="tx1"/>
              </a:solidFill>
              <a:latin typeface="Arial" charset="0"/>
              <a:cs typeface="Arial" charset="0"/>
            </a:endParaRPr>
          </a:p>
        </p:txBody>
      </p:sp>
      <p:sp>
        <p:nvSpPr>
          <p:cNvPr id="11" name="Title 1"/>
          <p:cNvSpPr txBox="1">
            <a:spLocks/>
          </p:cNvSpPr>
          <p:nvPr/>
        </p:nvSpPr>
        <p:spPr bwMode="auto">
          <a:xfrm>
            <a:off x="0" y="0"/>
            <a:ext cx="9144000" cy="685800"/>
          </a:xfrm>
          <a:prstGeom prst="rect">
            <a:avLst/>
          </a:prstGeom>
          <a:gradFill rotWithShape="1">
            <a:gsLst>
              <a:gs pos="0">
                <a:srgbClr val="00FFFF"/>
              </a:gs>
              <a:gs pos="50000">
                <a:srgbClr val="FFFFFF"/>
              </a:gs>
              <a:gs pos="100000">
                <a:srgbClr val="00FFFF"/>
              </a:gs>
            </a:gsLst>
            <a:lin ang="5400000" scaled="1"/>
          </a:gradFill>
          <a:ln w="9525">
            <a:miter lim="800000"/>
            <a:headEnd/>
            <a:tailEnd/>
          </a:ln>
          <a:scene3d>
            <a:camera prst="legacyPerspectiveBottom"/>
            <a:lightRig rig="legacyFlat3" dir="t"/>
          </a:scene3d>
          <a:sp3d extrusionH="887400" prstMaterial="legacyMatte">
            <a:bevelT w="13500" h="13500" prst="angle"/>
            <a:bevelB w="13500" h="13500" prst="angle"/>
            <a:extrusionClr>
              <a:srgbClr val="800000"/>
            </a:extrusionClr>
          </a:sp3d>
        </p:spPr>
        <p:txBody>
          <a:bodyPr lIns="91436" tIns="45719" rIns="91436" bIns="45719" anchor="ctr">
            <a:flatTx/>
          </a:bodyPr>
          <a:lstStyle/>
          <a:p>
            <a:pPr algn="ctr" defTabSz="912813" eaLnBrk="0" hangingPunct="0"/>
            <a:r>
              <a:rPr lang="en-US" altLang="vi-VN" sz="2400" b="1" smtClean="0">
                <a:solidFill>
                  <a:srgbClr val="FF0000"/>
                </a:solidFill>
              </a:rPr>
              <a:t>Phần 1: </a:t>
            </a:r>
            <a:r>
              <a:rPr lang="en-US" altLang="vi-VN" sz="2400" b="1" smtClean="0">
                <a:solidFill>
                  <a:srgbClr val="0000CC"/>
                </a:solidFill>
              </a:rPr>
              <a:t>CÁC ĐIỀU KIỆN ĐẢM BẢO AN TOÀN THỰC PHẨM</a:t>
            </a:r>
            <a:endParaRPr lang="en-US" altLang="vi-VN" sz="2300" b="1" smtClean="0">
              <a:solidFill>
                <a:srgbClr val="0000CC"/>
              </a:solidFill>
            </a:endParaRPr>
          </a:p>
        </p:txBody>
      </p:sp>
      <p:sp>
        <p:nvSpPr>
          <p:cNvPr id="115714" name="AutoShape 2" descr="https://scontent.fhph1-2.fna.fbcdn.net/v/t1.0-9/105521215_1224579134553584_8940637405277047983_n.jpg?_nc_cat=101&amp;_nc_sid=110474&amp;_nc_ohc=jV83Z5HiJDYAX9EyQcO&amp;_nc_ht=scontent.fhph1-2.fna&amp;oh=ddfb55620b6792c0670f37702a1d8483&amp;oe=5F74D560"/>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14690" name="Picture 2" descr="C:\Users\Administrator\Desktop\Bep-an-–-Bua-an-KEN_3597.jpg"/>
          <p:cNvPicPr>
            <a:picLocks noChangeAspect="1" noChangeArrowheads="1"/>
          </p:cNvPicPr>
          <p:nvPr/>
        </p:nvPicPr>
        <p:blipFill>
          <a:blip r:embed="rId3" cstate="print"/>
          <a:srcRect/>
          <a:stretch>
            <a:fillRect/>
          </a:stretch>
        </p:blipFill>
        <p:spPr bwMode="auto">
          <a:xfrm>
            <a:off x="1524000" y="990600"/>
            <a:ext cx="6477000" cy="4316606"/>
          </a:xfrm>
          <a:prstGeom prst="rect">
            <a:avLst/>
          </a:prstGeom>
          <a:noFill/>
        </p:spPr>
      </p:pic>
    </p:spTree>
  </p:cSld>
  <p:clrMapOvr>
    <a:masterClrMapping/>
  </p:clrMapOvr>
  <p:transition>
    <p:rand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utoShape 15"/>
          <p:cNvSpPr>
            <a:spLocks noChangeArrowheads="1"/>
          </p:cNvSpPr>
          <p:nvPr/>
        </p:nvSpPr>
        <p:spPr bwMode="gray">
          <a:xfrm>
            <a:off x="0" y="0"/>
            <a:ext cx="9144000" cy="762000"/>
          </a:xfrm>
          <a:prstGeom prst="roundRect">
            <a:avLst>
              <a:gd name="adj" fmla="val 11921"/>
            </a:avLst>
          </a:prstGeom>
          <a:gradFill rotWithShape="1">
            <a:gsLst>
              <a:gs pos="0">
                <a:srgbClr val="00FFFF"/>
              </a:gs>
              <a:gs pos="50000">
                <a:srgbClr val="FFFFFF"/>
              </a:gs>
              <a:gs pos="100000">
                <a:srgbClr val="00FFFF"/>
              </a:gs>
            </a:gsLst>
            <a:lin ang="5400000" scaled="1"/>
          </a:gradFill>
          <a:ln w="9525">
            <a:noFill/>
            <a:miter lim="800000"/>
            <a:headEnd/>
            <a:tailEnd/>
          </a:ln>
          <a:scene3d>
            <a:camera prst="legacyPerspectiveBottom"/>
            <a:lightRig rig="legacyFlat3" dir="t"/>
          </a:scene3d>
          <a:sp3d extrusionH="887400" prstMaterial="legacyMatte">
            <a:bevelT w="13500" h="13500" prst="angle"/>
            <a:bevelB w="13500" h="13500" prst="angle"/>
            <a:extrusionClr>
              <a:srgbClr val="800000"/>
            </a:extrusionClr>
          </a:sp3d>
        </p:spPr>
        <p:txBody>
          <a:bodyPr lIns="91436" tIns="45719" rIns="91436" bIns="45719" anchor="ctr">
            <a:flatTx/>
          </a:bodyPr>
          <a:lstStyle/>
          <a:p>
            <a:pPr algn="ctr" defTabSz="912813" eaLnBrk="0" hangingPunct="0">
              <a:lnSpc>
                <a:spcPct val="90000"/>
              </a:lnSpc>
              <a:defRPr/>
            </a:pPr>
            <a:r>
              <a:rPr lang="pt-BR" altLang="en-US" sz="3200" b="1" smtClean="0">
                <a:solidFill>
                  <a:srgbClr val="0000CC"/>
                </a:solidFill>
                <a:cs typeface="+mn-cs"/>
              </a:rPr>
              <a:t>NỘI DUNG TẬP HUẤN</a:t>
            </a:r>
            <a:endParaRPr lang="vi-VN" altLang="en-US" sz="3200" b="1" dirty="0">
              <a:solidFill>
                <a:srgbClr val="0000CC"/>
              </a:solidFill>
              <a:cs typeface="+mn-cs"/>
            </a:endParaRPr>
          </a:p>
        </p:txBody>
      </p:sp>
      <p:sp>
        <p:nvSpPr>
          <p:cNvPr id="15368" name="Rounded Rectangle 24"/>
          <p:cNvSpPr>
            <a:spLocks noChangeArrowheads="1"/>
          </p:cNvSpPr>
          <p:nvPr/>
        </p:nvSpPr>
        <p:spPr bwMode="auto">
          <a:xfrm>
            <a:off x="609600" y="2819400"/>
            <a:ext cx="7772400" cy="1066800"/>
          </a:xfrm>
          <a:prstGeom prst="roundRect">
            <a:avLst>
              <a:gd name="adj" fmla="val 16667"/>
            </a:avLst>
          </a:prstGeom>
          <a:solidFill>
            <a:schemeClr val="bg1"/>
          </a:solidFill>
          <a:ln w="9525" algn="ctr">
            <a:solidFill>
              <a:srgbClr val="7030A0"/>
            </a:solidFill>
            <a:round/>
            <a:headEnd/>
            <a:tailEnd/>
          </a:ln>
        </p:spPr>
        <p:txBody>
          <a:bodyPr anchor="ctr" anchorCtr="0"/>
          <a:lstStyle/>
          <a:p>
            <a:pPr algn="just">
              <a:buClr>
                <a:srgbClr val="C00000"/>
              </a:buClr>
            </a:pPr>
            <a:r>
              <a:rPr lang="en-US" sz="2400" b="1" smtClean="0">
                <a:solidFill>
                  <a:srgbClr val="FF0000"/>
                </a:solidFill>
              </a:rPr>
              <a:t>Phần 2. </a:t>
            </a:r>
            <a:r>
              <a:rPr lang="en-US" sz="2400" b="1" smtClean="0">
                <a:solidFill>
                  <a:srgbClr val="0000FF"/>
                </a:solidFill>
              </a:rPr>
              <a:t>Kỹ năng tham mưu và triển khai các hoạt động y tế tại trường học (ATTP, PCDB,…)</a:t>
            </a:r>
            <a:endParaRPr lang="en-US" sz="2400" b="1">
              <a:solidFill>
                <a:srgbClr val="0000FF"/>
              </a:solidFill>
            </a:endParaRPr>
          </a:p>
        </p:txBody>
      </p:sp>
      <p:sp>
        <p:nvSpPr>
          <p:cNvPr id="14" name="Rounded Rectangle 24"/>
          <p:cNvSpPr>
            <a:spLocks noChangeArrowheads="1"/>
          </p:cNvSpPr>
          <p:nvPr/>
        </p:nvSpPr>
        <p:spPr bwMode="auto">
          <a:xfrm>
            <a:off x="609600" y="4191000"/>
            <a:ext cx="7772400" cy="1143000"/>
          </a:xfrm>
          <a:prstGeom prst="roundRect">
            <a:avLst>
              <a:gd name="adj" fmla="val 16667"/>
            </a:avLst>
          </a:prstGeom>
          <a:solidFill>
            <a:schemeClr val="bg1"/>
          </a:solidFill>
          <a:ln w="9525" algn="ctr">
            <a:solidFill>
              <a:srgbClr val="7030A0"/>
            </a:solidFill>
            <a:round/>
            <a:headEnd/>
            <a:tailEnd/>
          </a:ln>
        </p:spPr>
        <p:txBody>
          <a:bodyPr anchor="ctr" anchorCtr="0"/>
          <a:lstStyle/>
          <a:p>
            <a:pPr algn="just">
              <a:buClr>
                <a:srgbClr val="C00000"/>
              </a:buClr>
            </a:pPr>
            <a:r>
              <a:rPr lang="en-US" sz="2400" b="1" smtClean="0">
                <a:solidFill>
                  <a:srgbClr val="FF0000"/>
                </a:solidFill>
              </a:rPr>
              <a:t>Phần 3. </a:t>
            </a:r>
            <a:r>
              <a:rPr lang="en-US" sz="2400" b="1" smtClean="0">
                <a:solidFill>
                  <a:srgbClr val="0000FF"/>
                </a:solidFill>
              </a:rPr>
              <a:t>Kỹ năng, kinh nghiệm giải quyết các tình huống phòng chống dịch bệnh tại trường học</a:t>
            </a:r>
            <a:endParaRPr lang="en-US" sz="2400" b="1">
              <a:solidFill>
                <a:srgbClr val="0000FF"/>
              </a:solidFill>
            </a:endParaRPr>
          </a:p>
        </p:txBody>
      </p:sp>
      <p:sp>
        <p:nvSpPr>
          <p:cNvPr id="6" name="Rounded Rectangle 24"/>
          <p:cNvSpPr>
            <a:spLocks noChangeArrowheads="1"/>
          </p:cNvSpPr>
          <p:nvPr/>
        </p:nvSpPr>
        <p:spPr bwMode="auto">
          <a:xfrm>
            <a:off x="609600" y="1371600"/>
            <a:ext cx="7772400" cy="1066800"/>
          </a:xfrm>
          <a:prstGeom prst="roundRect">
            <a:avLst>
              <a:gd name="adj" fmla="val 16667"/>
            </a:avLst>
          </a:prstGeom>
          <a:solidFill>
            <a:schemeClr val="bg1"/>
          </a:solidFill>
          <a:ln w="9525" algn="ctr">
            <a:solidFill>
              <a:srgbClr val="7030A0"/>
            </a:solidFill>
            <a:round/>
            <a:headEnd/>
            <a:tailEnd/>
          </a:ln>
        </p:spPr>
        <p:txBody>
          <a:bodyPr anchor="ctr" anchorCtr="0"/>
          <a:lstStyle/>
          <a:p>
            <a:pPr algn="just">
              <a:buClr>
                <a:srgbClr val="C00000"/>
              </a:buClr>
            </a:pPr>
            <a:r>
              <a:rPr lang="en-US" sz="2400" b="1" smtClean="0">
                <a:solidFill>
                  <a:srgbClr val="FF0000"/>
                </a:solidFill>
              </a:rPr>
              <a:t>Phần 1. </a:t>
            </a:r>
            <a:r>
              <a:rPr lang="en-US" sz="2400" b="1" smtClean="0">
                <a:solidFill>
                  <a:srgbClr val="0000FF"/>
                </a:solidFill>
              </a:rPr>
              <a:t>Các văn bản chỉ đạo</a:t>
            </a:r>
            <a:endParaRPr lang="en-US" sz="2400" b="1">
              <a:solidFill>
                <a:srgbClr val="0000FF"/>
              </a:solidFill>
            </a:endParaRPr>
          </a:p>
        </p:txBody>
      </p:sp>
    </p:spTree>
  </p:cSld>
  <p:clrMapOvr>
    <a:masterClrMapping/>
  </p:clrMapOvr>
  <p:transition>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bwMode="auto">
          <a:xfrm>
            <a:off x="533400" y="1371600"/>
            <a:ext cx="3429000" cy="4064000"/>
          </a:xfrm>
          <a:prstGeom prst="roundRect">
            <a:avLst/>
          </a:prstGeom>
          <a:blipFill dpi="0" rotWithShape="0">
            <a:blip r:embed="rId2"/>
            <a:srcRect/>
            <a:tile tx="0" ty="0" sx="100000" sy="100000" flip="none" algn="tl"/>
          </a:blipFill>
          <a:ln w="9525">
            <a:round/>
            <a:headEnd/>
            <a:tailEnd/>
          </a:ln>
          <a:scene3d>
            <a:camera prst="legacyPerspectiveBottom"/>
            <a:lightRig rig="legacyFlat3" dir="t"/>
          </a:scene3d>
          <a:sp3d extrusionH="887400" prstMaterial="legacyMatte">
            <a:bevelT w="13500" h="13500" prst="angle"/>
            <a:bevelB w="13500" h="13500" prst="angle"/>
            <a:extrusionClr>
              <a:srgbClr val="FFFFFF"/>
            </a:extrusionClr>
          </a:sp3d>
        </p:spPr>
        <p:txBody>
          <a:bodyPr anchor="ctr">
            <a:flatTx/>
          </a:bodyPr>
          <a:lstStyle/>
          <a:p>
            <a:pPr algn="just">
              <a:lnSpc>
                <a:spcPct val="110000"/>
              </a:lnSpc>
            </a:pPr>
            <a:r>
              <a:rPr lang="vi-VN" sz="2400" b="1" smtClean="0"/>
              <a:t>Có đủ nước đạt quy chuẩn kỹ thuật phục vụ việc </a:t>
            </a:r>
            <a:r>
              <a:rPr lang="en-US" sz="2400" b="1" smtClean="0"/>
              <a:t>sơ </a:t>
            </a:r>
            <a:r>
              <a:rPr lang="vi-VN" sz="2400" b="1" smtClean="0"/>
              <a:t>chế biến</a:t>
            </a:r>
            <a:r>
              <a:rPr lang="en-US" sz="2400" b="1" smtClean="0"/>
              <a:t>  thực phẩm</a:t>
            </a:r>
          </a:p>
        </p:txBody>
      </p:sp>
      <p:sp>
        <p:nvSpPr>
          <p:cNvPr id="6" name="Title 1"/>
          <p:cNvSpPr txBox="1">
            <a:spLocks/>
          </p:cNvSpPr>
          <p:nvPr/>
        </p:nvSpPr>
        <p:spPr bwMode="auto">
          <a:xfrm>
            <a:off x="0" y="0"/>
            <a:ext cx="9144000" cy="685800"/>
          </a:xfrm>
          <a:prstGeom prst="rect">
            <a:avLst/>
          </a:prstGeom>
          <a:gradFill rotWithShape="1">
            <a:gsLst>
              <a:gs pos="0">
                <a:srgbClr val="00FFFF"/>
              </a:gs>
              <a:gs pos="50000">
                <a:srgbClr val="FFFFFF"/>
              </a:gs>
              <a:gs pos="100000">
                <a:srgbClr val="00FFFF"/>
              </a:gs>
            </a:gsLst>
            <a:lin ang="5400000" scaled="1"/>
          </a:gradFill>
          <a:ln w="9525">
            <a:miter lim="800000"/>
            <a:headEnd/>
            <a:tailEnd/>
          </a:ln>
          <a:scene3d>
            <a:camera prst="legacyPerspectiveBottom"/>
            <a:lightRig rig="legacyFlat3" dir="t"/>
          </a:scene3d>
          <a:sp3d extrusionH="887400" prstMaterial="legacyMatte">
            <a:bevelT w="13500" h="13500" prst="angle"/>
            <a:bevelB w="13500" h="13500" prst="angle"/>
            <a:extrusionClr>
              <a:srgbClr val="800000"/>
            </a:extrusionClr>
          </a:sp3d>
        </p:spPr>
        <p:txBody>
          <a:bodyPr lIns="91436" tIns="45719" rIns="91436" bIns="45719" anchor="ctr">
            <a:flatTx/>
          </a:bodyPr>
          <a:lstStyle/>
          <a:p>
            <a:pPr algn="ctr" defTabSz="912813" eaLnBrk="0" hangingPunct="0"/>
            <a:r>
              <a:rPr lang="en-US" altLang="vi-VN" sz="2400" b="1" smtClean="0">
                <a:solidFill>
                  <a:srgbClr val="FF0000"/>
                </a:solidFill>
              </a:rPr>
              <a:t>Phần 1: </a:t>
            </a:r>
            <a:r>
              <a:rPr lang="en-US" altLang="vi-VN" sz="2400" b="1" smtClean="0">
                <a:solidFill>
                  <a:srgbClr val="0000CC"/>
                </a:solidFill>
              </a:rPr>
              <a:t>CÁC ĐIỀU KIỆN ĐẢM BẢO AN TOÀN THỰC PHẨM</a:t>
            </a:r>
            <a:endParaRPr lang="en-US" altLang="vi-VN" sz="2300" b="1" smtClean="0">
              <a:solidFill>
                <a:srgbClr val="0000CC"/>
              </a:solidFill>
            </a:endParaRPr>
          </a:p>
        </p:txBody>
      </p:sp>
      <p:pic>
        <p:nvPicPr>
          <p:cNvPr id="115713" name="Picture 1" descr="C:\Users\Administrator\Desktop\2-f2818131-4b3e-4832-b76b-ecc975a7f1ab.jpg"/>
          <p:cNvPicPr>
            <a:picLocks noChangeAspect="1" noChangeArrowheads="1"/>
          </p:cNvPicPr>
          <p:nvPr/>
        </p:nvPicPr>
        <p:blipFill>
          <a:blip r:embed="rId3"/>
          <a:srcRect/>
          <a:stretch>
            <a:fillRect/>
          </a:stretch>
        </p:blipFill>
        <p:spPr bwMode="auto">
          <a:xfrm>
            <a:off x="4191000" y="1676400"/>
            <a:ext cx="4762500" cy="3162300"/>
          </a:xfrm>
          <a:prstGeom prst="rect">
            <a:avLst/>
          </a:prstGeom>
          <a:noFill/>
        </p:spPr>
      </p:pic>
    </p:spTree>
  </p:cSld>
  <p:clrMapOvr>
    <a:masterClrMapping/>
  </p:clrMapOvr>
  <p:transition>
    <p:rand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bwMode="auto">
          <a:xfrm>
            <a:off x="533400" y="1295400"/>
            <a:ext cx="3429000" cy="4064000"/>
          </a:xfrm>
          <a:prstGeom prst="roundRect">
            <a:avLst/>
          </a:prstGeom>
          <a:blipFill dpi="0" rotWithShape="0">
            <a:blip r:embed="rId2"/>
            <a:srcRect/>
            <a:tile tx="0" ty="0" sx="100000" sy="100000" flip="none" algn="tl"/>
          </a:blipFill>
          <a:ln w="9525">
            <a:round/>
            <a:headEnd/>
            <a:tailEnd/>
          </a:ln>
          <a:scene3d>
            <a:camera prst="legacyPerspectiveBottom"/>
            <a:lightRig rig="legacyFlat3" dir="t"/>
          </a:scene3d>
          <a:sp3d extrusionH="887400" prstMaterial="legacyMatte">
            <a:bevelT w="13500" h="13500" prst="angle"/>
            <a:bevelB w="13500" h="13500" prst="angle"/>
            <a:extrusionClr>
              <a:srgbClr val="FFFFFF"/>
            </a:extrusionClr>
          </a:sp3d>
        </p:spPr>
        <p:txBody>
          <a:bodyPr anchor="ctr">
            <a:flatTx/>
          </a:bodyPr>
          <a:lstStyle/>
          <a:p>
            <a:pPr algn="just">
              <a:lnSpc>
                <a:spcPct val="110000"/>
              </a:lnSpc>
            </a:pPr>
            <a:r>
              <a:rPr lang="vi-VN" sz="2400" b="1" smtClean="0"/>
              <a:t>Có dụng cụ thu gom, chứa đựng rác thải, chất thải bảo đảm vệ sinh.</a:t>
            </a:r>
            <a:endParaRPr lang="en-US" sz="2400" b="1" smtClean="0"/>
          </a:p>
        </p:txBody>
      </p:sp>
      <p:pic>
        <p:nvPicPr>
          <p:cNvPr id="132099" name="Picture 3" descr="C:\Users\Administrator\Desktop\Untitled-1 copy.jpg"/>
          <p:cNvPicPr>
            <a:picLocks noChangeAspect="1" noChangeArrowheads="1"/>
          </p:cNvPicPr>
          <p:nvPr/>
        </p:nvPicPr>
        <p:blipFill>
          <a:blip r:embed="rId3"/>
          <a:srcRect/>
          <a:stretch>
            <a:fillRect/>
          </a:stretch>
        </p:blipFill>
        <p:spPr bwMode="auto">
          <a:xfrm>
            <a:off x="4648200" y="1524000"/>
            <a:ext cx="4023815" cy="4419600"/>
          </a:xfrm>
          <a:prstGeom prst="rect">
            <a:avLst/>
          </a:prstGeom>
          <a:noFill/>
        </p:spPr>
      </p:pic>
      <p:sp>
        <p:nvSpPr>
          <p:cNvPr id="6" name="Title 1"/>
          <p:cNvSpPr txBox="1">
            <a:spLocks/>
          </p:cNvSpPr>
          <p:nvPr/>
        </p:nvSpPr>
        <p:spPr bwMode="auto">
          <a:xfrm>
            <a:off x="0" y="0"/>
            <a:ext cx="9144000" cy="685800"/>
          </a:xfrm>
          <a:prstGeom prst="rect">
            <a:avLst/>
          </a:prstGeom>
          <a:gradFill rotWithShape="1">
            <a:gsLst>
              <a:gs pos="0">
                <a:srgbClr val="00FFFF"/>
              </a:gs>
              <a:gs pos="50000">
                <a:srgbClr val="FFFFFF"/>
              </a:gs>
              <a:gs pos="100000">
                <a:srgbClr val="00FFFF"/>
              </a:gs>
            </a:gsLst>
            <a:lin ang="5400000" scaled="1"/>
          </a:gradFill>
          <a:ln w="9525">
            <a:miter lim="800000"/>
            <a:headEnd/>
            <a:tailEnd/>
          </a:ln>
          <a:scene3d>
            <a:camera prst="legacyPerspectiveBottom"/>
            <a:lightRig rig="legacyFlat3" dir="t"/>
          </a:scene3d>
          <a:sp3d extrusionH="887400" prstMaterial="legacyMatte">
            <a:bevelT w="13500" h="13500" prst="angle"/>
            <a:bevelB w="13500" h="13500" prst="angle"/>
            <a:extrusionClr>
              <a:srgbClr val="800000"/>
            </a:extrusionClr>
          </a:sp3d>
        </p:spPr>
        <p:txBody>
          <a:bodyPr lIns="91436" tIns="45719" rIns="91436" bIns="45719" anchor="ctr">
            <a:flatTx/>
          </a:bodyPr>
          <a:lstStyle/>
          <a:p>
            <a:pPr algn="ctr" defTabSz="912813" eaLnBrk="0" hangingPunct="0"/>
            <a:r>
              <a:rPr lang="en-US" altLang="vi-VN" sz="2400" b="1" smtClean="0">
                <a:solidFill>
                  <a:srgbClr val="FF0000"/>
                </a:solidFill>
              </a:rPr>
              <a:t>Phần 1: </a:t>
            </a:r>
            <a:r>
              <a:rPr lang="en-US" altLang="vi-VN" sz="2400" b="1" smtClean="0">
                <a:solidFill>
                  <a:srgbClr val="0000CC"/>
                </a:solidFill>
              </a:rPr>
              <a:t>CÁC ĐIỀU KIỆN ĐẢM BẢO AN TOÀN THỰC PHẨM</a:t>
            </a:r>
            <a:endParaRPr lang="en-US" altLang="vi-VN" sz="2300" b="1" smtClean="0">
              <a:solidFill>
                <a:srgbClr val="0000CC"/>
              </a:solidFill>
            </a:endParaRPr>
          </a:p>
        </p:txBody>
      </p:sp>
    </p:spTree>
  </p:cSld>
  <p:clrMapOvr>
    <a:masterClrMapping/>
  </p:clrMapOvr>
  <p:transition>
    <p:rand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bwMode="auto">
          <a:xfrm>
            <a:off x="609600" y="1117600"/>
            <a:ext cx="3429000" cy="4064000"/>
          </a:xfrm>
          <a:prstGeom prst="roundRect">
            <a:avLst/>
          </a:prstGeom>
          <a:blipFill dpi="0" rotWithShape="0">
            <a:blip r:embed="rId2"/>
            <a:srcRect/>
            <a:tile tx="0" ty="0" sx="100000" sy="100000" flip="none" algn="tl"/>
          </a:blipFill>
          <a:ln w="9525">
            <a:round/>
            <a:headEnd/>
            <a:tailEnd/>
          </a:ln>
          <a:scene3d>
            <a:camera prst="legacyPerspectiveBottom"/>
            <a:lightRig rig="legacyFlat3" dir="t"/>
          </a:scene3d>
          <a:sp3d extrusionH="887400" prstMaterial="legacyMatte">
            <a:bevelT w="13500" h="13500" prst="angle"/>
            <a:bevelB w="13500" h="13500" prst="angle"/>
            <a:extrusionClr>
              <a:srgbClr val="FFFFFF"/>
            </a:extrusionClr>
          </a:sp3d>
        </p:spPr>
        <p:txBody>
          <a:bodyPr anchor="ctr">
            <a:flatTx/>
          </a:bodyPr>
          <a:lstStyle/>
          <a:p>
            <a:pPr algn="just">
              <a:lnSpc>
                <a:spcPct val="110000"/>
              </a:lnSpc>
            </a:pPr>
            <a:r>
              <a:rPr lang="vi-VN" sz="2400" b="1" smtClean="0"/>
              <a:t>Cống rãnh ở khu vực cửa hàng, nhà bếp phải thông thoát, không ứ đọng.</a:t>
            </a:r>
            <a:endParaRPr lang="en-US" sz="2400" b="1" smtClean="0"/>
          </a:p>
        </p:txBody>
      </p:sp>
      <p:sp>
        <p:nvSpPr>
          <p:cNvPr id="7" name="Title 1"/>
          <p:cNvSpPr txBox="1">
            <a:spLocks/>
          </p:cNvSpPr>
          <p:nvPr/>
        </p:nvSpPr>
        <p:spPr bwMode="auto">
          <a:xfrm>
            <a:off x="0" y="0"/>
            <a:ext cx="9144000" cy="685800"/>
          </a:xfrm>
          <a:prstGeom prst="rect">
            <a:avLst/>
          </a:prstGeom>
          <a:gradFill rotWithShape="1">
            <a:gsLst>
              <a:gs pos="0">
                <a:srgbClr val="00FFFF"/>
              </a:gs>
              <a:gs pos="50000">
                <a:srgbClr val="FFFFFF"/>
              </a:gs>
              <a:gs pos="100000">
                <a:srgbClr val="00FFFF"/>
              </a:gs>
            </a:gsLst>
            <a:lin ang="5400000" scaled="1"/>
          </a:gradFill>
          <a:ln w="9525">
            <a:miter lim="800000"/>
            <a:headEnd/>
            <a:tailEnd/>
          </a:ln>
          <a:scene3d>
            <a:camera prst="legacyPerspectiveBottom"/>
            <a:lightRig rig="legacyFlat3" dir="t"/>
          </a:scene3d>
          <a:sp3d extrusionH="887400" prstMaterial="legacyMatte">
            <a:bevelT w="13500" h="13500" prst="angle"/>
            <a:bevelB w="13500" h="13500" prst="angle"/>
            <a:extrusionClr>
              <a:srgbClr val="800000"/>
            </a:extrusionClr>
          </a:sp3d>
        </p:spPr>
        <p:txBody>
          <a:bodyPr lIns="91436" tIns="45719" rIns="91436" bIns="45719" anchor="ctr">
            <a:flatTx/>
          </a:bodyPr>
          <a:lstStyle/>
          <a:p>
            <a:pPr algn="ctr" defTabSz="912813" eaLnBrk="0" hangingPunct="0"/>
            <a:r>
              <a:rPr lang="en-US" altLang="vi-VN" sz="2400" b="1" smtClean="0">
                <a:solidFill>
                  <a:srgbClr val="FF0000"/>
                </a:solidFill>
              </a:rPr>
              <a:t>Phần 1: </a:t>
            </a:r>
            <a:r>
              <a:rPr lang="en-US" altLang="vi-VN" sz="2400" b="1" smtClean="0">
                <a:solidFill>
                  <a:srgbClr val="0000CC"/>
                </a:solidFill>
              </a:rPr>
              <a:t>CÁC ĐIỀU KIỆN ĐẢM BẢO AN TOÀN THỰC PHẨM</a:t>
            </a:r>
            <a:endParaRPr lang="en-US" altLang="vi-VN" sz="2300" b="1" smtClean="0">
              <a:solidFill>
                <a:srgbClr val="0000CC"/>
              </a:solidFill>
            </a:endParaRPr>
          </a:p>
        </p:txBody>
      </p:sp>
      <p:pic>
        <p:nvPicPr>
          <p:cNvPr id="8" name="Picture 4" descr="20131109_155703"/>
          <p:cNvPicPr>
            <a:picLocks noChangeAspect="1" noChangeArrowheads="1"/>
          </p:cNvPicPr>
          <p:nvPr/>
        </p:nvPicPr>
        <p:blipFill>
          <a:blip r:embed="rId3"/>
          <a:srcRect/>
          <a:stretch>
            <a:fillRect/>
          </a:stretch>
        </p:blipFill>
        <p:spPr bwMode="auto">
          <a:xfrm>
            <a:off x="5334000" y="762000"/>
            <a:ext cx="2948809" cy="2841635"/>
          </a:xfrm>
          <a:prstGeom prst="rect">
            <a:avLst/>
          </a:prstGeom>
          <a:noFill/>
          <a:ln w="9525">
            <a:noFill/>
            <a:miter lim="800000"/>
            <a:headEnd/>
            <a:tailEnd/>
          </a:ln>
        </p:spPr>
      </p:pic>
      <p:pic>
        <p:nvPicPr>
          <p:cNvPr id="12" name="Picture 6"/>
          <p:cNvPicPr>
            <a:picLocks noChangeAspect="1" noChangeArrowheads="1"/>
          </p:cNvPicPr>
          <p:nvPr/>
        </p:nvPicPr>
        <p:blipFill>
          <a:blip r:embed="rId4" cstate="print"/>
          <a:srcRect/>
          <a:stretch>
            <a:fillRect/>
          </a:stretch>
        </p:blipFill>
        <p:spPr bwMode="auto">
          <a:xfrm>
            <a:off x="5334000" y="3733800"/>
            <a:ext cx="2971800" cy="3048000"/>
          </a:xfrm>
          <a:prstGeom prst="rect">
            <a:avLst/>
          </a:prstGeom>
          <a:noFill/>
          <a:ln w="9525">
            <a:noFill/>
            <a:miter lim="800000"/>
            <a:headEnd/>
            <a:tailEnd/>
          </a:ln>
        </p:spPr>
      </p:pic>
      <p:grpSp>
        <p:nvGrpSpPr>
          <p:cNvPr id="2" name="Group 5"/>
          <p:cNvGrpSpPr>
            <a:grpSpLocks/>
          </p:cNvGrpSpPr>
          <p:nvPr/>
        </p:nvGrpSpPr>
        <p:grpSpPr bwMode="auto">
          <a:xfrm>
            <a:off x="5638800" y="3962400"/>
            <a:ext cx="2362200" cy="2667000"/>
            <a:chOff x="5334000" y="1295400"/>
            <a:chExt cx="3810000" cy="1676400"/>
          </a:xfrm>
        </p:grpSpPr>
        <p:cxnSp>
          <p:nvCxnSpPr>
            <p:cNvPr id="14" name="Straight Connector 13"/>
            <p:cNvCxnSpPr/>
            <p:nvPr/>
          </p:nvCxnSpPr>
          <p:spPr>
            <a:xfrm>
              <a:off x="5334000" y="1295400"/>
              <a:ext cx="3810000" cy="16764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flipV="1">
              <a:off x="5334000" y="1295400"/>
              <a:ext cx="3810000" cy="160051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rand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bwMode="auto">
          <a:xfrm>
            <a:off x="1371600" y="1295400"/>
            <a:ext cx="3429000" cy="4064000"/>
          </a:xfrm>
          <a:prstGeom prst="roundRect">
            <a:avLst/>
          </a:prstGeom>
          <a:blipFill dpi="0" rotWithShape="0">
            <a:blip r:embed="rId2"/>
            <a:srcRect/>
            <a:tile tx="0" ty="0" sx="100000" sy="100000" flip="none" algn="tl"/>
          </a:blipFill>
          <a:ln w="9525">
            <a:round/>
            <a:headEnd/>
            <a:tailEnd/>
          </a:ln>
          <a:scene3d>
            <a:camera prst="legacyPerspectiveBottom"/>
            <a:lightRig rig="legacyFlat3" dir="t"/>
          </a:scene3d>
          <a:sp3d extrusionH="887400" prstMaterial="legacyMatte">
            <a:bevelT w="13500" h="13500" prst="angle"/>
            <a:bevelB w="13500" h="13500" prst="angle"/>
            <a:extrusionClr>
              <a:srgbClr val="FFFFFF"/>
            </a:extrusionClr>
          </a:sp3d>
        </p:spPr>
        <p:txBody>
          <a:bodyPr anchor="ctr">
            <a:flatTx/>
          </a:bodyPr>
          <a:lstStyle/>
          <a:p>
            <a:pPr algn="just">
              <a:lnSpc>
                <a:spcPct val="110000"/>
              </a:lnSpc>
            </a:pPr>
            <a:r>
              <a:rPr lang="vi-VN" sz="2400" smtClean="0"/>
              <a:t>Có thiết bị bảo quản thực phẩm, nhà vệ sinh, rửa tay và thu dọn chất thải, rác thải hàng ngày sạch sẽ.</a:t>
            </a:r>
            <a:endParaRPr lang="en-US" sz="2400" smtClean="0"/>
          </a:p>
        </p:txBody>
      </p:sp>
      <p:pic>
        <p:nvPicPr>
          <p:cNvPr id="60418" name="Picture 2" descr="C:\Users\Administrator\Desktop\lager_1400575366Tu-dong-sanaky-VH-2599A1.jpg"/>
          <p:cNvPicPr>
            <a:picLocks noChangeAspect="1" noChangeArrowheads="1"/>
          </p:cNvPicPr>
          <p:nvPr/>
        </p:nvPicPr>
        <p:blipFill>
          <a:blip r:embed="rId3"/>
          <a:srcRect/>
          <a:stretch>
            <a:fillRect/>
          </a:stretch>
        </p:blipFill>
        <p:spPr bwMode="auto">
          <a:xfrm>
            <a:off x="5867400" y="609600"/>
            <a:ext cx="2517775" cy="3357033"/>
          </a:xfrm>
          <a:prstGeom prst="rect">
            <a:avLst/>
          </a:prstGeom>
          <a:noFill/>
        </p:spPr>
      </p:pic>
      <p:sp>
        <p:nvSpPr>
          <p:cNvPr id="6" name="Title 1"/>
          <p:cNvSpPr txBox="1">
            <a:spLocks/>
          </p:cNvSpPr>
          <p:nvPr/>
        </p:nvSpPr>
        <p:spPr bwMode="auto">
          <a:xfrm>
            <a:off x="0" y="0"/>
            <a:ext cx="9144000" cy="685800"/>
          </a:xfrm>
          <a:prstGeom prst="rect">
            <a:avLst/>
          </a:prstGeom>
          <a:gradFill rotWithShape="1">
            <a:gsLst>
              <a:gs pos="0">
                <a:srgbClr val="00FFFF"/>
              </a:gs>
              <a:gs pos="50000">
                <a:srgbClr val="FFFFFF"/>
              </a:gs>
              <a:gs pos="100000">
                <a:srgbClr val="00FFFF"/>
              </a:gs>
            </a:gsLst>
            <a:lin ang="5400000" scaled="1"/>
          </a:gradFill>
          <a:ln w="9525">
            <a:miter lim="800000"/>
            <a:headEnd/>
            <a:tailEnd/>
          </a:ln>
          <a:scene3d>
            <a:camera prst="legacyPerspectiveBottom"/>
            <a:lightRig rig="legacyFlat3" dir="t"/>
          </a:scene3d>
          <a:sp3d extrusionH="887400" prstMaterial="legacyMatte">
            <a:bevelT w="13500" h="13500" prst="angle"/>
            <a:bevelB w="13500" h="13500" prst="angle"/>
            <a:extrusionClr>
              <a:srgbClr val="800000"/>
            </a:extrusionClr>
          </a:sp3d>
        </p:spPr>
        <p:txBody>
          <a:bodyPr lIns="91436" tIns="45719" rIns="91436" bIns="45719" anchor="ctr">
            <a:flatTx/>
          </a:bodyPr>
          <a:lstStyle/>
          <a:p>
            <a:pPr algn="ctr" defTabSz="912813" eaLnBrk="0" hangingPunct="0"/>
            <a:r>
              <a:rPr lang="en-US" altLang="vi-VN" sz="2400" b="1" smtClean="0">
                <a:solidFill>
                  <a:srgbClr val="FF0000"/>
                </a:solidFill>
              </a:rPr>
              <a:t>Phần 1: </a:t>
            </a:r>
            <a:r>
              <a:rPr lang="en-US" altLang="vi-VN" sz="2400" b="1" smtClean="0">
                <a:solidFill>
                  <a:srgbClr val="0000CC"/>
                </a:solidFill>
              </a:rPr>
              <a:t>CÁC ĐIỀU KIỆN ĐẢM BẢO AN TOÀN THỰC PHẨM</a:t>
            </a:r>
            <a:endParaRPr lang="en-US" altLang="vi-VN" sz="2300" b="1" smtClean="0">
              <a:solidFill>
                <a:srgbClr val="0000CC"/>
              </a:solidFill>
            </a:endParaRPr>
          </a:p>
        </p:txBody>
      </p:sp>
      <p:pic>
        <p:nvPicPr>
          <p:cNvPr id="111617" name="Picture 1" descr="C:\Users\Administrator\Desktop\1_5.jpg"/>
          <p:cNvPicPr>
            <a:picLocks noChangeAspect="1" noChangeArrowheads="1"/>
          </p:cNvPicPr>
          <p:nvPr/>
        </p:nvPicPr>
        <p:blipFill>
          <a:blip r:embed="rId4"/>
          <a:srcRect/>
          <a:stretch>
            <a:fillRect/>
          </a:stretch>
        </p:blipFill>
        <p:spPr bwMode="auto">
          <a:xfrm>
            <a:off x="5943600" y="3581400"/>
            <a:ext cx="2635488" cy="1752600"/>
          </a:xfrm>
          <a:prstGeom prst="rect">
            <a:avLst/>
          </a:prstGeom>
          <a:noFill/>
        </p:spPr>
      </p:pic>
    </p:spTree>
  </p:cSld>
  <p:clrMapOvr>
    <a:masterClrMapping/>
  </p:clrMapOvr>
  <p:transition>
    <p:rand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bwMode="auto">
          <a:xfrm>
            <a:off x="76200" y="965200"/>
            <a:ext cx="5867400" cy="482600"/>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sz="2200" b="1" smtClean="0">
                <a:solidFill>
                  <a:srgbClr val="C00000"/>
                </a:solidFill>
              </a:rPr>
              <a:t>Tuân thủ thêm các yêu cầu sau:</a:t>
            </a:r>
          </a:p>
        </p:txBody>
      </p:sp>
      <p:sp>
        <p:nvSpPr>
          <p:cNvPr id="5" name="Rounded Rectangle 4"/>
          <p:cNvSpPr/>
          <p:nvPr/>
        </p:nvSpPr>
        <p:spPr bwMode="auto">
          <a:xfrm>
            <a:off x="228600" y="1752600"/>
            <a:ext cx="4724400" cy="4343400"/>
          </a:xfrm>
          <a:prstGeom prst="roundRect">
            <a:avLst/>
          </a:prstGeom>
          <a:solidFill>
            <a:srgbClr val="FFFFCC"/>
          </a:solidFill>
          <a:ln w="9525">
            <a:solidFill>
              <a:schemeClr val="accent1">
                <a:lumMod val="90000"/>
              </a:schemeClr>
            </a:solidFill>
            <a:round/>
            <a:headEnd/>
            <a:tailEnd/>
          </a:ln>
        </p:spPr>
        <p:txBody>
          <a:bodyPr anchor="ctr">
            <a:flatTx/>
          </a:bodyPr>
          <a:lstStyle/>
          <a:p>
            <a:pPr>
              <a:lnSpc>
                <a:spcPct val="120000"/>
              </a:lnSpc>
              <a:buClr>
                <a:srgbClr val="FF0000"/>
              </a:buClr>
              <a:buFont typeface="Wingdings" pitchFamily="2" charset="2"/>
              <a:buChar char="v"/>
            </a:pPr>
            <a:r>
              <a:rPr lang="en-US" sz="2200" b="1" smtClean="0">
                <a:solidFill>
                  <a:srgbClr val="0000CC"/>
                </a:solidFill>
              </a:rPr>
              <a:t> </a:t>
            </a:r>
            <a:r>
              <a:rPr lang="vi-VN" sz="2200" b="1" smtClean="0">
                <a:solidFill>
                  <a:srgbClr val="FF0000"/>
                </a:solidFill>
              </a:rPr>
              <a:t>Người trực tiếp chế biến thức ăn phải được</a:t>
            </a:r>
            <a:r>
              <a:rPr lang="en-US" sz="2200" b="1" smtClean="0">
                <a:solidFill>
                  <a:srgbClr val="FF0000"/>
                </a:solidFill>
              </a:rPr>
              <a:t>:</a:t>
            </a:r>
          </a:p>
          <a:p>
            <a:pPr>
              <a:lnSpc>
                <a:spcPct val="120000"/>
              </a:lnSpc>
              <a:buClr>
                <a:srgbClr val="FF0000"/>
              </a:buClr>
            </a:pPr>
            <a:r>
              <a:rPr lang="en-US" sz="2200" b="1" smtClean="0">
                <a:solidFill>
                  <a:srgbClr val="6600CC"/>
                </a:solidFill>
              </a:rPr>
              <a:t>1. </a:t>
            </a:r>
            <a:r>
              <a:rPr lang="en-US" sz="2200" b="1" smtClean="0">
                <a:solidFill>
                  <a:srgbClr val="0000CC"/>
                </a:solidFill>
              </a:rPr>
              <a:t>T</a:t>
            </a:r>
            <a:r>
              <a:rPr lang="vi-VN" sz="2200" b="1" smtClean="0">
                <a:solidFill>
                  <a:srgbClr val="0000CC"/>
                </a:solidFill>
              </a:rPr>
              <a:t>ập huấn kiến thức </a:t>
            </a:r>
            <a:r>
              <a:rPr lang="en-US" sz="2200" b="1" smtClean="0">
                <a:solidFill>
                  <a:srgbClr val="0000CC"/>
                </a:solidFill>
              </a:rPr>
              <a:t>ATTP </a:t>
            </a:r>
            <a:r>
              <a:rPr lang="vi-VN" sz="2200" b="1" smtClean="0">
                <a:solidFill>
                  <a:srgbClr val="0000CC"/>
                </a:solidFill>
              </a:rPr>
              <a:t>và được chủ cơ sở xác nhận</a:t>
            </a:r>
            <a:r>
              <a:rPr lang="en-US" sz="2200" b="1" smtClean="0">
                <a:solidFill>
                  <a:srgbClr val="0000CC"/>
                </a:solidFill>
              </a:rPr>
              <a:t>.</a:t>
            </a:r>
          </a:p>
          <a:p>
            <a:pPr>
              <a:lnSpc>
                <a:spcPct val="120000"/>
              </a:lnSpc>
              <a:buClr>
                <a:srgbClr val="FF0000"/>
              </a:buClr>
            </a:pPr>
            <a:r>
              <a:rPr lang="en-US" sz="2200" b="1" smtClean="0">
                <a:solidFill>
                  <a:srgbClr val="6600CC"/>
                </a:solidFill>
              </a:rPr>
              <a:t>2. </a:t>
            </a:r>
            <a:r>
              <a:rPr lang="en-US" sz="2200" b="1" smtClean="0">
                <a:solidFill>
                  <a:srgbClr val="0000CC"/>
                </a:solidFill>
              </a:rPr>
              <a:t>K</a:t>
            </a:r>
            <a:r>
              <a:rPr lang="vi-VN" sz="2200" b="1" smtClean="0">
                <a:solidFill>
                  <a:srgbClr val="0000CC"/>
                </a:solidFill>
              </a:rPr>
              <a:t>hông bị mắc các bệnh tả, lỵ, thương hàn, viêm gan A, E, viêm da nhiễm trùng, lao phổi, tiêu chảy cấp khi đang sản xuất, kinh doanh thực phẩm.”</a:t>
            </a:r>
            <a:r>
              <a:rPr lang="en-US" sz="2200" b="1" smtClean="0">
                <a:solidFill>
                  <a:srgbClr val="FF0000"/>
                </a:solidFill>
              </a:rPr>
              <a:t> (Khám sức khoẻ định kỳ)</a:t>
            </a:r>
          </a:p>
        </p:txBody>
      </p:sp>
      <p:sp>
        <p:nvSpPr>
          <p:cNvPr id="7" name="Title 1"/>
          <p:cNvSpPr txBox="1">
            <a:spLocks/>
          </p:cNvSpPr>
          <p:nvPr/>
        </p:nvSpPr>
        <p:spPr bwMode="auto">
          <a:xfrm>
            <a:off x="0" y="0"/>
            <a:ext cx="9144000" cy="685800"/>
          </a:xfrm>
          <a:prstGeom prst="rect">
            <a:avLst/>
          </a:prstGeom>
          <a:gradFill rotWithShape="1">
            <a:gsLst>
              <a:gs pos="0">
                <a:srgbClr val="00FFFF"/>
              </a:gs>
              <a:gs pos="50000">
                <a:srgbClr val="FFFFFF"/>
              </a:gs>
              <a:gs pos="100000">
                <a:srgbClr val="00FFFF"/>
              </a:gs>
            </a:gsLst>
            <a:lin ang="5400000" scaled="1"/>
          </a:gradFill>
          <a:ln w="9525">
            <a:miter lim="800000"/>
            <a:headEnd/>
            <a:tailEnd/>
          </a:ln>
          <a:scene3d>
            <a:camera prst="legacyPerspectiveBottom"/>
            <a:lightRig rig="legacyFlat3" dir="t"/>
          </a:scene3d>
          <a:sp3d extrusionH="887400" prstMaterial="legacyMatte">
            <a:bevelT w="13500" h="13500" prst="angle"/>
            <a:bevelB w="13500" h="13500" prst="angle"/>
            <a:extrusionClr>
              <a:srgbClr val="800000"/>
            </a:extrusionClr>
          </a:sp3d>
        </p:spPr>
        <p:txBody>
          <a:bodyPr lIns="91436" tIns="45719" rIns="91436" bIns="45719" anchor="ctr">
            <a:flatTx/>
          </a:bodyPr>
          <a:lstStyle/>
          <a:p>
            <a:pPr algn="ctr" defTabSz="912813" eaLnBrk="0" hangingPunct="0"/>
            <a:r>
              <a:rPr lang="en-US" altLang="vi-VN" sz="2400" b="1" smtClean="0">
                <a:solidFill>
                  <a:srgbClr val="FF0000"/>
                </a:solidFill>
              </a:rPr>
              <a:t>Phần 1: </a:t>
            </a:r>
            <a:r>
              <a:rPr lang="en-US" altLang="vi-VN" sz="2400" b="1" smtClean="0">
                <a:solidFill>
                  <a:srgbClr val="0000CC"/>
                </a:solidFill>
              </a:rPr>
              <a:t>CÁC ĐIỀU KIỆN ĐẢM BẢO AN TOÀN THỰC PHẨM</a:t>
            </a:r>
            <a:endParaRPr lang="en-US" altLang="vi-VN" sz="2300" b="1" smtClean="0">
              <a:solidFill>
                <a:srgbClr val="0000CC"/>
              </a:solidFill>
            </a:endParaRPr>
          </a:p>
        </p:txBody>
      </p:sp>
      <p:pic>
        <p:nvPicPr>
          <p:cNvPr id="109569" name="Picture 1"/>
          <p:cNvPicPr>
            <a:picLocks noChangeAspect="1" noChangeArrowheads="1"/>
          </p:cNvPicPr>
          <p:nvPr/>
        </p:nvPicPr>
        <p:blipFill>
          <a:blip r:embed="rId2"/>
          <a:srcRect/>
          <a:stretch>
            <a:fillRect/>
          </a:stretch>
        </p:blipFill>
        <p:spPr bwMode="auto">
          <a:xfrm>
            <a:off x="5181600" y="2387148"/>
            <a:ext cx="3810000" cy="2915800"/>
          </a:xfrm>
          <a:prstGeom prst="rect">
            <a:avLst/>
          </a:prstGeom>
          <a:noFill/>
          <a:ln w="9525">
            <a:noFill/>
            <a:miter lim="800000"/>
            <a:headEnd/>
            <a:tailEnd/>
          </a:ln>
          <a:effectLst/>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p:cTn id="7"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5">
                                            <p:txEl>
                                              <p:pRg st="1" end="1"/>
                                            </p:txEl>
                                          </p:spTgt>
                                        </p:tgtEl>
                                        <p:attrNameLst>
                                          <p:attrName>ppt_h</p:attrName>
                                        </p:attrNameLst>
                                      </p:cBhvr>
                                      <p:tavLst>
                                        <p:tav tm="0">
                                          <p:val>
                                            <p:fltVal val="0"/>
                                          </p:val>
                                        </p:tav>
                                        <p:tav tm="100000">
                                          <p:val>
                                            <p:strVal val="#ppt_h"/>
                                          </p:val>
                                        </p:tav>
                                      </p:tavLst>
                                    </p:anim>
                                    <p:animEffect transition="in" filter="fade">
                                      <p:cBhvr>
                                        <p:cTn id="9" dur="500"/>
                                        <p:tgtEl>
                                          <p:spTgt spid="5">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 calcmode="lin" valueType="num">
                                      <p:cBhvr additive="base">
                                        <p:cTn id="14"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bwMode="auto">
          <a:xfrm>
            <a:off x="304800" y="1676400"/>
            <a:ext cx="4114800" cy="3733800"/>
          </a:xfrm>
          <a:prstGeom prst="roundRect">
            <a:avLst/>
          </a:prstGeom>
          <a:solidFill>
            <a:srgbClr val="FFFFCC"/>
          </a:solidFill>
          <a:ln w="9525">
            <a:solidFill>
              <a:schemeClr val="accent1">
                <a:lumMod val="90000"/>
              </a:schemeClr>
            </a:solidFill>
            <a:round/>
            <a:headEnd/>
            <a:tailEnd/>
          </a:ln>
        </p:spPr>
        <p:txBody>
          <a:bodyPr anchor="ctr">
            <a:flatTx/>
          </a:bodyPr>
          <a:lstStyle/>
          <a:p>
            <a:pPr algn="just">
              <a:lnSpc>
                <a:spcPct val="120000"/>
              </a:lnSpc>
              <a:buClr>
                <a:srgbClr val="FF0000"/>
              </a:buClr>
            </a:pPr>
            <a:r>
              <a:rPr lang="vi-VN" sz="2400" b="1" smtClean="0">
                <a:solidFill>
                  <a:srgbClr val="0000CC"/>
                </a:solidFill>
              </a:rPr>
              <a:t>Sử dụng thực phẩm, nguyên liệu thực phẩm phải rõ nguồn gốc và bảo đảm an toàn</a:t>
            </a:r>
            <a:r>
              <a:rPr lang="en-US" sz="2400" b="1" smtClean="0">
                <a:solidFill>
                  <a:srgbClr val="0000CC"/>
                </a:solidFill>
              </a:rPr>
              <a:t>.</a:t>
            </a:r>
          </a:p>
        </p:txBody>
      </p:sp>
      <p:sp>
        <p:nvSpPr>
          <p:cNvPr id="4" name="Rounded Rectangle 3"/>
          <p:cNvSpPr/>
          <p:nvPr/>
        </p:nvSpPr>
        <p:spPr bwMode="auto">
          <a:xfrm>
            <a:off x="76200" y="965200"/>
            <a:ext cx="5867400" cy="482600"/>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sz="2200" b="1" smtClean="0">
                <a:solidFill>
                  <a:srgbClr val="C00000"/>
                </a:solidFill>
              </a:rPr>
              <a:t>Tuân thủ thêm các yêu cầu sau:</a:t>
            </a:r>
          </a:p>
        </p:txBody>
      </p:sp>
      <p:sp>
        <p:nvSpPr>
          <p:cNvPr id="10" name="Rectangle 9"/>
          <p:cNvSpPr/>
          <p:nvPr/>
        </p:nvSpPr>
        <p:spPr bwMode="auto">
          <a:xfrm>
            <a:off x="4495800" y="1828800"/>
            <a:ext cx="4495800" cy="3200400"/>
          </a:xfrm>
          <a:prstGeom prst="rect">
            <a:avLst/>
          </a:prstGeom>
          <a:blipFill dpi="0" rotWithShape="0">
            <a:blip r:embed="rId2"/>
            <a:srcRect/>
            <a:tile tx="0" ty="0" sx="100000" sy="100000" flip="none" algn="tl"/>
          </a:blipFill>
          <a:ln w="9525">
            <a:round/>
            <a:headEnd/>
            <a:tailEnd/>
          </a:ln>
          <a:scene3d>
            <a:camera prst="legacyPerspectiveBottom"/>
            <a:lightRig rig="legacyFlat3" dir="t"/>
          </a:scene3d>
          <a:sp3d extrusionH="887400" prstMaterial="legacyMatte">
            <a:bevelT w="13500" h="13500" prst="angle"/>
            <a:bevelB w="13500" h="13500" prst="angle"/>
            <a:extrusionClr>
              <a:srgbClr val="FFFFFF"/>
            </a:extrusionClr>
          </a:sp3d>
        </p:spPr>
        <p:txBody>
          <a:bodyPr anchor="ctr">
            <a:flatTx/>
          </a:bodyPr>
          <a:lstStyle/>
          <a:p>
            <a:pPr marL="0" marR="0" indent="0" algn="ctr" defTabSz="914400" eaLnBrk="0" latinLnBrk="0" hangingPunct="0">
              <a:lnSpc>
                <a:spcPct val="150000"/>
              </a:lnSpc>
              <a:buClrTx/>
              <a:buSzTx/>
              <a:buFontTx/>
              <a:buNone/>
              <a:tabLst/>
            </a:pPr>
            <a:r>
              <a:rPr lang="en-US" b="1" smtClean="0">
                <a:solidFill>
                  <a:srgbClr val="C00000"/>
                </a:solidFill>
              </a:rPr>
              <a:t>PHẢI CÓ</a:t>
            </a:r>
          </a:p>
          <a:p>
            <a:pPr marL="0" marR="0" indent="0" defTabSz="914400" eaLnBrk="0" latinLnBrk="0" hangingPunct="0">
              <a:lnSpc>
                <a:spcPct val="150000"/>
              </a:lnSpc>
              <a:buClrTx/>
              <a:buSzTx/>
              <a:buFontTx/>
              <a:buChar char="-"/>
              <a:tabLst/>
            </a:pPr>
            <a:r>
              <a:rPr lang="en-US" b="1" smtClean="0">
                <a:solidFill>
                  <a:srgbClr val="0000CC"/>
                </a:solidFill>
              </a:rPr>
              <a:t> HỢP ĐỒNG MUA BÁN, </a:t>
            </a:r>
          </a:p>
          <a:p>
            <a:pPr marL="0" marR="0" indent="0" defTabSz="914400" eaLnBrk="0" latinLnBrk="0" hangingPunct="0">
              <a:lnSpc>
                <a:spcPct val="150000"/>
              </a:lnSpc>
              <a:buClrTx/>
              <a:buSzTx/>
              <a:buFontTx/>
              <a:buChar char="-"/>
              <a:tabLst/>
            </a:pPr>
            <a:r>
              <a:rPr lang="en-US" b="1" smtClean="0">
                <a:solidFill>
                  <a:srgbClr val="0000CC"/>
                </a:solidFill>
              </a:rPr>
              <a:t> HOÁ ĐƠN CHỨNG TỪ, </a:t>
            </a:r>
          </a:p>
          <a:p>
            <a:pPr eaLnBrk="0" hangingPunct="0">
              <a:lnSpc>
                <a:spcPct val="150000"/>
              </a:lnSpc>
              <a:buFontTx/>
              <a:buChar char="-"/>
            </a:pPr>
            <a:r>
              <a:rPr lang="en-US" b="1" smtClean="0">
                <a:solidFill>
                  <a:srgbClr val="0000CC"/>
                </a:solidFill>
              </a:rPr>
              <a:t> PHIẾU XuẤT KHO, GIAO NHẬN HÀNG</a:t>
            </a:r>
          </a:p>
          <a:p>
            <a:pPr marL="0" marR="0" indent="0" defTabSz="914400" eaLnBrk="0" latinLnBrk="0" hangingPunct="0">
              <a:lnSpc>
                <a:spcPct val="150000"/>
              </a:lnSpc>
              <a:buClrTx/>
              <a:buSzTx/>
              <a:buFontTx/>
              <a:buChar char="-"/>
              <a:tabLst/>
            </a:pPr>
            <a:r>
              <a:rPr lang="en-US" b="1" smtClean="0">
                <a:solidFill>
                  <a:srgbClr val="0000CC"/>
                </a:solidFill>
              </a:rPr>
              <a:t> HỒ SƠ NGUỒN GỐC SẢN PHẨM</a:t>
            </a:r>
          </a:p>
        </p:txBody>
      </p:sp>
      <p:sp>
        <p:nvSpPr>
          <p:cNvPr id="7" name="Title 1"/>
          <p:cNvSpPr txBox="1">
            <a:spLocks/>
          </p:cNvSpPr>
          <p:nvPr/>
        </p:nvSpPr>
        <p:spPr bwMode="auto">
          <a:xfrm>
            <a:off x="0" y="0"/>
            <a:ext cx="9144000" cy="685800"/>
          </a:xfrm>
          <a:prstGeom prst="rect">
            <a:avLst/>
          </a:prstGeom>
          <a:gradFill rotWithShape="1">
            <a:gsLst>
              <a:gs pos="0">
                <a:srgbClr val="00FFFF"/>
              </a:gs>
              <a:gs pos="50000">
                <a:srgbClr val="FFFFFF"/>
              </a:gs>
              <a:gs pos="100000">
                <a:srgbClr val="00FFFF"/>
              </a:gs>
            </a:gsLst>
            <a:lin ang="5400000" scaled="1"/>
          </a:gradFill>
          <a:ln w="9525">
            <a:miter lim="800000"/>
            <a:headEnd/>
            <a:tailEnd/>
          </a:ln>
          <a:scene3d>
            <a:camera prst="legacyPerspectiveBottom"/>
            <a:lightRig rig="legacyFlat3" dir="t"/>
          </a:scene3d>
          <a:sp3d extrusionH="887400" prstMaterial="legacyMatte">
            <a:bevelT w="13500" h="13500" prst="angle"/>
            <a:bevelB w="13500" h="13500" prst="angle"/>
            <a:extrusionClr>
              <a:srgbClr val="800000"/>
            </a:extrusionClr>
          </a:sp3d>
        </p:spPr>
        <p:txBody>
          <a:bodyPr lIns="91436" tIns="45719" rIns="91436" bIns="45719" anchor="ctr">
            <a:flatTx/>
          </a:bodyPr>
          <a:lstStyle/>
          <a:p>
            <a:pPr algn="ctr" defTabSz="912813" eaLnBrk="0" hangingPunct="0"/>
            <a:r>
              <a:rPr lang="en-US" altLang="vi-VN" sz="2400" b="1" smtClean="0">
                <a:solidFill>
                  <a:srgbClr val="FF0000"/>
                </a:solidFill>
              </a:rPr>
              <a:t>Phần 1: </a:t>
            </a:r>
            <a:r>
              <a:rPr lang="en-US" altLang="vi-VN" sz="2400" b="1" smtClean="0">
                <a:solidFill>
                  <a:srgbClr val="0000CC"/>
                </a:solidFill>
              </a:rPr>
              <a:t>CÁC ĐIỀU KIỆN ĐẢM BẢO AN TOÀN THỰC PHẨM</a:t>
            </a:r>
            <a:endParaRPr lang="en-US" altLang="vi-VN" sz="2300" b="1" smtClean="0">
              <a:solidFill>
                <a:srgbClr val="0000CC"/>
              </a:solidFill>
            </a:endParaRPr>
          </a:p>
        </p:txBody>
      </p:sp>
    </p:spTree>
  </p:cSld>
  <p:clrMapOvr>
    <a:masterClrMapping/>
  </p:clrMapOvr>
  <p:transition>
    <p:rand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0" y="0"/>
            <a:ext cx="9144000" cy="914400"/>
          </a:xfrm>
          <a:gradFill rotWithShape="1">
            <a:gsLst>
              <a:gs pos="0">
                <a:srgbClr val="00FFFF"/>
              </a:gs>
              <a:gs pos="50000">
                <a:srgbClr val="FFFFFF"/>
              </a:gs>
              <a:gs pos="100000">
                <a:srgbClr val="00FFFF"/>
              </a:gs>
            </a:gsLst>
            <a:lin ang="5400000" scaled="1"/>
          </a:gradFill>
          <a:ln w="9525">
            <a:miter lim="800000"/>
            <a:headEnd/>
            <a:tailEnd/>
          </a:ln>
          <a:scene3d>
            <a:camera prst="legacyPerspectiveBottom"/>
            <a:lightRig rig="legacyFlat3" dir="t"/>
          </a:scene3d>
          <a:sp3d extrusionH="887400" prstMaterial="legacyMatte">
            <a:bevelT w="13500" h="13500" prst="angle"/>
            <a:bevelB w="13500" h="13500" prst="angle"/>
            <a:extrusionClr>
              <a:srgbClr val="800000"/>
            </a:extrusionClr>
          </a:sp3d>
        </p:spPr>
        <p:txBody>
          <a:bodyPr lIns="91436" tIns="45719" rIns="91436" bIns="45719" anchor="ctr">
            <a:flatTx/>
          </a:bodyPr>
          <a:lstStyle/>
          <a:p>
            <a:pPr defTabSz="912813"/>
            <a:r>
              <a:rPr lang="en-US" altLang="vi-VN" sz="2400" b="1" kern="1200" smtClean="0">
                <a:solidFill>
                  <a:srgbClr val="C00000"/>
                </a:solidFill>
                <a:latin typeface="Arial" charset="0"/>
                <a:ea typeface="+mn-ea"/>
                <a:cs typeface="Arial" charset="0"/>
              </a:rPr>
              <a:t>Phần 2:</a:t>
            </a:r>
            <a:r>
              <a:rPr lang="en-US" altLang="vi-VN" sz="2400" b="1" kern="1200" smtClean="0">
                <a:solidFill>
                  <a:srgbClr val="0000CC"/>
                </a:solidFill>
                <a:latin typeface="Arial" charset="0"/>
                <a:ea typeface="+mn-ea"/>
                <a:cs typeface="Arial" charset="0"/>
              </a:rPr>
              <a:t/>
            </a:r>
            <a:br>
              <a:rPr lang="en-US" altLang="vi-VN" sz="2400" b="1" kern="1200" smtClean="0">
                <a:solidFill>
                  <a:srgbClr val="0000CC"/>
                </a:solidFill>
                <a:latin typeface="Arial" charset="0"/>
                <a:ea typeface="+mn-ea"/>
                <a:cs typeface="Arial" charset="0"/>
              </a:rPr>
            </a:br>
            <a:r>
              <a:rPr lang="en-US" altLang="vi-VN" sz="2800" b="1" kern="1200" smtClean="0">
                <a:solidFill>
                  <a:srgbClr val="0000CC"/>
                </a:solidFill>
                <a:latin typeface="Arial" charset="0"/>
                <a:ea typeface="+mn-ea"/>
                <a:cs typeface="Arial" charset="0"/>
              </a:rPr>
              <a:t>CÁC </a:t>
            </a:r>
            <a:r>
              <a:rPr lang="en-US" altLang="vi-VN" sz="2800" b="1" kern="1200">
                <a:solidFill>
                  <a:srgbClr val="0000CC"/>
                </a:solidFill>
                <a:latin typeface="Arial" charset="0"/>
                <a:ea typeface="+mn-ea"/>
                <a:cs typeface="Arial" charset="0"/>
              </a:rPr>
              <a:t>MỐI NGUY </a:t>
            </a:r>
            <a:r>
              <a:rPr lang="en-US" altLang="vi-VN" sz="2800" b="1" kern="1200" smtClean="0">
                <a:solidFill>
                  <a:srgbClr val="0000CC"/>
                </a:solidFill>
                <a:latin typeface="Arial" charset="0"/>
                <a:ea typeface="+mn-ea"/>
                <a:cs typeface="Arial" charset="0"/>
              </a:rPr>
              <a:t>VỀ AN </a:t>
            </a:r>
            <a:r>
              <a:rPr lang="en-US" altLang="vi-VN" sz="2800" b="1" kern="1200">
                <a:solidFill>
                  <a:srgbClr val="0000CC"/>
                </a:solidFill>
                <a:latin typeface="Arial" charset="0"/>
                <a:ea typeface="+mn-ea"/>
                <a:cs typeface="Arial" charset="0"/>
              </a:rPr>
              <a:t>TOÀN THỰC PHẨM</a:t>
            </a:r>
            <a:endParaRPr lang="en-US" altLang="vi-VN" sz="2400" b="1" kern="1200">
              <a:solidFill>
                <a:srgbClr val="0000CC"/>
              </a:solidFill>
              <a:latin typeface="Arial" charset="0"/>
              <a:ea typeface="+mn-ea"/>
              <a:cs typeface="Arial" charset="0"/>
            </a:endParaRPr>
          </a:p>
        </p:txBody>
      </p:sp>
      <p:sp>
        <p:nvSpPr>
          <p:cNvPr id="3082" name="AutoShape 10" descr="dochoi"/>
          <p:cNvSpPr>
            <a:spLocks noChangeAspect="1" noChangeArrowheads="1"/>
          </p:cNvSpPr>
          <p:nvPr/>
        </p:nvSpPr>
        <p:spPr bwMode="auto">
          <a:xfrm>
            <a:off x="4419600" y="3276600"/>
            <a:ext cx="304800" cy="304800"/>
          </a:xfrm>
          <a:prstGeom prst="rect">
            <a:avLst/>
          </a:prstGeom>
          <a:noFill/>
        </p:spPr>
        <p:txBody>
          <a:bodyPr/>
          <a:lstStyle/>
          <a:p>
            <a:endParaRPr lang="en-US"/>
          </a:p>
        </p:txBody>
      </p:sp>
      <p:sp>
        <p:nvSpPr>
          <p:cNvPr id="94210" name="AutoShape 2" descr="Káº¿t quáº£ hÃ¬nh áº£nh cho cÃ¡c má»i nguy vá» an toÃ n thá»±c pháº©m"/>
          <p:cNvSpPr>
            <a:spLocks noChangeAspect="1" noChangeArrowheads="1"/>
          </p:cNvSpPr>
          <p:nvPr/>
        </p:nvSpPr>
        <p:spPr bwMode="auto">
          <a:xfrm>
            <a:off x="155575" y="-192617"/>
            <a:ext cx="304800" cy="4064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94212" name="AutoShape 4" descr="Káº¿t quáº£ hÃ¬nh áº£nh cho cÃ¡c má»i nguy vá» an toÃ n thá»±c pháº©m"/>
          <p:cNvSpPr>
            <a:spLocks noChangeAspect="1" noChangeArrowheads="1"/>
          </p:cNvSpPr>
          <p:nvPr/>
        </p:nvSpPr>
        <p:spPr bwMode="auto">
          <a:xfrm>
            <a:off x="155575" y="-192617"/>
            <a:ext cx="304800" cy="4064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07521" name="Picture 1" descr="C:\Users\Administrator\Desktop\PHAN-TICH-MOI-NGUY-HACCP1-1024x688.png"/>
          <p:cNvPicPr>
            <a:picLocks noChangeAspect="1" noChangeArrowheads="1"/>
          </p:cNvPicPr>
          <p:nvPr/>
        </p:nvPicPr>
        <p:blipFill>
          <a:blip r:embed="rId2"/>
          <a:srcRect/>
          <a:stretch>
            <a:fillRect/>
          </a:stretch>
        </p:blipFill>
        <p:spPr bwMode="auto">
          <a:xfrm>
            <a:off x="990600" y="1587103"/>
            <a:ext cx="7391400" cy="4966097"/>
          </a:xfrm>
          <a:prstGeom prst="rect">
            <a:avLst/>
          </a:prstGeom>
          <a:noFill/>
        </p:spPr>
      </p:pic>
    </p:spTree>
  </p:cSld>
  <p:clrMapOvr>
    <a:masterClrMapping/>
  </p:clrMapOvr>
  <p:transition>
    <p:rand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Number Placeholder 5"/>
          <p:cNvSpPr>
            <a:spLocks noGrp="1"/>
          </p:cNvSpPr>
          <p:nvPr>
            <p:ph type="sldNum" sz="quarter" idx="12"/>
          </p:nvPr>
        </p:nvSpPr>
        <p:spPr bwMode="auto">
          <a:noFill/>
          <a:ln>
            <a:miter lim="800000"/>
            <a:headEnd/>
            <a:tailEnd/>
          </a:ln>
        </p:spPr>
        <p:txBody>
          <a:bodyPr/>
          <a:lstStyle/>
          <a:p>
            <a:fld id="{58113174-B5AD-47DB-80ED-AB047158F8AA}" type="slidenum">
              <a:rPr lang="en-US" smtClean="0">
                <a:cs typeface="Arial" pitchFamily="34" charset="0"/>
              </a:rPr>
              <a:pPr/>
              <a:t>27</a:t>
            </a:fld>
            <a:endParaRPr lang="en-US" smtClean="0">
              <a:cs typeface="Arial" pitchFamily="34" charset="0"/>
            </a:endParaRPr>
          </a:p>
        </p:txBody>
      </p:sp>
      <p:sp>
        <p:nvSpPr>
          <p:cNvPr id="17411" name="object 3"/>
          <p:cNvSpPr>
            <a:spLocks noGrp="1" noChangeArrowheads="1"/>
          </p:cNvSpPr>
          <p:nvPr>
            <p:ph idx="1"/>
          </p:nvPr>
        </p:nvSpPr>
        <p:spPr>
          <a:xfrm>
            <a:off x="152400" y="1295400"/>
            <a:ext cx="8839200" cy="5334000"/>
          </a:xfrm>
          <a:blipFill dpi="0" rotWithShape="1">
            <a:blip r:embed="rId3"/>
            <a:srcRect/>
            <a:stretch>
              <a:fillRect/>
            </a:stretch>
          </a:blipFill>
        </p:spPr>
        <p:txBody>
          <a:bodyPr/>
          <a:lstStyle/>
          <a:p>
            <a:endParaRPr lang="en-US" smtClean="0"/>
          </a:p>
        </p:txBody>
      </p:sp>
      <p:sp>
        <p:nvSpPr>
          <p:cNvPr id="17412" name="Text Box 15"/>
          <p:cNvSpPr txBox="1">
            <a:spLocks noChangeArrowheads="1"/>
          </p:cNvSpPr>
          <p:nvPr/>
        </p:nvSpPr>
        <p:spPr bwMode="auto">
          <a:xfrm>
            <a:off x="381000" y="127000"/>
            <a:ext cx="8521700" cy="954088"/>
          </a:xfrm>
          <a:prstGeom prst="rect">
            <a:avLst/>
          </a:prstGeom>
          <a:noFill/>
          <a:ln w="9525" algn="ctr">
            <a:noFill/>
            <a:miter lim="800000"/>
            <a:headEnd/>
            <a:tailEnd/>
          </a:ln>
        </p:spPr>
        <p:txBody>
          <a:bodyPr>
            <a:spAutoFit/>
          </a:bodyPr>
          <a:lstStyle/>
          <a:p>
            <a:pPr algn="ctr">
              <a:spcBef>
                <a:spcPct val="50000"/>
              </a:spcBef>
            </a:pPr>
            <a:r>
              <a:rPr lang="en-US" sz="2800" b="1">
                <a:solidFill>
                  <a:srgbClr val="C00000"/>
                </a:solidFill>
              </a:rPr>
              <a:t>NGUY CƠ MẤT ATTP CÓ THỂ XẢY RA TẠI BẤT KỲ ĐÂU TRONG CHUỖI THỰC PHẨM</a:t>
            </a:r>
          </a:p>
        </p:txBody>
      </p:sp>
      <p:sp>
        <p:nvSpPr>
          <p:cNvPr id="587795" name="AutoShape 19"/>
          <p:cNvSpPr>
            <a:spLocks noChangeArrowheads="1"/>
          </p:cNvSpPr>
          <p:nvPr/>
        </p:nvSpPr>
        <p:spPr bwMode="auto">
          <a:xfrm>
            <a:off x="228600" y="2971800"/>
            <a:ext cx="2057400" cy="609600"/>
          </a:xfrm>
          <a:prstGeom prst="wedgeRectCallout">
            <a:avLst>
              <a:gd name="adj1" fmla="val 43903"/>
              <a:gd name="adj2" fmla="val 111718"/>
            </a:avLst>
          </a:prstGeom>
          <a:solidFill>
            <a:srgbClr val="0000FF"/>
          </a:solidFill>
          <a:ln w="9525" algn="ctr">
            <a:solidFill>
              <a:schemeClr val="tx1"/>
            </a:solidFill>
            <a:miter lim="800000"/>
            <a:headEnd/>
            <a:tailEnd/>
          </a:ln>
        </p:spPr>
        <p:txBody>
          <a:bodyPr/>
          <a:lstStyle/>
          <a:p>
            <a:pPr algn="ctr"/>
            <a:r>
              <a:rPr lang="en-US" b="1">
                <a:solidFill>
                  <a:schemeClr val="bg1"/>
                </a:solidFill>
              </a:rPr>
              <a:t>Phân phối</a:t>
            </a:r>
          </a:p>
        </p:txBody>
      </p:sp>
      <p:sp>
        <p:nvSpPr>
          <p:cNvPr id="587796" name="AutoShape 20"/>
          <p:cNvSpPr>
            <a:spLocks noChangeArrowheads="1"/>
          </p:cNvSpPr>
          <p:nvPr/>
        </p:nvSpPr>
        <p:spPr bwMode="auto">
          <a:xfrm>
            <a:off x="0" y="4495800"/>
            <a:ext cx="1600200" cy="762000"/>
          </a:xfrm>
          <a:prstGeom prst="wedgeRectCallout">
            <a:avLst>
              <a:gd name="adj1" fmla="val 42162"/>
              <a:gd name="adj2" fmla="val 59375"/>
            </a:avLst>
          </a:prstGeom>
          <a:solidFill>
            <a:srgbClr val="0000FF"/>
          </a:solidFill>
          <a:ln w="9525" algn="ctr">
            <a:solidFill>
              <a:schemeClr val="tx1"/>
            </a:solidFill>
            <a:miter lim="800000"/>
            <a:headEnd/>
            <a:tailEnd/>
          </a:ln>
        </p:spPr>
        <p:txBody>
          <a:bodyPr/>
          <a:lstStyle/>
          <a:p>
            <a:pPr algn="ctr"/>
            <a:r>
              <a:rPr lang="en-US" sz="1600" b="1">
                <a:solidFill>
                  <a:schemeClr val="bg1"/>
                </a:solidFill>
              </a:rPr>
              <a:t>Nhà hàng, cửa hàng ăn uống</a:t>
            </a:r>
          </a:p>
        </p:txBody>
      </p:sp>
      <p:sp>
        <p:nvSpPr>
          <p:cNvPr id="587797" name="AutoShape 21"/>
          <p:cNvSpPr>
            <a:spLocks noChangeArrowheads="1"/>
          </p:cNvSpPr>
          <p:nvPr/>
        </p:nvSpPr>
        <p:spPr bwMode="auto">
          <a:xfrm>
            <a:off x="2667000" y="4267200"/>
            <a:ext cx="2057400" cy="381000"/>
          </a:xfrm>
          <a:prstGeom prst="wedgeRectCallout">
            <a:avLst>
              <a:gd name="adj1" fmla="val -8565"/>
              <a:gd name="adj2" fmla="val 162917"/>
            </a:avLst>
          </a:prstGeom>
          <a:solidFill>
            <a:srgbClr val="0000FF"/>
          </a:solidFill>
          <a:ln w="9525" algn="ctr">
            <a:solidFill>
              <a:schemeClr val="tx1"/>
            </a:solidFill>
            <a:miter lim="800000"/>
            <a:headEnd/>
            <a:tailEnd/>
          </a:ln>
        </p:spPr>
        <p:txBody>
          <a:bodyPr/>
          <a:lstStyle/>
          <a:p>
            <a:pPr algn="ctr"/>
            <a:r>
              <a:rPr lang="en-US" sz="1600" b="1">
                <a:solidFill>
                  <a:schemeClr val="bg1"/>
                </a:solidFill>
              </a:rPr>
              <a:t>Cửa hàng,siêu thị</a:t>
            </a:r>
          </a:p>
        </p:txBody>
      </p:sp>
      <p:sp>
        <p:nvSpPr>
          <p:cNvPr id="587798" name="AutoShape 22"/>
          <p:cNvSpPr>
            <a:spLocks noChangeArrowheads="1"/>
          </p:cNvSpPr>
          <p:nvPr/>
        </p:nvSpPr>
        <p:spPr bwMode="auto">
          <a:xfrm>
            <a:off x="1066800" y="6248400"/>
            <a:ext cx="2133600" cy="609600"/>
          </a:xfrm>
          <a:prstGeom prst="wedgeRectCallout">
            <a:avLst>
              <a:gd name="adj1" fmla="val 80134"/>
              <a:gd name="adj2" fmla="val -78384"/>
            </a:avLst>
          </a:prstGeom>
          <a:solidFill>
            <a:srgbClr val="0000FF"/>
          </a:solidFill>
          <a:ln w="9525" algn="ctr">
            <a:solidFill>
              <a:schemeClr val="tx1"/>
            </a:solidFill>
            <a:miter lim="800000"/>
            <a:headEnd/>
            <a:tailEnd/>
          </a:ln>
        </p:spPr>
        <p:txBody>
          <a:bodyPr/>
          <a:lstStyle/>
          <a:p>
            <a:pPr algn="ctr"/>
            <a:r>
              <a:rPr lang="en-US" b="1">
                <a:solidFill>
                  <a:schemeClr val="bg1"/>
                </a:solidFill>
              </a:rPr>
              <a:t>Chế biến tại nhà hàng, cửa hàng ăn</a:t>
            </a:r>
          </a:p>
        </p:txBody>
      </p:sp>
      <p:sp>
        <p:nvSpPr>
          <p:cNvPr id="587800" name="AutoShape 24"/>
          <p:cNvSpPr>
            <a:spLocks noChangeArrowheads="1"/>
          </p:cNvSpPr>
          <p:nvPr/>
        </p:nvSpPr>
        <p:spPr bwMode="auto">
          <a:xfrm>
            <a:off x="5105400" y="4267200"/>
            <a:ext cx="2057400" cy="381000"/>
          </a:xfrm>
          <a:prstGeom prst="wedgeRectCallout">
            <a:avLst>
              <a:gd name="adj1" fmla="val -67593"/>
              <a:gd name="adj2" fmla="val 244167"/>
            </a:avLst>
          </a:prstGeom>
          <a:solidFill>
            <a:srgbClr val="0000FF"/>
          </a:solidFill>
          <a:ln w="9525" algn="ctr">
            <a:solidFill>
              <a:schemeClr val="tx1"/>
            </a:solidFill>
            <a:miter lim="800000"/>
            <a:headEnd/>
            <a:tailEnd/>
          </a:ln>
        </p:spPr>
        <p:txBody>
          <a:bodyPr/>
          <a:lstStyle/>
          <a:p>
            <a:pPr algn="ctr"/>
            <a:r>
              <a:rPr lang="en-US" b="1">
                <a:solidFill>
                  <a:schemeClr val="bg1"/>
                </a:solidFill>
              </a:rPr>
              <a:t>Chế biến tại nhà</a:t>
            </a:r>
          </a:p>
        </p:txBody>
      </p:sp>
      <p:sp>
        <p:nvSpPr>
          <p:cNvPr id="587802" name="AutoShape 26"/>
          <p:cNvSpPr>
            <a:spLocks noChangeArrowheads="1"/>
          </p:cNvSpPr>
          <p:nvPr/>
        </p:nvSpPr>
        <p:spPr bwMode="auto">
          <a:xfrm>
            <a:off x="7391400" y="3124200"/>
            <a:ext cx="1600200" cy="609600"/>
          </a:xfrm>
          <a:prstGeom prst="wedgeRectCallout">
            <a:avLst>
              <a:gd name="adj1" fmla="val -181648"/>
              <a:gd name="adj2" fmla="val 111718"/>
            </a:avLst>
          </a:prstGeom>
          <a:solidFill>
            <a:srgbClr val="0000FF"/>
          </a:solidFill>
          <a:ln w="9525" algn="ctr">
            <a:solidFill>
              <a:schemeClr val="tx1"/>
            </a:solidFill>
            <a:miter lim="800000"/>
            <a:headEnd/>
            <a:tailEnd/>
          </a:ln>
        </p:spPr>
        <p:txBody>
          <a:bodyPr/>
          <a:lstStyle/>
          <a:p>
            <a:pPr algn="ctr"/>
            <a:r>
              <a:rPr lang="en-US" b="1">
                <a:solidFill>
                  <a:schemeClr val="bg1"/>
                </a:solidFill>
              </a:rPr>
              <a:t>Sơ chế biến</a:t>
            </a:r>
          </a:p>
        </p:txBody>
      </p:sp>
      <p:grpSp>
        <p:nvGrpSpPr>
          <p:cNvPr id="2" name="Group 35"/>
          <p:cNvGrpSpPr>
            <a:grpSpLocks/>
          </p:cNvGrpSpPr>
          <p:nvPr/>
        </p:nvGrpSpPr>
        <p:grpSpPr bwMode="auto">
          <a:xfrm>
            <a:off x="1600200" y="2971800"/>
            <a:ext cx="5524500" cy="3352800"/>
            <a:chOff x="1008" y="1872"/>
            <a:chExt cx="3480" cy="2112"/>
          </a:xfrm>
        </p:grpSpPr>
        <p:sp>
          <p:nvSpPr>
            <p:cNvPr id="17422" name="Freeform 25"/>
            <p:cNvSpPr>
              <a:spLocks/>
            </p:cNvSpPr>
            <p:nvPr/>
          </p:nvSpPr>
          <p:spPr bwMode="auto">
            <a:xfrm>
              <a:off x="2496" y="1872"/>
              <a:ext cx="1992" cy="576"/>
            </a:xfrm>
            <a:custGeom>
              <a:avLst/>
              <a:gdLst>
                <a:gd name="T0" fmla="*/ 0 w 1992"/>
                <a:gd name="T1" fmla="*/ 0 h 576"/>
                <a:gd name="T2" fmla="*/ 1824 w 1992"/>
                <a:gd name="T3" fmla="*/ 240 h 576"/>
                <a:gd name="T4" fmla="*/ 1008 w 1992"/>
                <a:gd name="T5" fmla="*/ 576 h 576"/>
                <a:gd name="T6" fmla="*/ 0 60000 65536"/>
                <a:gd name="T7" fmla="*/ 0 60000 65536"/>
                <a:gd name="T8" fmla="*/ 0 60000 65536"/>
                <a:gd name="T9" fmla="*/ 0 w 1992"/>
                <a:gd name="T10" fmla="*/ 0 h 576"/>
                <a:gd name="T11" fmla="*/ 1992 w 1992"/>
                <a:gd name="T12" fmla="*/ 576 h 576"/>
              </a:gdLst>
              <a:ahLst/>
              <a:cxnLst>
                <a:cxn ang="T6">
                  <a:pos x="T0" y="T1"/>
                </a:cxn>
                <a:cxn ang="T7">
                  <a:pos x="T2" y="T3"/>
                </a:cxn>
                <a:cxn ang="T8">
                  <a:pos x="T4" y="T5"/>
                </a:cxn>
              </a:cxnLst>
              <a:rect l="T9" t="T10" r="T11" b="T12"/>
              <a:pathLst>
                <a:path w="1992" h="576">
                  <a:moveTo>
                    <a:pt x="0" y="0"/>
                  </a:moveTo>
                  <a:cubicBezTo>
                    <a:pt x="828" y="72"/>
                    <a:pt x="1656" y="144"/>
                    <a:pt x="1824" y="240"/>
                  </a:cubicBezTo>
                  <a:cubicBezTo>
                    <a:pt x="1992" y="336"/>
                    <a:pt x="1144" y="520"/>
                    <a:pt x="1008" y="576"/>
                  </a:cubicBezTo>
                </a:path>
              </a:pathLst>
            </a:custGeom>
            <a:noFill/>
            <a:ln w="180975">
              <a:solidFill>
                <a:srgbClr val="800080"/>
              </a:solidFill>
              <a:round/>
              <a:headEnd/>
              <a:tailEnd/>
            </a:ln>
          </p:spPr>
          <p:txBody>
            <a:bodyPr/>
            <a:lstStyle/>
            <a:p>
              <a:endParaRPr lang="en-US"/>
            </a:p>
          </p:txBody>
        </p:sp>
        <p:sp>
          <p:nvSpPr>
            <p:cNvPr id="17423" name="Freeform 29"/>
            <p:cNvSpPr>
              <a:spLocks/>
            </p:cNvSpPr>
            <p:nvPr/>
          </p:nvSpPr>
          <p:spPr bwMode="auto">
            <a:xfrm>
              <a:off x="1760" y="2496"/>
              <a:ext cx="1072" cy="56"/>
            </a:xfrm>
            <a:custGeom>
              <a:avLst/>
              <a:gdLst>
                <a:gd name="T0" fmla="*/ 1072 w 1072"/>
                <a:gd name="T1" fmla="*/ 0 h 56"/>
                <a:gd name="T2" fmla="*/ 160 w 1072"/>
                <a:gd name="T3" fmla="*/ 48 h 56"/>
                <a:gd name="T4" fmla="*/ 112 w 1072"/>
                <a:gd name="T5" fmla="*/ 48 h 56"/>
                <a:gd name="T6" fmla="*/ 0 60000 65536"/>
                <a:gd name="T7" fmla="*/ 0 60000 65536"/>
                <a:gd name="T8" fmla="*/ 0 60000 65536"/>
                <a:gd name="T9" fmla="*/ 0 w 1072"/>
                <a:gd name="T10" fmla="*/ 0 h 56"/>
                <a:gd name="T11" fmla="*/ 1072 w 1072"/>
                <a:gd name="T12" fmla="*/ 56 h 56"/>
              </a:gdLst>
              <a:ahLst/>
              <a:cxnLst>
                <a:cxn ang="T6">
                  <a:pos x="T0" y="T1"/>
                </a:cxn>
                <a:cxn ang="T7">
                  <a:pos x="T2" y="T3"/>
                </a:cxn>
                <a:cxn ang="T8">
                  <a:pos x="T4" y="T5"/>
                </a:cxn>
              </a:cxnLst>
              <a:rect l="T9" t="T10" r="T11" b="T12"/>
              <a:pathLst>
                <a:path w="1072" h="56">
                  <a:moveTo>
                    <a:pt x="1072" y="0"/>
                  </a:moveTo>
                  <a:cubicBezTo>
                    <a:pt x="696" y="20"/>
                    <a:pt x="320" y="40"/>
                    <a:pt x="160" y="48"/>
                  </a:cubicBezTo>
                  <a:cubicBezTo>
                    <a:pt x="0" y="56"/>
                    <a:pt x="56" y="52"/>
                    <a:pt x="112" y="48"/>
                  </a:cubicBezTo>
                </a:path>
              </a:pathLst>
            </a:custGeom>
            <a:noFill/>
            <a:ln w="180975">
              <a:solidFill>
                <a:srgbClr val="800080"/>
              </a:solidFill>
              <a:round/>
              <a:headEnd/>
              <a:tailEnd/>
            </a:ln>
          </p:spPr>
          <p:txBody>
            <a:bodyPr/>
            <a:lstStyle/>
            <a:p>
              <a:endParaRPr lang="en-US"/>
            </a:p>
          </p:txBody>
        </p:sp>
        <p:sp>
          <p:nvSpPr>
            <p:cNvPr id="17424" name="Freeform 30"/>
            <p:cNvSpPr>
              <a:spLocks/>
            </p:cNvSpPr>
            <p:nvPr/>
          </p:nvSpPr>
          <p:spPr bwMode="auto">
            <a:xfrm>
              <a:off x="1008" y="2832"/>
              <a:ext cx="1576" cy="672"/>
            </a:xfrm>
            <a:custGeom>
              <a:avLst/>
              <a:gdLst>
                <a:gd name="T0" fmla="*/ 184 w 1576"/>
                <a:gd name="T1" fmla="*/ 0 h 672"/>
                <a:gd name="T2" fmla="*/ 232 w 1576"/>
                <a:gd name="T3" fmla="*/ 336 h 672"/>
                <a:gd name="T4" fmla="*/ 1576 w 1576"/>
                <a:gd name="T5" fmla="*/ 672 h 672"/>
                <a:gd name="T6" fmla="*/ 0 60000 65536"/>
                <a:gd name="T7" fmla="*/ 0 60000 65536"/>
                <a:gd name="T8" fmla="*/ 0 60000 65536"/>
                <a:gd name="T9" fmla="*/ 0 w 1576"/>
                <a:gd name="T10" fmla="*/ 0 h 672"/>
                <a:gd name="T11" fmla="*/ 1576 w 1576"/>
                <a:gd name="T12" fmla="*/ 672 h 672"/>
              </a:gdLst>
              <a:ahLst/>
              <a:cxnLst>
                <a:cxn ang="T6">
                  <a:pos x="T0" y="T1"/>
                </a:cxn>
                <a:cxn ang="T7">
                  <a:pos x="T2" y="T3"/>
                </a:cxn>
                <a:cxn ang="T8">
                  <a:pos x="T4" y="T5"/>
                </a:cxn>
              </a:cxnLst>
              <a:rect l="T9" t="T10" r="T11" b="T12"/>
              <a:pathLst>
                <a:path w="1576" h="672">
                  <a:moveTo>
                    <a:pt x="184" y="0"/>
                  </a:moveTo>
                  <a:cubicBezTo>
                    <a:pt x="92" y="112"/>
                    <a:pt x="0" y="224"/>
                    <a:pt x="232" y="336"/>
                  </a:cubicBezTo>
                  <a:cubicBezTo>
                    <a:pt x="464" y="448"/>
                    <a:pt x="1352" y="616"/>
                    <a:pt x="1576" y="672"/>
                  </a:cubicBezTo>
                </a:path>
              </a:pathLst>
            </a:custGeom>
            <a:noFill/>
            <a:ln w="180975">
              <a:solidFill>
                <a:srgbClr val="800080"/>
              </a:solidFill>
              <a:round/>
              <a:headEnd/>
              <a:tailEnd/>
            </a:ln>
          </p:spPr>
          <p:txBody>
            <a:bodyPr/>
            <a:lstStyle/>
            <a:p>
              <a:endParaRPr lang="en-US"/>
            </a:p>
          </p:txBody>
        </p:sp>
        <p:sp>
          <p:nvSpPr>
            <p:cNvPr id="17425" name="Freeform 31"/>
            <p:cNvSpPr>
              <a:spLocks/>
            </p:cNvSpPr>
            <p:nvPr/>
          </p:nvSpPr>
          <p:spPr bwMode="auto">
            <a:xfrm>
              <a:off x="1256" y="2832"/>
              <a:ext cx="280" cy="576"/>
            </a:xfrm>
            <a:custGeom>
              <a:avLst/>
              <a:gdLst>
                <a:gd name="T0" fmla="*/ 40 w 280"/>
                <a:gd name="T1" fmla="*/ 0 h 576"/>
                <a:gd name="T2" fmla="*/ 40 w 280"/>
                <a:gd name="T3" fmla="*/ 384 h 576"/>
                <a:gd name="T4" fmla="*/ 280 w 280"/>
                <a:gd name="T5" fmla="*/ 576 h 576"/>
                <a:gd name="T6" fmla="*/ 0 60000 65536"/>
                <a:gd name="T7" fmla="*/ 0 60000 65536"/>
                <a:gd name="T8" fmla="*/ 0 60000 65536"/>
                <a:gd name="T9" fmla="*/ 0 w 280"/>
                <a:gd name="T10" fmla="*/ 0 h 576"/>
                <a:gd name="T11" fmla="*/ 280 w 280"/>
                <a:gd name="T12" fmla="*/ 576 h 576"/>
              </a:gdLst>
              <a:ahLst/>
              <a:cxnLst>
                <a:cxn ang="T6">
                  <a:pos x="T0" y="T1"/>
                </a:cxn>
                <a:cxn ang="T7">
                  <a:pos x="T2" y="T3"/>
                </a:cxn>
                <a:cxn ang="T8">
                  <a:pos x="T4" y="T5"/>
                </a:cxn>
              </a:cxnLst>
              <a:rect l="T9" t="T10" r="T11" b="T12"/>
              <a:pathLst>
                <a:path w="280" h="576">
                  <a:moveTo>
                    <a:pt x="40" y="0"/>
                  </a:moveTo>
                  <a:cubicBezTo>
                    <a:pt x="20" y="144"/>
                    <a:pt x="0" y="288"/>
                    <a:pt x="40" y="384"/>
                  </a:cubicBezTo>
                  <a:cubicBezTo>
                    <a:pt x="80" y="480"/>
                    <a:pt x="240" y="544"/>
                    <a:pt x="280" y="576"/>
                  </a:cubicBezTo>
                </a:path>
              </a:pathLst>
            </a:custGeom>
            <a:noFill/>
            <a:ln w="180975">
              <a:solidFill>
                <a:srgbClr val="800080"/>
              </a:solidFill>
              <a:round/>
              <a:headEnd/>
              <a:tailEnd/>
            </a:ln>
          </p:spPr>
          <p:txBody>
            <a:bodyPr/>
            <a:lstStyle/>
            <a:p>
              <a:endParaRPr lang="en-US"/>
            </a:p>
          </p:txBody>
        </p:sp>
        <p:sp>
          <p:nvSpPr>
            <p:cNvPr id="17426" name="Freeform 32"/>
            <p:cNvSpPr>
              <a:spLocks/>
            </p:cNvSpPr>
            <p:nvPr/>
          </p:nvSpPr>
          <p:spPr bwMode="auto">
            <a:xfrm>
              <a:off x="1728" y="3600"/>
              <a:ext cx="576" cy="144"/>
            </a:xfrm>
            <a:custGeom>
              <a:avLst/>
              <a:gdLst>
                <a:gd name="T0" fmla="*/ 0 w 576"/>
                <a:gd name="T1" fmla="*/ 0 h 144"/>
                <a:gd name="T2" fmla="*/ 576 w 576"/>
                <a:gd name="T3" fmla="*/ 144 h 144"/>
                <a:gd name="T4" fmla="*/ 0 60000 65536"/>
                <a:gd name="T5" fmla="*/ 0 60000 65536"/>
                <a:gd name="T6" fmla="*/ 0 w 576"/>
                <a:gd name="T7" fmla="*/ 0 h 144"/>
                <a:gd name="T8" fmla="*/ 576 w 576"/>
                <a:gd name="T9" fmla="*/ 144 h 144"/>
              </a:gdLst>
              <a:ahLst/>
              <a:cxnLst>
                <a:cxn ang="T4">
                  <a:pos x="T0" y="T1"/>
                </a:cxn>
                <a:cxn ang="T5">
                  <a:pos x="T2" y="T3"/>
                </a:cxn>
              </a:cxnLst>
              <a:rect l="T6" t="T7" r="T8" b="T9"/>
              <a:pathLst>
                <a:path w="576" h="144">
                  <a:moveTo>
                    <a:pt x="0" y="0"/>
                  </a:moveTo>
                  <a:cubicBezTo>
                    <a:pt x="240" y="60"/>
                    <a:pt x="480" y="120"/>
                    <a:pt x="576" y="144"/>
                  </a:cubicBezTo>
                </a:path>
              </a:pathLst>
            </a:custGeom>
            <a:noFill/>
            <a:ln w="180975">
              <a:solidFill>
                <a:srgbClr val="800080"/>
              </a:solidFill>
              <a:round/>
              <a:headEnd/>
              <a:tailEnd/>
            </a:ln>
          </p:spPr>
          <p:txBody>
            <a:bodyPr/>
            <a:lstStyle/>
            <a:p>
              <a:endParaRPr lang="en-US"/>
            </a:p>
          </p:txBody>
        </p:sp>
        <p:sp>
          <p:nvSpPr>
            <p:cNvPr id="17427" name="Freeform 33"/>
            <p:cNvSpPr>
              <a:spLocks/>
            </p:cNvSpPr>
            <p:nvPr/>
          </p:nvSpPr>
          <p:spPr bwMode="auto">
            <a:xfrm>
              <a:off x="2592" y="3792"/>
              <a:ext cx="1680" cy="192"/>
            </a:xfrm>
            <a:custGeom>
              <a:avLst/>
              <a:gdLst>
                <a:gd name="T0" fmla="*/ 0 w 1680"/>
                <a:gd name="T1" fmla="*/ 0 h 192"/>
                <a:gd name="T2" fmla="*/ 1680 w 1680"/>
                <a:gd name="T3" fmla="*/ 192 h 192"/>
                <a:gd name="T4" fmla="*/ 0 60000 65536"/>
                <a:gd name="T5" fmla="*/ 0 60000 65536"/>
                <a:gd name="T6" fmla="*/ 0 w 1680"/>
                <a:gd name="T7" fmla="*/ 0 h 192"/>
                <a:gd name="T8" fmla="*/ 1680 w 1680"/>
                <a:gd name="T9" fmla="*/ 192 h 192"/>
              </a:gdLst>
              <a:ahLst/>
              <a:cxnLst>
                <a:cxn ang="T4">
                  <a:pos x="T0" y="T1"/>
                </a:cxn>
                <a:cxn ang="T5">
                  <a:pos x="T2" y="T3"/>
                </a:cxn>
              </a:cxnLst>
              <a:rect l="T6" t="T7" r="T8" b="T9"/>
              <a:pathLst>
                <a:path w="1680" h="192">
                  <a:moveTo>
                    <a:pt x="0" y="0"/>
                  </a:moveTo>
                  <a:cubicBezTo>
                    <a:pt x="700" y="80"/>
                    <a:pt x="1400" y="160"/>
                    <a:pt x="1680" y="192"/>
                  </a:cubicBezTo>
                </a:path>
              </a:pathLst>
            </a:custGeom>
            <a:noFill/>
            <a:ln w="180975">
              <a:solidFill>
                <a:srgbClr val="800080"/>
              </a:solidFill>
              <a:round/>
              <a:headEnd/>
              <a:tailEnd type="triangle" w="med" len="med"/>
            </a:ln>
          </p:spPr>
          <p:txBody>
            <a:bodyPr/>
            <a:lstStyle/>
            <a:p>
              <a:endParaRPr lang="en-US"/>
            </a:p>
          </p:txBody>
        </p:sp>
        <p:sp>
          <p:nvSpPr>
            <p:cNvPr id="17428" name="Freeform 34"/>
            <p:cNvSpPr>
              <a:spLocks/>
            </p:cNvSpPr>
            <p:nvPr/>
          </p:nvSpPr>
          <p:spPr bwMode="auto">
            <a:xfrm>
              <a:off x="3024" y="3504"/>
              <a:ext cx="528" cy="48"/>
            </a:xfrm>
            <a:custGeom>
              <a:avLst/>
              <a:gdLst>
                <a:gd name="T0" fmla="*/ 0 w 1680"/>
                <a:gd name="T1" fmla="*/ 0 h 192"/>
                <a:gd name="T2" fmla="*/ 0 w 1680"/>
                <a:gd name="T3" fmla="*/ 0 h 192"/>
                <a:gd name="T4" fmla="*/ 0 60000 65536"/>
                <a:gd name="T5" fmla="*/ 0 60000 65536"/>
                <a:gd name="T6" fmla="*/ 0 w 1680"/>
                <a:gd name="T7" fmla="*/ 0 h 192"/>
                <a:gd name="T8" fmla="*/ 1680 w 1680"/>
                <a:gd name="T9" fmla="*/ 192 h 192"/>
              </a:gdLst>
              <a:ahLst/>
              <a:cxnLst>
                <a:cxn ang="T4">
                  <a:pos x="T0" y="T1"/>
                </a:cxn>
                <a:cxn ang="T5">
                  <a:pos x="T2" y="T3"/>
                </a:cxn>
              </a:cxnLst>
              <a:rect l="T6" t="T7" r="T8" b="T9"/>
              <a:pathLst>
                <a:path w="1680" h="192">
                  <a:moveTo>
                    <a:pt x="0" y="0"/>
                  </a:moveTo>
                  <a:cubicBezTo>
                    <a:pt x="700" y="80"/>
                    <a:pt x="1400" y="160"/>
                    <a:pt x="1680" y="192"/>
                  </a:cubicBezTo>
                </a:path>
              </a:pathLst>
            </a:custGeom>
            <a:noFill/>
            <a:ln w="180975">
              <a:solidFill>
                <a:srgbClr val="800080"/>
              </a:solidFill>
              <a:round/>
              <a:headEnd/>
              <a:tailEnd type="triangle" w="med" len="med"/>
            </a:ln>
          </p:spPr>
          <p:txBody>
            <a:bodyPr/>
            <a:lstStyle/>
            <a:p>
              <a:endParaRPr lang="en-US"/>
            </a:p>
          </p:txBody>
        </p:sp>
      </p:grpSp>
      <p:sp>
        <p:nvSpPr>
          <p:cNvPr id="23" name="Rectangle 22"/>
          <p:cNvSpPr/>
          <p:nvPr/>
        </p:nvSpPr>
        <p:spPr>
          <a:xfrm>
            <a:off x="2501900" y="1282700"/>
            <a:ext cx="4267200" cy="469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5" name="AutoShape 16"/>
          <p:cNvSpPr>
            <a:spLocks noChangeArrowheads="1"/>
          </p:cNvSpPr>
          <p:nvPr/>
        </p:nvSpPr>
        <p:spPr bwMode="auto">
          <a:xfrm>
            <a:off x="4394200" y="1409700"/>
            <a:ext cx="1727200" cy="889000"/>
          </a:xfrm>
          <a:prstGeom prst="wedgeRectCallout">
            <a:avLst>
              <a:gd name="adj1" fmla="val -45565"/>
              <a:gd name="adj2" fmla="val 84375"/>
            </a:avLst>
          </a:prstGeom>
          <a:solidFill>
            <a:srgbClr val="0000FF"/>
          </a:solidFill>
          <a:ln w="9525" algn="ctr">
            <a:solidFill>
              <a:schemeClr val="tx1"/>
            </a:solidFill>
            <a:miter lim="800000"/>
            <a:headEnd/>
            <a:tailEnd/>
          </a:ln>
        </p:spPr>
        <p:txBody>
          <a:bodyPr/>
          <a:lstStyle/>
          <a:p>
            <a:pPr algn="ctr"/>
            <a:r>
              <a:rPr lang="en-US" b="1">
                <a:solidFill>
                  <a:schemeClr val="bg1"/>
                </a:solidFill>
              </a:rPr>
              <a:t>Sản xuất, nuôi trồng</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repeatCount="indefinite"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3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animEffect transition="in" filter="fade">
                                      <p:cBhvr>
                                        <p:cTn id="14" dur="500"/>
                                        <p:tgtEl>
                                          <p:spTgt spid="25"/>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0" fill="hold" grpId="0" nodeType="clickEffect">
                                  <p:stCondLst>
                                    <p:cond delay="0"/>
                                  </p:stCondLst>
                                  <p:childTnLst>
                                    <p:set>
                                      <p:cBhvr>
                                        <p:cTn id="18" dur="1" fill="hold">
                                          <p:stCondLst>
                                            <p:cond delay="0"/>
                                          </p:stCondLst>
                                        </p:cTn>
                                        <p:tgtEl>
                                          <p:spTgt spid="587802"/>
                                        </p:tgtEl>
                                        <p:attrNameLst>
                                          <p:attrName>style.visibility</p:attrName>
                                        </p:attrNameLst>
                                      </p:cBhvr>
                                      <p:to>
                                        <p:strVal val="visible"/>
                                      </p:to>
                                    </p:set>
                                    <p:anim calcmode="lin" valueType="num">
                                      <p:cBhvr>
                                        <p:cTn id="19" dur="500" fill="hold"/>
                                        <p:tgtEl>
                                          <p:spTgt spid="587802"/>
                                        </p:tgtEl>
                                        <p:attrNameLst>
                                          <p:attrName>ppt_w</p:attrName>
                                        </p:attrNameLst>
                                      </p:cBhvr>
                                      <p:tavLst>
                                        <p:tav tm="0">
                                          <p:val>
                                            <p:fltVal val="0"/>
                                          </p:val>
                                        </p:tav>
                                        <p:tav tm="100000">
                                          <p:val>
                                            <p:strVal val="#ppt_w"/>
                                          </p:val>
                                        </p:tav>
                                      </p:tavLst>
                                    </p:anim>
                                    <p:anim calcmode="lin" valueType="num">
                                      <p:cBhvr>
                                        <p:cTn id="20" dur="500" fill="hold"/>
                                        <p:tgtEl>
                                          <p:spTgt spid="587802"/>
                                        </p:tgtEl>
                                        <p:attrNameLst>
                                          <p:attrName>ppt_h</p:attrName>
                                        </p:attrNameLst>
                                      </p:cBhvr>
                                      <p:tavLst>
                                        <p:tav tm="0">
                                          <p:val>
                                            <p:fltVal val="0"/>
                                          </p:val>
                                        </p:tav>
                                        <p:tav tm="100000">
                                          <p:val>
                                            <p:strVal val="#ppt_h"/>
                                          </p:val>
                                        </p:tav>
                                      </p:tavLst>
                                    </p:anim>
                                    <p:animEffect transition="in" filter="fade">
                                      <p:cBhvr>
                                        <p:cTn id="21" dur="500"/>
                                        <p:tgtEl>
                                          <p:spTgt spid="587802"/>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0" fill="hold" grpId="0" nodeType="clickEffect">
                                  <p:stCondLst>
                                    <p:cond delay="0"/>
                                  </p:stCondLst>
                                  <p:childTnLst>
                                    <p:set>
                                      <p:cBhvr>
                                        <p:cTn id="25" dur="1" fill="hold">
                                          <p:stCondLst>
                                            <p:cond delay="0"/>
                                          </p:stCondLst>
                                        </p:cTn>
                                        <p:tgtEl>
                                          <p:spTgt spid="587795"/>
                                        </p:tgtEl>
                                        <p:attrNameLst>
                                          <p:attrName>style.visibility</p:attrName>
                                        </p:attrNameLst>
                                      </p:cBhvr>
                                      <p:to>
                                        <p:strVal val="visible"/>
                                      </p:to>
                                    </p:set>
                                    <p:anim calcmode="lin" valueType="num">
                                      <p:cBhvr>
                                        <p:cTn id="26" dur="500" fill="hold"/>
                                        <p:tgtEl>
                                          <p:spTgt spid="587795"/>
                                        </p:tgtEl>
                                        <p:attrNameLst>
                                          <p:attrName>ppt_w</p:attrName>
                                        </p:attrNameLst>
                                      </p:cBhvr>
                                      <p:tavLst>
                                        <p:tav tm="0">
                                          <p:val>
                                            <p:fltVal val="0"/>
                                          </p:val>
                                        </p:tav>
                                        <p:tav tm="100000">
                                          <p:val>
                                            <p:strVal val="#ppt_w"/>
                                          </p:val>
                                        </p:tav>
                                      </p:tavLst>
                                    </p:anim>
                                    <p:anim calcmode="lin" valueType="num">
                                      <p:cBhvr>
                                        <p:cTn id="27" dur="500" fill="hold"/>
                                        <p:tgtEl>
                                          <p:spTgt spid="587795"/>
                                        </p:tgtEl>
                                        <p:attrNameLst>
                                          <p:attrName>ppt_h</p:attrName>
                                        </p:attrNameLst>
                                      </p:cBhvr>
                                      <p:tavLst>
                                        <p:tav tm="0">
                                          <p:val>
                                            <p:fltVal val="0"/>
                                          </p:val>
                                        </p:tav>
                                        <p:tav tm="100000">
                                          <p:val>
                                            <p:strVal val="#ppt_h"/>
                                          </p:val>
                                        </p:tav>
                                      </p:tavLst>
                                    </p:anim>
                                    <p:animEffect transition="in" filter="fade">
                                      <p:cBhvr>
                                        <p:cTn id="28" dur="500"/>
                                        <p:tgtEl>
                                          <p:spTgt spid="587795"/>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0" fill="hold" grpId="0" nodeType="clickEffect">
                                  <p:stCondLst>
                                    <p:cond delay="0"/>
                                  </p:stCondLst>
                                  <p:childTnLst>
                                    <p:set>
                                      <p:cBhvr>
                                        <p:cTn id="32" dur="1" fill="hold">
                                          <p:stCondLst>
                                            <p:cond delay="0"/>
                                          </p:stCondLst>
                                        </p:cTn>
                                        <p:tgtEl>
                                          <p:spTgt spid="587796"/>
                                        </p:tgtEl>
                                        <p:attrNameLst>
                                          <p:attrName>style.visibility</p:attrName>
                                        </p:attrNameLst>
                                      </p:cBhvr>
                                      <p:to>
                                        <p:strVal val="visible"/>
                                      </p:to>
                                    </p:set>
                                    <p:anim calcmode="lin" valueType="num">
                                      <p:cBhvr>
                                        <p:cTn id="33" dur="500" fill="hold"/>
                                        <p:tgtEl>
                                          <p:spTgt spid="587796"/>
                                        </p:tgtEl>
                                        <p:attrNameLst>
                                          <p:attrName>ppt_w</p:attrName>
                                        </p:attrNameLst>
                                      </p:cBhvr>
                                      <p:tavLst>
                                        <p:tav tm="0">
                                          <p:val>
                                            <p:fltVal val="0"/>
                                          </p:val>
                                        </p:tav>
                                        <p:tav tm="100000">
                                          <p:val>
                                            <p:strVal val="#ppt_w"/>
                                          </p:val>
                                        </p:tav>
                                      </p:tavLst>
                                    </p:anim>
                                    <p:anim calcmode="lin" valueType="num">
                                      <p:cBhvr>
                                        <p:cTn id="34" dur="500" fill="hold"/>
                                        <p:tgtEl>
                                          <p:spTgt spid="587796"/>
                                        </p:tgtEl>
                                        <p:attrNameLst>
                                          <p:attrName>ppt_h</p:attrName>
                                        </p:attrNameLst>
                                      </p:cBhvr>
                                      <p:tavLst>
                                        <p:tav tm="0">
                                          <p:val>
                                            <p:fltVal val="0"/>
                                          </p:val>
                                        </p:tav>
                                        <p:tav tm="100000">
                                          <p:val>
                                            <p:strVal val="#ppt_h"/>
                                          </p:val>
                                        </p:tav>
                                      </p:tavLst>
                                    </p:anim>
                                    <p:animEffect transition="in" filter="fade">
                                      <p:cBhvr>
                                        <p:cTn id="35" dur="500"/>
                                        <p:tgtEl>
                                          <p:spTgt spid="587796"/>
                                        </p:tgtEl>
                                      </p:cBhvr>
                                    </p:animEffect>
                                  </p:childTnLst>
                                </p:cTn>
                              </p:par>
                              <p:par>
                                <p:cTn id="36" presetID="53" presetClass="entr" presetSubtype="0" fill="hold" grpId="0" nodeType="withEffect">
                                  <p:stCondLst>
                                    <p:cond delay="0"/>
                                  </p:stCondLst>
                                  <p:childTnLst>
                                    <p:set>
                                      <p:cBhvr>
                                        <p:cTn id="37" dur="1" fill="hold">
                                          <p:stCondLst>
                                            <p:cond delay="0"/>
                                          </p:stCondLst>
                                        </p:cTn>
                                        <p:tgtEl>
                                          <p:spTgt spid="587798"/>
                                        </p:tgtEl>
                                        <p:attrNameLst>
                                          <p:attrName>style.visibility</p:attrName>
                                        </p:attrNameLst>
                                      </p:cBhvr>
                                      <p:to>
                                        <p:strVal val="visible"/>
                                      </p:to>
                                    </p:set>
                                    <p:anim calcmode="lin" valueType="num">
                                      <p:cBhvr>
                                        <p:cTn id="38" dur="500" fill="hold"/>
                                        <p:tgtEl>
                                          <p:spTgt spid="587798"/>
                                        </p:tgtEl>
                                        <p:attrNameLst>
                                          <p:attrName>ppt_w</p:attrName>
                                        </p:attrNameLst>
                                      </p:cBhvr>
                                      <p:tavLst>
                                        <p:tav tm="0">
                                          <p:val>
                                            <p:fltVal val="0"/>
                                          </p:val>
                                        </p:tav>
                                        <p:tav tm="100000">
                                          <p:val>
                                            <p:strVal val="#ppt_w"/>
                                          </p:val>
                                        </p:tav>
                                      </p:tavLst>
                                    </p:anim>
                                    <p:anim calcmode="lin" valueType="num">
                                      <p:cBhvr>
                                        <p:cTn id="39" dur="500" fill="hold"/>
                                        <p:tgtEl>
                                          <p:spTgt spid="587798"/>
                                        </p:tgtEl>
                                        <p:attrNameLst>
                                          <p:attrName>ppt_h</p:attrName>
                                        </p:attrNameLst>
                                      </p:cBhvr>
                                      <p:tavLst>
                                        <p:tav tm="0">
                                          <p:val>
                                            <p:fltVal val="0"/>
                                          </p:val>
                                        </p:tav>
                                        <p:tav tm="100000">
                                          <p:val>
                                            <p:strVal val="#ppt_h"/>
                                          </p:val>
                                        </p:tav>
                                      </p:tavLst>
                                    </p:anim>
                                    <p:animEffect transition="in" filter="fade">
                                      <p:cBhvr>
                                        <p:cTn id="40" dur="500"/>
                                        <p:tgtEl>
                                          <p:spTgt spid="587798"/>
                                        </p:tgtEl>
                                      </p:cBhvr>
                                    </p:animEffect>
                                  </p:childTnLst>
                                </p:cTn>
                              </p:par>
                            </p:childTnLst>
                          </p:cTn>
                        </p:par>
                      </p:childTnLst>
                    </p:cTn>
                  </p:par>
                  <p:par>
                    <p:cTn id="41" fill="hold">
                      <p:stCondLst>
                        <p:cond delay="indefinite"/>
                      </p:stCondLst>
                      <p:childTnLst>
                        <p:par>
                          <p:cTn id="42" fill="hold">
                            <p:stCondLst>
                              <p:cond delay="0"/>
                            </p:stCondLst>
                            <p:childTnLst>
                              <p:par>
                                <p:cTn id="43" presetID="53" presetClass="entr" presetSubtype="0" fill="hold" grpId="0" nodeType="clickEffect">
                                  <p:stCondLst>
                                    <p:cond delay="0"/>
                                  </p:stCondLst>
                                  <p:childTnLst>
                                    <p:set>
                                      <p:cBhvr>
                                        <p:cTn id="44" dur="1" fill="hold">
                                          <p:stCondLst>
                                            <p:cond delay="0"/>
                                          </p:stCondLst>
                                        </p:cTn>
                                        <p:tgtEl>
                                          <p:spTgt spid="587797"/>
                                        </p:tgtEl>
                                        <p:attrNameLst>
                                          <p:attrName>style.visibility</p:attrName>
                                        </p:attrNameLst>
                                      </p:cBhvr>
                                      <p:to>
                                        <p:strVal val="visible"/>
                                      </p:to>
                                    </p:set>
                                    <p:anim calcmode="lin" valueType="num">
                                      <p:cBhvr>
                                        <p:cTn id="45" dur="500" fill="hold"/>
                                        <p:tgtEl>
                                          <p:spTgt spid="587797"/>
                                        </p:tgtEl>
                                        <p:attrNameLst>
                                          <p:attrName>ppt_w</p:attrName>
                                        </p:attrNameLst>
                                      </p:cBhvr>
                                      <p:tavLst>
                                        <p:tav tm="0">
                                          <p:val>
                                            <p:fltVal val="0"/>
                                          </p:val>
                                        </p:tav>
                                        <p:tav tm="100000">
                                          <p:val>
                                            <p:strVal val="#ppt_w"/>
                                          </p:val>
                                        </p:tav>
                                      </p:tavLst>
                                    </p:anim>
                                    <p:anim calcmode="lin" valueType="num">
                                      <p:cBhvr>
                                        <p:cTn id="46" dur="500" fill="hold"/>
                                        <p:tgtEl>
                                          <p:spTgt spid="587797"/>
                                        </p:tgtEl>
                                        <p:attrNameLst>
                                          <p:attrName>ppt_h</p:attrName>
                                        </p:attrNameLst>
                                      </p:cBhvr>
                                      <p:tavLst>
                                        <p:tav tm="0">
                                          <p:val>
                                            <p:fltVal val="0"/>
                                          </p:val>
                                        </p:tav>
                                        <p:tav tm="100000">
                                          <p:val>
                                            <p:strVal val="#ppt_h"/>
                                          </p:val>
                                        </p:tav>
                                      </p:tavLst>
                                    </p:anim>
                                    <p:animEffect transition="in" filter="fade">
                                      <p:cBhvr>
                                        <p:cTn id="47" dur="500"/>
                                        <p:tgtEl>
                                          <p:spTgt spid="587797"/>
                                        </p:tgtEl>
                                      </p:cBhvr>
                                    </p:animEffect>
                                  </p:childTnLst>
                                </p:cTn>
                              </p:par>
                              <p:par>
                                <p:cTn id="48" presetID="53" presetClass="entr" presetSubtype="0" fill="hold" grpId="0" nodeType="withEffect">
                                  <p:stCondLst>
                                    <p:cond delay="0"/>
                                  </p:stCondLst>
                                  <p:childTnLst>
                                    <p:set>
                                      <p:cBhvr>
                                        <p:cTn id="49" dur="1" fill="hold">
                                          <p:stCondLst>
                                            <p:cond delay="0"/>
                                          </p:stCondLst>
                                        </p:cTn>
                                        <p:tgtEl>
                                          <p:spTgt spid="587800"/>
                                        </p:tgtEl>
                                        <p:attrNameLst>
                                          <p:attrName>style.visibility</p:attrName>
                                        </p:attrNameLst>
                                      </p:cBhvr>
                                      <p:to>
                                        <p:strVal val="visible"/>
                                      </p:to>
                                    </p:set>
                                    <p:anim calcmode="lin" valueType="num">
                                      <p:cBhvr>
                                        <p:cTn id="50" dur="500" fill="hold"/>
                                        <p:tgtEl>
                                          <p:spTgt spid="587800"/>
                                        </p:tgtEl>
                                        <p:attrNameLst>
                                          <p:attrName>ppt_w</p:attrName>
                                        </p:attrNameLst>
                                      </p:cBhvr>
                                      <p:tavLst>
                                        <p:tav tm="0">
                                          <p:val>
                                            <p:fltVal val="0"/>
                                          </p:val>
                                        </p:tav>
                                        <p:tav tm="100000">
                                          <p:val>
                                            <p:strVal val="#ppt_w"/>
                                          </p:val>
                                        </p:tav>
                                      </p:tavLst>
                                    </p:anim>
                                    <p:anim calcmode="lin" valueType="num">
                                      <p:cBhvr>
                                        <p:cTn id="51" dur="500" fill="hold"/>
                                        <p:tgtEl>
                                          <p:spTgt spid="587800"/>
                                        </p:tgtEl>
                                        <p:attrNameLst>
                                          <p:attrName>ppt_h</p:attrName>
                                        </p:attrNameLst>
                                      </p:cBhvr>
                                      <p:tavLst>
                                        <p:tav tm="0">
                                          <p:val>
                                            <p:fltVal val="0"/>
                                          </p:val>
                                        </p:tav>
                                        <p:tav tm="100000">
                                          <p:val>
                                            <p:strVal val="#ppt_h"/>
                                          </p:val>
                                        </p:tav>
                                      </p:tavLst>
                                    </p:anim>
                                    <p:animEffect transition="in" filter="fade">
                                      <p:cBhvr>
                                        <p:cTn id="52" dur="500"/>
                                        <p:tgtEl>
                                          <p:spTgt spid="5878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7795" grpId="0" animBg="1"/>
      <p:bldP spid="587796" grpId="0" animBg="1"/>
      <p:bldP spid="587797" grpId="0" animBg="1"/>
      <p:bldP spid="587798" grpId="0" animBg="1"/>
      <p:bldP spid="587800" grpId="0" animBg="1"/>
      <p:bldP spid="587802" grpId="0" animBg="1"/>
      <p:bldP spid="25"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0" y="0"/>
            <a:ext cx="9144000" cy="762000"/>
          </a:xfrm>
          <a:gradFill rotWithShape="1">
            <a:gsLst>
              <a:gs pos="0">
                <a:srgbClr val="00FFFF"/>
              </a:gs>
              <a:gs pos="50000">
                <a:srgbClr val="FFFFFF"/>
              </a:gs>
              <a:gs pos="100000">
                <a:srgbClr val="00FFFF"/>
              </a:gs>
            </a:gsLst>
            <a:lin ang="5400000" scaled="1"/>
          </a:gradFill>
          <a:ln w="9525">
            <a:miter lim="800000"/>
            <a:headEnd/>
            <a:tailEnd/>
          </a:ln>
          <a:scene3d>
            <a:camera prst="legacyPerspectiveBottom"/>
            <a:lightRig rig="legacyFlat3" dir="t"/>
          </a:scene3d>
          <a:sp3d extrusionH="887400" prstMaterial="legacyMatte">
            <a:bevelT w="13500" h="13500" prst="angle"/>
            <a:bevelB w="13500" h="13500" prst="angle"/>
            <a:extrusionClr>
              <a:srgbClr val="800000"/>
            </a:extrusionClr>
          </a:sp3d>
        </p:spPr>
        <p:txBody>
          <a:bodyPr lIns="91436" tIns="45719" rIns="91436" bIns="45719" anchor="ctr">
            <a:flatTx/>
          </a:bodyPr>
          <a:lstStyle/>
          <a:p>
            <a:pPr defTabSz="912813"/>
            <a:r>
              <a:rPr lang="en-US" altLang="vi-VN" sz="1800" b="1" kern="1200" smtClean="0">
                <a:solidFill>
                  <a:srgbClr val="C00000"/>
                </a:solidFill>
                <a:latin typeface="Arial" charset="0"/>
                <a:ea typeface="+mn-ea"/>
                <a:cs typeface="Arial" charset="0"/>
              </a:rPr>
              <a:t>Phần 2: </a:t>
            </a:r>
            <a:r>
              <a:rPr lang="en-US" altLang="vi-VN" sz="2000" b="1" kern="1200" smtClean="0">
                <a:solidFill>
                  <a:srgbClr val="0000CC"/>
                </a:solidFill>
                <a:latin typeface="Arial" charset="0"/>
                <a:ea typeface="+mn-ea"/>
                <a:cs typeface="Arial" charset="0"/>
              </a:rPr>
              <a:t>CÁC </a:t>
            </a:r>
            <a:r>
              <a:rPr lang="en-US" altLang="vi-VN" sz="2000" b="1" kern="1200">
                <a:solidFill>
                  <a:srgbClr val="0000CC"/>
                </a:solidFill>
                <a:latin typeface="Arial" charset="0"/>
                <a:ea typeface="+mn-ea"/>
                <a:cs typeface="Arial" charset="0"/>
              </a:rPr>
              <a:t>MỐI NGUY </a:t>
            </a:r>
            <a:r>
              <a:rPr lang="en-US" altLang="vi-VN" sz="2000" b="1" kern="1200" smtClean="0">
                <a:solidFill>
                  <a:srgbClr val="0000CC"/>
                </a:solidFill>
                <a:latin typeface="Arial" charset="0"/>
                <a:ea typeface="+mn-ea"/>
                <a:cs typeface="Arial" charset="0"/>
              </a:rPr>
              <a:t>VỀ  </a:t>
            </a:r>
            <a:r>
              <a:rPr lang="en-US" altLang="vi-VN" sz="2000" b="1" kern="1200">
                <a:solidFill>
                  <a:srgbClr val="0000CC"/>
                </a:solidFill>
                <a:latin typeface="Arial" charset="0"/>
                <a:ea typeface="+mn-ea"/>
                <a:cs typeface="Arial" charset="0"/>
              </a:rPr>
              <a:t>AN TOÀN THỰC PHẨM</a:t>
            </a:r>
            <a:endParaRPr lang="en-US" altLang="vi-VN" sz="1800" b="1" kern="1200">
              <a:solidFill>
                <a:srgbClr val="0000CC"/>
              </a:solidFill>
              <a:latin typeface="Arial" charset="0"/>
              <a:ea typeface="+mn-ea"/>
              <a:cs typeface="Arial" charset="0"/>
            </a:endParaRPr>
          </a:p>
        </p:txBody>
      </p:sp>
      <p:sp>
        <p:nvSpPr>
          <p:cNvPr id="3082" name="AutoShape 10" descr="dochoi"/>
          <p:cNvSpPr>
            <a:spLocks noChangeAspect="1" noChangeArrowheads="1"/>
          </p:cNvSpPr>
          <p:nvPr/>
        </p:nvSpPr>
        <p:spPr bwMode="auto">
          <a:xfrm>
            <a:off x="4419600" y="3276600"/>
            <a:ext cx="304800" cy="304800"/>
          </a:xfrm>
          <a:prstGeom prst="rect">
            <a:avLst/>
          </a:prstGeom>
          <a:noFill/>
        </p:spPr>
        <p:txBody>
          <a:bodyPr/>
          <a:lstStyle/>
          <a:p>
            <a:endParaRPr lang="en-US"/>
          </a:p>
        </p:txBody>
      </p:sp>
      <p:sp>
        <p:nvSpPr>
          <p:cNvPr id="94210" name="AutoShape 2" descr="Káº¿t quáº£ hÃ¬nh áº£nh cho cÃ¡c má»i nguy vá» an toÃ n thá»±c pháº©m"/>
          <p:cNvSpPr>
            <a:spLocks noChangeAspect="1" noChangeArrowheads="1"/>
          </p:cNvSpPr>
          <p:nvPr/>
        </p:nvSpPr>
        <p:spPr bwMode="auto">
          <a:xfrm>
            <a:off x="155575" y="-192617"/>
            <a:ext cx="304800" cy="4064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94212" name="AutoShape 4" descr="Káº¿t quáº£ hÃ¬nh áº£nh cho cÃ¡c má»i nguy vá» an toÃ n thá»±c pháº©m"/>
          <p:cNvSpPr>
            <a:spLocks noChangeAspect="1" noChangeArrowheads="1"/>
          </p:cNvSpPr>
          <p:nvPr/>
        </p:nvSpPr>
        <p:spPr bwMode="auto">
          <a:xfrm>
            <a:off x="155575" y="-192617"/>
            <a:ext cx="304800" cy="4064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04449" name="Picture 1" descr="C:\Users\Administrator\Desktop\vu-pate-minh-chay-1-8629.jpg"/>
          <p:cNvPicPr>
            <a:picLocks noChangeAspect="1" noChangeArrowheads="1"/>
          </p:cNvPicPr>
          <p:nvPr/>
        </p:nvPicPr>
        <p:blipFill>
          <a:blip r:embed="rId2"/>
          <a:srcRect/>
          <a:stretch>
            <a:fillRect/>
          </a:stretch>
        </p:blipFill>
        <p:spPr bwMode="auto">
          <a:xfrm>
            <a:off x="228600" y="1371600"/>
            <a:ext cx="7200900" cy="4800600"/>
          </a:xfrm>
          <a:prstGeom prst="rect">
            <a:avLst/>
          </a:prstGeom>
          <a:noFill/>
        </p:spPr>
      </p:pic>
      <p:pic>
        <p:nvPicPr>
          <p:cNvPr id="8" name="Picture 2" descr="C:\Users\Administrator\Desktop\9adbc80c454fac11f55e.jpg"/>
          <p:cNvPicPr>
            <a:picLocks noChangeAspect="1" noChangeArrowheads="1"/>
          </p:cNvPicPr>
          <p:nvPr/>
        </p:nvPicPr>
        <p:blipFill>
          <a:blip r:embed="rId3"/>
          <a:srcRect/>
          <a:stretch>
            <a:fillRect/>
          </a:stretch>
        </p:blipFill>
        <p:spPr bwMode="auto">
          <a:xfrm>
            <a:off x="4495800" y="914400"/>
            <a:ext cx="4497350" cy="3000375"/>
          </a:xfrm>
          <a:prstGeom prst="rect">
            <a:avLst/>
          </a:prstGeom>
          <a:noFill/>
        </p:spPr>
      </p:pic>
      <p:pic>
        <p:nvPicPr>
          <p:cNvPr id="104450" name="Picture 2" descr="C:\Users\Administrator\Desktop\doc-chat-botulinum-dang-so-nhat-e1599200434483.jpg"/>
          <p:cNvPicPr>
            <a:picLocks noChangeAspect="1" noChangeArrowheads="1"/>
          </p:cNvPicPr>
          <p:nvPr/>
        </p:nvPicPr>
        <p:blipFill>
          <a:blip r:embed="rId4"/>
          <a:srcRect/>
          <a:stretch>
            <a:fillRect/>
          </a:stretch>
        </p:blipFill>
        <p:spPr bwMode="auto">
          <a:xfrm>
            <a:off x="4800600" y="3962400"/>
            <a:ext cx="4084564" cy="2295525"/>
          </a:xfrm>
          <a:prstGeom prst="rect">
            <a:avLst/>
          </a:prstGeom>
          <a:noFill/>
        </p:spPr>
      </p:pic>
    </p:spTree>
  </p:cSld>
  <p:clrMapOvr>
    <a:masterClrMapping/>
  </p:clrMapOvr>
  <p:transition>
    <p:rand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0" y="0"/>
            <a:ext cx="9144000" cy="2514600"/>
          </a:xfrm>
          <a:gradFill rotWithShape="1">
            <a:gsLst>
              <a:gs pos="0">
                <a:srgbClr val="00FFFF"/>
              </a:gs>
              <a:gs pos="50000">
                <a:srgbClr val="FFFFFF"/>
              </a:gs>
              <a:gs pos="100000">
                <a:srgbClr val="00FFFF"/>
              </a:gs>
            </a:gsLst>
            <a:lin ang="5400000" scaled="1"/>
          </a:gradFill>
          <a:ln w="9525">
            <a:miter lim="800000"/>
            <a:headEnd/>
            <a:tailEnd/>
          </a:ln>
          <a:scene3d>
            <a:camera prst="legacyPerspectiveBottom"/>
            <a:lightRig rig="legacyFlat3" dir="t"/>
          </a:scene3d>
          <a:sp3d extrusionH="887400" prstMaterial="legacyMatte">
            <a:bevelT w="13500" h="13500" prst="angle"/>
            <a:bevelB w="13500" h="13500" prst="angle"/>
            <a:extrusionClr>
              <a:srgbClr val="800000"/>
            </a:extrusionClr>
          </a:sp3d>
        </p:spPr>
        <p:txBody>
          <a:bodyPr lIns="91436" tIns="45719" rIns="91436" bIns="45719" anchor="ctr">
            <a:flatTx/>
          </a:bodyPr>
          <a:lstStyle/>
          <a:p>
            <a:pPr defTabSz="912813"/>
            <a:r>
              <a:rPr lang="en-US" altLang="vi-VN" sz="3600" b="1" kern="1200" smtClean="0">
                <a:solidFill>
                  <a:srgbClr val="C00000"/>
                </a:solidFill>
                <a:latin typeface="Arial" charset="0"/>
                <a:ea typeface="+mn-ea"/>
                <a:cs typeface="Arial" charset="0"/>
              </a:rPr>
              <a:t>Phần 3:</a:t>
            </a:r>
            <a:r>
              <a:rPr lang="en-US" altLang="vi-VN" sz="3600" b="1" kern="1200" smtClean="0">
                <a:solidFill>
                  <a:srgbClr val="0000CC"/>
                </a:solidFill>
                <a:latin typeface="Arial" charset="0"/>
                <a:ea typeface="+mn-ea"/>
                <a:cs typeface="Arial" charset="0"/>
              </a:rPr>
              <a:t/>
            </a:r>
            <a:br>
              <a:rPr lang="en-US" altLang="vi-VN" sz="3600" b="1" kern="1200" smtClean="0">
                <a:solidFill>
                  <a:srgbClr val="0000CC"/>
                </a:solidFill>
                <a:latin typeface="Arial" charset="0"/>
                <a:ea typeface="+mn-ea"/>
                <a:cs typeface="Arial" charset="0"/>
              </a:rPr>
            </a:br>
            <a:r>
              <a:rPr lang="en-US" altLang="vi-VN" sz="3600" b="1" kern="1200" smtClean="0">
                <a:solidFill>
                  <a:srgbClr val="0000CC"/>
                </a:solidFill>
                <a:latin typeface="Arial" charset="0"/>
                <a:ea typeface="+mn-ea"/>
                <a:cs typeface="Arial" charset="0"/>
              </a:rPr>
              <a:t>THỰC HÀNH TỐT VỆ SINH </a:t>
            </a:r>
            <a:br>
              <a:rPr lang="en-US" altLang="vi-VN" sz="3600" b="1" kern="1200" smtClean="0">
                <a:solidFill>
                  <a:srgbClr val="0000CC"/>
                </a:solidFill>
                <a:latin typeface="Arial" charset="0"/>
                <a:ea typeface="+mn-ea"/>
                <a:cs typeface="Arial" charset="0"/>
              </a:rPr>
            </a:br>
            <a:r>
              <a:rPr lang="en-US" altLang="vi-VN" sz="3600" b="1" kern="1200" smtClean="0">
                <a:solidFill>
                  <a:srgbClr val="0000CC"/>
                </a:solidFill>
                <a:latin typeface="Arial" charset="0"/>
                <a:ea typeface="+mn-ea"/>
                <a:cs typeface="Arial" charset="0"/>
              </a:rPr>
              <a:t>AN TOÀN THỰC PHẨM </a:t>
            </a:r>
            <a:endParaRPr lang="en-US" altLang="vi-VN" sz="3600" b="1" kern="1200">
              <a:solidFill>
                <a:srgbClr val="0000CC"/>
              </a:solidFill>
              <a:latin typeface="Arial" charset="0"/>
              <a:ea typeface="+mn-ea"/>
              <a:cs typeface="Arial" charset="0"/>
            </a:endParaRPr>
          </a:p>
        </p:txBody>
      </p:sp>
      <p:sp>
        <p:nvSpPr>
          <p:cNvPr id="3082" name="AutoShape 10" descr="dochoi"/>
          <p:cNvSpPr>
            <a:spLocks noChangeAspect="1" noChangeArrowheads="1"/>
          </p:cNvSpPr>
          <p:nvPr/>
        </p:nvSpPr>
        <p:spPr bwMode="auto">
          <a:xfrm>
            <a:off x="4419600" y="3276600"/>
            <a:ext cx="304800" cy="304800"/>
          </a:xfrm>
          <a:prstGeom prst="rect">
            <a:avLst/>
          </a:prstGeom>
          <a:noFill/>
        </p:spPr>
        <p:txBody>
          <a:bodyPr/>
          <a:lstStyle/>
          <a:p>
            <a:endParaRPr lang="en-US"/>
          </a:p>
        </p:txBody>
      </p:sp>
      <p:sp>
        <p:nvSpPr>
          <p:cNvPr id="94210" name="AutoShape 2" descr="Káº¿t quáº£ hÃ¬nh áº£nh cho cÃ¡c má»i nguy vá» an toÃ n thá»±c pháº©m"/>
          <p:cNvSpPr>
            <a:spLocks noChangeAspect="1" noChangeArrowheads="1"/>
          </p:cNvSpPr>
          <p:nvPr/>
        </p:nvSpPr>
        <p:spPr bwMode="auto">
          <a:xfrm>
            <a:off x="155575" y="-192617"/>
            <a:ext cx="304800" cy="4064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94212" name="AutoShape 4" descr="Káº¿t quáº£ hÃ¬nh áº£nh cho cÃ¡c má»i nguy vá» an toÃ n thá»±c pháº©m"/>
          <p:cNvSpPr>
            <a:spLocks noChangeAspect="1" noChangeArrowheads="1"/>
          </p:cNvSpPr>
          <p:nvPr/>
        </p:nvSpPr>
        <p:spPr bwMode="auto">
          <a:xfrm>
            <a:off x="155575" y="-192617"/>
            <a:ext cx="304800" cy="4064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8" name="Picture 1"/>
          <p:cNvPicPr>
            <a:picLocks noChangeAspect="1" noChangeArrowheads="1"/>
          </p:cNvPicPr>
          <p:nvPr/>
        </p:nvPicPr>
        <p:blipFill>
          <a:blip r:embed="rId2"/>
          <a:srcRect/>
          <a:stretch>
            <a:fillRect/>
          </a:stretch>
        </p:blipFill>
        <p:spPr bwMode="auto">
          <a:xfrm>
            <a:off x="2133600" y="2895600"/>
            <a:ext cx="4648200" cy="3557276"/>
          </a:xfrm>
          <a:prstGeom prst="rect">
            <a:avLst/>
          </a:prstGeom>
          <a:noFill/>
          <a:ln w="9525">
            <a:noFill/>
            <a:miter lim="800000"/>
            <a:headEnd/>
            <a:tailEnd/>
          </a:ln>
          <a:effectLst/>
        </p:spPr>
      </p:pic>
    </p:spTree>
  </p:cSld>
  <p:clrMapOvr>
    <a:masterClrMapping/>
  </p:clrMapOvr>
  <p:transition>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0" y="1193800"/>
            <a:ext cx="9144000" cy="3149600"/>
          </a:xfrm>
          <a:solidFill>
            <a:schemeClr val="accent2">
              <a:lumMod val="50000"/>
            </a:schemeClr>
          </a:solidFill>
          <a:ln w="9525">
            <a:miter lim="800000"/>
            <a:headEnd/>
            <a:tailEnd/>
          </a:ln>
          <a:effectLst/>
          <a:scene3d>
            <a:camera prst="legacyPerspectiveBottom"/>
            <a:lightRig rig="legacyFlat3" dir="t"/>
          </a:scene3d>
          <a:sp3d extrusionH="887400" prstMaterial="legacyMatte">
            <a:bevelT w="13500" h="13500" prst="angle"/>
            <a:bevelB w="13500" h="13500" prst="angle"/>
            <a:extrusionClr>
              <a:srgbClr val="00FFFF"/>
            </a:extrusionClr>
          </a:sp3d>
        </p:spPr>
        <p:txBody>
          <a:bodyPr wrap="none" anchor="ctr">
            <a:flatTx/>
          </a:bodyPr>
          <a:lstStyle/>
          <a:p>
            <a:pPr defTabSz="912813"/>
            <a:r>
              <a:rPr lang="en-US" altLang="vi-VN" sz="3500" b="1" kern="1200" smtClean="0">
                <a:solidFill>
                  <a:schemeClr val="bg1"/>
                </a:solidFill>
                <a:latin typeface="Arial" charset="0"/>
                <a:ea typeface="+mn-ea"/>
                <a:cs typeface="Arial" charset="0"/>
              </a:rPr>
              <a:t>Phần </a:t>
            </a:r>
            <a:r>
              <a:rPr lang="en-US" altLang="vi-VN" sz="3500" b="1" kern="1200" smtClean="0">
                <a:solidFill>
                  <a:schemeClr val="bg1"/>
                </a:solidFill>
                <a:latin typeface="Arial" charset="0"/>
                <a:ea typeface="+mn-ea"/>
                <a:cs typeface="Arial" charset="0"/>
              </a:rPr>
              <a:t>1:</a:t>
            </a:r>
            <a:r>
              <a:rPr lang="en-US" altLang="vi-VN" sz="3500" b="1" kern="1200" smtClean="0">
                <a:solidFill>
                  <a:schemeClr val="bg1"/>
                </a:solidFill>
                <a:latin typeface="Arial" charset="0"/>
                <a:ea typeface="+mn-ea"/>
                <a:cs typeface="Arial" charset="0"/>
              </a:rPr>
              <a:t/>
            </a:r>
            <a:br>
              <a:rPr lang="en-US" altLang="vi-VN" sz="3500" b="1" kern="1200" smtClean="0">
                <a:solidFill>
                  <a:schemeClr val="bg1"/>
                </a:solidFill>
                <a:latin typeface="Arial" charset="0"/>
                <a:ea typeface="+mn-ea"/>
                <a:cs typeface="Arial" charset="0"/>
              </a:rPr>
            </a:br>
            <a:r>
              <a:rPr lang="en-US" altLang="vi-VN" sz="3500" b="1" kern="1200" smtClean="0">
                <a:solidFill>
                  <a:schemeClr val="bg1"/>
                </a:solidFill>
                <a:latin typeface="Arial" charset="0"/>
                <a:ea typeface="+mn-ea"/>
                <a:cs typeface="Arial" charset="0"/>
              </a:rPr>
              <a:t> </a:t>
            </a:r>
            <a:r>
              <a:rPr lang="en-US" altLang="vi-VN" sz="3500" b="1" kern="1200" smtClean="0">
                <a:solidFill>
                  <a:schemeClr val="bg1"/>
                </a:solidFill>
                <a:latin typeface="Arial" charset="0"/>
                <a:ea typeface="+mn-ea"/>
                <a:cs typeface="Arial" charset="0"/>
              </a:rPr>
              <a:t>CÁC VĂN BẢN CHỈ ĐẠO LIÊN QUAN ĐẾN </a:t>
            </a:r>
            <a:br>
              <a:rPr lang="en-US" altLang="vi-VN" sz="3500" b="1" kern="1200" smtClean="0">
                <a:solidFill>
                  <a:schemeClr val="bg1"/>
                </a:solidFill>
                <a:latin typeface="Arial" charset="0"/>
                <a:ea typeface="+mn-ea"/>
                <a:cs typeface="Arial" charset="0"/>
              </a:rPr>
            </a:br>
            <a:r>
              <a:rPr lang="en-US" altLang="vi-VN" sz="3500" b="1" kern="1200" smtClean="0">
                <a:solidFill>
                  <a:schemeClr val="bg1"/>
                </a:solidFill>
                <a:latin typeface="Arial" charset="0"/>
                <a:ea typeface="+mn-ea"/>
                <a:cs typeface="Arial" charset="0"/>
              </a:rPr>
              <a:t>CÔNG TÁC Y TẾ HỌC ĐƯỜNG</a:t>
            </a:r>
            <a:endParaRPr lang="en-US" altLang="vi-VN" sz="3500" b="1" kern="1200">
              <a:solidFill>
                <a:schemeClr val="bg1"/>
              </a:solidFill>
              <a:latin typeface="Arial" charset="0"/>
              <a:ea typeface="+mn-ea"/>
              <a:cs typeface="Arial" charset="0"/>
            </a:endParaRPr>
          </a:p>
        </p:txBody>
      </p:sp>
      <p:sp>
        <p:nvSpPr>
          <p:cNvPr id="3082" name="AutoShape 10" descr="dochoi"/>
          <p:cNvSpPr>
            <a:spLocks noChangeAspect="1" noChangeArrowheads="1"/>
          </p:cNvSpPr>
          <p:nvPr/>
        </p:nvSpPr>
        <p:spPr bwMode="auto">
          <a:xfrm>
            <a:off x="4419600" y="3276600"/>
            <a:ext cx="304800" cy="304800"/>
          </a:xfrm>
          <a:prstGeom prst="rect">
            <a:avLst/>
          </a:prstGeom>
          <a:noFill/>
        </p:spPr>
        <p:txBody>
          <a:bodyPr/>
          <a:lstStyle/>
          <a:p>
            <a:endParaRPr lang="en-US"/>
          </a:p>
        </p:txBody>
      </p:sp>
      <p:sp>
        <p:nvSpPr>
          <p:cNvPr id="94210" name="AutoShape 2" descr="Káº¿t quáº£ hÃ¬nh áº£nh cho cÃ¡c má»i nguy vá» an toÃ n thá»±c pháº©m"/>
          <p:cNvSpPr>
            <a:spLocks noChangeAspect="1" noChangeArrowheads="1"/>
          </p:cNvSpPr>
          <p:nvPr/>
        </p:nvSpPr>
        <p:spPr bwMode="auto">
          <a:xfrm>
            <a:off x="155575" y="-192617"/>
            <a:ext cx="304800" cy="4064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94212" name="AutoShape 4" descr="Káº¿t quáº£ hÃ¬nh áº£nh cho cÃ¡c má»i nguy vá» an toÃ n thá»±c pháº©m"/>
          <p:cNvSpPr>
            <a:spLocks noChangeAspect="1" noChangeArrowheads="1"/>
          </p:cNvSpPr>
          <p:nvPr/>
        </p:nvSpPr>
        <p:spPr bwMode="auto">
          <a:xfrm>
            <a:off x="155575" y="-192617"/>
            <a:ext cx="304800" cy="4064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transition>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p:cNvSpPr>
          <p:nvPr/>
        </p:nvSpPr>
        <p:spPr bwMode="auto">
          <a:xfrm>
            <a:off x="0" y="0"/>
            <a:ext cx="9144000" cy="685800"/>
          </a:xfrm>
          <a:prstGeom prst="rect">
            <a:avLst/>
          </a:prstGeom>
          <a:gradFill rotWithShape="1">
            <a:gsLst>
              <a:gs pos="0">
                <a:srgbClr val="00FFFF"/>
              </a:gs>
              <a:gs pos="50000">
                <a:srgbClr val="FFFFFF"/>
              </a:gs>
              <a:gs pos="100000">
                <a:srgbClr val="00FFFF"/>
              </a:gs>
            </a:gsLst>
            <a:lin ang="5400000" scaled="1"/>
          </a:gradFill>
          <a:ln w="9525">
            <a:noFill/>
            <a:miter lim="800000"/>
            <a:headEnd/>
            <a:tailEnd/>
          </a:ln>
          <a:scene3d>
            <a:camera prst="legacyPerspectiveBottom"/>
            <a:lightRig rig="legacyFlat3" dir="t"/>
          </a:scene3d>
          <a:sp3d extrusionH="887400" prstMaterial="legacyMatte">
            <a:bevelT w="13500" h="13500" prst="angle"/>
            <a:bevelB w="13500" h="13500" prst="angle"/>
            <a:extrusionClr>
              <a:srgbClr val="800000"/>
            </a:extrusionClr>
          </a:sp3d>
        </p:spPr>
        <p:txBody>
          <a:bodyPr vert="horz" wrap="square" lIns="91436" tIns="45719" rIns="91436" bIns="45719" numCol="1" anchor="ctr" anchorCtr="0" compatLnSpc="1">
            <a:prstTxWarp prst="textNoShape">
              <a:avLst/>
            </a:prstTxWarp>
            <a:flatTx/>
          </a:bodyPr>
          <a:lstStyle/>
          <a:p>
            <a:pPr marL="0" marR="0" lvl="0" indent="0" algn="ctr" defTabSz="912813" eaLnBrk="0" latinLnBrk="0" hangingPunct="0">
              <a:lnSpc>
                <a:spcPct val="125000"/>
              </a:lnSpc>
              <a:buClrTx/>
              <a:buSzTx/>
              <a:buFontTx/>
              <a:buNone/>
              <a:tabLst/>
              <a:defRPr/>
            </a:pPr>
            <a:r>
              <a:rPr lang="en-US" altLang="en-US" sz="2400" b="1" smtClean="0">
                <a:solidFill>
                  <a:srgbClr val="0000CC"/>
                </a:solidFill>
              </a:rPr>
              <a:t>THỰC HÀNH </a:t>
            </a:r>
            <a:r>
              <a:rPr lang="en-US" altLang="en-US" sz="2400" b="1" smtClean="0">
                <a:solidFill>
                  <a:srgbClr val="C00000"/>
                </a:solidFill>
              </a:rPr>
              <a:t>BẢO QUẢN </a:t>
            </a:r>
            <a:r>
              <a:rPr lang="en-US" altLang="en-US" sz="2400" b="1" smtClean="0">
                <a:solidFill>
                  <a:srgbClr val="0000CC"/>
                </a:solidFill>
              </a:rPr>
              <a:t>TỐT THỰC PHẨM</a:t>
            </a:r>
          </a:p>
        </p:txBody>
      </p:sp>
      <p:pic>
        <p:nvPicPr>
          <p:cNvPr id="4" name="Picture 3" descr="D:\CAC BAI trình chiếu\nam 2018\Bai tap huan ATTP cho cac co so giao duc thang 12\kho-lanh-bao-quan-thuc-pham-1.jpg"/>
          <p:cNvPicPr>
            <a:picLocks noChangeAspect="1" noChangeArrowheads="1"/>
          </p:cNvPicPr>
          <p:nvPr/>
        </p:nvPicPr>
        <p:blipFill>
          <a:blip r:embed="rId2" cstate="print"/>
          <a:srcRect/>
          <a:stretch>
            <a:fillRect/>
          </a:stretch>
        </p:blipFill>
        <p:spPr bwMode="auto">
          <a:xfrm>
            <a:off x="3352800" y="2819400"/>
            <a:ext cx="2336800" cy="1752600"/>
          </a:xfrm>
          <a:prstGeom prst="rect">
            <a:avLst/>
          </a:prstGeom>
          <a:noFill/>
          <a:ln w="9525">
            <a:noFill/>
            <a:miter lim="800000"/>
            <a:headEnd/>
            <a:tailEnd/>
          </a:ln>
        </p:spPr>
      </p:pic>
      <p:sp>
        <p:nvSpPr>
          <p:cNvPr id="7" name="Oval 6"/>
          <p:cNvSpPr/>
          <p:nvPr/>
        </p:nvSpPr>
        <p:spPr bwMode="auto">
          <a:xfrm>
            <a:off x="914400" y="838200"/>
            <a:ext cx="2971800" cy="2057400"/>
          </a:xfrm>
          <a:prstGeom prst="ellipse">
            <a:avLst/>
          </a:prstGeom>
          <a:solidFill>
            <a:schemeClr val="bg1"/>
          </a:solidFill>
          <a:ln w="9525" cap="flat" cmpd="sng" algn="ctr">
            <a:solidFill>
              <a:srgbClr val="0000C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hangingPunct="0"/>
            <a:r>
              <a:rPr lang="vi-VN" b="1" smtClean="0">
                <a:solidFill>
                  <a:srgbClr val="0000CC"/>
                </a:solidFill>
                <a:latin typeface="Times New Roman"/>
                <a:cs typeface="Times New Roman"/>
              </a:rPr>
              <a:t>Thực phẩm cần được bảo quản lưu giữ </a:t>
            </a:r>
            <a:r>
              <a:rPr lang="vi-VN" b="1" smtClean="0">
                <a:solidFill>
                  <a:srgbClr val="C00000"/>
                </a:solidFill>
                <a:latin typeface="Times New Roman"/>
                <a:cs typeface="Times New Roman"/>
              </a:rPr>
              <a:t>trong khu vực, dụng cụ, trang bị chuyên dùng </a:t>
            </a:r>
            <a:r>
              <a:rPr lang="vi-VN" b="1" smtClean="0">
                <a:solidFill>
                  <a:srgbClr val="0000CC"/>
                </a:solidFill>
                <a:latin typeface="Times New Roman"/>
                <a:cs typeface="Times New Roman"/>
              </a:rPr>
              <a:t>cho thực phẩm</a:t>
            </a:r>
            <a:endParaRPr kumimoji="0" lang="en-US" sz="1800" b="0" i="0" u="none" strike="noStrike" cap="none" normalizeH="0" baseline="0" smtClean="0">
              <a:ln>
                <a:noFill/>
              </a:ln>
              <a:solidFill>
                <a:schemeClr val="tx1"/>
              </a:solidFill>
              <a:effectLst/>
              <a:latin typeface="Arial" charset="0"/>
              <a:cs typeface="Arial" charset="0"/>
            </a:endParaRPr>
          </a:p>
        </p:txBody>
      </p:sp>
      <p:sp>
        <p:nvSpPr>
          <p:cNvPr id="8" name="Oval 7"/>
          <p:cNvSpPr/>
          <p:nvPr/>
        </p:nvSpPr>
        <p:spPr bwMode="auto">
          <a:xfrm>
            <a:off x="5181600" y="838200"/>
            <a:ext cx="2971800" cy="2057400"/>
          </a:xfrm>
          <a:prstGeom prst="ellipse">
            <a:avLst/>
          </a:prstGeom>
          <a:solidFill>
            <a:schemeClr val="bg1"/>
          </a:solidFill>
          <a:ln w="9525" cap="flat" cmpd="sng" algn="ctr">
            <a:solidFill>
              <a:srgbClr val="0000C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hangingPunct="0"/>
            <a:r>
              <a:rPr lang="vi-VN" b="1" spc="-5" smtClean="0">
                <a:solidFill>
                  <a:srgbClr val="0000CC"/>
                </a:solidFill>
                <a:latin typeface="Times New Roman"/>
                <a:cs typeface="Times New Roman"/>
              </a:rPr>
              <a:t>Đồ</a:t>
            </a:r>
            <a:r>
              <a:rPr lang="vi-VN" b="1" spc="-70" smtClean="0">
                <a:solidFill>
                  <a:srgbClr val="0000CC"/>
                </a:solidFill>
                <a:latin typeface="Times New Roman"/>
                <a:cs typeface="Times New Roman"/>
              </a:rPr>
              <a:t> </a:t>
            </a:r>
            <a:r>
              <a:rPr lang="vi-VN" b="1" smtClean="0">
                <a:solidFill>
                  <a:srgbClr val="0000CC"/>
                </a:solidFill>
                <a:latin typeface="Times New Roman"/>
                <a:cs typeface="Times New Roman"/>
              </a:rPr>
              <a:t>đựng,</a:t>
            </a:r>
            <a:r>
              <a:rPr lang="vi-VN" b="1" spc="-65" smtClean="0">
                <a:solidFill>
                  <a:srgbClr val="0000CC"/>
                </a:solidFill>
                <a:latin typeface="Times New Roman"/>
                <a:cs typeface="Times New Roman"/>
              </a:rPr>
              <a:t> </a:t>
            </a:r>
            <a:r>
              <a:rPr lang="vi-VN" b="1" smtClean="0">
                <a:solidFill>
                  <a:srgbClr val="0000CC"/>
                </a:solidFill>
                <a:latin typeface="Times New Roman"/>
                <a:cs typeface="Times New Roman"/>
              </a:rPr>
              <a:t>bao</a:t>
            </a:r>
            <a:r>
              <a:rPr lang="vi-VN" b="1" spc="-70" smtClean="0">
                <a:solidFill>
                  <a:srgbClr val="0000CC"/>
                </a:solidFill>
                <a:latin typeface="Times New Roman"/>
                <a:cs typeface="Times New Roman"/>
              </a:rPr>
              <a:t> </a:t>
            </a:r>
            <a:r>
              <a:rPr lang="vi-VN" b="1" smtClean="0">
                <a:solidFill>
                  <a:srgbClr val="0000CC"/>
                </a:solidFill>
                <a:latin typeface="Times New Roman"/>
                <a:cs typeface="Times New Roman"/>
              </a:rPr>
              <a:t>gói</a:t>
            </a:r>
            <a:r>
              <a:rPr lang="vi-VN" b="1" spc="-65" smtClean="0">
                <a:solidFill>
                  <a:srgbClr val="0000CC"/>
                </a:solidFill>
                <a:latin typeface="Times New Roman"/>
                <a:cs typeface="Times New Roman"/>
              </a:rPr>
              <a:t> </a:t>
            </a:r>
            <a:r>
              <a:rPr lang="vi-VN" b="1" smtClean="0">
                <a:solidFill>
                  <a:srgbClr val="0000CC"/>
                </a:solidFill>
                <a:latin typeface="Times New Roman"/>
                <a:cs typeface="Times New Roman"/>
              </a:rPr>
              <a:t>thực</a:t>
            </a:r>
            <a:r>
              <a:rPr lang="vi-VN" b="1" spc="-70" smtClean="0">
                <a:solidFill>
                  <a:srgbClr val="0000CC"/>
                </a:solidFill>
                <a:latin typeface="Times New Roman"/>
                <a:cs typeface="Times New Roman"/>
              </a:rPr>
              <a:t> </a:t>
            </a:r>
            <a:r>
              <a:rPr lang="vi-VN" b="1" smtClean="0">
                <a:solidFill>
                  <a:srgbClr val="0000CC"/>
                </a:solidFill>
                <a:latin typeface="Times New Roman"/>
                <a:cs typeface="Times New Roman"/>
              </a:rPr>
              <a:t>phẩm</a:t>
            </a:r>
            <a:r>
              <a:rPr lang="vi-VN" b="1" spc="-65" smtClean="0">
                <a:solidFill>
                  <a:srgbClr val="0000CC"/>
                </a:solidFill>
                <a:latin typeface="Times New Roman"/>
                <a:cs typeface="Times New Roman"/>
              </a:rPr>
              <a:t> </a:t>
            </a:r>
            <a:r>
              <a:rPr lang="vi-VN" b="1" smtClean="0">
                <a:solidFill>
                  <a:srgbClr val="0000CC"/>
                </a:solidFill>
                <a:latin typeface="Times New Roman"/>
                <a:cs typeface="Times New Roman"/>
              </a:rPr>
              <a:t>phải</a:t>
            </a:r>
            <a:r>
              <a:rPr lang="vi-VN" b="1" spc="-70" smtClean="0">
                <a:solidFill>
                  <a:srgbClr val="0000CC"/>
                </a:solidFill>
                <a:latin typeface="Times New Roman"/>
                <a:cs typeface="Times New Roman"/>
              </a:rPr>
              <a:t> </a:t>
            </a:r>
            <a:r>
              <a:rPr lang="vi-VN" b="1" smtClean="0">
                <a:solidFill>
                  <a:srgbClr val="0000CC"/>
                </a:solidFill>
                <a:latin typeface="Times New Roman"/>
                <a:cs typeface="Times New Roman"/>
              </a:rPr>
              <a:t>an</a:t>
            </a:r>
            <a:r>
              <a:rPr lang="vi-VN" b="1" spc="-65" smtClean="0">
                <a:solidFill>
                  <a:srgbClr val="0000CC"/>
                </a:solidFill>
                <a:latin typeface="Times New Roman"/>
                <a:cs typeface="Times New Roman"/>
              </a:rPr>
              <a:t> </a:t>
            </a:r>
            <a:r>
              <a:rPr lang="vi-VN" b="1" smtClean="0">
                <a:solidFill>
                  <a:srgbClr val="0000CC"/>
                </a:solidFill>
                <a:latin typeface="Times New Roman"/>
                <a:cs typeface="Times New Roman"/>
              </a:rPr>
              <a:t>toàn,</a:t>
            </a:r>
            <a:r>
              <a:rPr lang="vi-VN" b="1" spc="-65" smtClean="0">
                <a:solidFill>
                  <a:srgbClr val="0000CC"/>
                </a:solidFill>
                <a:latin typeface="Times New Roman"/>
                <a:cs typeface="Times New Roman"/>
              </a:rPr>
              <a:t> </a:t>
            </a:r>
            <a:r>
              <a:rPr lang="vi-VN" sz="2000" b="1" smtClean="0">
                <a:solidFill>
                  <a:srgbClr val="C00000"/>
                </a:solidFill>
                <a:latin typeface="Times New Roman"/>
                <a:cs typeface="Times New Roman"/>
              </a:rPr>
              <a:t>không</a:t>
            </a:r>
            <a:r>
              <a:rPr lang="vi-VN" sz="2000" b="1" spc="-70" smtClean="0">
                <a:solidFill>
                  <a:srgbClr val="C00000"/>
                </a:solidFill>
                <a:latin typeface="Times New Roman"/>
                <a:cs typeface="Times New Roman"/>
              </a:rPr>
              <a:t> </a:t>
            </a:r>
            <a:r>
              <a:rPr lang="vi-VN" sz="2000" b="1" smtClean="0">
                <a:solidFill>
                  <a:srgbClr val="C00000"/>
                </a:solidFill>
                <a:latin typeface="Times New Roman"/>
                <a:cs typeface="Times New Roman"/>
              </a:rPr>
              <a:t>thôi</a:t>
            </a:r>
            <a:r>
              <a:rPr lang="vi-VN" sz="2000" b="1" spc="-65" smtClean="0">
                <a:solidFill>
                  <a:srgbClr val="C00000"/>
                </a:solidFill>
                <a:latin typeface="Times New Roman"/>
                <a:cs typeface="Times New Roman"/>
              </a:rPr>
              <a:t> </a:t>
            </a:r>
            <a:r>
              <a:rPr lang="vi-VN" sz="2000" b="1" smtClean="0">
                <a:solidFill>
                  <a:srgbClr val="C00000"/>
                </a:solidFill>
                <a:latin typeface="Times New Roman"/>
                <a:cs typeface="Times New Roman"/>
              </a:rPr>
              <a:t>nhiễm</a:t>
            </a:r>
            <a:r>
              <a:rPr lang="en-US" b="1" smtClean="0">
                <a:solidFill>
                  <a:srgbClr val="0000CC"/>
                </a:solidFill>
                <a:latin typeface="Times New Roman"/>
                <a:cs typeface="Times New Roman"/>
              </a:rPr>
              <a:t> ra thực phẩm.</a:t>
            </a: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0" name="Oval 9"/>
          <p:cNvSpPr/>
          <p:nvPr/>
        </p:nvSpPr>
        <p:spPr bwMode="auto">
          <a:xfrm>
            <a:off x="76200" y="3581400"/>
            <a:ext cx="2971800" cy="2057400"/>
          </a:xfrm>
          <a:prstGeom prst="ellipse">
            <a:avLst/>
          </a:prstGeom>
          <a:solidFill>
            <a:schemeClr val="bg1"/>
          </a:solidFill>
          <a:ln w="57150" cap="flat" cmpd="thickThin"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hangingPunct="0"/>
            <a:r>
              <a:rPr lang="vi-VN" b="1" smtClean="0">
                <a:solidFill>
                  <a:srgbClr val="0000CC"/>
                </a:solidFill>
                <a:latin typeface="Times New Roman"/>
                <a:cs typeface="Times New Roman"/>
              </a:rPr>
              <a:t>Bảo quản thực phẩm ở </a:t>
            </a:r>
            <a:r>
              <a:rPr lang="vi-VN" sz="2000" b="1" smtClean="0">
                <a:solidFill>
                  <a:srgbClr val="C00000"/>
                </a:solidFill>
                <a:latin typeface="Times New Roman"/>
                <a:cs typeface="Times New Roman"/>
              </a:rPr>
              <a:t>nhiệt độ an</a:t>
            </a:r>
            <a:r>
              <a:rPr lang="vi-VN" sz="2000" b="1" spc="-15" smtClean="0">
                <a:solidFill>
                  <a:srgbClr val="C00000"/>
                </a:solidFill>
                <a:latin typeface="Times New Roman"/>
                <a:cs typeface="Times New Roman"/>
              </a:rPr>
              <a:t> </a:t>
            </a:r>
            <a:r>
              <a:rPr lang="vi-VN" sz="2000" b="1" smtClean="0">
                <a:solidFill>
                  <a:srgbClr val="C00000"/>
                </a:solidFill>
                <a:latin typeface="Times New Roman"/>
                <a:cs typeface="Times New Roman"/>
              </a:rPr>
              <a:t>toàn</a:t>
            </a:r>
            <a:r>
              <a:rPr lang="vi-VN" b="1" smtClean="0">
                <a:solidFill>
                  <a:srgbClr val="0000CC"/>
                </a:solidFill>
                <a:latin typeface="Times New Roman"/>
                <a:cs typeface="Times New Roman"/>
              </a:rPr>
              <a:t>.</a:t>
            </a: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1" name="Oval 10"/>
          <p:cNvSpPr/>
          <p:nvPr/>
        </p:nvSpPr>
        <p:spPr bwMode="auto">
          <a:xfrm>
            <a:off x="6172200" y="3352800"/>
            <a:ext cx="2971800" cy="2057400"/>
          </a:xfrm>
          <a:prstGeom prst="ellipse">
            <a:avLst/>
          </a:prstGeom>
          <a:solidFill>
            <a:schemeClr val="bg1"/>
          </a:solidFill>
          <a:ln w="9525" cap="flat" cmpd="sng" algn="ctr">
            <a:solidFill>
              <a:srgbClr val="0000C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hangingPunct="0"/>
            <a:r>
              <a:rPr lang="vi-VN" b="1" smtClean="0">
                <a:solidFill>
                  <a:srgbClr val="0000CC"/>
                </a:solidFill>
                <a:latin typeface="Times New Roman"/>
                <a:cs typeface="Times New Roman"/>
              </a:rPr>
              <a:t>Bảo đảm </a:t>
            </a:r>
            <a:r>
              <a:rPr lang="vi-VN" b="1" smtClean="0">
                <a:solidFill>
                  <a:srgbClr val="C00000"/>
                </a:solidFill>
                <a:latin typeface="Times New Roman"/>
                <a:cs typeface="Times New Roman"/>
              </a:rPr>
              <a:t>thời gian bảo</a:t>
            </a:r>
            <a:r>
              <a:rPr lang="vi-VN" b="1" spc="-10" smtClean="0">
                <a:solidFill>
                  <a:srgbClr val="C00000"/>
                </a:solidFill>
                <a:latin typeface="Times New Roman"/>
                <a:cs typeface="Times New Roman"/>
              </a:rPr>
              <a:t> </a:t>
            </a:r>
            <a:r>
              <a:rPr lang="vi-VN" b="1" smtClean="0">
                <a:solidFill>
                  <a:srgbClr val="C00000"/>
                </a:solidFill>
                <a:latin typeface="Times New Roman"/>
                <a:cs typeface="Times New Roman"/>
              </a:rPr>
              <a:t>quản</a:t>
            </a:r>
            <a:r>
              <a:rPr lang="vi-VN" b="1" smtClean="0">
                <a:solidFill>
                  <a:srgbClr val="0000CC"/>
                </a:solidFill>
                <a:latin typeface="Times New Roman"/>
                <a:cs typeface="Times New Roman"/>
              </a:rPr>
              <a:t>.</a:t>
            </a: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2" name="Oval 11"/>
          <p:cNvSpPr/>
          <p:nvPr/>
        </p:nvSpPr>
        <p:spPr bwMode="auto">
          <a:xfrm>
            <a:off x="3429000" y="4724400"/>
            <a:ext cx="2971800" cy="2057400"/>
          </a:xfrm>
          <a:prstGeom prst="ellipse">
            <a:avLst/>
          </a:prstGeom>
          <a:solidFill>
            <a:schemeClr val="bg1"/>
          </a:solidFill>
          <a:ln w="9525" cap="flat" cmpd="sng" algn="ctr">
            <a:solidFill>
              <a:srgbClr val="0000C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hangingPunct="0"/>
            <a:r>
              <a:rPr lang="vi-VN" b="1" spc="-5" smtClean="0">
                <a:solidFill>
                  <a:srgbClr val="0000CC"/>
                </a:solidFill>
                <a:latin typeface="Times New Roman"/>
                <a:cs typeface="Times New Roman"/>
              </a:rPr>
              <a:t>Không </a:t>
            </a:r>
            <a:r>
              <a:rPr lang="vi-VN" b="1" smtClean="0">
                <a:solidFill>
                  <a:srgbClr val="0000CC"/>
                </a:solidFill>
                <a:latin typeface="Times New Roman"/>
                <a:cs typeface="Times New Roman"/>
              </a:rPr>
              <a:t>để </a:t>
            </a:r>
            <a:r>
              <a:rPr lang="vi-VN" sz="2000" b="1" smtClean="0">
                <a:solidFill>
                  <a:srgbClr val="C00000"/>
                </a:solidFill>
                <a:latin typeface="Times New Roman"/>
                <a:cs typeface="Times New Roman"/>
              </a:rPr>
              <a:t>ô nhiễm chéo </a:t>
            </a:r>
            <a:r>
              <a:rPr lang="vi-VN" b="1" smtClean="0">
                <a:solidFill>
                  <a:srgbClr val="0000CC"/>
                </a:solidFill>
                <a:latin typeface="Times New Roman"/>
                <a:cs typeface="Times New Roman"/>
              </a:rPr>
              <a:t>trong quá trình bảo quản hoặc ô nhiễm từ môi  trường, côn</a:t>
            </a:r>
            <a:r>
              <a:rPr lang="vi-VN" b="1" spc="-5" smtClean="0">
                <a:solidFill>
                  <a:srgbClr val="0000CC"/>
                </a:solidFill>
                <a:latin typeface="Times New Roman"/>
                <a:cs typeface="Times New Roman"/>
              </a:rPr>
              <a:t> </a:t>
            </a:r>
            <a:r>
              <a:rPr lang="vi-VN" b="1" smtClean="0">
                <a:solidFill>
                  <a:srgbClr val="0000CC"/>
                </a:solidFill>
                <a:latin typeface="Times New Roman"/>
                <a:cs typeface="Times New Roman"/>
              </a:rPr>
              <a:t>trùng.</a:t>
            </a:r>
            <a:endParaRPr kumimoji="0" lang="en-US" sz="1800" b="0" i="0" u="none" strike="noStrike" cap="none" normalizeH="0" baseline="0" smtClean="0">
              <a:ln>
                <a:noFill/>
              </a:ln>
              <a:solidFill>
                <a:schemeClr val="tx1"/>
              </a:solidFill>
              <a:effectLst/>
              <a:latin typeface="Arial" charset="0"/>
              <a:cs typeface="Arial" charset="0"/>
            </a:endParaRPr>
          </a:p>
        </p:txBody>
      </p:sp>
    </p:spTree>
  </p:cSld>
  <p:clrMapOvr>
    <a:masterClrMapping/>
  </p:clrMapOvr>
  <p:transition>
    <p:rand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82" name="Picture 4"/>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99330" name="Picture 2"/>
          <p:cNvPicPr>
            <a:picLocks noChangeAspect="1" noChangeArrowheads="1"/>
          </p:cNvPicPr>
          <p:nvPr/>
        </p:nvPicPr>
        <p:blipFill>
          <a:blip r:embed="rId3"/>
          <a:srcRect/>
          <a:stretch>
            <a:fillRect/>
          </a:stretch>
        </p:blipFill>
        <p:spPr bwMode="auto">
          <a:xfrm>
            <a:off x="794718" y="1143001"/>
            <a:ext cx="7434882" cy="5562599"/>
          </a:xfrm>
          <a:prstGeom prst="rect">
            <a:avLst/>
          </a:prstGeom>
          <a:noFill/>
          <a:ln w="9525">
            <a:noFill/>
            <a:miter lim="800000"/>
            <a:headEnd/>
            <a:tailEnd/>
          </a:ln>
          <a:effectLst/>
        </p:spPr>
      </p:pic>
    </p:spTree>
  </p:cSld>
  <p:clrMapOvr>
    <a:masterClrMapping/>
  </p:clrMapOvr>
  <p:transition>
    <p:random/>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1524000"/>
            <a:ext cx="5105400" cy="3221716"/>
          </a:xfrm>
          <a:prstGeom prst="rect">
            <a:avLst/>
          </a:prstGeom>
        </p:spPr>
        <p:txBody>
          <a:bodyPr wrap="square">
            <a:spAutoFit/>
          </a:bodyPr>
          <a:lstStyle/>
          <a:p>
            <a:pPr marL="241300" marR="5080" algn="just">
              <a:lnSpc>
                <a:spcPct val="119000"/>
              </a:lnSpc>
              <a:spcBef>
                <a:spcPts val="600"/>
              </a:spcBef>
              <a:buChar char="-"/>
              <a:tabLst>
                <a:tab pos="335280" algn="l"/>
              </a:tabLst>
            </a:pPr>
            <a:r>
              <a:rPr lang="en-US" sz="2000" b="1" smtClean="0">
                <a:solidFill>
                  <a:srgbClr val="0000CC"/>
                </a:solidFill>
                <a:latin typeface="Times New Roman"/>
                <a:cs typeface="Times New Roman"/>
              </a:rPr>
              <a:t> </a:t>
            </a:r>
            <a:r>
              <a:rPr lang="vi-VN" sz="2000" b="1" smtClean="0">
                <a:solidFill>
                  <a:srgbClr val="0000CC"/>
                </a:solidFill>
                <a:latin typeface="Times New Roman"/>
                <a:cs typeface="Times New Roman"/>
              </a:rPr>
              <a:t>Thực</a:t>
            </a:r>
            <a:r>
              <a:rPr lang="vi-VN" sz="2000" b="1" spc="-70" smtClean="0">
                <a:solidFill>
                  <a:srgbClr val="0000CC"/>
                </a:solidFill>
                <a:latin typeface="Times New Roman"/>
                <a:cs typeface="Times New Roman"/>
              </a:rPr>
              <a:t> </a:t>
            </a:r>
            <a:r>
              <a:rPr lang="vi-VN" sz="2000" b="1" smtClean="0">
                <a:solidFill>
                  <a:srgbClr val="0000CC"/>
                </a:solidFill>
                <a:latin typeface="Times New Roman"/>
                <a:cs typeface="Times New Roman"/>
              </a:rPr>
              <a:t>phẩm</a:t>
            </a:r>
            <a:r>
              <a:rPr lang="vi-VN" sz="2000" b="1" spc="-65" smtClean="0">
                <a:solidFill>
                  <a:srgbClr val="0000CC"/>
                </a:solidFill>
                <a:latin typeface="Times New Roman"/>
                <a:cs typeface="Times New Roman"/>
              </a:rPr>
              <a:t> </a:t>
            </a:r>
            <a:r>
              <a:rPr lang="vi-VN" sz="2000" b="1" smtClean="0">
                <a:solidFill>
                  <a:srgbClr val="0000CC"/>
                </a:solidFill>
                <a:latin typeface="Times New Roman"/>
                <a:cs typeface="Times New Roman"/>
              </a:rPr>
              <a:t>đóng</a:t>
            </a:r>
            <a:r>
              <a:rPr lang="vi-VN" sz="2000" b="1" spc="-60" smtClean="0">
                <a:solidFill>
                  <a:srgbClr val="0000CC"/>
                </a:solidFill>
                <a:latin typeface="Times New Roman"/>
                <a:cs typeface="Times New Roman"/>
              </a:rPr>
              <a:t> </a:t>
            </a:r>
            <a:r>
              <a:rPr lang="vi-VN" sz="2000" b="1" smtClean="0">
                <a:solidFill>
                  <a:srgbClr val="0000CC"/>
                </a:solidFill>
                <a:latin typeface="Times New Roman"/>
                <a:cs typeface="Times New Roman"/>
              </a:rPr>
              <a:t>hòm,</a:t>
            </a:r>
            <a:r>
              <a:rPr lang="vi-VN" sz="2000" b="1" spc="-65" smtClean="0">
                <a:solidFill>
                  <a:srgbClr val="0000CC"/>
                </a:solidFill>
                <a:latin typeface="Times New Roman"/>
                <a:cs typeface="Times New Roman"/>
              </a:rPr>
              <a:t> </a:t>
            </a:r>
            <a:r>
              <a:rPr lang="vi-VN" sz="2000" b="1" smtClean="0">
                <a:solidFill>
                  <a:srgbClr val="0000CC"/>
                </a:solidFill>
                <a:latin typeface="Times New Roman"/>
                <a:cs typeface="Times New Roman"/>
              </a:rPr>
              <a:t>bao,</a:t>
            </a:r>
            <a:r>
              <a:rPr lang="vi-VN" sz="2000" b="1" spc="-65" smtClean="0">
                <a:solidFill>
                  <a:srgbClr val="0000CC"/>
                </a:solidFill>
                <a:latin typeface="Times New Roman"/>
                <a:cs typeface="Times New Roman"/>
              </a:rPr>
              <a:t> </a:t>
            </a:r>
            <a:r>
              <a:rPr lang="vi-VN" sz="2000" b="1" smtClean="0">
                <a:solidFill>
                  <a:srgbClr val="0000CC"/>
                </a:solidFill>
                <a:latin typeface="Times New Roman"/>
                <a:cs typeface="Times New Roman"/>
              </a:rPr>
              <a:t>túi…</a:t>
            </a:r>
            <a:r>
              <a:rPr lang="vi-VN" sz="2000" b="1" spc="-65" smtClean="0">
                <a:solidFill>
                  <a:srgbClr val="0000CC"/>
                </a:solidFill>
                <a:latin typeface="Times New Roman"/>
                <a:cs typeface="Times New Roman"/>
              </a:rPr>
              <a:t> </a:t>
            </a:r>
            <a:r>
              <a:rPr lang="vi-VN" sz="2000" b="1" smtClean="0">
                <a:solidFill>
                  <a:srgbClr val="0000CC"/>
                </a:solidFill>
                <a:latin typeface="Times New Roman"/>
                <a:cs typeface="Times New Roman"/>
              </a:rPr>
              <a:t>phải</a:t>
            </a:r>
            <a:r>
              <a:rPr lang="vi-VN" sz="2000" b="1" spc="-70" smtClean="0">
                <a:solidFill>
                  <a:srgbClr val="0000CC"/>
                </a:solidFill>
                <a:latin typeface="Times New Roman"/>
                <a:cs typeface="Times New Roman"/>
              </a:rPr>
              <a:t> </a:t>
            </a:r>
            <a:r>
              <a:rPr lang="vi-VN" sz="2000" b="1" smtClean="0">
                <a:solidFill>
                  <a:srgbClr val="0000CC"/>
                </a:solidFill>
                <a:latin typeface="Times New Roman"/>
                <a:cs typeface="Times New Roman"/>
              </a:rPr>
              <a:t>để</a:t>
            </a:r>
            <a:r>
              <a:rPr lang="vi-VN" sz="2000" b="1" spc="-65" smtClean="0">
                <a:solidFill>
                  <a:srgbClr val="0000CC"/>
                </a:solidFill>
                <a:latin typeface="Times New Roman"/>
                <a:cs typeface="Times New Roman"/>
              </a:rPr>
              <a:t> </a:t>
            </a:r>
            <a:r>
              <a:rPr lang="vi-VN" sz="2000" b="1" smtClean="0">
                <a:solidFill>
                  <a:srgbClr val="0000CC"/>
                </a:solidFill>
                <a:latin typeface="Times New Roman"/>
                <a:cs typeface="Times New Roman"/>
              </a:rPr>
              <a:t>trên</a:t>
            </a:r>
            <a:r>
              <a:rPr lang="vi-VN" sz="2000" b="1" spc="-60" smtClean="0">
                <a:solidFill>
                  <a:srgbClr val="0000CC"/>
                </a:solidFill>
                <a:latin typeface="Times New Roman"/>
                <a:cs typeface="Times New Roman"/>
              </a:rPr>
              <a:t> </a:t>
            </a:r>
            <a:r>
              <a:rPr lang="vi-VN" sz="2000" b="1" smtClean="0">
                <a:solidFill>
                  <a:srgbClr val="0000CC"/>
                </a:solidFill>
                <a:latin typeface="Times New Roman"/>
                <a:cs typeface="Times New Roman"/>
              </a:rPr>
              <a:t>các</a:t>
            </a:r>
            <a:r>
              <a:rPr lang="vi-VN" sz="2000" b="1" spc="-65" smtClean="0">
                <a:solidFill>
                  <a:srgbClr val="0000CC"/>
                </a:solidFill>
                <a:latin typeface="Times New Roman"/>
                <a:cs typeface="Times New Roman"/>
              </a:rPr>
              <a:t> </a:t>
            </a:r>
            <a:r>
              <a:rPr lang="vi-VN" sz="2000" b="1" smtClean="0">
                <a:solidFill>
                  <a:srgbClr val="0000CC"/>
                </a:solidFill>
                <a:latin typeface="Times New Roman"/>
                <a:cs typeface="Times New Roman"/>
              </a:rPr>
              <a:t>kệ</a:t>
            </a:r>
            <a:r>
              <a:rPr lang="vi-VN" sz="2000" b="1" spc="-65" smtClean="0">
                <a:solidFill>
                  <a:srgbClr val="0000CC"/>
                </a:solidFill>
                <a:latin typeface="Times New Roman"/>
                <a:cs typeface="Times New Roman"/>
              </a:rPr>
              <a:t> </a:t>
            </a:r>
            <a:r>
              <a:rPr lang="vi-VN" sz="2000" b="1" smtClean="0">
                <a:solidFill>
                  <a:srgbClr val="0000CC"/>
                </a:solidFill>
                <a:latin typeface="Times New Roman"/>
                <a:cs typeface="Times New Roman"/>
              </a:rPr>
              <a:t>kê</a:t>
            </a:r>
            <a:r>
              <a:rPr lang="vi-VN" sz="2000" b="1" spc="-65" smtClean="0">
                <a:solidFill>
                  <a:srgbClr val="0000CC"/>
                </a:solidFill>
                <a:latin typeface="Times New Roman"/>
                <a:cs typeface="Times New Roman"/>
              </a:rPr>
              <a:t> </a:t>
            </a:r>
            <a:r>
              <a:rPr lang="vi-VN" sz="2000" b="1" smtClean="0">
                <a:solidFill>
                  <a:srgbClr val="0000CC"/>
                </a:solidFill>
                <a:latin typeface="Times New Roman"/>
                <a:cs typeface="Times New Roman"/>
              </a:rPr>
              <a:t>cách</a:t>
            </a:r>
            <a:r>
              <a:rPr lang="vi-VN" sz="2000" b="1" spc="-70" smtClean="0">
                <a:solidFill>
                  <a:srgbClr val="0000CC"/>
                </a:solidFill>
                <a:latin typeface="Times New Roman"/>
                <a:cs typeface="Times New Roman"/>
              </a:rPr>
              <a:t> </a:t>
            </a:r>
            <a:r>
              <a:rPr lang="vi-VN" sz="2000" b="1" smtClean="0">
                <a:solidFill>
                  <a:srgbClr val="0000CC"/>
                </a:solidFill>
                <a:latin typeface="Times New Roman"/>
                <a:cs typeface="Times New Roman"/>
              </a:rPr>
              <a:t>mặt</a:t>
            </a:r>
            <a:r>
              <a:rPr lang="vi-VN" sz="2000" b="1" spc="-65" smtClean="0">
                <a:solidFill>
                  <a:srgbClr val="0000CC"/>
                </a:solidFill>
                <a:latin typeface="Times New Roman"/>
                <a:cs typeface="Times New Roman"/>
              </a:rPr>
              <a:t> </a:t>
            </a:r>
            <a:r>
              <a:rPr lang="vi-VN" sz="2000" b="1" spc="-5" smtClean="0">
                <a:solidFill>
                  <a:srgbClr val="0000CC"/>
                </a:solidFill>
                <a:latin typeface="Times New Roman"/>
                <a:cs typeface="Times New Roman"/>
              </a:rPr>
              <a:t>sàn</a:t>
            </a:r>
            <a:r>
              <a:rPr lang="vi-VN" sz="2000" b="1" spc="-60" smtClean="0">
                <a:solidFill>
                  <a:srgbClr val="0000CC"/>
                </a:solidFill>
                <a:latin typeface="Times New Roman"/>
                <a:cs typeface="Times New Roman"/>
              </a:rPr>
              <a:t> </a:t>
            </a:r>
            <a:r>
              <a:rPr lang="vi-VN" sz="2000" b="1" smtClean="0">
                <a:solidFill>
                  <a:srgbClr val="C00000"/>
                </a:solidFill>
                <a:latin typeface="Times New Roman"/>
                <a:cs typeface="Times New Roman"/>
              </a:rPr>
              <a:t>ít</a:t>
            </a:r>
            <a:r>
              <a:rPr lang="vi-VN" sz="2000" b="1" spc="-65" smtClean="0">
                <a:solidFill>
                  <a:srgbClr val="C00000"/>
                </a:solidFill>
                <a:latin typeface="Times New Roman"/>
                <a:cs typeface="Times New Roman"/>
              </a:rPr>
              <a:t> </a:t>
            </a:r>
            <a:r>
              <a:rPr lang="vi-VN" sz="2000" b="1" smtClean="0">
                <a:solidFill>
                  <a:srgbClr val="C00000"/>
                </a:solidFill>
                <a:latin typeface="Times New Roman"/>
                <a:cs typeface="Times New Roman"/>
              </a:rPr>
              <a:t>nhất  20 cm, cách tường kho ít nhất 50 cm</a:t>
            </a:r>
            <a:r>
              <a:rPr lang="en-US" sz="2000" b="1" smtClean="0">
                <a:solidFill>
                  <a:srgbClr val="C00000"/>
                </a:solidFill>
                <a:latin typeface="Times New Roman"/>
                <a:cs typeface="Times New Roman"/>
              </a:rPr>
              <a:t>.</a:t>
            </a:r>
            <a:endParaRPr lang="en-US" sz="2000" b="1" smtClean="0">
              <a:solidFill>
                <a:srgbClr val="0000CC"/>
              </a:solidFill>
              <a:latin typeface="Times New Roman"/>
              <a:cs typeface="Times New Roman"/>
            </a:endParaRPr>
          </a:p>
          <a:p>
            <a:pPr marL="241300" marR="5080" algn="just">
              <a:lnSpc>
                <a:spcPct val="119000"/>
              </a:lnSpc>
              <a:spcBef>
                <a:spcPts val="600"/>
              </a:spcBef>
              <a:buChar char="-"/>
              <a:tabLst>
                <a:tab pos="402590" algn="l"/>
              </a:tabLst>
            </a:pPr>
            <a:r>
              <a:rPr lang="en-US" sz="2000" b="1" smtClean="0">
                <a:solidFill>
                  <a:srgbClr val="0000CC"/>
                </a:solidFill>
                <a:latin typeface="Times New Roman"/>
                <a:cs typeface="Times New Roman"/>
              </a:rPr>
              <a:t> </a:t>
            </a:r>
            <a:r>
              <a:rPr lang="vi-VN" sz="2000" b="1" spc="40" smtClean="0">
                <a:solidFill>
                  <a:srgbClr val="0000CC"/>
                </a:solidFill>
                <a:latin typeface="Times New Roman"/>
                <a:cs typeface="Times New Roman"/>
              </a:rPr>
              <a:t>Không được </a:t>
            </a:r>
            <a:r>
              <a:rPr lang="vi-VN" sz="2000" b="1" spc="25" smtClean="0">
                <a:solidFill>
                  <a:srgbClr val="0000CC"/>
                </a:solidFill>
                <a:latin typeface="Times New Roman"/>
                <a:cs typeface="Times New Roman"/>
              </a:rPr>
              <a:t>để </a:t>
            </a:r>
            <a:r>
              <a:rPr lang="vi-VN" sz="2000" b="1" spc="35" smtClean="0">
                <a:solidFill>
                  <a:srgbClr val="0000CC"/>
                </a:solidFill>
                <a:latin typeface="Times New Roman"/>
                <a:cs typeface="Times New Roman"/>
              </a:rPr>
              <a:t>các </a:t>
            </a:r>
            <a:r>
              <a:rPr lang="vi-VN" sz="2000" b="1" spc="40" smtClean="0">
                <a:solidFill>
                  <a:srgbClr val="0000CC"/>
                </a:solidFill>
                <a:latin typeface="Times New Roman"/>
                <a:cs typeface="Times New Roman"/>
              </a:rPr>
              <a:t>hàng không phải thực phẩm </a:t>
            </a:r>
            <a:r>
              <a:rPr lang="vi-VN" sz="2000" b="1" spc="35" smtClean="0">
                <a:solidFill>
                  <a:srgbClr val="0000CC"/>
                </a:solidFill>
                <a:latin typeface="Times New Roman"/>
                <a:cs typeface="Times New Roman"/>
              </a:rPr>
              <a:t>vào kho </a:t>
            </a:r>
            <a:r>
              <a:rPr lang="vi-VN" sz="2000" b="1" spc="40" smtClean="0">
                <a:solidFill>
                  <a:srgbClr val="0000CC"/>
                </a:solidFill>
                <a:latin typeface="Times New Roman"/>
                <a:cs typeface="Times New Roman"/>
              </a:rPr>
              <a:t>thực  </a:t>
            </a:r>
            <a:r>
              <a:rPr lang="vi-VN" sz="2000" b="1" spc="55" smtClean="0">
                <a:solidFill>
                  <a:srgbClr val="0000CC"/>
                </a:solidFill>
                <a:latin typeface="Times New Roman"/>
                <a:cs typeface="Times New Roman"/>
              </a:rPr>
              <a:t>phẩm.</a:t>
            </a:r>
            <a:endParaRPr lang="vi-VN" sz="2000" b="1" smtClean="0">
              <a:solidFill>
                <a:srgbClr val="0000CC"/>
              </a:solidFill>
              <a:latin typeface="Times New Roman"/>
              <a:cs typeface="Times New Roman"/>
            </a:endParaRPr>
          </a:p>
          <a:p>
            <a:pPr marL="241300" marR="6350" algn="just">
              <a:lnSpc>
                <a:spcPct val="119000"/>
              </a:lnSpc>
              <a:spcBef>
                <a:spcPts val="605"/>
              </a:spcBef>
              <a:buChar char="-"/>
              <a:tabLst>
                <a:tab pos="347345" algn="l"/>
              </a:tabLst>
            </a:pPr>
            <a:r>
              <a:rPr lang="en-US" sz="2000" b="1" spc="-5" smtClean="0">
                <a:solidFill>
                  <a:srgbClr val="0000CC"/>
                </a:solidFill>
                <a:latin typeface="Times New Roman"/>
                <a:cs typeface="Times New Roman"/>
              </a:rPr>
              <a:t> </a:t>
            </a:r>
            <a:r>
              <a:rPr lang="vi-VN" sz="2000" b="1" spc="-5" smtClean="0">
                <a:solidFill>
                  <a:srgbClr val="0000CC"/>
                </a:solidFill>
                <a:latin typeface="Times New Roman"/>
                <a:cs typeface="Times New Roman"/>
              </a:rPr>
              <a:t>Phải </a:t>
            </a:r>
            <a:r>
              <a:rPr lang="vi-VN" sz="2000" b="1" smtClean="0">
                <a:solidFill>
                  <a:srgbClr val="0000CC"/>
                </a:solidFill>
                <a:latin typeface="Times New Roman"/>
                <a:cs typeface="Times New Roman"/>
              </a:rPr>
              <a:t>có biện pháp phòng chống động vật gây hại, côn trùng</a:t>
            </a:r>
            <a:r>
              <a:rPr lang="en-US" sz="2000" b="1" smtClean="0">
                <a:solidFill>
                  <a:srgbClr val="0000CC"/>
                </a:solidFill>
                <a:latin typeface="Times New Roman"/>
                <a:cs typeface="Times New Roman"/>
              </a:rPr>
              <a:t>.</a:t>
            </a:r>
            <a:endParaRPr lang="vi-VN" sz="2000" b="1" smtClean="0">
              <a:solidFill>
                <a:srgbClr val="0000CC"/>
              </a:solidFill>
              <a:latin typeface="Times New Roman"/>
              <a:cs typeface="Times New Roman"/>
            </a:endParaRPr>
          </a:p>
          <a:p>
            <a:pPr marL="241300" marR="5080" algn="just">
              <a:lnSpc>
                <a:spcPct val="119000"/>
              </a:lnSpc>
              <a:spcBef>
                <a:spcPts val="600"/>
              </a:spcBef>
              <a:buChar char="-"/>
              <a:tabLst>
                <a:tab pos="335280" algn="l"/>
              </a:tabLst>
            </a:pPr>
            <a:endParaRPr lang="vi-VN" sz="2000" b="1">
              <a:solidFill>
                <a:srgbClr val="0000CC"/>
              </a:solidFill>
              <a:latin typeface="Times New Roman"/>
              <a:cs typeface="Times New Roman"/>
            </a:endParaRPr>
          </a:p>
        </p:txBody>
      </p:sp>
      <p:sp>
        <p:nvSpPr>
          <p:cNvPr id="5" name="Rectangle 4"/>
          <p:cNvSpPr/>
          <p:nvPr/>
        </p:nvSpPr>
        <p:spPr>
          <a:xfrm>
            <a:off x="67517" y="833735"/>
            <a:ext cx="7318991" cy="461665"/>
          </a:xfrm>
          <a:prstGeom prst="rect">
            <a:avLst/>
          </a:prstGeom>
        </p:spPr>
        <p:txBody>
          <a:bodyPr wrap="none">
            <a:spAutoFit/>
          </a:bodyPr>
          <a:lstStyle/>
          <a:p>
            <a:r>
              <a:rPr lang="en-US" sz="2400" b="1" spc="-5" smtClean="0">
                <a:solidFill>
                  <a:srgbClr val="231F20"/>
                </a:solidFill>
                <a:latin typeface="Times New Roman"/>
                <a:cs typeface="Times New Roman"/>
              </a:rPr>
              <a:t>* Điều kiện kho bảo quản </a:t>
            </a:r>
            <a:r>
              <a:rPr lang="en-US" sz="2400" b="1" spc="-5" smtClean="0">
                <a:solidFill>
                  <a:srgbClr val="C00000"/>
                </a:solidFill>
                <a:latin typeface="Times New Roman"/>
                <a:cs typeface="Times New Roman"/>
              </a:rPr>
              <a:t>thực phẩm khô, bao gói sẵn</a:t>
            </a:r>
            <a:r>
              <a:rPr lang="en-US" sz="2400" b="1" smtClean="0">
                <a:solidFill>
                  <a:srgbClr val="C00000"/>
                </a:solidFill>
                <a:latin typeface="Times New Roman"/>
                <a:cs typeface="Times New Roman"/>
              </a:rPr>
              <a:t>:</a:t>
            </a:r>
            <a:endParaRPr lang="en-US" sz="2400">
              <a:solidFill>
                <a:srgbClr val="C00000"/>
              </a:solidFill>
            </a:endParaRPr>
          </a:p>
        </p:txBody>
      </p:sp>
      <p:sp>
        <p:nvSpPr>
          <p:cNvPr id="7" name="Rectangle 2"/>
          <p:cNvSpPr txBox="1">
            <a:spLocks/>
          </p:cNvSpPr>
          <p:nvPr/>
        </p:nvSpPr>
        <p:spPr bwMode="auto">
          <a:xfrm>
            <a:off x="0" y="-76200"/>
            <a:ext cx="9144000" cy="685800"/>
          </a:xfrm>
          <a:prstGeom prst="rect">
            <a:avLst/>
          </a:prstGeom>
          <a:gradFill rotWithShape="1">
            <a:gsLst>
              <a:gs pos="0">
                <a:srgbClr val="00FFFF"/>
              </a:gs>
              <a:gs pos="50000">
                <a:srgbClr val="FFFFFF"/>
              </a:gs>
              <a:gs pos="100000">
                <a:srgbClr val="00FFFF"/>
              </a:gs>
            </a:gsLst>
            <a:lin ang="5400000" scaled="1"/>
          </a:gradFill>
          <a:ln w="9525">
            <a:noFill/>
            <a:miter lim="800000"/>
            <a:headEnd/>
            <a:tailEnd/>
          </a:ln>
          <a:scene3d>
            <a:camera prst="legacyPerspectiveBottom"/>
            <a:lightRig rig="legacyFlat3" dir="t"/>
          </a:scene3d>
          <a:sp3d extrusionH="887400" prstMaterial="legacyMatte">
            <a:bevelT w="13500" h="13500" prst="angle"/>
            <a:bevelB w="13500" h="13500" prst="angle"/>
            <a:extrusionClr>
              <a:srgbClr val="800000"/>
            </a:extrusionClr>
          </a:sp3d>
        </p:spPr>
        <p:txBody>
          <a:bodyPr vert="horz" wrap="square" lIns="91436" tIns="45719" rIns="91436" bIns="45719" numCol="1" anchor="ctr" anchorCtr="0" compatLnSpc="1">
            <a:prstTxWarp prst="textNoShape">
              <a:avLst/>
            </a:prstTxWarp>
            <a:flatTx/>
          </a:bodyPr>
          <a:lstStyle/>
          <a:p>
            <a:pPr algn="ctr" defTabSz="912813" eaLnBrk="0" hangingPunct="0">
              <a:lnSpc>
                <a:spcPct val="125000"/>
              </a:lnSpc>
              <a:defRPr/>
            </a:pPr>
            <a:r>
              <a:rPr lang="en-US" altLang="en-US" sz="2400" b="1" smtClean="0">
                <a:solidFill>
                  <a:srgbClr val="0000CC"/>
                </a:solidFill>
              </a:rPr>
              <a:t>THỰC HÀNH </a:t>
            </a:r>
            <a:r>
              <a:rPr lang="en-US" altLang="en-US" sz="2400" b="1" smtClean="0">
                <a:solidFill>
                  <a:srgbClr val="C00000"/>
                </a:solidFill>
              </a:rPr>
              <a:t>BẢO QUẢN </a:t>
            </a:r>
            <a:r>
              <a:rPr lang="en-US" altLang="en-US" sz="2400" b="1" smtClean="0">
                <a:solidFill>
                  <a:srgbClr val="0000CC"/>
                </a:solidFill>
              </a:rPr>
              <a:t>TỐT THỰC PHẨM</a:t>
            </a:r>
            <a:endParaRPr lang="en-US" altLang="vi-VN" sz="2400" b="1" smtClean="0">
              <a:solidFill>
                <a:srgbClr val="0000CC"/>
              </a:solidFill>
            </a:endParaRPr>
          </a:p>
        </p:txBody>
      </p:sp>
      <p:pic>
        <p:nvPicPr>
          <p:cNvPr id="115713" name="Picture 1" descr="C:\Users\Administrator\Desktop\639226340836_esse-tu-do-kho-MTK-445K.jpg"/>
          <p:cNvPicPr>
            <a:picLocks noChangeAspect="1" noChangeArrowheads="1"/>
          </p:cNvPicPr>
          <p:nvPr/>
        </p:nvPicPr>
        <p:blipFill>
          <a:blip r:embed="rId2"/>
          <a:srcRect/>
          <a:stretch>
            <a:fillRect/>
          </a:stretch>
        </p:blipFill>
        <p:spPr bwMode="auto">
          <a:xfrm>
            <a:off x="5562600" y="1371600"/>
            <a:ext cx="3143250" cy="5029200"/>
          </a:xfrm>
          <a:prstGeom prst="rect">
            <a:avLst/>
          </a:prstGeom>
          <a:noFill/>
        </p:spPr>
      </p:pic>
    </p:spTree>
  </p:cSld>
  <p:clrMapOvr>
    <a:masterClrMapping/>
  </p:clrMapOvr>
  <p:transition>
    <p:random/>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1000" y="1447800"/>
            <a:ext cx="6324600" cy="1923604"/>
          </a:xfrm>
          <a:prstGeom prst="rect">
            <a:avLst/>
          </a:prstGeom>
        </p:spPr>
        <p:txBody>
          <a:bodyPr wrap="square">
            <a:spAutoFit/>
          </a:bodyPr>
          <a:lstStyle/>
          <a:p>
            <a:pPr marL="241300" marR="3010535" algn="just">
              <a:lnSpc>
                <a:spcPct val="119000"/>
              </a:lnSpc>
              <a:spcBef>
                <a:spcPts val="600"/>
              </a:spcBef>
              <a:tabLst>
                <a:tab pos="339090" algn="l"/>
              </a:tabLst>
            </a:pPr>
            <a:r>
              <a:rPr lang="en-US" sz="2000" b="1" smtClean="0">
                <a:solidFill>
                  <a:srgbClr val="0000CC"/>
                </a:solidFill>
                <a:latin typeface="Times New Roman"/>
                <a:cs typeface="Times New Roman"/>
              </a:rPr>
              <a:t>Dụng cụ ăn uống, chứa đựng thực phẩm chín đảm bảo không thôi nhiễm qua thực phẩm, đảm bảo vệ sinh</a:t>
            </a:r>
            <a:endParaRPr lang="vi-VN" sz="2000" b="1">
              <a:solidFill>
                <a:srgbClr val="0000CC"/>
              </a:solidFill>
              <a:latin typeface="Times New Roman"/>
              <a:cs typeface="Times New Roman"/>
            </a:endParaRPr>
          </a:p>
        </p:txBody>
      </p:sp>
      <p:sp>
        <p:nvSpPr>
          <p:cNvPr id="6" name="Rectangle 2"/>
          <p:cNvSpPr txBox="1">
            <a:spLocks/>
          </p:cNvSpPr>
          <p:nvPr/>
        </p:nvSpPr>
        <p:spPr bwMode="auto">
          <a:xfrm>
            <a:off x="0" y="-76200"/>
            <a:ext cx="9144000" cy="685800"/>
          </a:xfrm>
          <a:prstGeom prst="rect">
            <a:avLst/>
          </a:prstGeom>
          <a:gradFill rotWithShape="1">
            <a:gsLst>
              <a:gs pos="0">
                <a:srgbClr val="00FFFF"/>
              </a:gs>
              <a:gs pos="50000">
                <a:srgbClr val="FFFFFF"/>
              </a:gs>
              <a:gs pos="100000">
                <a:srgbClr val="00FFFF"/>
              </a:gs>
            </a:gsLst>
            <a:lin ang="5400000" scaled="1"/>
          </a:gradFill>
          <a:ln w="9525">
            <a:noFill/>
            <a:miter lim="800000"/>
            <a:headEnd/>
            <a:tailEnd/>
          </a:ln>
          <a:scene3d>
            <a:camera prst="legacyPerspectiveBottom"/>
            <a:lightRig rig="legacyFlat3" dir="t"/>
          </a:scene3d>
          <a:sp3d extrusionH="887400" prstMaterial="legacyMatte">
            <a:bevelT w="13500" h="13500" prst="angle"/>
            <a:bevelB w="13500" h="13500" prst="angle"/>
            <a:extrusionClr>
              <a:srgbClr val="800000"/>
            </a:extrusionClr>
          </a:sp3d>
        </p:spPr>
        <p:txBody>
          <a:bodyPr vert="horz" wrap="square" lIns="91436" tIns="45719" rIns="91436" bIns="45719" numCol="1" anchor="ctr" anchorCtr="0" compatLnSpc="1">
            <a:prstTxWarp prst="textNoShape">
              <a:avLst/>
            </a:prstTxWarp>
            <a:flatTx/>
          </a:bodyPr>
          <a:lstStyle/>
          <a:p>
            <a:pPr algn="ctr" defTabSz="912813" eaLnBrk="0" hangingPunct="0">
              <a:lnSpc>
                <a:spcPct val="125000"/>
              </a:lnSpc>
              <a:defRPr/>
            </a:pPr>
            <a:r>
              <a:rPr lang="en-US" altLang="en-US" sz="2400" b="1" smtClean="0">
                <a:solidFill>
                  <a:srgbClr val="0000CC"/>
                </a:solidFill>
              </a:rPr>
              <a:t>THỰC HÀNH TỐT </a:t>
            </a:r>
            <a:r>
              <a:rPr lang="en-US" altLang="en-US" sz="2400" b="1" smtClean="0">
                <a:solidFill>
                  <a:srgbClr val="C00000"/>
                </a:solidFill>
              </a:rPr>
              <a:t>VỆ SINH DỤNG CỤ ĂN UỐNG</a:t>
            </a:r>
            <a:endParaRPr lang="en-US" altLang="vi-VN" sz="2400" b="1" smtClean="0">
              <a:solidFill>
                <a:srgbClr val="C00000"/>
              </a:solidFill>
            </a:endParaRPr>
          </a:p>
        </p:txBody>
      </p:sp>
      <p:pic>
        <p:nvPicPr>
          <p:cNvPr id="173058" name="Picture 2" descr="C:\Users\Administrator\Desktop\7f81765685d006cbf7893d7d1b5679ca.jpg"/>
          <p:cNvPicPr>
            <a:picLocks noChangeAspect="1" noChangeArrowheads="1"/>
          </p:cNvPicPr>
          <p:nvPr/>
        </p:nvPicPr>
        <p:blipFill>
          <a:blip r:embed="rId2"/>
          <a:srcRect/>
          <a:stretch>
            <a:fillRect/>
          </a:stretch>
        </p:blipFill>
        <p:spPr bwMode="auto">
          <a:xfrm>
            <a:off x="1066800" y="3276600"/>
            <a:ext cx="3457575" cy="3457575"/>
          </a:xfrm>
          <a:prstGeom prst="rect">
            <a:avLst/>
          </a:prstGeom>
          <a:noFill/>
        </p:spPr>
      </p:pic>
      <p:pic>
        <p:nvPicPr>
          <p:cNvPr id="98305" name="Picture 1"/>
          <p:cNvPicPr>
            <a:picLocks noChangeAspect="1" noChangeArrowheads="1"/>
          </p:cNvPicPr>
          <p:nvPr/>
        </p:nvPicPr>
        <p:blipFill>
          <a:blip r:embed="rId3"/>
          <a:srcRect/>
          <a:stretch>
            <a:fillRect/>
          </a:stretch>
        </p:blipFill>
        <p:spPr bwMode="auto">
          <a:xfrm>
            <a:off x="4648200" y="838200"/>
            <a:ext cx="4191000" cy="5588000"/>
          </a:xfrm>
          <a:prstGeom prst="rect">
            <a:avLst/>
          </a:prstGeom>
          <a:noFill/>
          <a:ln w="9525">
            <a:noFill/>
            <a:miter lim="800000"/>
            <a:headEnd/>
            <a:tailEnd/>
          </a:ln>
          <a:effectLst/>
        </p:spPr>
      </p:pic>
      <p:sp>
        <p:nvSpPr>
          <p:cNvPr id="7" name="Down Arrow 6"/>
          <p:cNvSpPr/>
          <p:nvPr/>
        </p:nvSpPr>
        <p:spPr bwMode="auto">
          <a:xfrm>
            <a:off x="5334000" y="838200"/>
            <a:ext cx="152400" cy="762000"/>
          </a:xfrm>
          <a:prstGeom prst="down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9" name="Down Arrow 8"/>
          <p:cNvSpPr/>
          <p:nvPr/>
        </p:nvSpPr>
        <p:spPr bwMode="auto">
          <a:xfrm>
            <a:off x="5867400" y="5029200"/>
            <a:ext cx="152400" cy="762000"/>
          </a:xfrm>
          <a:prstGeom prst="down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repeatCount="indefinite"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Effect transition="in" filter="fade">
                                      <p:cBhvr>
                                        <p:cTn id="9" dur="1000"/>
                                        <p:tgtEl>
                                          <p:spTgt spid="7"/>
                                        </p:tgtEl>
                                      </p:cBhvr>
                                    </p:animEffect>
                                  </p:childTnLst>
                                </p:cTn>
                              </p:par>
                              <p:par>
                                <p:cTn id="10" presetID="53" presetClass="entr" presetSubtype="0" repeatCount="indefinite"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1000" fill="hold"/>
                                        <p:tgtEl>
                                          <p:spTgt spid="9"/>
                                        </p:tgtEl>
                                        <p:attrNameLst>
                                          <p:attrName>ppt_w</p:attrName>
                                        </p:attrNameLst>
                                      </p:cBhvr>
                                      <p:tavLst>
                                        <p:tav tm="0">
                                          <p:val>
                                            <p:fltVal val="0"/>
                                          </p:val>
                                        </p:tav>
                                        <p:tav tm="100000">
                                          <p:val>
                                            <p:strVal val="#ppt_w"/>
                                          </p:val>
                                        </p:tav>
                                      </p:tavLst>
                                    </p:anim>
                                    <p:anim calcmode="lin" valueType="num">
                                      <p:cBhvr>
                                        <p:cTn id="13" dur="1000" fill="hold"/>
                                        <p:tgtEl>
                                          <p:spTgt spid="9"/>
                                        </p:tgtEl>
                                        <p:attrNameLst>
                                          <p:attrName>ppt_h</p:attrName>
                                        </p:attrNameLst>
                                      </p:cBhvr>
                                      <p:tavLst>
                                        <p:tav tm="0">
                                          <p:val>
                                            <p:fltVal val="0"/>
                                          </p:val>
                                        </p:tav>
                                        <p:tav tm="100000">
                                          <p:val>
                                            <p:strVal val="#ppt_h"/>
                                          </p:val>
                                        </p:tav>
                                      </p:tavLst>
                                    </p:anim>
                                    <p:animEffect transition="in" filter="fade">
                                      <p:cBhvr>
                                        <p:cTn id="1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p:cNvSpPr>
          <p:nvPr/>
        </p:nvSpPr>
        <p:spPr bwMode="auto">
          <a:xfrm>
            <a:off x="0" y="-76200"/>
            <a:ext cx="9144000" cy="685800"/>
          </a:xfrm>
          <a:prstGeom prst="rect">
            <a:avLst/>
          </a:prstGeom>
          <a:gradFill rotWithShape="1">
            <a:gsLst>
              <a:gs pos="0">
                <a:srgbClr val="00FFFF"/>
              </a:gs>
              <a:gs pos="50000">
                <a:srgbClr val="FFFFFF"/>
              </a:gs>
              <a:gs pos="100000">
                <a:srgbClr val="00FFFF"/>
              </a:gs>
            </a:gsLst>
            <a:lin ang="5400000" scaled="1"/>
          </a:gradFill>
          <a:ln w="9525">
            <a:noFill/>
            <a:miter lim="800000"/>
            <a:headEnd/>
            <a:tailEnd/>
          </a:ln>
          <a:scene3d>
            <a:camera prst="legacyPerspectiveBottom"/>
            <a:lightRig rig="legacyFlat3" dir="t"/>
          </a:scene3d>
          <a:sp3d extrusionH="887400" prstMaterial="legacyMatte">
            <a:bevelT w="13500" h="13500" prst="angle"/>
            <a:bevelB w="13500" h="13500" prst="angle"/>
            <a:extrusionClr>
              <a:srgbClr val="800000"/>
            </a:extrusionClr>
          </a:sp3d>
        </p:spPr>
        <p:txBody>
          <a:bodyPr vert="horz" wrap="square" lIns="91436" tIns="45719" rIns="91436" bIns="45719" numCol="1" anchor="ctr" anchorCtr="0" compatLnSpc="1">
            <a:prstTxWarp prst="textNoShape">
              <a:avLst/>
            </a:prstTxWarp>
            <a:flatTx/>
          </a:bodyPr>
          <a:lstStyle/>
          <a:p>
            <a:pPr algn="ctr" defTabSz="912813" eaLnBrk="0" hangingPunct="0">
              <a:lnSpc>
                <a:spcPct val="125000"/>
              </a:lnSpc>
              <a:defRPr/>
            </a:pPr>
            <a:r>
              <a:rPr lang="en-US" altLang="en-US" sz="2400" b="1" smtClean="0">
                <a:solidFill>
                  <a:srgbClr val="0000CC"/>
                </a:solidFill>
              </a:rPr>
              <a:t>THỰC HÀNH TỐT </a:t>
            </a:r>
            <a:r>
              <a:rPr lang="en-US" altLang="en-US" sz="2400" b="1" smtClean="0">
                <a:solidFill>
                  <a:srgbClr val="C00000"/>
                </a:solidFill>
              </a:rPr>
              <a:t>VỆ SINH CÁ NHÂN</a:t>
            </a:r>
            <a:endParaRPr lang="en-US" altLang="vi-VN" sz="2400" b="1" smtClean="0">
              <a:solidFill>
                <a:srgbClr val="C00000"/>
              </a:solidFill>
            </a:endParaRPr>
          </a:p>
        </p:txBody>
      </p:sp>
      <p:sp>
        <p:nvSpPr>
          <p:cNvPr id="5" name="Rounded Rectangle 4"/>
          <p:cNvSpPr/>
          <p:nvPr/>
        </p:nvSpPr>
        <p:spPr bwMode="auto">
          <a:xfrm>
            <a:off x="533400" y="1143000"/>
            <a:ext cx="2514600" cy="990600"/>
          </a:xfrm>
          <a:prstGeom prst="roundRect">
            <a:avLst/>
          </a:prstGeom>
          <a:solidFill>
            <a:schemeClr val="bg1"/>
          </a:solidFill>
          <a:ln w="9525" cap="flat" cmpd="sng" algn="ctr">
            <a:solidFill>
              <a:srgbClr val="0000C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eaLnBrk="0" latinLnBrk="0" hangingPunct="0">
              <a:lnSpc>
                <a:spcPct val="100000"/>
              </a:lnSpc>
              <a:buClrTx/>
              <a:buSzTx/>
              <a:buFontTx/>
              <a:buNone/>
              <a:tabLst/>
            </a:pPr>
            <a:r>
              <a:rPr lang="vi-VN" b="1" spc="-5" smtClean="0">
                <a:solidFill>
                  <a:srgbClr val="0000CC"/>
                </a:solidFill>
                <a:latin typeface="Times New Roman"/>
                <a:cs typeface="Times New Roman"/>
              </a:rPr>
              <a:t>Duy </a:t>
            </a:r>
            <a:r>
              <a:rPr lang="vi-VN" b="1" smtClean="0">
                <a:solidFill>
                  <a:srgbClr val="0000CC"/>
                </a:solidFill>
                <a:latin typeface="Times New Roman"/>
                <a:cs typeface="Times New Roman"/>
              </a:rPr>
              <a:t>trì định kỳ hàng năm </a:t>
            </a:r>
            <a:r>
              <a:rPr lang="vi-VN" b="1" smtClean="0">
                <a:solidFill>
                  <a:srgbClr val="C00000"/>
                </a:solidFill>
                <a:latin typeface="Times New Roman"/>
                <a:cs typeface="Times New Roman"/>
              </a:rPr>
              <a:t>khám </a:t>
            </a:r>
            <a:r>
              <a:rPr lang="vi-VN" b="1" spc="-5" smtClean="0">
                <a:solidFill>
                  <a:srgbClr val="C00000"/>
                </a:solidFill>
                <a:latin typeface="Times New Roman"/>
                <a:cs typeface="Times New Roman"/>
              </a:rPr>
              <a:t>sức </a:t>
            </a:r>
            <a:r>
              <a:rPr lang="vi-VN" b="1" smtClean="0">
                <a:solidFill>
                  <a:srgbClr val="C00000"/>
                </a:solidFill>
                <a:latin typeface="Times New Roman"/>
                <a:cs typeface="Times New Roman"/>
              </a:rPr>
              <a:t>khoẻ</a:t>
            </a:r>
            <a:endParaRPr lang="en-US" b="1" smtClean="0">
              <a:solidFill>
                <a:srgbClr val="0000CC"/>
              </a:solidFill>
              <a:latin typeface="Times New Roman"/>
              <a:cs typeface="Times New Roman"/>
            </a:endParaRPr>
          </a:p>
        </p:txBody>
      </p:sp>
      <p:sp>
        <p:nvSpPr>
          <p:cNvPr id="6" name="Rounded Rectangle 5"/>
          <p:cNvSpPr/>
          <p:nvPr/>
        </p:nvSpPr>
        <p:spPr bwMode="auto">
          <a:xfrm>
            <a:off x="6019800" y="1295400"/>
            <a:ext cx="2819400" cy="990600"/>
          </a:xfrm>
          <a:prstGeom prst="roundRect">
            <a:avLst/>
          </a:prstGeom>
          <a:solidFill>
            <a:schemeClr val="bg1"/>
          </a:solidFill>
          <a:ln w="9525" cap="flat" cmpd="sng" algn="ctr">
            <a:solidFill>
              <a:srgbClr val="0000C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eaLnBrk="0" latinLnBrk="0" hangingPunct="0">
              <a:lnSpc>
                <a:spcPct val="100000"/>
              </a:lnSpc>
              <a:buClrTx/>
              <a:buSzTx/>
              <a:buFontTx/>
              <a:buNone/>
              <a:tabLst/>
            </a:pPr>
            <a:r>
              <a:rPr lang="vi-VN" sz="1600" b="1" smtClean="0">
                <a:solidFill>
                  <a:srgbClr val="0000CC"/>
                </a:solidFill>
                <a:latin typeface="Times New Roman"/>
                <a:cs typeface="Times New Roman"/>
              </a:rPr>
              <a:t>Thường xuyên tắm rửa, gội đầu trước khi đi làm và </a:t>
            </a:r>
            <a:r>
              <a:rPr lang="vi-VN" sz="1600" b="1" spc="-5" smtClean="0">
                <a:solidFill>
                  <a:srgbClr val="0000CC"/>
                </a:solidFill>
                <a:latin typeface="Times New Roman"/>
                <a:cs typeface="Times New Roman"/>
              </a:rPr>
              <a:t>sau </a:t>
            </a:r>
            <a:r>
              <a:rPr lang="vi-VN" sz="1600" b="1" smtClean="0">
                <a:solidFill>
                  <a:srgbClr val="0000CC"/>
                </a:solidFill>
                <a:latin typeface="Times New Roman"/>
                <a:cs typeface="Times New Roman"/>
              </a:rPr>
              <a:t>khi đi làm</a:t>
            </a:r>
            <a:r>
              <a:rPr lang="vi-VN" sz="1600" b="1" spc="-55" smtClean="0">
                <a:solidFill>
                  <a:srgbClr val="0000CC"/>
                </a:solidFill>
                <a:latin typeface="Times New Roman"/>
                <a:cs typeface="Times New Roman"/>
              </a:rPr>
              <a:t> </a:t>
            </a:r>
            <a:r>
              <a:rPr lang="vi-VN" sz="1600" b="1" smtClean="0">
                <a:solidFill>
                  <a:srgbClr val="0000CC"/>
                </a:solidFill>
                <a:latin typeface="Times New Roman"/>
                <a:cs typeface="Times New Roman"/>
              </a:rPr>
              <a:t>về.</a:t>
            </a:r>
            <a:endParaRPr lang="en-US" sz="1600" b="1" smtClean="0">
              <a:solidFill>
                <a:srgbClr val="0000CC"/>
              </a:solidFill>
              <a:latin typeface="Times New Roman"/>
              <a:cs typeface="Times New Roman"/>
            </a:endParaRPr>
          </a:p>
        </p:txBody>
      </p:sp>
      <p:sp>
        <p:nvSpPr>
          <p:cNvPr id="7" name="Rounded Rectangle 6"/>
          <p:cNvSpPr/>
          <p:nvPr/>
        </p:nvSpPr>
        <p:spPr bwMode="auto">
          <a:xfrm>
            <a:off x="6324600" y="3657600"/>
            <a:ext cx="2514600" cy="1828800"/>
          </a:xfrm>
          <a:prstGeom prst="roundRect">
            <a:avLst/>
          </a:prstGeom>
          <a:solidFill>
            <a:schemeClr val="bg1"/>
          </a:solidFill>
          <a:ln w="9525" cap="flat" cmpd="sng" algn="ctr">
            <a:solidFill>
              <a:srgbClr val="0000C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hangingPunct="0"/>
            <a:r>
              <a:rPr lang="vi-VN" sz="1600" b="1" spc="-5" smtClean="0">
                <a:solidFill>
                  <a:srgbClr val="C00000"/>
                </a:solidFill>
                <a:latin typeface="Times New Roman"/>
                <a:cs typeface="Times New Roman"/>
              </a:rPr>
              <a:t>Không </a:t>
            </a:r>
            <a:r>
              <a:rPr lang="vi-VN" sz="1600" b="1" smtClean="0">
                <a:solidFill>
                  <a:srgbClr val="C00000"/>
                </a:solidFill>
                <a:latin typeface="Times New Roman"/>
                <a:cs typeface="Times New Roman"/>
              </a:rPr>
              <a:t>để móng tay dài, </a:t>
            </a:r>
            <a:r>
              <a:rPr lang="vi-VN" sz="1600" b="1" smtClean="0">
                <a:solidFill>
                  <a:srgbClr val="0000CC"/>
                </a:solidFill>
                <a:latin typeface="Times New Roman"/>
                <a:cs typeface="Times New Roman"/>
              </a:rPr>
              <a:t>giữ tay</a:t>
            </a:r>
            <a:r>
              <a:rPr lang="en-US" sz="1600" b="1" smtClean="0">
                <a:solidFill>
                  <a:srgbClr val="0000CC"/>
                </a:solidFill>
                <a:latin typeface="Times New Roman"/>
                <a:cs typeface="Times New Roman"/>
              </a:rPr>
              <a:t> </a:t>
            </a:r>
            <a:r>
              <a:rPr lang="vi-VN" sz="1600" b="1" smtClean="0">
                <a:solidFill>
                  <a:srgbClr val="0000CC"/>
                </a:solidFill>
                <a:latin typeface="Times New Roman"/>
                <a:cs typeface="Times New Roman"/>
              </a:rPr>
              <a:t>sạch</a:t>
            </a:r>
            <a:r>
              <a:rPr lang="vi-VN" sz="1600" b="1" spc="-10" smtClean="0">
                <a:solidFill>
                  <a:srgbClr val="0000CC"/>
                </a:solidFill>
                <a:latin typeface="Times New Roman"/>
                <a:cs typeface="Times New Roman"/>
              </a:rPr>
              <a:t> </a:t>
            </a:r>
            <a:r>
              <a:rPr lang="vi-VN" sz="1600" b="1" spc="-5" smtClean="0">
                <a:solidFill>
                  <a:srgbClr val="0000CC"/>
                </a:solidFill>
                <a:latin typeface="Times New Roman"/>
                <a:cs typeface="Times New Roman"/>
              </a:rPr>
              <a:t>sẽ.</a:t>
            </a:r>
            <a:r>
              <a:rPr lang="en-US" sz="1600" b="1" spc="-5" smtClean="0">
                <a:solidFill>
                  <a:srgbClr val="0000CC"/>
                </a:solidFill>
                <a:latin typeface="Times New Roman"/>
                <a:cs typeface="Times New Roman"/>
              </a:rPr>
              <a:t> </a:t>
            </a:r>
            <a:r>
              <a:rPr lang="vi-VN" sz="1600" b="1" smtClean="0">
                <a:solidFill>
                  <a:srgbClr val="0000CC"/>
                </a:solidFill>
                <a:latin typeface="Times New Roman"/>
                <a:cs typeface="Times New Roman"/>
              </a:rPr>
              <a:t>Thực hiện </a:t>
            </a:r>
            <a:r>
              <a:rPr lang="vi-VN" sz="1600" b="1" smtClean="0">
                <a:solidFill>
                  <a:srgbClr val="C00000"/>
                </a:solidFill>
                <a:latin typeface="Times New Roman"/>
                <a:cs typeface="Times New Roman"/>
              </a:rPr>
              <a:t>“Thực hành tốt</a:t>
            </a:r>
            <a:r>
              <a:rPr lang="en-US" sz="1600" b="1" smtClean="0">
                <a:solidFill>
                  <a:srgbClr val="C00000"/>
                </a:solidFill>
                <a:latin typeface="Times New Roman"/>
                <a:cs typeface="Times New Roman"/>
              </a:rPr>
              <a:t> vệ sinh </a:t>
            </a:r>
            <a:r>
              <a:rPr lang="vi-VN" sz="1600" b="1" smtClean="0">
                <a:solidFill>
                  <a:srgbClr val="C00000"/>
                </a:solidFill>
                <a:latin typeface="Times New Roman"/>
                <a:cs typeface="Times New Roman"/>
              </a:rPr>
              <a:t> bàn</a:t>
            </a:r>
            <a:r>
              <a:rPr lang="vi-VN" sz="1600" b="1" spc="-10" smtClean="0">
                <a:solidFill>
                  <a:srgbClr val="C00000"/>
                </a:solidFill>
                <a:latin typeface="Times New Roman"/>
                <a:cs typeface="Times New Roman"/>
              </a:rPr>
              <a:t> </a:t>
            </a:r>
            <a:r>
              <a:rPr lang="vi-VN" sz="1600" b="1" smtClean="0">
                <a:solidFill>
                  <a:srgbClr val="C00000"/>
                </a:solidFill>
                <a:latin typeface="Times New Roman"/>
                <a:cs typeface="Times New Roman"/>
              </a:rPr>
              <a:t>tay”.</a:t>
            </a:r>
            <a:endParaRPr lang="en-US" sz="1600" b="1" smtClean="0">
              <a:solidFill>
                <a:srgbClr val="C00000"/>
              </a:solidFill>
              <a:latin typeface="Times New Roman"/>
              <a:cs typeface="Times New Roman"/>
            </a:endParaRPr>
          </a:p>
          <a:p>
            <a:pPr marL="0" marR="0" indent="0" algn="ctr" defTabSz="914400" eaLnBrk="0" latinLnBrk="0" hangingPunct="0">
              <a:lnSpc>
                <a:spcPct val="100000"/>
              </a:lnSpc>
              <a:buClrTx/>
              <a:buSzTx/>
              <a:buFontTx/>
              <a:buNone/>
              <a:tabLst/>
            </a:pPr>
            <a:endParaRPr lang="en-US" sz="1600" b="1" smtClean="0">
              <a:solidFill>
                <a:srgbClr val="0000CC"/>
              </a:solidFill>
              <a:latin typeface="Times New Roman"/>
              <a:cs typeface="Times New Roman"/>
            </a:endParaRPr>
          </a:p>
        </p:txBody>
      </p:sp>
      <p:sp>
        <p:nvSpPr>
          <p:cNvPr id="10" name="Rounded Rectangle 9"/>
          <p:cNvSpPr/>
          <p:nvPr/>
        </p:nvSpPr>
        <p:spPr bwMode="auto">
          <a:xfrm>
            <a:off x="609600" y="5029200"/>
            <a:ext cx="2971800" cy="1219200"/>
          </a:xfrm>
          <a:prstGeom prst="roundRect">
            <a:avLst/>
          </a:prstGeom>
          <a:solidFill>
            <a:schemeClr val="bg1"/>
          </a:solidFill>
          <a:ln w="9525" cap="flat" cmpd="sng" algn="ctr">
            <a:solidFill>
              <a:srgbClr val="0000C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eaLnBrk="0" latinLnBrk="0" hangingPunct="0">
              <a:lnSpc>
                <a:spcPct val="100000"/>
              </a:lnSpc>
              <a:buClrTx/>
              <a:buSzTx/>
              <a:buFontTx/>
              <a:buNone/>
              <a:tabLst/>
            </a:pPr>
            <a:r>
              <a:rPr lang="vi-VN" sz="1600" b="1" spc="-10" smtClean="0">
                <a:solidFill>
                  <a:srgbClr val="0000CC"/>
                </a:solidFill>
                <a:latin typeface="Times New Roman"/>
                <a:cs typeface="Times New Roman"/>
              </a:rPr>
              <a:t>Trang</a:t>
            </a:r>
            <a:r>
              <a:rPr lang="vi-VN" sz="1600" b="1" spc="-45" smtClean="0">
                <a:solidFill>
                  <a:srgbClr val="0000CC"/>
                </a:solidFill>
                <a:latin typeface="Times New Roman"/>
                <a:cs typeface="Times New Roman"/>
              </a:rPr>
              <a:t> </a:t>
            </a:r>
            <a:r>
              <a:rPr lang="vi-VN" sz="1600" b="1" smtClean="0">
                <a:solidFill>
                  <a:srgbClr val="0000CC"/>
                </a:solidFill>
                <a:latin typeface="Times New Roman"/>
                <a:cs typeface="Times New Roman"/>
              </a:rPr>
              <a:t>phục</a:t>
            </a:r>
            <a:r>
              <a:rPr lang="vi-VN" sz="1600" b="1" spc="-40" smtClean="0">
                <a:solidFill>
                  <a:srgbClr val="0000CC"/>
                </a:solidFill>
                <a:latin typeface="Times New Roman"/>
                <a:cs typeface="Times New Roman"/>
              </a:rPr>
              <a:t> </a:t>
            </a:r>
            <a:r>
              <a:rPr lang="vi-VN" sz="1600" b="1" smtClean="0">
                <a:solidFill>
                  <a:srgbClr val="0000CC"/>
                </a:solidFill>
                <a:latin typeface="Times New Roman"/>
                <a:cs typeface="Times New Roman"/>
              </a:rPr>
              <a:t>cá</a:t>
            </a:r>
            <a:r>
              <a:rPr lang="vi-VN" sz="1600" b="1" spc="-40" smtClean="0">
                <a:solidFill>
                  <a:srgbClr val="0000CC"/>
                </a:solidFill>
                <a:latin typeface="Times New Roman"/>
                <a:cs typeface="Times New Roman"/>
              </a:rPr>
              <a:t> </a:t>
            </a:r>
            <a:r>
              <a:rPr lang="vi-VN" sz="1600" b="1" smtClean="0">
                <a:solidFill>
                  <a:srgbClr val="0000CC"/>
                </a:solidFill>
                <a:latin typeface="Times New Roman"/>
                <a:cs typeface="Times New Roman"/>
              </a:rPr>
              <a:t>nhân</a:t>
            </a:r>
            <a:r>
              <a:rPr lang="vi-VN" sz="1600" b="1" spc="-40" smtClean="0">
                <a:solidFill>
                  <a:srgbClr val="0000CC"/>
                </a:solidFill>
                <a:latin typeface="Times New Roman"/>
                <a:cs typeface="Times New Roman"/>
              </a:rPr>
              <a:t> </a:t>
            </a:r>
            <a:r>
              <a:rPr lang="vi-VN" sz="1600" b="1" smtClean="0">
                <a:solidFill>
                  <a:srgbClr val="0000CC"/>
                </a:solidFill>
                <a:latin typeface="Times New Roman"/>
                <a:cs typeface="Times New Roman"/>
              </a:rPr>
              <a:t>luôn</a:t>
            </a:r>
            <a:r>
              <a:rPr lang="vi-VN" sz="1600" b="1" spc="-40" smtClean="0">
                <a:solidFill>
                  <a:srgbClr val="0000CC"/>
                </a:solidFill>
                <a:latin typeface="Times New Roman"/>
                <a:cs typeface="Times New Roman"/>
              </a:rPr>
              <a:t> </a:t>
            </a:r>
            <a:r>
              <a:rPr lang="vi-VN" sz="1600" b="1" smtClean="0">
                <a:solidFill>
                  <a:srgbClr val="0000CC"/>
                </a:solidFill>
                <a:latin typeface="Times New Roman"/>
                <a:cs typeface="Times New Roman"/>
              </a:rPr>
              <a:t>giữ</a:t>
            </a:r>
            <a:r>
              <a:rPr lang="vi-VN" sz="1600" b="1" spc="-40" smtClean="0">
                <a:solidFill>
                  <a:srgbClr val="0000CC"/>
                </a:solidFill>
                <a:latin typeface="Times New Roman"/>
                <a:cs typeface="Times New Roman"/>
              </a:rPr>
              <a:t> </a:t>
            </a:r>
            <a:r>
              <a:rPr lang="vi-VN" sz="1600" b="1" smtClean="0">
                <a:solidFill>
                  <a:srgbClr val="0000CC"/>
                </a:solidFill>
                <a:latin typeface="Times New Roman"/>
                <a:cs typeface="Times New Roman"/>
              </a:rPr>
              <a:t>vệ</a:t>
            </a:r>
            <a:r>
              <a:rPr lang="vi-VN" sz="1600" b="1" spc="-40" smtClean="0">
                <a:solidFill>
                  <a:srgbClr val="0000CC"/>
                </a:solidFill>
                <a:latin typeface="Times New Roman"/>
                <a:cs typeface="Times New Roman"/>
              </a:rPr>
              <a:t> </a:t>
            </a:r>
            <a:r>
              <a:rPr lang="vi-VN" sz="1600" b="1" spc="-5" smtClean="0">
                <a:solidFill>
                  <a:srgbClr val="0000CC"/>
                </a:solidFill>
                <a:latin typeface="Times New Roman"/>
                <a:cs typeface="Times New Roman"/>
              </a:rPr>
              <a:t>sinh</a:t>
            </a:r>
            <a:r>
              <a:rPr lang="vi-VN" sz="1600" b="1" spc="-40" smtClean="0">
                <a:solidFill>
                  <a:srgbClr val="0000CC"/>
                </a:solidFill>
                <a:latin typeface="Times New Roman"/>
                <a:cs typeface="Times New Roman"/>
              </a:rPr>
              <a:t> </a:t>
            </a:r>
            <a:r>
              <a:rPr lang="vi-VN" sz="1600" b="1" spc="-5" smtClean="0">
                <a:solidFill>
                  <a:srgbClr val="0000CC"/>
                </a:solidFill>
                <a:latin typeface="Times New Roman"/>
                <a:cs typeface="Times New Roman"/>
              </a:rPr>
              <a:t>sạch</a:t>
            </a:r>
            <a:r>
              <a:rPr lang="vi-VN" sz="1600" b="1" spc="-45" smtClean="0">
                <a:solidFill>
                  <a:srgbClr val="0000CC"/>
                </a:solidFill>
                <a:latin typeface="Times New Roman"/>
                <a:cs typeface="Times New Roman"/>
              </a:rPr>
              <a:t> </a:t>
            </a:r>
            <a:r>
              <a:rPr lang="vi-VN" sz="1600" b="1" spc="-5" smtClean="0">
                <a:solidFill>
                  <a:srgbClr val="0000CC"/>
                </a:solidFill>
                <a:latin typeface="Times New Roman"/>
                <a:cs typeface="Times New Roman"/>
              </a:rPr>
              <a:t>sẽ,</a:t>
            </a:r>
            <a:r>
              <a:rPr lang="vi-VN" sz="1600" b="1" spc="-40" smtClean="0">
                <a:solidFill>
                  <a:srgbClr val="0000CC"/>
                </a:solidFill>
                <a:latin typeface="Times New Roman"/>
                <a:cs typeface="Times New Roman"/>
              </a:rPr>
              <a:t> </a:t>
            </a:r>
            <a:r>
              <a:rPr lang="vi-VN" sz="1600" b="1" smtClean="0">
                <a:solidFill>
                  <a:srgbClr val="0000CC"/>
                </a:solidFill>
                <a:latin typeface="Times New Roman"/>
                <a:cs typeface="Times New Roman"/>
              </a:rPr>
              <a:t>gọn</a:t>
            </a:r>
            <a:r>
              <a:rPr lang="vi-VN" sz="1600" b="1" spc="-40" smtClean="0">
                <a:solidFill>
                  <a:srgbClr val="0000CC"/>
                </a:solidFill>
                <a:latin typeface="Times New Roman"/>
                <a:cs typeface="Times New Roman"/>
              </a:rPr>
              <a:t> </a:t>
            </a:r>
            <a:r>
              <a:rPr lang="vi-VN" sz="1600" b="1" smtClean="0">
                <a:solidFill>
                  <a:srgbClr val="0000CC"/>
                </a:solidFill>
                <a:latin typeface="Times New Roman"/>
                <a:cs typeface="Times New Roman"/>
              </a:rPr>
              <a:t>gàng;</a:t>
            </a:r>
            <a:r>
              <a:rPr lang="vi-VN" sz="1600" b="1" spc="-40" smtClean="0">
                <a:solidFill>
                  <a:srgbClr val="0000CC"/>
                </a:solidFill>
                <a:latin typeface="Times New Roman"/>
                <a:cs typeface="Times New Roman"/>
              </a:rPr>
              <a:t> </a:t>
            </a:r>
            <a:r>
              <a:rPr lang="vi-VN" sz="1600" b="1" smtClean="0">
                <a:solidFill>
                  <a:srgbClr val="0000CC"/>
                </a:solidFill>
                <a:latin typeface="Times New Roman"/>
                <a:cs typeface="Times New Roman"/>
              </a:rPr>
              <a:t>tốt</a:t>
            </a:r>
            <a:r>
              <a:rPr lang="vi-VN" sz="1600" b="1" spc="-40" smtClean="0">
                <a:solidFill>
                  <a:srgbClr val="0000CC"/>
                </a:solidFill>
                <a:latin typeface="Times New Roman"/>
                <a:cs typeface="Times New Roman"/>
              </a:rPr>
              <a:t> </a:t>
            </a:r>
            <a:r>
              <a:rPr lang="vi-VN" sz="1600" b="1" smtClean="0">
                <a:solidFill>
                  <a:srgbClr val="0000CC"/>
                </a:solidFill>
                <a:latin typeface="Times New Roman"/>
                <a:cs typeface="Times New Roman"/>
              </a:rPr>
              <a:t>nhất</a:t>
            </a:r>
            <a:r>
              <a:rPr lang="vi-VN" sz="1600" b="1" spc="-40" smtClean="0">
                <a:solidFill>
                  <a:srgbClr val="0000CC"/>
                </a:solidFill>
                <a:latin typeface="Times New Roman"/>
                <a:cs typeface="Times New Roman"/>
              </a:rPr>
              <a:t> </a:t>
            </a:r>
            <a:r>
              <a:rPr lang="vi-VN" sz="1600" b="1" smtClean="0">
                <a:solidFill>
                  <a:srgbClr val="0000CC"/>
                </a:solidFill>
                <a:latin typeface="Times New Roman"/>
                <a:cs typeface="Times New Roman"/>
              </a:rPr>
              <a:t>cần</a:t>
            </a:r>
            <a:r>
              <a:rPr lang="vi-VN" sz="1600" b="1" spc="-40" smtClean="0">
                <a:solidFill>
                  <a:srgbClr val="0000CC"/>
                </a:solidFill>
                <a:latin typeface="Times New Roman"/>
                <a:cs typeface="Times New Roman"/>
              </a:rPr>
              <a:t> </a:t>
            </a:r>
            <a:r>
              <a:rPr lang="vi-VN" sz="1600" b="1" smtClean="0">
                <a:solidFill>
                  <a:srgbClr val="0000CC"/>
                </a:solidFill>
                <a:latin typeface="Times New Roman"/>
                <a:cs typeface="Times New Roman"/>
              </a:rPr>
              <a:t>có</a:t>
            </a:r>
            <a:r>
              <a:rPr lang="vi-VN" sz="1600" b="1" spc="-40" smtClean="0">
                <a:solidFill>
                  <a:srgbClr val="0000CC"/>
                </a:solidFill>
                <a:latin typeface="Times New Roman"/>
                <a:cs typeface="Times New Roman"/>
              </a:rPr>
              <a:t> </a:t>
            </a:r>
            <a:r>
              <a:rPr lang="vi-VN" sz="1600" b="1" smtClean="0">
                <a:solidFill>
                  <a:srgbClr val="FF0000"/>
                </a:solidFill>
                <a:latin typeface="Times New Roman"/>
                <a:cs typeface="Times New Roman"/>
              </a:rPr>
              <a:t>mũ</a:t>
            </a:r>
            <a:r>
              <a:rPr lang="en-US" sz="1600" b="1" smtClean="0">
                <a:solidFill>
                  <a:srgbClr val="FF0000"/>
                </a:solidFill>
                <a:latin typeface="Times New Roman"/>
                <a:cs typeface="Times New Roman"/>
              </a:rPr>
              <a:t> </a:t>
            </a:r>
            <a:r>
              <a:rPr lang="vi-VN" sz="1600" b="1" smtClean="0">
                <a:solidFill>
                  <a:srgbClr val="FF0000"/>
                </a:solidFill>
                <a:latin typeface="Times New Roman"/>
                <a:cs typeface="Times New Roman"/>
              </a:rPr>
              <a:t>chụp tóc </a:t>
            </a:r>
            <a:r>
              <a:rPr lang="vi-VN" sz="1600" b="1" smtClean="0">
                <a:solidFill>
                  <a:srgbClr val="0000CC"/>
                </a:solidFill>
                <a:latin typeface="Times New Roman"/>
                <a:cs typeface="Times New Roman"/>
              </a:rPr>
              <a:t>khi tiếp xúc với thực</a:t>
            </a:r>
            <a:r>
              <a:rPr lang="vi-VN" sz="1600" b="1" spc="-10" smtClean="0">
                <a:solidFill>
                  <a:srgbClr val="0000CC"/>
                </a:solidFill>
                <a:latin typeface="Times New Roman"/>
                <a:cs typeface="Times New Roman"/>
              </a:rPr>
              <a:t> </a:t>
            </a:r>
            <a:r>
              <a:rPr lang="vi-VN" sz="1600" b="1" smtClean="0">
                <a:solidFill>
                  <a:srgbClr val="0000CC"/>
                </a:solidFill>
                <a:latin typeface="Times New Roman"/>
                <a:cs typeface="Times New Roman"/>
              </a:rPr>
              <a:t>phẩm.</a:t>
            </a:r>
            <a:endParaRPr lang="en-US" sz="1600" b="1" smtClean="0">
              <a:solidFill>
                <a:srgbClr val="C00000"/>
              </a:solidFill>
              <a:latin typeface="Times New Roman"/>
              <a:cs typeface="Times New Roman"/>
            </a:endParaRPr>
          </a:p>
        </p:txBody>
      </p:sp>
      <p:sp>
        <p:nvSpPr>
          <p:cNvPr id="11" name="Rounded Rectangle 10"/>
          <p:cNvSpPr/>
          <p:nvPr/>
        </p:nvSpPr>
        <p:spPr bwMode="auto">
          <a:xfrm>
            <a:off x="152400" y="2895600"/>
            <a:ext cx="2971800" cy="1219200"/>
          </a:xfrm>
          <a:prstGeom prst="roundRect">
            <a:avLst/>
          </a:prstGeom>
          <a:solidFill>
            <a:schemeClr val="bg1"/>
          </a:solidFill>
          <a:ln w="9525" cap="flat" cmpd="sng" algn="ctr">
            <a:solidFill>
              <a:srgbClr val="0000C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eaLnBrk="0" latinLnBrk="0" hangingPunct="0">
              <a:lnSpc>
                <a:spcPct val="100000"/>
              </a:lnSpc>
              <a:buClrTx/>
              <a:buSzTx/>
              <a:buFontTx/>
              <a:buNone/>
              <a:tabLst/>
            </a:pPr>
            <a:r>
              <a:rPr lang="vi-VN" sz="1600" b="1" spc="-5" smtClean="0">
                <a:solidFill>
                  <a:srgbClr val="0000CC"/>
                </a:solidFill>
                <a:latin typeface="Times New Roman"/>
                <a:cs typeface="Times New Roman"/>
              </a:rPr>
              <a:t>Khi </a:t>
            </a:r>
            <a:r>
              <a:rPr lang="vi-VN" sz="1600" b="1" smtClean="0">
                <a:solidFill>
                  <a:srgbClr val="0000CC"/>
                </a:solidFill>
                <a:latin typeface="Times New Roman"/>
                <a:cs typeface="Times New Roman"/>
              </a:rPr>
              <a:t>có </a:t>
            </a:r>
            <a:r>
              <a:rPr lang="vi-VN" sz="1600" b="1" smtClean="0">
                <a:solidFill>
                  <a:srgbClr val="FF0000"/>
                </a:solidFill>
                <a:latin typeface="Times New Roman"/>
                <a:cs typeface="Times New Roman"/>
              </a:rPr>
              <a:t>vết thương trên da</a:t>
            </a:r>
            <a:r>
              <a:rPr lang="vi-VN" sz="1600" b="1" smtClean="0">
                <a:solidFill>
                  <a:srgbClr val="0000CC"/>
                </a:solidFill>
                <a:latin typeface="Times New Roman"/>
                <a:cs typeface="Times New Roman"/>
              </a:rPr>
              <a:t>, cần được băng bó kín bằng băng gạc không  thấm</a:t>
            </a:r>
            <a:r>
              <a:rPr lang="vi-VN" sz="1600" b="1" spc="-5" smtClean="0">
                <a:solidFill>
                  <a:srgbClr val="0000CC"/>
                </a:solidFill>
                <a:latin typeface="Times New Roman"/>
                <a:cs typeface="Times New Roman"/>
              </a:rPr>
              <a:t> </a:t>
            </a:r>
            <a:r>
              <a:rPr lang="vi-VN" sz="1600" b="1" smtClean="0">
                <a:solidFill>
                  <a:srgbClr val="0000CC"/>
                </a:solidFill>
                <a:latin typeface="Times New Roman"/>
                <a:cs typeface="Times New Roman"/>
              </a:rPr>
              <a:t>nước.</a:t>
            </a:r>
            <a:endParaRPr lang="en-US" sz="1600" b="1" smtClean="0">
              <a:solidFill>
                <a:srgbClr val="C00000"/>
              </a:solidFill>
              <a:latin typeface="Times New Roman"/>
              <a:cs typeface="Times New Roman"/>
            </a:endParaRPr>
          </a:p>
        </p:txBody>
      </p:sp>
      <p:pic>
        <p:nvPicPr>
          <p:cNvPr id="9" name="Picture 3"/>
          <p:cNvPicPr>
            <a:picLocks noChangeAspect="1" noChangeArrowheads="1"/>
          </p:cNvPicPr>
          <p:nvPr/>
        </p:nvPicPr>
        <p:blipFill>
          <a:blip r:embed="rId2"/>
          <a:srcRect/>
          <a:stretch>
            <a:fillRect/>
          </a:stretch>
        </p:blipFill>
        <p:spPr bwMode="auto">
          <a:xfrm>
            <a:off x="3581400" y="1752600"/>
            <a:ext cx="2374829" cy="3131256"/>
          </a:xfrm>
          <a:prstGeom prst="rect">
            <a:avLst/>
          </a:prstGeom>
          <a:noFill/>
          <a:ln w="9525">
            <a:noFill/>
            <a:miter lim="800000"/>
            <a:headEnd/>
            <a:tailEnd/>
          </a:ln>
          <a:effectLst/>
        </p:spPr>
      </p:pic>
    </p:spTree>
  </p:cSld>
  <p:clrMapOvr>
    <a:masterClrMapping/>
  </p:clrMapOvr>
  <p:transition>
    <p:rand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8"/>
          <p:cNvSpPr/>
          <p:nvPr/>
        </p:nvSpPr>
        <p:spPr>
          <a:xfrm>
            <a:off x="381000" y="228600"/>
            <a:ext cx="8305800" cy="6324600"/>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transition>
    <p:rand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04800" y="1066800"/>
            <a:ext cx="7391400" cy="4658198"/>
          </a:xfrm>
          <a:prstGeom prst="rect">
            <a:avLst/>
          </a:prstGeom>
          <a:noFill/>
        </p:spPr>
        <p:txBody>
          <a:bodyPr wrap="square" rtlCol="0">
            <a:spAutoFit/>
          </a:bodyPr>
          <a:lstStyle/>
          <a:p>
            <a:pPr marL="12700" marR="3544570" algn="just">
              <a:lnSpc>
                <a:spcPct val="119000"/>
              </a:lnSpc>
              <a:spcBef>
                <a:spcPts val="520"/>
              </a:spcBef>
              <a:tabLst>
                <a:tab pos="250825" algn="l"/>
              </a:tabLst>
            </a:pPr>
            <a:r>
              <a:rPr lang="en-US" sz="2000" b="1" smtClean="0">
                <a:solidFill>
                  <a:srgbClr val="C00000"/>
                </a:solidFill>
                <a:latin typeface="Times New Roman"/>
                <a:cs typeface="Times New Roman"/>
              </a:rPr>
              <a:t>1. </a:t>
            </a:r>
            <a:r>
              <a:rPr lang="vi-VN" sz="2000" b="1" smtClean="0">
                <a:solidFill>
                  <a:srgbClr val="0000CC"/>
                </a:solidFill>
                <a:latin typeface="Times New Roman"/>
                <a:cs typeface="Times New Roman"/>
              </a:rPr>
              <a:t>Chỉ dùng trang thiết bị  chuyên dùng cho thực phẩm  để vận </a:t>
            </a:r>
            <a:r>
              <a:rPr lang="en-US" sz="2000" b="1" smtClean="0">
                <a:solidFill>
                  <a:srgbClr val="0000CC"/>
                </a:solidFill>
                <a:latin typeface="Times New Roman"/>
                <a:cs typeface="Times New Roman"/>
              </a:rPr>
              <a:t> </a:t>
            </a:r>
            <a:r>
              <a:rPr lang="vi-VN" sz="2000" b="1" smtClean="0">
                <a:solidFill>
                  <a:srgbClr val="0000CC"/>
                </a:solidFill>
                <a:latin typeface="Times New Roman"/>
                <a:cs typeface="Times New Roman"/>
              </a:rPr>
              <a:t>chuyển, tránh gây</a:t>
            </a:r>
            <a:r>
              <a:rPr lang="vi-VN" sz="2000" b="1" spc="-250" smtClean="0">
                <a:solidFill>
                  <a:srgbClr val="0000CC"/>
                </a:solidFill>
                <a:latin typeface="Times New Roman"/>
                <a:cs typeface="Times New Roman"/>
              </a:rPr>
              <a:t> </a:t>
            </a:r>
            <a:r>
              <a:rPr lang="vi-VN" sz="2000" b="1" smtClean="0">
                <a:solidFill>
                  <a:srgbClr val="0000CC"/>
                </a:solidFill>
                <a:latin typeface="Times New Roman"/>
                <a:cs typeface="Times New Roman"/>
              </a:rPr>
              <a:t>thôi  nhiễm.</a:t>
            </a:r>
          </a:p>
          <a:p>
            <a:pPr marL="12700" marR="3545204" algn="just">
              <a:lnSpc>
                <a:spcPct val="119000"/>
              </a:lnSpc>
              <a:spcBef>
                <a:spcPts val="600"/>
              </a:spcBef>
              <a:tabLst>
                <a:tab pos="182880" algn="l"/>
              </a:tabLst>
            </a:pPr>
            <a:r>
              <a:rPr lang="en-US" sz="2000" b="1" spc="-20" smtClean="0">
                <a:solidFill>
                  <a:srgbClr val="C00000"/>
                </a:solidFill>
                <a:latin typeface="Times New Roman"/>
                <a:cs typeface="Times New Roman"/>
              </a:rPr>
              <a:t>2. </a:t>
            </a:r>
            <a:r>
              <a:rPr lang="vi-VN" sz="2000" b="1" spc="-20" smtClean="0">
                <a:solidFill>
                  <a:srgbClr val="0000CC"/>
                </a:solidFill>
                <a:latin typeface="Times New Roman"/>
                <a:cs typeface="Times New Roman"/>
              </a:rPr>
              <a:t>Che </a:t>
            </a:r>
            <a:r>
              <a:rPr lang="vi-VN" sz="2000" b="1" spc="-45" smtClean="0">
                <a:solidFill>
                  <a:srgbClr val="0000CC"/>
                </a:solidFill>
                <a:latin typeface="Times New Roman"/>
                <a:cs typeface="Times New Roman"/>
              </a:rPr>
              <a:t>đậy, </a:t>
            </a:r>
            <a:r>
              <a:rPr lang="vi-VN" sz="2000" b="1" spc="-20" smtClean="0">
                <a:solidFill>
                  <a:srgbClr val="0000CC"/>
                </a:solidFill>
                <a:latin typeface="Times New Roman"/>
                <a:cs typeface="Times New Roman"/>
              </a:rPr>
              <a:t>bao gói </a:t>
            </a:r>
            <a:r>
              <a:rPr lang="vi-VN" sz="2000" b="1" spc="-25" smtClean="0">
                <a:solidFill>
                  <a:srgbClr val="0000CC"/>
                </a:solidFill>
                <a:latin typeface="Times New Roman"/>
                <a:cs typeface="Times New Roman"/>
              </a:rPr>
              <a:t>thực</a:t>
            </a:r>
            <a:r>
              <a:rPr lang="vi-VN" sz="2000" b="1" spc="-150" smtClean="0">
                <a:solidFill>
                  <a:srgbClr val="0000CC"/>
                </a:solidFill>
                <a:latin typeface="Times New Roman"/>
                <a:cs typeface="Times New Roman"/>
              </a:rPr>
              <a:t> </a:t>
            </a:r>
            <a:r>
              <a:rPr lang="vi-VN" sz="2000" b="1" spc="-25" smtClean="0">
                <a:solidFill>
                  <a:srgbClr val="0000CC"/>
                </a:solidFill>
                <a:latin typeface="Times New Roman"/>
                <a:cs typeface="Times New Roman"/>
              </a:rPr>
              <a:t>phẩm  </a:t>
            </a:r>
            <a:r>
              <a:rPr lang="vi-VN" sz="2000" b="1" spc="-15" smtClean="0">
                <a:solidFill>
                  <a:srgbClr val="0000CC"/>
                </a:solidFill>
                <a:latin typeface="Times New Roman"/>
                <a:cs typeface="Times New Roman"/>
              </a:rPr>
              <a:t>an </a:t>
            </a:r>
            <a:r>
              <a:rPr lang="vi-VN" sz="2000" b="1" spc="-25" smtClean="0">
                <a:solidFill>
                  <a:srgbClr val="0000CC"/>
                </a:solidFill>
                <a:latin typeface="Times New Roman"/>
                <a:cs typeface="Times New Roman"/>
              </a:rPr>
              <a:t>toàn, tránh </a:t>
            </a:r>
            <a:r>
              <a:rPr lang="vi-VN" sz="2000" b="1" spc="-20" smtClean="0">
                <a:solidFill>
                  <a:srgbClr val="0000CC"/>
                </a:solidFill>
                <a:latin typeface="Times New Roman"/>
                <a:cs typeface="Times New Roman"/>
              </a:rPr>
              <a:t>gây </a:t>
            </a:r>
            <a:r>
              <a:rPr lang="vi-VN" sz="2000" b="1" smtClean="0">
                <a:solidFill>
                  <a:srgbClr val="0000CC"/>
                </a:solidFill>
                <a:latin typeface="Times New Roman"/>
                <a:cs typeface="Times New Roman"/>
              </a:rPr>
              <a:t>ô </a:t>
            </a:r>
            <a:r>
              <a:rPr lang="vi-VN" sz="2000" b="1" spc="-25" smtClean="0">
                <a:solidFill>
                  <a:srgbClr val="0000CC"/>
                </a:solidFill>
                <a:latin typeface="Times New Roman"/>
                <a:cs typeface="Times New Roman"/>
              </a:rPr>
              <a:t>nhiễm  thêm </a:t>
            </a:r>
            <a:r>
              <a:rPr lang="vi-VN" sz="2000" b="1" spc="-20" smtClean="0">
                <a:solidFill>
                  <a:srgbClr val="0000CC"/>
                </a:solidFill>
                <a:latin typeface="Times New Roman"/>
                <a:cs typeface="Times New Roman"/>
              </a:rPr>
              <a:t>vào </a:t>
            </a:r>
            <a:r>
              <a:rPr lang="vi-VN" sz="2000" b="1" spc="-25" smtClean="0">
                <a:solidFill>
                  <a:srgbClr val="0000CC"/>
                </a:solidFill>
                <a:latin typeface="Times New Roman"/>
                <a:cs typeface="Times New Roman"/>
              </a:rPr>
              <a:t>thực</a:t>
            </a:r>
            <a:r>
              <a:rPr lang="vi-VN" sz="2000" b="1" spc="-150" smtClean="0">
                <a:solidFill>
                  <a:srgbClr val="0000CC"/>
                </a:solidFill>
                <a:latin typeface="Times New Roman"/>
                <a:cs typeface="Times New Roman"/>
              </a:rPr>
              <a:t> </a:t>
            </a:r>
            <a:r>
              <a:rPr lang="vi-VN" sz="2000" b="1" spc="-30" smtClean="0">
                <a:solidFill>
                  <a:srgbClr val="0000CC"/>
                </a:solidFill>
                <a:latin typeface="Times New Roman"/>
                <a:cs typeface="Times New Roman"/>
              </a:rPr>
              <a:t>phẩm.</a:t>
            </a:r>
            <a:endParaRPr lang="vi-VN" sz="2000" b="1" smtClean="0">
              <a:solidFill>
                <a:srgbClr val="0000CC"/>
              </a:solidFill>
              <a:latin typeface="Times New Roman"/>
              <a:cs typeface="Times New Roman"/>
            </a:endParaRPr>
          </a:p>
          <a:p>
            <a:pPr marL="214629" indent="-201930">
              <a:lnSpc>
                <a:spcPct val="100000"/>
              </a:lnSpc>
              <a:spcBef>
                <a:spcPts val="919"/>
              </a:spcBef>
              <a:tabLst>
                <a:tab pos="215265" algn="l"/>
              </a:tabLst>
            </a:pPr>
            <a:r>
              <a:rPr lang="en-US" sz="2000" b="1" spc="-5" smtClean="0">
                <a:solidFill>
                  <a:srgbClr val="C00000"/>
                </a:solidFill>
                <a:latin typeface="Times New Roman"/>
                <a:cs typeface="Times New Roman"/>
              </a:rPr>
              <a:t>3. </a:t>
            </a:r>
            <a:r>
              <a:rPr lang="vi-VN" sz="2000" b="1" spc="-5" smtClean="0">
                <a:solidFill>
                  <a:srgbClr val="0000CC"/>
                </a:solidFill>
                <a:latin typeface="Times New Roman"/>
                <a:cs typeface="Times New Roman"/>
              </a:rPr>
              <a:t>Giữ</a:t>
            </a:r>
            <a:r>
              <a:rPr lang="vi-VN" sz="2000" b="1" spc="185" smtClean="0">
                <a:solidFill>
                  <a:srgbClr val="0000CC"/>
                </a:solidFill>
                <a:latin typeface="Times New Roman"/>
                <a:cs typeface="Times New Roman"/>
              </a:rPr>
              <a:t> </a:t>
            </a:r>
            <a:r>
              <a:rPr lang="vi-VN" sz="2000" b="1" smtClean="0">
                <a:solidFill>
                  <a:srgbClr val="0000CC"/>
                </a:solidFill>
                <a:latin typeface="Times New Roman"/>
                <a:cs typeface="Times New Roman"/>
              </a:rPr>
              <a:t>nhiệt</a:t>
            </a:r>
            <a:r>
              <a:rPr lang="vi-VN" sz="2000" b="1" spc="190" smtClean="0">
                <a:solidFill>
                  <a:srgbClr val="0000CC"/>
                </a:solidFill>
                <a:latin typeface="Times New Roman"/>
                <a:cs typeface="Times New Roman"/>
              </a:rPr>
              <a:t> </a:t>
            </a:r>
            <a:r>
              <a:rPr lang="vi-VN" sz="2000" b="1" smtClean="0">
                <a:solidFill>
                  <a:srgbClr val="0000CC"/>
                </a:solidFill>
                <a:latin typeface="Times New Roman"/>
                <a:cs typeface="Times New Roman"/>
              </a:rPr>
              <a:t>độ</a:t>
            </a:r>
            <a:r>
              <a:rPr lang="vi-VN" sz="2000" b="1" spc="190" smtClean="0">
                <a:solidFill>
                  <a:srgbClr val="0000CC"/>
                </a:solidFill>
                <a:latin typeface="Times New Roman"/>
                <a:cs typeface="Times New Roman"/>
              </a:rPr>
              <a:t> </a:t>
            </a:r>
            <a:r>
              <a:rPr lang="vi-VN" sz="2000" b="1" smtClean="0">
                <a:solidFill>
                  <a:srgbClr val="0000CC"/>
                </a:solidFill>
                <a:latin typeface="Times New Roman"/>
                <a:cs typeface="Times New Roman"/>
              </a:rPr>
              <a:t>an</a:t>
            </a:r>
            <a:r>
              <a:rPr lang="vi-VN" sz="2000" b="1" spc="190" smtClean="0">
                <a:solidFill>
                  <a:srgbClr val="0000CC"/>
                </a:solidFill>
                <a:latin typeface="Times New Roman"/>
                <a:cs typeface="Times New Roman"/>
              </a:rPr>
              <a:t> </a:t>
            </a:r>
            <a:r>
              <a:rPr lang="vi-VN" sz="2000" b="1" smtClean="0">
                <a:solidFill>
                  <a:srgbClr val="0000CC"/>
                </a:solidFill>
                <a:latin typeface="Times New Roman"/>
                <a:cs typeface="Times New Roman"/>
              </a:rPr>
              <a:t>toàn</a:t>
            </a:r>
            <a:r>
              <a:rPr lang="vi-VN" sz="2000" b="1" spc="195" smtClean="0">
                <a:solidFill>
                  <a:srgbClr val="0000CC"/>
                </a:solidFill>
                <a:latin typeface="Times New Roman"/>
                <a:cs typeface="Times New Roman"/>
              </a:rPr>
              <a:t> </a:t>
            </a:r>
            <a:r>
              <a:rPr lang="vi-VN" sz="2000" b="1" smtClean="0">
                <a:solidFill>
                  <a:srgbClr val="0000CC"/>
                </a:solidFill>
                <a:latin typeface="Times New Roman"/>
                <a:cs typeface="Times New Roman"/>
              </a:rPr>
              <a:t>cho</a:t>
            </a:r>
            <a:r>
              <a:rPr lang="en-US" sz="2000" b="1" smtClean="0">
                <a:solidFill>
                  <a:srgbClr val="0000CC"/>
                </a:solidFill>
                <a:latin typeface="Times New Roman"/>
                <a:cs typeface="Times New Roman"/>
              </a:rPr>
              <a:t> </a:t>
            </a:r>
            <a:r>
              <a:rPr lang="vi-VN" sz="2000" b="1" smtClean="0">
                <a:solidFill>
                  <a:srgbClr val="0000CC"/>
                </a:solidFill>
                <a:latin typeface="Times New Roman"/>
                <a:cs typeface="Times New Roman"/>
              </a:rPr>
              <a:t>từng loại thực phẩm trong quá trình vận</a:t>
            </a:r>
            <a:r>
              <a:rPr lang="vi-VN" sz="2000" b="1" spc="-15" smtClean="0">
                <a:solidFill>
                  <a:srgbClr val="0000CC"/>
                </a:solidFill>
                <a:latin typeface="Times New Roman"/>
                <a:cs typeface="Times New Roman"/>
              </a:rPr>
              <a:t> </a:t>
            </a:r>
            <a:r>
              <a:rPr lang="vi-VN" sz="2000" b="1" smtClean="0">
                <a:solidFill>
                  <a:srgbClr val="0000CC"/>
                </a:solidFill>
                <a:latin typeface="Times New Roman"/>
                <a:cs typeface="Times New Roman"/>
              </a:rPr>
              <a:t>chuyển.</a:t>
            </a:r>
            <a:endParaRPr lang="en-US" sz="2000" b="1" smtClean="0">
              <a:solidFill>
                <a:srgbClr val="0000CC"/>
              </a:solidFill>
              <a:latin typeface="Times New Roman"/>
              <a:cs typeface="Times New Roman"/>
            </a:endParaRPr>
          </a:p>
          <a:p>
            <a:pPr marL="12700">
              <a:lnSpc>
                <a:spcPct val="100000"/>
              </a:lnSpc>
              <a:spcBef>
                <a:spcPts val="320"/>
              </a:spcBef>
            </a:pPr>
            <a:endParaRPr lang="vi-VN" sz="2000" b="1" smtClean="0">
              <a:solidFill>
                <a:srgbClr val="0000CC"/>
              </a:solidFill>
              <a:latin typeface="Times New Roman"/>
              <a:cs typeface="Times New Roman"/>
            </a:endParaRPr>
          </a:p>
          <a:p>
            <a:pPr marL="12700" marR="231775">
              <a:lnSpc>
                <a:spcPct val="119000"/>
              </a:lnSpc>
              <a:spcBef>
                <a:spcPts val="600"/>
              </a:spcBef>
              <a:tabLst>
                <a:tab pos="187960" algn="l"/>
              </a:tabLst>
            </a:pPr>
            <a:r>
              <a:rPr lang="en-US" sz="2000" b="1" spc="-5" smtClean="0">
                <a:solidFill>
                  <a:srgbClr val="C00000"/>
                </a:solidFill>
                <a:latin typeface="Times New Roman"/>
                <a:cs typeface="Times New Roman"/>
              </a:rPr>
              <a:t>4. </a:t>
            </a:r>
            <a:r>
              <a:rPr lang="vi-VN" sz="2000" b="1" spc="-5" smtClean="0">
                <a:solidFill>
                  <a:srgbClr val="0000CC"/>
                </a:solidFill>
                <a:latin typeface="Times New Roman"/>
                <a:cs typeface="Times New Roman"/>
              </a:rPr>
              <a:t>Đảm </a:t>
            </a:r>
            <a:r>
              <a:rPr lang="vi-VN" sz="2000" b="1" smtClean="0">
                <a:solidFill>
                  <a:srgbClr val="0000CC"/>
                </a:solidFill>
                <a:latin typeface="Times New Roman"/>
                <a:cs typeface="Times New Roman"/>
              </a:rPr>
              <a:t>bảo đúng thời gian vận chuyển. Thức ăn chín ăn </a:t>
            </a:r>
            <a:r>
              <a:rPr lang="vi-VN" sz="2000" b="1" spc="-20" smtClean="0">
                <a:solidFill>
                  <a:srgbClr val="0000CC"/>
                </a:solidFill>
                <a:latin typeface="Times New Roman"/>
                <a:cs typeface="Times New Roman"/>
              </a:rPr>
              <a:t>ngay, </a:t>
            </a:r>
            <a:r>
              <a:rPr lang="vi-VN" sz="2000" b="1" smtClean="0">
                <a:solidFill>
                  <a:srgbClr val="0000CC"/>
                </a:solidFill>
                <a:latin typeface="Times New Roman"/>
                <a:cs typeface="Times New Roman"/>
              </a:rPr>
              <a:t>thời gian </a:t>
            </a:r>
            <a:r>
              <a:rPr lang="vi-VN" sz="2000" b="1" spc="-5" smtClean="0">
                <a:solidFill>
                  <a:srgbClr val="0000CC"/>
                </a:solidFill>
                <a:latin typeface="Times New Roman"/>
                <a:cs typeface="Times New Roman"/>
              </a:rPr>
              <a:t>sau  </a:t>
            </a:r>
            <a:r>
              <a:rPr lang="vi-VN" sz="2000" b="1" smtClean="0">
                <a:solidFill>
                  <a:srgbClr val="0000CC"/>
                </a:solidFill>
                <a:latin typeface="Times New Roman"/>
                <a:cs typeface="Times New Roman"/>
              </a:rPr>
              <a:t>khi nấu đến khi ăn </a:t>
            </a:r>
            <a:r>
              <a:rPr lang="vi-VN" sz="2000" b="1" smtClean="0">
                <a:solidFill>
                  <a:srgbClr val="C00000"/>
                </a:solidFill>
                <a:latin typeface="Times New Roman"/>
                <a:cs typeface="Times New Roman"/>
              </a:rPr>
              <a:t>không để quá 2</a:t>
            </a:r>
            <a:r>
              <a:rPr lang="vi-VN" sz="2000" b="1" spc="-15" smtClean="0">
                <a:solidFill>
                  <a:srgbClr val="C00000"/>
                </a:solidFill>
                <a:latin typeface="Times New Roman"/>
                <a:cs typeface="Times New Roman"/>
              </a:rPr>
              <a:t> </a:t>
            </a:r>
            <a:r>
              <a:rPr lang="vi-VN" sz="2000" b="1" smtClean="0">
                <a:solidFill>
                  <a:srgbClr val="C00000"/>
                </a:solidFill>
                <a:latin typeface="Times New Roman"/>
                <a:cs typeface="Times New Roman"/>
              </a:rPr>
              <a:t>giờ.</a:t>
            </a:r>
          </a:p>
        </p:txBody>
      </p:sp>
      <p:sp>
        <p:nvSpPr>
          <p:cNvPr id="5" name="Rectangle 2"/>
          <p:cNvSpPr txBox="1">
            <a:spLocks/>
          </p:cNvSpPr>
          <p:nvPr/>
        </p:nvSpPr>
        <p:spPr bwMode="auto">
          <a:xfrm>
            <a:off x="0" y="0"/>
            <a:ext cx="9144000" cy="533400"/>
          </a:xfrm>
          <a:prstGeom prst="rect">
            <a:avLst/>
          </a:prstGeom>
          <a:gradFill rotWithShape="1">
            <a:gsLst>
              <a:gs pos="0">
                <a:srgbClr val="00FFFF"/>
              </a:gs>
              <a:gs pos="50000">
                <a:srgbClr val="FFFFFF"/>
              </a:gs>
              <a:gs pos="100000">
                <a:srgbClr val="00FFFF"/>
              </a:gs>
            </a:gsLst>
            <a:lin ang="5400000" scaled="1"/>
          </a:gradFill>
          <a:ln w="9525">
            <a:noFill/>
            <a:miter lim="800000"/>
            <a:headEnd/>
            <a:tailEnd/>
          </a:ln>
          <a:scene3d>
            <a:camera prst="legacyPerspectiveBottom"/>
            <a:lightRig rig="legacyFlat3" dir="t"/>
          </a:scene3d>
          <a:sp3d extrusionH="887400" prstMaterial="legacyMatte">
            <a:bevelT w="13500" h="13500" prst="angle"/>
            <a:bevelB w="13500" h="13500" prst="angle"/>
            <a:extrusionClr>
              <a:srgbClr val="800000"/>
            </a:extrusionClr>
          </a:sp3d>
        </p:spPr>
        <p:txBody>
          <a:bodyPr vert="horz" wrap="square" lIns="91436" tIns="45719" rIns="91436" bIns="45719" numCol="1" anchor="ctr" anchorCtr="0" compatLnSpc="1">
            <a:prstTxWarp prst="textNoShape">
              <a:avLst/>
            </a:prstTxWarp>
            <a:flatTx/>
          </a:bodyPr>
          <a:lstStyle/>
          <a:p>
            <a:pPr algn="ctr" defTabSz="912813" eaLnBrk="0" hangingPunct="0">
              <a:lnSpc>
                <a:spcPct val="125000"/>
              </a:lnSpc>
              <a:defRPr/>
            </a:pPr>
            <a:r>
              <a:rPr lang="en-US" altLang="en-US" sz="2400" b="1" smtClean="0">
                <a:solidFill>
                  <a:srgbClr val="0000CC"/>
                </a:solidFill>
              </a:rPr>
              <a:t>THỰC HÀNH TỐT </a:t>
            </a:r>
            <a:r>
              <a:rPr lang="en-US" altLang="en-US" sz="2400" b="1" smtClean="0">
                <a:solidFill>
                  <a:srgbClr val="C00000"/>
                </a:solidFill>
              </a:rPr>
              <a:t>VẬN CHUYỂN THỰC PHẨM</a:t>
            </a:r>
            <a:endParaRPr lang="en-US" altLang="vi-VN" sz="2400" b="1" smtClean="0">
              <a:solidFill>
                <a:srgbClr val="C00000"/>
              </a:solidFill>
            </a:endParaRPr>
          </a:p>
        </p:txBody>
      </p:sp>
      <p:pic>
        <p:nvPicPr>
          <p:cNvPr id="95233" name="Picture 1" descr="C:\Users\Administrator\Desktop\tải xuống.jpg"/>
          <p:cNvPicPr>
            <a:picLocks noChangeAspect="1" noChangeArrowheads="1"/>
          </p:cNvPicPr>
          <p:nvPr/>
        </p:nvPicPr>
        <p:blipFill>
          <a:blip r:embed="rId2"/>
          <a:srcRect/>
          <a:stretch>
            <a:fillRect/>
          </a:stretch>
        </p:blipFill>
        <p:spPr bwMode="auto">
          <a:xfrm>
            <a:off x="5029200" y="914400"/>
            <a:ext cx="3444478" cy="2514600"/>
          </a:xfrm>
          <a:prstGeom prst="rect">
            <a:avLst/>
          </a:prstGeom>
          <a:noFill/>
        </p:spPr>
      </p:pic>
    </p:spTree>
  </p:cSld>
  <p:clrMapOvr>
    <a:masterClrMapping/>
  </p:clrMapOvr>
  <p:transition>
    <p:random/>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57200" y="584200"/>
            <a:ext cx="8229600" cy="4978400"/>
          </a:xfrm>
          <a:gradFill rotWithShape="1">
            <a:gsLst>
              <a:gs pos="0">
                <a:srgbClr val="00FFFF"/>
              </a:gs>
              <a:gs pos="50000">
                <a:srgbClr val="FFFFFF"/>
              </a:gs>
              <a:gs pos="100000">
                <a:srgbClr val="00FFFF"/>
              </a:gs>
            </a:gsLst>
            <a:lin ang="5400000" scaled="1"/>
          </a:gradFill>
          <a:scene3d>
            <a:camera prst="legacyPerspectiveBottom"/>
            <a:lightRig rig="legacyFlat3" dir="t"/>
          </a:scene3d>
          <a:sp3d extrusionH="887400" prstMaterial="legacyMatte">
            <a:bevelT w="13500" h="13500" prst="angle"/>
            <a:bevelB w="13500" h="13500" prst="angle"/>
            <a:extrusionClr>
              <a:srgbClr val="800000"/>
            </a:extrusionClr>
          </a:sp3d>
        </p:spPr>
        <p:txBody>
          <a:bodyPr lIns="91436" tIns="45719" rIns="91436" bIns="45719" anchor="ctr">
            <a:flatTx/>
          </a:bodyPr>
          <a:lstStyle/>
          <a:p>
            <a:pPr algn="ctr" defTabSz="912813">
              <a:lnSpc>
                <a:spcPct val="120000"/>
              </a:lnSpc>
              <a:spcBef>
                <a:spcPct val="0"/>
              </a:spcBef>
              <a:buFontTx/>
              <a:buNone/>
              <a:defRPr/>
            </a:pPr>
            <a:r>
              <a:rPr lang="en-US" altLang="vi-VN" sz="2800" b="1" kern="1200" smtClean="0">
                <a:solidFill>
                  <a:srgbClr val="0000CC"/>
                </a:solidFill>
                <a:effectLst>
                  <a:outerShdw blurRad="38100" dist="38100" dir="2700000" algn="tl">
                    <a:srgbClr val="C0C0C0"/>
                  </a:outerShdw>
                </a:effectLst>
                <a:latin typeface="Arial" charset="0"/>
              </a:rPr>
              <a:t>THỰC </a:t>
            </a:r>
            <a:r>
              <a:rPr lang="en-US" altLang="vi-VN" sz="2800" b="1" kern="1200" dirty="0" smtClean="0">
                <a:solidFill>
                  <a:srgbClr val="0000CC"/>
                </a:solidFill>
                <a:effectLst>
                  <a:outerShdw blurRad="38100" dist="38100" dir="2700000" algn="tl">
                    <a:srgbClr val="C0C0C0"/>
                  </a:outerShdw>
                </a:effectLst>
                <a:latin typeface="Arial" charset="0"/>
              </a:rPr>
              <a:t>HIỆN KIỂM THỰC BA BƯỚC VÀ LƯU MẪU THỨC ĂN THEO QUYẾT ĐỊNH SỐ </a:t>
            </a:r>
            <a:r>
              <a:rPr lang="en-US" altLang="vi-VN" sz="2800" b="1" kern="1200" dirty="0" smtClean="0">
                <a:solidFill>
                  <a:srgbClr val="FF0000"/>
                </a:solidFill>
                <a:effectLst>
                  <a:outerShdw blurRad="38100" dist="38100" dir="2700000" algn="tl">
                    <a:srgbClr val="C0C0C0"/>
                  </a:outerShdw>
                </a:effectLst>
                <a:latin typeface="Arial" charset="0"/>
              </a:rPr>
              <a:t>1246/QĐ- BYT </a:t>
            </a:r>
            <a:r>
              <a:rPr lang="en-US" altLang="vi-VN" sz="2800" b="1" kern="1200" dirty="0" smtClean="0">
                <a:solidFill>
                  <a:srgbClr val="0000CC"/>
                </a:solidFill>
                <a:effectLst>
                  <a:outerShdw blurRad="38100" dist="38100" dir="2700000" algn="tl">
                    <a:srgbClr val="C0C0C0"/>
                  </a:outerShdw>
                </a:effectLst>
                <a:latin typeface="Arial" charset="0"/>
              </a:rPr>
              <a:t>NGÀY 31/03/2017</a:t>
            </a:r>
          </a:p>
        </p:txBody>
      </p:sp>
    </p:spTree>
  </p:cSld>
  <p:clrMapOvr>
    <a:masterClrMapping/>
  </p:clrMapOvr>
  <p:transition>
    <p:fade thruBlk="1"/>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0" y="0"/>
            <a:ext cx="9144000" cy="685800"/>
          </a:xfrm>
          <a:prstGeom prst="rect">
            <a:avLst/>
          </a:prstGeom>
          <a:gradFill rotWithShape="1">
            <a:gsLst>
              <a:gs pos="0">
                <a:srgbClr val="00FFFF"/>
              </a:gs>
              <a:gs pos="50000">
                <a:srgbClr val="FFFFFF"/>
              </a:gs>
              <a:gs pos="100000">
                <a:srgbClr val="00FFFF"/>
              </a:gs>
            </a:gsLst>
            <a:lin ang="5400000" scaled="1"/>
          </a:gradFill>
          <a:ln w="9525">
            <a:miter lim="800000"/>
            <a:headEnd/>
            <a:tailEnd/>
          </a:ln>
          <a:scene3d>
            <a:camera prst="legacyPerspectiveBottom"/>
            <a:lightRig rig="legacyFlat3" dir="t"/>
          </a:scene3d>
          <a:sp3d extrusionH="887400" prstMaterial="legacyMatte">
            <a:bevelT w="13500" h="13500" prst="angle"/>
            <a:bevelB w="13500" h="13500" prst="angle"/>
            <a:extrusionClr>
              <a:srgbClr val="800000"/>
            </a:extrusionClr>
          </a:sp3d>
        </p:spPr>
        <p:txBody>
          <a:bodyPr lIns="91436" tIns="45719" rIns="91436" bIns="45719" anchor="ctr">
            <a:flatTx/>
          </a:bodyPr>
          <a:lstStyle/>
          <a:p>
            <a:pPr algn="ctr" defTabSz="912813" eaLnBrk="0" hangingPunct="0"/>
            <a:r>
              <a:rPr lang="en-US" altLang="vi-VN" sz="2800" b="1" smtClean="0">
                <a:solidFill>
                  <a:srgbClr val="0000FF"/>
                </a:solidFill>
              </a:rPr>
              <a:t>KIỂM SOÁT AN TOÀN THỰC PHẨM</a:t>
            </a:r>
            <a:endParaRPr lang="en-US" altLang="vi-VN" sz="2800" b="1">
              <a:solidFill>
                <a:srgbClr val="0000FF"/>
              </a:solidFill>
            </a:endParaRPr>
          </a:p>
        </p:txBody>
      </p:sp>
      <p:pic>
        <p:nvPicPr>
          <p:cNvPr id="12291" name="Picture 3" descr="C:\Users\Administrator\Desktop\quy-trinh-kiem-thu-3-buoc.jpg"/>
          <p:cNvPicPr>
            <a:picLocks noChangeAspect="1" noChangeArrowheads="1"/>
          </p:cNvPicPr>
          <p:nvPr/>
        </p:nvPicPr>
        <p:blipFill>
          <a:blip r:embed="rId2"/>
          <a:srcRect/>
          <a:stretch>
            <a:fillRect/>
          </a:stretch>
        </p:blipFill>
        <p:spPr bwMode="auto">
          <a:xfrm>
            <a:off x="76200" y="685800"/>
            <a:ext cx="9144000" cy="4097937"/>
          </a:xfrm>
          <a:prstGeom prst="rect">
            <a:avLst/>
          </a:prstGeom>
          <a:noFill/>
        </p:spPr>
      </p:pic>
      <p:pic>
        <p:nvPicPr>
          <p:cNvPr id="12292" name="Picture 4" descr="C:\Users\Administrator\Desktop\z1578809926477_bdebc5beacbb1b7cdacad37406ed41cb.jpg"/>
          <p:cNvPicPr>
            <a:picLocks noChangeAspect="1" noChangeArrowheads="1"/>
          </p:cNvPicPr>
          <p:nvPr/>
        </p:nvPicPr>
        <p:blipFill>
          <a:blip r:embed="rId3" cstate="print"/>
          <a:srcRect/>
          <a:stretch>
            <a:fillRect/>
          </a:stretch>
        </p:blipFill>
        <p:spPr bwMode="auto">
          <a:xfrm>
            <a:off x="1253460" y="4495800"/>
            <a:ext cx="3242340" cy="2091309"/>
          </a:xfrm>
          <a:prstGeom prst="rect">
            <a:avLst/>
          </a:prstGeom>
          <a:noFill/>
        </p:spPr>
      </p:pic>
      <p:pic>
        <p:nvPicPr>
          <p:cNvPr id="12293" name="Picture 5" descr="C:\Users\Administrator\Desktop\1444202607-1444202361-hoc-sinh.jpg"/>
          <p:cNvPicPr>
            <a:picLocks noChangeAspect="1" noChangeArrowheads="1"/>
          </p:cNvPicPr>
          <p:nvPr/>
        </p:nvPicPr>
        <p:blipFill>
          <a:blip r:embed="rId4"/>
          <a:srcRect/>
          <a:stretch>
            <a:fillRect/>
          </a:stretch>
        </p:blipFill>
        <p:spPr bwMode="auto">
          <a:xfrm>
            <a:off x="4495800" y="4495800"/>
            <a:ext cx="3203603" cy="2133600"/>
          </a:xfrm>
          <a:prstGeom prst="rect">
            <a:avLst/>
          </a:prstGeom>
          <a:noFill/>
        </p:spPr>
      </p:pic>
    </p:spTree>
  </p:cSld>
  <p:clrMapOvr>
    <a:masterClrMapping/>
  </p:clrMapOvr>
  <p:transition>
    <p:random/>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8372" name="Picture 4"/>
          <p:cNvPicPr>
            <a:picLocks noChangeAspect="1" noChangeArrowheads="1"/>
          </p:cNvPicPr>
          <p:nvPr/>
        </p:nvPicPr>
        <p:blipFill>
          <a:blip r:embed="rId2"/>
          <a:srcRect/>
          <a:stretch>
            <a:fillRect/>
          </a:stretch>
        </p:blipFill>
        <p:spPr bwMode="auto">
          <a:xfrm>
            <a:off x="1" y="0"/>
            <a:ext cx="9144000" cy="6781800"/>
          </a:xfrm>
          <a:prstGeom prst="rect">
            <a:avLst/>
          </a:prstGeom>
          <a:noFill/>
          <a:ln w="9525">
            <a:noFill/>
            <a:miter lim="800000"/>
            <a:headEnd/>
            <a:tailEnd/>
          </a:ln>
          <a:effectLst/>
        </p:spPr>
      </p:pic>
      <p:sp>
        <p:nvSpPr>
          <p:cNvPr id="3" name="Rectangle 2"/>
          <p:cNvSpPr/>
          <p:nvPr/>
        </p:nvSpPr>
        <p:spPr bwMode="auto">
          <a:xfrm>
            <a:off x="2590800" y="2057400"/>
            <a:ext cx="1981200" cy="1295400"/>
          </a:xfrm>
          <a:prstGeom prst="rect">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4" name="Rectangle 3"/>
          <p:cNvSpPr/>
          <p:nvPr/>
        </p:nvSpPr>
        <p:spPr bwMode="auto">
          <a:xfrm>
            <a:off x="5562600" y="4648200"/>
            <a:ext cx="1295400" cy="1219200"/>
          </a:xfrm>
          <a:prstGeom prst="rect">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repeatCount="4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par>
                                <p:cTn id="10" presetID="53" presetClass="entr" presetSubtype="0" repeatCount="400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Effect transition="in" filter="fade">
                                      <p:cBhvr>
                                        <p:cTn id="1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bwMode="auto">
          <a:xfrm>
            <a:off x="381000" y="990600"/>
            <a:ext cx="8458200" cy="5334000"/>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just">
              <a:spcAft>
                <a:spcPts val="1200"/>
              </a:spcAft>
              <a:buClr>
                <a:srgbClr val="C00000"/>
              </a:buClr>
              <a:buFont typeface="Wingdings" pitchFamily="2" charset="2"/>
              <a:buChar char="v"/>
            </a:pPr>
            <a:r>
              <a:rPr lang="en-US" sz="2200" smtClean="0"/>
              <a:t> Thông </a:t>
            </a:r>
            <a:r>
              <a:rPr lang="en-US" sz="2200" smtClean="0"/>
              <a:t>tư số 46/2010/TT- BYT ngày 29/12/ 2010 của Bộ Y tế về ban hành quy chuẩn kỹ thuật quốc gia về vệ sinh phòng bệnh truyền nhiễm trong các cơ sở giáo dục thuộc hệ thống giáo dục </a:t>
            </a:r>
            <a:r>
              <a:rPr lang="en-US" sz="2200" smtClean="0"/>
              <a:t>quốc </a:t>
            </a:r>
            <a:r>
              <a:rPr lang="en-US" sz="2200" smtClean="0"/>
              <a:t>dân.</a:t>
            </a:r>
          </a:p>
          <a:p>
            <a:pPr algn="just">
              <a:spcAft>
                <a:spcPts val="1200"/>
              </a:spcAft>
              <a:buClr>
                <a:srgbClr val="C00000"/>
              </a:buClr>
              <a:buFont typeface="Wingdings" pitchFamily="2" charset="2"/>
              <a:buChar char="v"/>
            </a:pPr>
            <a:r>
              <a:rPr lang="en-US" sz="2200" smtClean="0"/>
              <a:t> </a:t>
            </a:r>
            <a:r>
              <a:rPr lang="en-US" sz="2200" smtClean="0"/>
              <a:t>Thông tư số 13/2016/TTLT-BYT-BGĐT ngày 12/5/2016 của Bộ Y tế và Bộ Giáo dục và Đào tạo quy định về công tác Y tế </a:t>
            </a:r>
            <a:r>
              <a:rPr lang="en-US" sz="2200" smtClean="0"/>
              <a:t>trường </a:t>
            </a:r>
            <a:r>
              <a:rPr lang="en-US" sz="2200" smtClean="0"/>
              <a:t>học.</a:t>
            </a:r>
          </a:p>
          <a:p>
            <a:pPr algn="just">
              <a:spcAft>
                <a:spcPts val="1200"/>
              </a:spcAft>
              <a:buClr>
                <a:srgbClr val="C00000"/>
              </a:buClr>
              <a:buFont typeface="Wingdings" pitchFamily="2" charset="2"/>
              <a:buChar char="v"/>
            </a:pPr>
            <a:r>
              <a:rPr lang="en-US" sz="2200" smtClean="0"/>
              <a:t> </a:t>
            </a:r>
            <a:r>
              <a:rPr lang="en-US" sz="2200" smtClean="0"/>
              <a:t>Kế hoạch số 171/KH-UBND ngày 27/8/2020 của UBND thành phố Hà Nội triển khai công tác Y tế trường học năm học 2020-2021 trên địa bàn thành phố </a:t>
            </a:r>
            <a:r>
              <a:rPr lang="en-US" sz="2200" smtClean="0"/>
              <a:t>Hà </a:t>
            </a:r>
            <a:r>
              <a:rPr lang="en-US" sz="2200" smtClean="0"/>
              <a:t>Nội.</a:t>
            </a:r>
          </a:p>
          <a:p>
            <a:pPr algn="just">
              <a:spcAft>
                <a:spcPts val="1200"/>
              </a:spcAft>
              <a:buClr>
                <a:srgbClr val="C00000"/>
              </a:buClr>
              <a:buFont typeface="Wingdings" pitchFamily="2" charset="2"/>
              <a:buChar char="v"/>
            </a:pPr>
            <a:r>
              <a:rPr lang="en-US" sz="2200" b="1" smtClean="0"/>
              <a:t> </a:t>
            </a:r>
            <a:r>
              <a:rPr lang="en-US" sz="2200" b="1" smtClean="0">
                <a:solidFill>
                  <a:srgbClr val="0000CC"/>
                </a:solidFill>
              </a:rPr>
              <a:t>Kế hoạch số 316/KH-UBND ngày 31/8/2020 của UBND quận Long Biên về triển khai công tác y tế trường học trên địa bàn quận năm học 2020 - 2021</a:t>
            </a:r>
            <a:endParaRPr lang="en-US" sz="2200" b="1" smtClean="0">
              <a:solidFill>
                <a:srgbClr val="0000CC"/>
              </a:solidFill>
            </a:endParaRPr>
          </a:p>
          <a:p>
            <a:pPr algn="just">
              <a:spcAft>
                <a:spcPts val="1200"/>
              </a:spcAft>
              <a:buClr>
                <a:srgbClr val="C00000"/>
              </a:buClr>
              <a:buFont typeface="Wingdings" pitchFamily="2" charset="2"/>
              <a:buChar char="v"/>
            </a:pPr>
            <a:endParaRPr lang="en-US" sz="2200" smtClean="0"/>
          </a:p>
          <a:p>
            <a:pPr algn="just">
              <a:spcAft>
                <a:spcPts val="1200"/>
              </a:spcAft>
            </a:pPr>
            <a:endParaRPr lang="en-US" sz="2200" smtClean="0">
              <a:solidFill>
                <a:srgbClr val="0000CC"/>
              </a:solidFill>
            </a:endParaRPr>
          </a:p>
        </p:txBody>
      </p:sp>
      <p:sp>
        <p:nvSpPr>
          <p:cNvPr id="10" name="Title 1"/>
          <p:cNvSpPr txBox="1">
            <a:spLocks/>
          </p:cNvSpPr>
          <p:nvPr/>
        </p:nvSpPr>
        <p:spPr bwMode="auto">
          <a:xfrm>
            <a:off x="0" y="0"/>
            <a:ext cx="9144000" cy="685800"/>
          </a:xfrm>
          <a:prstGeom prst="rect">
            <a:avLst/>
          </a:prstGeom>
          <a:gradFill rotWithShape="1">
            <a:gsLst>
              <a:gs pos="0">
                <a:srgbClr val="00FFFF"/>
              </a:gs>
              <a:gs pos="50000">
                <a:srgbClr val="FFFFFF"/>
              </a:gs>
              <a:gs pos="100000">
                <a:srgbClr val="00FFFF"/>
              </a:gs>
            </a:gsLst>
            <a:lin ang="5400000" scaled="1"/>
          </a:gradFill>
          <a:ln w="9525">
            <a:miter lim="800000"/>
            <a:headEnd/>
            <a:tailEnd/>
          </a:ln>
          <a:scene3d>
            <a:camera prst="legacyPerspectiveBottom"/>
            <a:lightRig rig="legacyFlat3" dir="t"/>
          </a:scene3d>
          <a:sp3d extrusionH="887400" prstMaterial="legacyMatte">
            <a:bevelT w="13500" h="13500" prst="angle"/>
            <a:bevelB w="13500" h="13500" prst="angle"/>
            <a:extrusionClr>
              <a:srgbClr val="800000"/>
            </a:extrusionClr>
          </a:sp3d>
        </p:spPr>
        <p:txBody>
          <a:bodyPr lIns="91436" tIns="45719" rIns="91436" bIns="45719" anchor="ctr">
            <a:flatTx/>
          </a:bodyPr>
          <a:lstStyle/>
          <a:p>
            <a:pPr algn="ctr" defTabSz="912813" eaLnBrk="0" hangingPunct="0"/>
            <a:r>
              <a:rPr lang="en-US" altLang="vi-VN" sz="2400" b="1" smtClean="0">
                <a:solidFill>
                  <a:srgbClr val="0000CC"/>
                </a:solidFill>
              </a:rPr>
              <a:t>CÁC </a:t>
            </a:r>
            <a:r>
              <a:rPr lang="en-US" altLang="vi-VN" sz="2400" b="1" smtClean="0">
                <a:solidFill>
                  <a:srgbClr val="0000CC"/>
                </a:solidFill>
              </a:rPr>
              <a:t>VĂN BẢN CHỈ ĐẠO</a:t>
            </a:r>
            <a:endParaRPr lang="en-US" altLang="vi-VN" sz="2300" b="1" smtClean="0">
              <a:solidFill>
                <a:srgbClr val="0000CC"/>
              </a:solidFill>
            </a:endParaRPr>
          </a:p>
        </p:txBody>
      </p:sp>
    </p:spTree>
  </p:cSld>
  <p:clrMapOvr>
    <a:masterClrMapping/>
  </p:clrMapOvr>
  <p:transition>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9395" name="Picture 3"/>
          <p:cNvPicPr>
            <a:picLocks noChangeAspect="1" noChangeArrowheads="1"/>
          </p:cNvPicPr>
          <p:nvPr/>
        </p:nvPicPr>
        <p:blipFill>
          <a:blip r:embed="rId2"/>
          <a:srcRect/>
          <a:stretch>
            <a:fillRect/>
          </a:stretch>
        </p:blipFill>
        <p:spPr bwMode="auto">
          <a:xfrm>
            <a:off x="47625" y="0"/>
            <a:ext cx="9048750" cy="6858000"/>
          </a:xfrm>
          <a:prstGeom prst="rect">
            <a:avLst/>
          </a:prstGeom>
          <a:noFill/>
          <a:ln w="9525">
            <a:noFill/>
            <a:miter lim="800000"/>
            <a:headEnd/>
            <a:tailEnd/>
          </a:ln>
          <a:effectLst/>
        </p:spPr>
      </p:pic>
      <p:sp>
        <p:nvSpPr>
          <p:cNvPr id="3" name="Rectangle 2"/>
          <p:cNvSpPr/>
          <p:nvPr/>
        </p:nvSpPr>
        <p:spPr bwMode="auto">
          <a:xfrm>
            <a:off x="3276600" y="2362200"/>
            <a:ext cx="1524000" cy="2667000"/>
          </a:xfrm>
          <a:prstGeom prst="rect">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repeatCount="4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60419" name="Picture 3"/>
          <p:cNvPicPr>
            <a:picLocks noChangeAspect="1" noChangeArrowheads="1"/>
          </p:cNvPicPr>
          <p:nvPr/>
        </p:nvPicPr>
        <p:blipFill>
          <a:blip r:embed="rId2"/>
          <a:srcRect/>
          <a:stretch>
            <a:fillRect/>
          </a:stretch>
        </p:blipFill>
        <p:spPr bwMode="auto">
          <a:xfrm>
            <a:off x="57150" y="1"/>
            <a:ext cx="9029700" cy="6857999"/>
          </a:xfrm>
          <a:prstGeom prst="rect">
            <a:avLst/>
          </a:prstGeom>
          <a:noFill/>
          <a:ln w="9525">
            <a:noFill/>
            <a:miter lim="800000"/>
            <a:headEnd/>
            <a:tailEnd/>
          </a:ln>
          <a:effectLst/>
        </p:spPr>
      </p:pic>
      <p:sp>
        <p:nvSpPr>
          <p:cNvPr id="4" name="Rectangle 3"/>
          <p:cNvSpPr/>
          <p:nvPr/>
        </p:nvSpPr>
        <p:spPr bwMode="auto">
          <a:xfrm>
            <a:off x="1371600" y="2514600"/>
            <a:ext cx="685800" cy="1752600"/>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w="57150">
                <a:solidFill>
                  <a:schemeClr val="tx1"/>
                </a:solidFill>
              </a:ln>
              <a:solidFill>
                <a:schemeClr val="tx1"/>
              </a:solidFill>
              <a:effectLst/>
              <a:latin typeface="Arial" charset="0"/>
              <a:cs typeface="Arial" charset="0"/>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repeatCount="400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1"/>
          <p:cNvSpPr>
            <a:spLocks noChangeArrowheads="1"/>
          </p:cNvSpPr>
          <p:nvPr/>
        </p:nvSpPr>
        <p:spPr bwMode="auto">
          <a:xfrm>
            <a:off x="457200" y="1397000"/>
            <a:ext cx="4800600" cy="3539430"/>
          </a:xfrm>
          <a:prstGeom prst="rect">
            <a:avLst/>
          </a:prstGeom>
          <a:noFill/>
          <a:ln w="9525">
            <a:noFill/>
            <a:miter lim="800000"/>
            <a:headEnd/>
            <a:tailEnd/>
          </a:ln>
        </p:spPr>
        <p:txBody>
          <a:bodyPr anchor="ctr">
            <a:spAutoFit/>
          </a:bodyPr>
          <a:lstStyle/>
          <a:p>
            <a:pPr algn="just" eaLnBrk="0" hangingPunct="0"/>
            <a:r>
              <a:rPr lang="vi-VN" sz="2800">
                <a:solidFill>
                  <a:srgbClr val="000066"/>
                </a:solidFill>
                <a:latin typeface="Times New Roman" pitchFamily="18" charset="0"/>
                <a:cs typeface="Times New Roman" pitchFamily="18" charset="0"/>
              </a:rPr>
              <a:t>1. </a:t>
            </a:r>
            <a:r>
              <a:rPr lang="vi-VN" sz="2800" b="1">
                <a:solidFill>
                  <a:srgbClr val="FF0000"/>
                </a:solidFill>
                <a:latin typeface="Times New Roman" pitchFamily="18" charset="0"/>
                <a:cs typeface="Times New Roman" pitchFamily="18" charset="0"/>
              </a:rPr>
              <a:t>Dụng cụ lưu mẫu thức ăn </a:t>
            </a:r>
            <a:r>
              <a:rPr lang="vi-VN" sz="2800">
                <a:solidFill>
                  <a:srgbClr val="000066"/>
                </a:solidFill>
                <a:latin typeface="Times New Roman" pitchFamily="18" charset="0"/>
                <a:cs typeface="Times New Roman" pitchFamily="18" charset="0"/>
              </a:rPr>
              <a:t>phải có nắp đậy kín, chứa được ít nhất </a:t>
            </a:r>
            <a:r>
              <a:rPr lang="vi-VN" sz="2800" b="1">
                <a:solidFill>
                  <a:srgbClr val="0000CC"/>
                </a:solidFill>
                <a:latin typeface="Times New Roman" pitchFamily="18" charset="0"/>
                <a:cs typeface="Times New Roman" pitchFamily="18" charset="0"/>
              </a:rPr>
              <a:t>100 gam </a:t>
            </a:r>
            <a:r>
              <a:rPr lang="vi-VN" sz="2800">
                <a:solidFill>
                  <a:srgbClr val="000066"/>
                </a:solidFill>
                <a:latin typeface="Times New Roman" pitchFamily="18" charset="0"/>
                <a:cs typeface="Times New Roman" pitchFamily="18" charset="0"/>
              </a:rPr>
              <a:t>đối với thức ăn khô, đặc hoặc </a:t>
            </a:r>
            <a:r>
              <a:rPr lang="vi-VN" sz="2800" b="1">
                <a:solidFill>
                  <a:srgbClr val="0000CC"/>
                </a:solidFill>
                <a:latin typeface="Times New Roman" pitchFamily="18" charset="0"/>
                <a:cs typeface="Times New Roman" pitchFamily="18" charset="0"/>
              </a:rPr>
              <a:t>150 ml </a:t>
            </a:r>
            <a:r>
              <a:rPr lang="vi-VN" sz="2800">
                <a:solidFill>
                  <a:srgbClr val="000066"/>
                </a:solidFill>
                <a:latin typeface="Times New Roman" pitchFamily="18" charset="0"/>
                <a:cs typeface="Times New Roman" pitchFamily="18" charset="0"/>
              </a:rPr>
              <a:t>đối với thức ăn lỏng.</a:t>
            </a:r>
            <a:endParaRPr lang="en-US" sz="2800">
              <a:solidFill>
                <a:srgbClr val="000066"/>
              </a:solidFill>
              <a:latin typeface="Times New Roman" pitchFamily="18" charset="0"/>
              <a:cs typeface="Times New Roman" pitchFamily="18" charset="0"/>
            </a:endParaRPr>
          </a:p>
          <a:p>
            <a:pPr algn="just" eaLnBrk="0" hangingPunct="0"/>
            <a:r>
              <a:rPr lang="vi-VN" sz="2800">
                <a:solidFill>
                  <a:srgbClr val="000066"/>
                </a:solidFill>
                <a:latin typeface="Times New Roman" pitchFamily="18" charset="0"/>
                <a:cs typeface="Times New Roman" pitchFamily="18" charset="0"/>
              </a:rPr>
              <a:t>2. </a:t>
            </a:r>
            <a:r>
              <a:rPr lang="vi-VN" sz="2800" b="1">
                <a:solidFill>
                  <a:srgbClr val="FF0000"/>
                </a:solidFill>
                <a:latin typeface="Times New Roman" pitchFamily="18" charset="0"/>
                <a:cs typeface="Times New Roman" pitchFamily="18" charset="0"/>
              </a:rPr>
              <a:t>Dụng cụ lấy mẫu, lưu mẫu </a:t>
            </a:r>
            <a:r>
              <a:rPr lang="vi-VN" sz="2800">
                <a:solidFill>
                  <a:srgbClr val="000066"/>
                </a:solidFill>
                <a:latin typeface="Times New Roman" pitchFamily="18" charset="0"/>
                <a:cs typeface="Times New Roman" pitchFamily="18" charset="0"/>
              </a:rPr>
              <a:t>thức </a:t>
            </a:r>
            <a:r>
              <a:rPr lang="en-US" sz="2800">
                <a:solidFill>
                  <a:srgbClr val="000066"/>
                </a:solidFill>
                <a:latin typeface="Times New Roman" pitchFamily="18" charset="0"/>
                <a:cs typeface="Times New Roman" pitchFamily="18" charset="0"/>
              </a:rPr>
              <a:t>ă</a:t>
            </a:r>
            <a:r>
              <a:rPr lang="vi-VN" sz="2800">
                <a:solidFill>
                  <a:srgbClr val="000066"/>
                </a:solidFill>
                <a:latin typeface="Times New Roman" pitchFamily="18" charset="0"/>
                <a:cs typeface="Times New Roman" pitchFamily="18" charset="0"/>
              </a:rPr>
              <a:t>n phải được rửa sạch và tiệt trùng trước khi sử dụng.</a:t>
            </a:r>
          </a:p>
        </p:txBody>
      </p:sp>
      <p:sp>
        <p:nvSpPr>
          <p:cNvPr id="22533" name="Title 3"/>
          <p:cNvSpPr txBox="1">
            <a:spLocks/>
          </p:cNvSpPr>
          <p:nvPr/>
        </p:nvSpPr>
        <p:spPr bwMode="auto">
          <a:xfrm>
            <a:off x="0" y="0"/>
            <a:ext cx="9144000" cy="762000"/>
          </a:xfrm>
          <a:prstGeom prst="rect">
            <a:avLst/>
          </a:prstGeom>
          <a:gradFill rotWithShape="1">
            <a:gsLst>
              <a:gs pos="0">
                <a:srgbClr val="00FFFF"/>
              </a:gs>
              <a:gs pos="50000">
                <a:srgbClr val="FFFFFF"/>
              </a:gs>
              <a:gs pos="100000">
                <a:srgbClr val="00FFFF"/>
              </a:gs>
            </a:gsLst>
            <a:lin ang="5400000" scaled="1"/>
          </a:gradFill>
          <a:ln w="9525">
            <a:miter lim="800000"/>
            <a:headEnd/>
            <a:tailEnd/>
          </a:ln>
          <a:scene3d>
            <a:camera prst="legacyPerspectiveBottom"/>
            <a:lightRig rig="legacyFlat3" dir="t"/>
          </a:scene3d>
          <a:sp3d extrusionH="887400" prstMaterial="legacyMatte">
            <a:bevelT w="13500" h="13500" prst="angle"/>
            <a:bevelB w="13500" h="13500" prst="angle"/>
            <a:extrusionClr>
              <a:srgbClr val="800000"/>
            </a:extrusionClr>
          </a:sp3d>
        </p:spPr>
        <p:txBody>
          <a:bodyPr lIns="91436" tIns="45719" rIns="91436" bIns="45719" anchor="ctr">
            <a:flatTx/>
          </a:bodyPr>
          <a:lstStyle/>
          <a:p>
            <a:pPr marL="342900" indent="-342900" algn="ctr" defTabSz="912813" eaLnBrk="0" hangingPunct="0">
              <a:lnSpc>
                <a:spcPct val="90000"/>
              </a:lnSpc>
            </a:pPr>
            <a:r>
              <a:rPr lang="en-US" altLang="vi-VN" sz="2800" b="1">
                <a:solidFill>
                  <a:srgbClr val="2106EC"/>
                </a:solidFill>
              </a:rPr>
              <a:t/>
            </a:r>
            <a:br>
              <a:rPr lang="en-US" altLang="vi-VN" sz="2800" b="1">
                <a:solidFill>
                  <a:srgbClr val="2106EC"/>
                </a:solidFill>
              </a:rPr>
            </a:br>
            <a:r>
              <a:rPr lang="en-US" altLang="vi-VN" sz="2800" b="1">
                <a:solidFill>
                  <a:srgbClr val="2106EC"/>
                </a:solidFill>
              </a:rPr>
              <a:t/>
            </a:r>
            <a:br>
              <a:rPr lang="en-US" altLang="vi-VN" sz="2800" b="1">
                <a:solidFill>
                  <a:srgbClr val="2106EC"/>
                </a:solidFill>
              </a:rPr>
            </a:br>
            <a:r>
              <a:rPr lang="en-US" altLang="vi-VN" sz="2800" b="1">
                <a:solidFill>
                  <a:srgbClr val="2106EC"/>
                </a:solidFill>
              </a:rPr>
              <a:t/>
            </a:r>
            <a:br>
              <a:rPr lang="en-US" altLang="vi-VN" sz="2800" b="1">
                <a:solidFill>
                  <a:srgbClr val="2106EC"/>
                </a:solidFill>
              </a:rPr>
            </a:br>
            <a:r>
              <a:rPr lang="en-US" altLang="vi-VN" sz="2800" b="1">
                <a:solidFill>
                  <a:srgbClr val="2106EC"/>
                </a:solidFill>
              </a:rPr>
              <a:t/>
            </a:r>
            <a:br>
              <a:rPr lang="en-US" altLang="vi-VN" sz="2800" b="1">
                <a:solidFill>
                  <a:srgbClr val="2106EC"/>
                </a:solidFill>
              </a:rPr>
            </a:br>
            <a:r>
              <a:rPr lang="en-US" altLang="vi-VN" sz="2800" b="1">
                <a:solidFill>
                  <a:srgbClr val="2106EC"/>
                </a:solidFill>
              </a:rPr>
              <a:t/>
            </a:r>
            <a:br>
              <a:rPr lang="en-US" altLang="vi-VN" sz="2800" b="1">
                <a:solidFill>
                  <a:srgbClr val="2106EC"/>
                </a:solidFill>
              </a:rPr>
            </a:br>
            <a:r>
              <a:rPr lang="en-US" altLang="vi-VN" sz="2800" b="1">
                <a:solidFill>
                  <a:srgbClr val="2106EC"/>
                </a:solidFill>
              </a:rPr>
              <a:t/>
            </a:r>
            <a:br>
              <a:rPr lang="en-US" altLang="vi-VN" sz="2800" b="1">
                <a:solidFill>
                  <a:srgbClr val="2106EC"/>
                </a:solidFill>
              </a:rPr>
            </a:br>
            <a:r>
              <a:rPr lang="en-US" altLang="vi-VN" sz="2800" b="1">
                <a:solidFill>
                  <a:srgbClr val="2106EC"/>
                </a:solidFill>
              </a:rPr>
              <a:t/>
            </a:r>
            <a:br>
              <a:rPr lang="en-US" altLang="vi-VN" sz="2800" b="1">
                <a:solidFill>
                  <a:srgbClr val="2106EC"/>
                </a:solidFill>
              </a:rPr>
            </a:br>
            <a:r>
              <a:rPr lang="en-US" altLang="vi-VN" sz="2800" b="1">
                <a:solidFill>
                  <a:srgbClr val="2106EC"/>
                </a:solidFill>
              </a:rPr>
              <a:t/>
            </a:r>
            <a:br>
              <a:rPr lang="en-US" altLang="vi-VN" sz="2800" b="1">
                <a:solidFill>
                  <a:srgbClr val="2106EC"/>
                </a:solidFill>
              </a:rPr>
            </a:br>
            <a:r>
              <a:rPr lang="en-US" altLang="vi-VN" sz="2800" b="1">
                <a:solidFill>
                  <a:srgbClr val="2106EC"/>
                </a:solidFill>
              </a:rPr>
              <a:t/>
            </a:r>
            <a:br>
              <a:rPr lang="en-US" altLang="vi-VN" sz="2800" b="1">
                <a:solidFill>
                  <a:srgbClr val="2106EC"/>
                </a:solidFill>
              </a:rPr>
            </a:br>
            <a:r>
              <a:rPr lang="en-US" altLang="vi-VN" sz="2800" b="1">
                <a:solidFill>
                  <a:srgbClr val="2106EC"/>
                </a:solidFill>
              </a:rPr>
              <a:t/>
            </a:r>
            <a:br>
              <a:rPr lang="en-US" altLang="vi-VN" sz="2800" b="1">
                <a:solidFill>
                  <a:srgbClr val="2106EC"/>
                </a:solidFill>
              </a:rPr>
            </a:br>
            <a:r>
              <a:rPr lang="en-US" altLang="vi-VN" sz="2800" b="1">
                <a:solidFill>
                  <a:srgbClr val="2106EC"/>
                </a:solidFill>
              </a:rPr>
              <a:t/>
            </a:r>
            <a:br>
              <a:rPr lang="en-US" altLang="vi-VN" sz="2800" b="1">
                <a:solidFill>
                  <a:srgbClr val="2106EC"/>
                </a:solidFill>
              </a:rPr>
            </a:br>
            <a:r>
              <a:rPr lang="en-US" altLang="vi-VN" sz="2800" b="1">
                <a:solidFill>
                  <a:srgbClr val="2106EC"/>
                </a:solidFill>
              </a:rPr>
              <a:t/>
            </a:r>
            <a:br>
              <a:rPr lang="en-US" altLang="vi-VN" sz="2800" b="1">
                <a:solidFill>
                  <a:srgbClr val="2106EC"/>
                </a:solidFill>
              </a:rPr>
            </a:br>
            <a:r>
              <a:rPr lang="en-US" altLang="vi-VN" sz="2800" b="1">
                <a:solidFill>
                  <a:srgbClr val="2106EC"/>
                </a:solidFill>
              </a:rPr>
              <a:t>LƯU MẪU THỨC ĂN</a:t>
            </a:r>
            <a:br>
              <a:rPr lang="en-US" altLang="vi-VN" sz="2800" b="1">
                <a:solidFill>
                  <a:srgbClr val="2106EC"/>
                </a:solidFill>
              </a:rPr>
            </a:br>
            <a:r>
              <a:rPr lang="en-US" altLang="vi-VN" sz="2800" b="1">
                <a:solidFill>
                  <a:srgbClr val="2106EC"/>
                </a:solidFill>
              </a:rPr>
              <a:t/>
            </a:r>
            <a:br>
              <a:rPr lang="en-US" altLang="vi-VN" sz="2800" b="1">
                <a:solidFill>
                  <a:srgbClr val="2106EC"/>
                </a:solidFill>
              </a:rPr>
            </a:br>
            <a:r>
              <a:rPr lang="en-US" altLang="vi-VN" sz="2800" b="1">
                <a:solidFill>
                  <a:srgbClr val="2106EC"/>
                </a:solidFill>
              </a:rPr>
              <a:t/>
            </a:r>
            <a:br>
              <a:rPr lang="en-US" altLang="vi-VN" sz="2800" b="1">
                <a:solidFill>
                  <a:srgbClr val="2106EC"/>
                </a:solidFill>
              </a:rPr>
            </a:br>
            <a:r>
              <a:rPr lang="en-US" altLang="vi-VN" sz="2800" b="1">
                <a:solidFill>
                  <a:srgbClr val="2106EC"/>
                </a:solidFill>
              </a:rPr>
              <a:t/>
            </a:r>
            <a:br>
              <a:rPr lang="en-US" altLang="vi-VN" sz="2800" b="1">
                <a:solidFill>
                  <a:srgbClr val="2106EC"/>
                </a:solidFill>
              </a:rPr>
            </a:br>
            <a:r>
              <a:rPr lang="en-US" altLang="vi-VN" sz="2800" b="1">
                <a:solidFill>
                  <a:srgbClr val="2106EC"/>
                </a:solidFill>
              </a:rPr>
              <a:t/>
            </a:r>
            <a:br>
              <a:rPr lang="en-US" altLang="vi-VN" sz="2800" b="1">
                <a:solidFill>
                  <a:srgbClr val="2106EC"/>
                </a:solidFill>
              </a:rPr>
            </a:br>
            <a:r>
              <a:rPr lang="en-US" altLang="vi-VN" sz="2800" b="1">
                <a:solidFill>
                  <a:srgbClr val="2106EC"/>
                </a:solidFill>
              </a:rPr>
              <a:t/>
            </a:r>
            <a:br>
              <a:rPr lang="en-US" altLang="vi-VN" sz="2800" b="1">
                <a:solidFill>
                  <a:srgbClr val="2106EC"/>
                </a:solidFill>
              </a:rPr>
            </a:br>
            <a:r>
              <a:rPr lang="en-US" altLang="vi-VN" sz="2800" b="1">
                <a:solidFill>
                  <a:srgbClr val="2106EC"/>
                </a:solidFill>
              </a:rPr>
              <a:t/>
            </a:r>
            <a:br>
              <a:rPr lang="en-US" altLang="vi-VN" sz="2800" b="1">
                <a:solidFill>
                  <a:srgbClr val="2106EC"/>
                </a:solidFill>
              </a:rPr>
            </a:br>
            <a:r>
              <a:rPr lang="en-US" altLang="vi-VN" sz="2800" b="1">
                <a:solidFill>
                  <a:srgbClr val="2106EC"/>
                </a:solidFill>
              </a:rPr>
              <a:t/>
            </a:r>
            <a:br>
              <a:rPr lang="en-US" altLang="vi-VN" sz="2800" b="1">
                <a:solidFill>
                  <a:srgbClr val="2106EC"/>
                </a:solidFill>
              </a:rPr>
            </a:br>
            <a:r>
              <a:rPr lang="en-US" altLang="vi-VN" sz="2800" b="1">
                <a:solidFill>
                  <a:srgbClr val="2106EC"/>
                </a:solidFill>
              </a:rPr>
              <a:t/>
            </a:r>
            <a:br>
              <a:rPr lang="en-US" altLang="vi-VN" sz="2800" b="1">
                <a:solidFill>
                  <a:srgbClr val="2106EC"/>
                </a:solidFill>
              </a:rPr>
            </a:br>
            <a:r>
              <a:rPr lang="en-US" altLang="vi-VN" sz="2800" b="1">
                <a:solidFill>
                  <a:srgbClr val="2106EC"/>
                </a:solidFill>
              </a:rPr>
              <a:t/>
            </a:r>
            <a:br>
              <a:rPr lang="en-US" altLang="vi-VN" sz="2800" b="1">
                <a:solidFill>
                  <a:srgbClr val="2106EC"/>
                </a:solidFill>
              </a:rPr>
            </a:br>
            <a:r>
              <a:rPr lang="en-US" altLang="vi-VN" sz="2800" b="1">
                <a:solidFill>
                  <a:srgbClr val="2106EC"/>
                </a:solidFill>
              </a:rPr>
              <a:t/>
            </a:r>
            <a:br>
              <a:rPr lang="en-US" altLang="vi-VN" sz="2800" b="1">
                <a:solidFill>
                  <a:srgbClr val="2106EC"/>
                </a:solidFill>
              </a:rPr>
            </a:br>
            <a:r>
              <a:rPr lang="en-US" altLang="vi-VN" sz="2800" b="1">
                <a:solidFill>
                  <a:srgbClr val="2106EC"/>
                </a:solidFill>
              </a:rPr>
              <a:t/>
            </a:r>
            <a:br>
              <a:rPr lang="en-US" altLang="vi-VN" sz="2800" b="1">
                <a:solidFill>
                  <a:srgbClr val="2106EC"/>
                </a:solidFill>
              </a:rPr>
            </a:br>
            <a:endParaRPr lang="en-US" altLang="vi-VN" sz="2800" b="1">
              <a:solidFill>
                <a:srgbClr val="2106EC"/>
              </a:solidFill>
            </a:endParaRPr>
          </a:p>
        </p:txBody>
      </p:sp>
      <p:pic>
        <p:nvPicPr>
          <p:cNvPr id="7" name="Picture 4" descr="C:\Users\Admin\Downloads\IMG-0767.JPG"/>
          <p:cNvPicPr>
            <a:picLocks noChangeAspect="1" noChangeArrowheads="1"/>
          </p:cNvPicPr>
          <p:nvPr/>
        </p:nvPicPr>
        <p:blipFill>
          <a:blip r:embed="rId2" cstate="print"/>
          <a:srcRect/>
          <a:stretch>
            <a:fillRect/>
          </a:stretch>
        </p:blipFill>
        <p:spPr bwMode="auto">
          <a:xfrm>
            <a:off x="5562600" y="1905000"/>
            <a:ext cx="3200400" cy="4057651"/>
          </a:xfrm>
          <a:prstGeom prst="rect">
            <a:avLst/>
          </a:prstGeom>
          <a:noFill/>
          <a:ln w="9525">
            <a:noFill/>
            <a:miter lim="800000"/>
            <a:headEnd/>
            <a:tailEnd/>
          </a:ln>
        </p:spPr>
      </p:pic>
    </p:spTree>
  </p:cSld>
  <p:clrMapOvr>
    <a:masterClrMapping/>
  </p:clrMapOvr>
  <p:transition>
    <p:random/>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78" name="Title 3"/>
          <p:cNvSpPr>
            <a:spLocks noGrp="1"/>
          </p:cNvSpPr>
          <p:nvPr>
            <p:ph type="title"/>
          </p:nvPr>
        </p:nvSpPr>
        <p:spPr>
          <a:xfrm>
            <a:off x="0" y="0"/>
            <a:ext cx="9144000" cy="1524000"/>
          </a:xfrm>
        </p:spPr>
        <p:txBody>
          <a:bodyPr/>
          <a:lstStyle/>
          <a:p>
            <a:r>
              <a:rPr lang="en-US" sz="2800" b="1" smtClean="0">
                <a:solidFill>
                  <a:srgbClr val="FF0000"/>
                </a:solidFill>
                <a:effectLst/>
                <a:latin typeface="Times New Roman" pitchFamily="18" charset="0"/>
                <a:cs typeface="Times New Roman" pitchFamily="18" charset="0"/>
              </a:rPr>
              <a:t/>
            </a:r>
            <a:br>
              <a:rPr lang="en-US" sz="2800" b="1" smtClean="0">
                <a:solidFill>
                  <a:srgbClr val="FF0000"/>
                </a:solidFill>
                <a:effectLst/>
                <a:latin typeface="Times New Roman" pitchFamily="18" charset="0"/>
                <a:cs typeface="Times New Roman" pitchFamily="18" charset="0"/>
              </a:rPr>
            </a:br>
            <a:r>
              <a:rPr lang="en-US" sz="2800" b="1" smtClean="0">
                <a:solidFill>
                  <a:srgbClr val="FF0000"/>
                </a:solidFill>
                <a:effectLst/>
                <a:latin typeface="Times New Roman" pitchFamily="18" charset="0"/>
                <a:cs typeface="Times New Roman" pitchFamily="18" charset="0"/>
              </a:rPr>
              <a:t/>
            </a:r>
            <a:br>
              <a:rPr lang="en-US" sz="2800" b="1" smtClean="0">
                <a:solidFill>
                  <a:srgbClr val="FF0000"/>
                </a:solidFill>
                <a:effectLst/>
                <a:latin typeface="Times New Roman" pitchFamily="18" charset="0"/>
                <a:cs typeface="Times New Roman" pitchFamily="18" charset="0"/>
              </a:rPr>
            </a:br>
            <a:r>
              <a:rPr lang="en-US" sz="2800" b="1" smtClean="0">
                <a:solidFill>
                  <a:srgbClr val="FF0000"/>
                </a:solidFill>
                <a:effectLst/>
                <a:latin typeface="Times New Roman" pitchFamily="18" charset="0"/>
                <a:cs typeface="Times New Roman" pitchFamily="18" charset="0"/>
              </a:rPr>
              <a:t/>
            </a:r>
            <a:br>
              <a:rPr lang="en-US" sz="2800" b="1" smtClean="0">
                <a:solidFill>
                  <a:srgbClr val="FF0000"/>
                </a:solidFill>
                <a:effectLst/>
                <a:latin typeface="Times New Roman" pitchFamily="18" charset="0"/>
                <a:cs typeface="Times New Roman" pitchFamily="18" charset="0"/>
              </a:rPr>
            </a:br>
            <a:r>
              <a:rPr lang="en-US" sz="2800" b="1" smtClean="0">
                <a:solidFill>
                  <a:srgbClr val="FF0000"/>
                </a:solidFill>
                <a:effectLst/>
                <a:latin typeface="Times New Roman" pitchFamily="18" charset="0"/>
                <a:cs typeface="Times New Roman" pitchFamily="18" charset="0"/>
              </a:rPr>
              <a:t/>
            </a:r>
            <a:br>
              <a:rPr lang="en-US" sz="2800" b="1" smtClean="0">
                <a:solidFill>
                  <a:srgbClr val="FF0000"/>
                </a:solidFill>
                <a:effectLst/>
                <a:latin typeface="Times New Roman" pitchFamily="18" charset="0"/>
                <a:cs typeface="Times New Roman" pitchFamily="18" charset="0"/>
              </a:rPr>
            </a:br>
            <a:r>
              <a:rPr lang="en-US" sz="2800" b="1" smtClean="0">
                <a:solidFill>
                  <a:srgbClr val="FF0000"/>
                </a:solidFill>
                <a:effectLst/>
                <a:latin typeface="Times New Roman" pitchFamily="18" charset="0"/>
                <a:cs typeface="Times New Roman" pitchFamily="18" charset="0"/>
              </a:rPr>
              <a:t/>
            </a:r>
            <a:br>
              <a:rPr lang="en-US" sz="2800" b="1" smtClean="0">
                <a:solidFill>
                  <a:srgbClr val="FF0000"/>
                </a:solidFill>
                <a:effectLst/>
                <a:latin typeface="Times New Roman" pitchFamily="18" charset="0"/>
                <a:cs typeface="Times New Roman" pitchFamily="18" charset="0"/>
              </a:rPr>
            </a:br>
            <a:r>
              <a:rPr lang="en-US" sz="2800" b="1" smtClean="0">
                <a:solidFill>
                  <a:srgbClr val="FF0000"/>
                </a:solidFill>
                <a:effectLst/>
                <a:latin typeface="Times New Roman" pitchFamily="18" charset="0"/>
                <a:cs typeface="Times New Roman" pitchFamily="18" charset="0"/>
              </a:rPr>
              <a:t/>
            </a:r>
            <a:br>
              <a:rPr lang="en-US" sz="2800" b="1" smtClean="0">
                <a:solidFill>
                  <a:srgbClr val="FF0000"/>
                </a:solidFill>
                <a:effectLst/>
                <a:latin typeface="Times New Roman" pitchFamily="18" charset="0"/>
                <a:cs typeface="Times New Roman" pitchFamily="18" charset="0"/>
              </a:rPr>
            </a:br>
            <a:r>
              <a:rPr lang="en-US" sz="2800" b="1" smtClean="0">
                <a:solidFill>
                  <a:srgbClr val="FF0000"/>
                </a:solidFill>
                <a:effectLst/>
                <a:latin typeface="Times New Roman" pitchFamily="18" charset="0"/>
                <a:cs typeface="Times New Roman" pitchFamily="18" charset="0"/>
              </a:rPr>
              <a:t/>
            </a:r>
            <a:br>
              <a:rPr lang="en-US" sz="2800" b="1" smtClean="0">
                <a:solidFill>
                  <a:srgbClr val="FF0000"/>
                </a:solidFill>
                <a:effectLst/>
                <a:latin typeface="Times New Roman" pitchFamily="18" charset="0"/>
                <a:cs typeface="Times New Roman" pitchFamily="18" charset="0"/>
              </a:rPr>
            </a:br>
            <a:r>
              <a:rPr lang="en-US" sz="2800" b="1" smtClean="0">
                <a:solidFill>
                  <a:srgbClr val="FF0000"/>
                </a:solidFill>
                <a:effectLst/>
                <a:latin typeface="Times New Roman" pitchFamily="18" charset="0"/>
                <a:cs typeface="Times New Roman" pitchFamily="18" charset="0"/>
              </a:rPr>
              <a:t/>
            </a:r>
            <a:br>
              <a:rPr lang="en-US" sz="2800" b="1" smtClean="0">
                <a:solidFill>
                  <a:srgbClr val="FF0000"/>
                </a:solidFill>
                <a:effectLst/>
                <a:latin typeface="Times New Roman" pitchFamily="18" charset="0"/>
                <a:cs typeface="Times New Roman" pitchFamily="18" charset="0"/>
              </a:rPr>
            </a:br>
            <a:r>
              <a:rPr lang="en-US" sz="2800" b="1" smtClean="0">
                <a:solidFill>
                  <a:srgbClr val="FF0000"/>
                </a:solidFill>
                <a:effectLst/>
                <a:latin typeface="Times New Roman" pitchFamily="18" charset="0"/>
                <a:cs typeface="Times New Roman" pitchFamily="18" charset="0"/>
              </a:rPr>
              <a:t/>
            </a:r>
            <a:br>
              <a:rPr lang="en-US" sz="2800" b="1" smtClean="0">
                <a:solidFill>
                  <a:srgbClr val="FF0000"/>
                </a:solidFill>
                <a:effectLst/>
                <a:latin typeface="Times New Roman" pitchFamily="18" charset="0"/>
                <a:cs typeface="Times New Roman" pitchFamily="18" charset="0"/>
              </a:rPr>
            </a:br>
            <a:r>
              <a:rPr lang="en-US" sz="2800" b="1" smtClean="0">
                <a:solidFill>
                  <a:srgbClr val="FF0000"/>
                </a:solidFill>
                <a:effectLst/>
                <a:latin typeface="Times New Roman" pitchFamily="18" charset="0"/>
                <a:cs typeface="Times New Roman" pitchFamily="18" charset="0"/>
              </a:rPr>
              <a:t/>
            </a:r>
            <a:br>
              <a:rPr lang="en-US" sz="2800" b="1" smtClean="0">
                <a:solidFill>
                  <a:srgbClr val="FF0000"/>
                </a:solidFill>
                <a:effectLst/>
                <a:latin typeface="Times New Roman" pitchFamily="18" charset="0"/>
                <a:cs typeface="Times New Roman" pitchFamily="18" charset="0"/>
              </a:rPr>
            </a:br>
            <a:r>
              <a:rPr lang="en-US" sz="2800" b="1" smtClean="0">
                <a:solidFill>
                  <a:srgbClr val="FF0000"/>
                </a:solidFill>
                <a:effectLst/>
                <a:latin typeface="Times New Roman" pitchFamily="18" charset="0"/>
                <a:cs typeface="Times New Roman" pitchFamily="18" charset="0"/>
              </a:rPr>
              <a:t/>
            </a:r>
            <a:br>
              <a:rPr lang="en-US" sz="2800" b="1" smtClean="0">
                <a:solidFill>
                  <a:srgbClr val="FF0000"/>
                </a:solidFill>
                <a:effectLst/>
                <a:latin typeface="Times New Roman" pitchFamily="18" charset="0"/>
                <a:cs typeface="Times New Roman" pitchFamily="18" charset="0"/>
              </a:rPr>
            </a:br>
            <a:r>
              <a:rPr lang="en-US" sz="2800" b="1" smtClean="0">
                <a:solidFill>
                  <a:srgbClr val="FF0000"/>
                </a:solidFill>
                <a:effectLst/>
                <a:latin typeface="Times New Roman" pitchFamily="18" charset="0"/>
                <a:cs typeface="Times New Roman" pitchFamily="18" charset="0"/>
              </a:rPr>
              <a:t/>
            </a:r>
            <a:br>
              <a:rPr lang="en-US" sz="2800" b="1" smtClean="0">
                <a:solidFill>
                  <a:srgbClr val="FF0000"/>
                </a:solidFill>
                <a:effectLst/>
                <a:latin typeface="Times New Roman" pitchFamily="18" charset="0"/>
                <a:cs typeface="Times New Roman" pitchFamily="18" charset="0"/>
              </a:rPr>
            </a:br>
            <a:r>
              <a:rPr lang="en-US" sz="2800" b="1" smtClean="0">
                <a:solidFill>
                  <a:srgbClr val="FF0000"/>
                </a:solidFill>
                <a:effectLst/>
                <a:latin typeface="Times New Roman" pitchFamily="18" charset="0"/>
                <a:cs typeface="Times New Roman" pitchFamily="18" charset="0"/>
              </a:rPr>
              <a:t/>
            </a:r>
            <a:br>
              <a:rPr lang="en-US" sz="2800" b="1" smtClean="0">
                <a:solidFill>
                  <a:srgbClr val="FF0000"/>
                </a:solidFill>
                <a:effectLst/>
                <a:latin typeface="Times New Roman" pitchFamily="18" charset="0"/>
                <a:cs typeface="Times New Roman" pitchFamily="18" charset="0"/>
              </a:rPr>
            </a:br>
            <a:r>
              <a:rPr lang="en-US" sz="2800" b="1" smtClean="0">
                <a:solidFill>
                  <a:srgbClr val="FF0000"/>
                </a:solidFill>
                <a:effectLst/>
                <a:latin typeface="Times New Roman" pitchFamily="18" charset="0"/>
                <a:cs typeface="Times New Roman" pitchFamily="18" charset="0"/>
              </a:rPr>
              <a:t/>
            </a:r>
            <a:br>
              <a:rPr lang="en-US" sz="2800" b="1" smtClean="0">
                <a:solidFill>
                  <a:srgbClr val="FF0000"/>
                </a:solidFill>
                <a:effectLst/>
                <a:latin typeface="Times New Roman" pitchFamily="18" charset="0"/>
                <a:cs typeface="Times New Roman" pitchFamily="18" charset="0"/>
              </a:rPr>
            </a:br>
            <a:r>
              <a:rPr lang="en-US" sz="2800" b="1" smtClean="0">
                <a:solidFill>
                  <a:srgbClr val="FF0000"/>
                </a:solidFill>
                <a:effectLst/>
                <a:latin typeface="Times New Roman" pitchFamily="18" charset="0"/>
                <a:cs typeface="Times New Roman" pitchFamily="18" charset="0"/>
              </a:rPr>
              <a:t/>
            </a:r>
            <a:br>
              <a:rPr lang="en-US" sz="2800" b="1" smtClean="0">
                <a:solidFill>
                  <a:srgbClr val="FF0000"/>
                </a:solidFill>
                <a:effectLst/>
                <a:latin typeface="Times New Roman" pitchFamily="18" charset="0"/>
                <a:cs typeface="Times New Roman" pitchFamily="18" charset="0"/>
              </a:rPr>
            </a:br>
            <a:r>
              <a:rPr lang="en-US" sz="2800" b="1" smtClean="0">
                <a:solidFill>
                  <a:srgbClr val="FF0000"/>
                </a:solidFill>
                <a:effectLst/>
                <a:latin typeface="Times New Roman" pitchFamily="18" charset="0"/>
                <a:cs typeface="Times New Roman" pitchFamily="18" charset="0"/>
              </a:rPr>
              <a:t/>
            </a:r>
            <a:br>
              <a:rPr lang="en-US" sz="2800" b="1" smtClean="0">
                <a:solidFill>
                  <a:srgbClr val="FF0000"/>
                </a:solidFill>
                <a:effectLst/>
                <a:latin typeface="Times New Roman" pitchFamily="18" charset="0"/>
                <a:cs typeface="Times New Roman" pitchFamily="18" charset="0"/>
              </a:rPr>
            </a:br>
            <a:r>
              <a:rPr lang="en-US" sz="2800" b="1" smtClean="0">
                <a:solidFill>
                  <a:srgbClr val="FF0000"/>
                </a:solidFill>
                <a:effectLst/>
                <a:latin typeface="Times New Roman" pitchFamily="18" charset="0"/>
                <a:cs typeface="Times New Roman" pitchFamily="18" charset="0"/>
              </a:rPr>
              <a:t/>
            </a:r>
            <a:br>
              <a:rPr lang="en-US" sz="2800" b="1" smtClean="0">
                <a:solidFill>
                  <a:srgbClr val="FF0000"/>
                </a:solidFill>
                <a:effectLst/>
                <a:latin typeface="Times New Roman" pitchFamily="18" charset="0"/>
                <a:cs typeface="Times New Roman" pitchFamily="18" charset="0"/>
              </a:rPr>
            </a:br>
            <a:r>
              <a:rPr lang="en-US" sz="2800" b="1" smtClean="0">
                <a:solidFill>
                  <a:srgbClr val="FF0000"/>
                </a:solidFill>
                <a:effectLst/>
                <a:latin typeface="Times New Roman" pitchFamily="18" charset="0"/>
                <a:cs typeface="Times New Roman" pitchFamily="18" charset="0"/>
              </a:rPr>
              <a:t/>
            </a:r>
            <a:br>
              <a:rPr lang="en-US" sz="2800" b="1" smtClean="0">
                <a:solidFill>
                  <a:srgbClr val="FF0000"/>
                </a:solidFill>
                <a:effectLst/>
                <a:latin typeface="Times New Roman" pitchFamily="18" charset="0"/>
                <a:cs typeface="Times New Roman" pitchFamily="18" charset="0"/>
              </a:rPr>
            </a:br>
            <a:r>
              <a:rPr lang="en-US" sz="2800" b="1" smtClean="0">
                <a:solidFill>
                  <a:srgbClr val="FF0000"/>
                </a:solidFill>
                <a:effectLst/>
                <a:latin typeface="Times New Roman" pitchFamily="18" charset="0"/>
                <a:cs typeface="Times New Roman" pitchFamily="18" charset="0"/>
              </a:rPr>
              <a:t/>
            </a:r>
            <a:br>
              <a:rPr lang="en-US" sz="2800" b="1" smtClean="0">
                <a:solidFill>
                  <a:srgbClr val="FF0000"/>
                </a:solidFill>
                <a:effectLst/>
                <a:latin typeface="Times New Roman" pitchFamily="18" charset="0"/>
                <a:cs typeface="Times New Roman" pitchFamily="18" charset="0"/>
              </a:rPr>
            </a:br>
            <a:r>
              <a:rPr lang="en-US" sz="2800" b="1" smtClean="0">
                <a:solidFill>
                  <a:srgbClr val="FF0000"/>
                </a:solidFill>
                <a:effectLst/>
                <a:latin typeface="Times New Roman" pitchFamily="18" charset="0"/>
                <a:cs typeface="Times New Roman" pitchFamily="18" charset="0"/>
              </a:rPr>
              <a:t/>
            </a:r>
            <a:br>
              <a:rPr lang="en-US" sz="2800" b="1" smtClean="0">
                <a:solidFill>
                  <a:srgbClr val="FF0000"/>
                </a:solidFill>
                <a:effectLst/>
                <a:latin typeface="Times New Roman" pitchFamily="18" charset="0"/>
                <a:cs typeface="Times New Roman" pitchFamily="18" charset="0"/>
              </a:rPr>
            </a:br>
            <a:r>
              <a:rPr lang="en-US" sz="2800" b="1" smtClean="0">
                <a:solidFill>
                  <a:srgbClr val="FF0000"/>
                </a:solidFill>
                <a:effectLst/>
                <a:latin typeface="Times New Roman" pitchFamily="18" charset="0"/>
                <a:cs typeface="Times New Roman" pitchFamily="18" charset="0"/>
              </a:rPr>
              <a:t/>
            </a:r>
            <a:br>
              <a:rPr lang="en-US" sz="2800" b="1" smtClean="0">
                <a:solidFill>
                  <a:srgbClr val="FF0000"/>
                </a:solidFill>
                <a:effectLst/>
                <a:latin typeface="Times New Roman" pitchFamily="18" charset="0"/>
                <a:cs typeface="Times New Roman" pitchFamily="18" charset="0"/>
              </a:rPr>
            </a:br>
            <a:r>
              <a:rPr lang="en-US" sz="2800" b="1" smtClean="0">
                <a:solidFill>
                  <a:srgbClr val="FF0000"/>
                </a:solidFill>
                <a:effectLst/>
                <a:latin typeface="Times New Roman" pitchFamily="18" charset="0"/>
                <a:cs typeface="Times New Roman" pitchFamily="18" charset="0"/>
              </a:rPr>
              <a:t/>
            </a:r>
            <a:br>
              <a:rPr lang="en-US" sz="2800" b="1" smtClean="0">
                <a:solidFill>
                  <a:srgbClr val="FF0000"/>
                </a:solidFill>
                <a:effectLst/>
                <a:latin typeface="Times New Roman" pitchFamily="18" charset="0"/>
                <a:cs typeface="Times New Roman" pitchFamily="18" charset="0"/>
              </a:rPr>
            </a:br>
            <a:r>
              <a:rPr lang="en-US" sz="2800" b="1" smtClean="0">
                <a:solidFill>
                  <a:srgbClr val="FF0000"/>
                </a:solidFill>
                <a:effectLst/>
                <a:latin typeface="Times New Roman" pitchFamily="18" charset="0"/>
                <a:cs typeface="Times New Roman" pitchFamily="18" charset="0"/>
              </a:rPr>
              <a:t/>
            </a:r>
            <a:br>
              <a:rPr lang="en-US" sz="2800" b="1" smtClean="0">
                <a:solidFill>
                  <a:srgbClr val="FF0000"/>
                </a:solidFill>
                <a:effectLst/>
                <a:latin typeface="Times New Roman" pitchFamily="18" charset="0"/>
                <a:cs typeface="Times New Roman" pitchFamily="18" charset="0"/>
              </a:rPr>
            </a:br>
            <a:r>
              <a:rPr lang="en-US" sz="2800" b="1" smtClean="0">
                <a:solidFill>
                  <a:srgbClr val="FF0000"/>
                </a:solidFill>
                <a:effectLst/>
                <a:latin typeface="Times New Roman" pitchFamily="18" charset="0"/>
                <a:cs typeface="Times New Roman" pitchFamily="18" charset="0"/>
              </a:rPr>
              <a:t/>
            </a:r>
            <a:br>
              <a:rPr lang="en-US" sz="2800" b="1" smtClean="0">
                <a:solidFill>
                  <a:srgbClr val="FF0000"/>
                </a:solidFill>
                <a:effectLst/>
                <a:latin typeface="Times New Roman" pitchFamily="18" charset="0"/>
                <a:cs typeface="Times New Roman" pitchFamily="18" charset="0"/>
              </a:rPr>
            </a:br>
            <a:r>
              <a:rPr lang="en-US" sz="2800" b="1" smtClean="0">
                <a:solidFill>
                  <a:srgbClr val="FF0000"/>
                </a:solidFill>
                <a:effectLst/>
                <a:latin typeface="Times New Roman" pitchFamily="18" charset="0"/>
                <a:cs typeface="Times New Roman" pitchFamily="18" charset="0"/>
              </a:rPr>
              <a:t/>
            </a:r>
            <a:br>
              <a:rPr lang="en-US" sz="2800" b="1" smtClean="0">
                <a:solidFill>
                  <a:srgbClr val="FF0000"/>
                </a:solidFill>
                <a:effectLst/>
                <a:latin typeface="Times New Roman" pitchFamily="18" charset="0"/>
                <a:cs typeface="Times New Roman" pitchFamily="18" charset="0"/>
              </a:rPr>
            </a:br>
            <a:r>
              <a:rPr lang="en-US" sz="2800" b="1" smtClean="0">
                <a:solidFill>
                  <a:srgbClr val="FF0000"/>
                </a:solidFill>
                <a:effectLst/>
                <a:latin typeface="Times New Roman" pitchFamily="18" charset="0"/>
                <a:cs typeface="Times New Roman" pitchFamily="18" charset="0"/>
              </a:rPr>
              <a:t/>
            </a:r>
            <a:br>
              <a:rPr lang="en-US" sz="2800" b="1" smtClean="0">
                <a:solidFill>
                  <a:srgbClr val="FF0000"/>
                </a:solidFill>
                <a:effectLst/>
                <a:latin typeface="Times New Roman" pitchFamily="18" charset="0"/>
                <a:cs typeface="Times New Roman" pitchFamily="18" charset="0"/>
              </a:rPr>
            </a:br>
            <a:endParaRPr lang="en-US" sz="2800" b="1" smtClean="0">
              <a:solidFill>
                <a:srgbClr val="FF0000"/>
              </a:solidFill>
              <a:effectLst/>
              <a:latin typeface="Times New Roman" pitchFamily="18" charset="0"/>
              <a:cs typeface="Times New Roman" pitchFamily="18" charset="0"/>
            </a:endParaRPr>
          </a:p>
        </p:txBody>
      </p:sp>
      <p:sp>
        <p:nvSpPr>
          <p:cNvPr id="24586" name="AutoShape 11" descr="https://mail.google.com/mail/u/1?ui=2&amp;ik=f41ce1b766&amp;attid=0.1&amp;permmsgid=msg-f:1627964947504748671&amp;th=1697b17e92ced87f&amp;view=fimg&amp;sz=s0-l75-ft&amp;attbid=ANGjdJ92UdktYfqdcmEH8V5jzS-es5J-SS4Odams7RBgVxUmR6XPy8B2KmH6szn515mW_JjPzvTQxD0z94XTC1FGGlqW-6k-lSfyliMUEtLlV3590TbW52gpjJyD6is&amp;disp=emb&amp;realattid=98be400fb3ebeec6_0.1.1"/>
          <p:cNvSpPr>
            <a:spLocks noChangeAspect="1" noChangeArrowheads="1"/>
          </p:cNvSpPr>
          <p:nvPr/>
        </p:nvSpPr>
        <p:spPr bwMode="auto">
          <a:xfrm>
            <a:off x="161925" y="-152400"/>
            <a:ext cx="304800" cy="304800"/>
          </a:xfrm>
          <a:prstGeom prst="rect">
            <a:avLst/>
          </a:prstGeom>
          <a:noFill/>
          <a:ln w="9525">
            <a:noFill/>
            <a:miter lim="800000"/>
            <a:headEnd/>
            <a:tailEnd/>
          </a:ln>
        </p:spPr>
        <p:txBody>
          <a:bodyPr/>
          <a:lstStyle/>
          <a:p>
            <a:endParaRPr lang="en-US"/>
          </a:p>
        </p:txBody>
      </p:sp>
      <p:graphicFrame>
        <p:nvGraphicFramePr>
          <p:cNvPr id="61442" name="Object 5"/>
          <p:cNvGraphicFramePr>
            <a:graphicFrameLocks noChangeAspect="1"/>
          </p:cNvGraphicFramePr>
          <p:nvPr/>
        </p:nvGraphicFramePr>
        <p:xfrm>
          <a:off x="152400" y="0"/>
          <a:ext cx="8915400" cy="6858000"/>
        </p:xfrm>
        <a:graphic>
          <a:graphicData uri="http://schemas.openxmlformats.org/presentationml/2006/ole">
            <p:oleObj spid="_x0000_s180226" name="Image" r:id="rId3" imgW="7479365" imgH="3453968" progId="Photoshop.Image.7">
              <p:embed/>
            </p:oleObj>
          </a:graphicData>
        </a:graphic>
      </p:graphicFrame>
    </p:spTree>
  </p:cSld>
  <p:clrMapOvr>
    <a:masterClrMapping/>
  </p:clrMapOvr>
  <p:transition>
    <p:fade thruBlk="1"/>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2466" name="Object 5"/>
          <p:cNvGraphicFramePr>
            <a:graphicFrameLocks noChangeAspect="1"/>
          </p:cNvGraphicFramePr>
          <p:nvPr/>
        </p:nvGraphicFramePr>
        <p:xfrm>
          <a:off x="76200" y="76200"/>
          <a:ext cx="9144000" cy="6477000"/>
        </p:xfrm>
        <a:graphic>
          <a:graphicData uri="http://schemas.openxmlformats.org/presentationml/2006/ole">
            <p:oleObj spid="_x0000_s181250" name="Image" r:id="rId3" imgW="15466667" imgH="6539683" progId="Photoshop.Image.7">
              <p:embed/>
            </p:oleObj>
          </a:graphicData>
        </a:graphic>
      </p:graphicFrame>
      <p:sp>
        <p:nvSpPr>
          <p:cNvPr id="3" name="Rectangle 2"/>
          <p:cNvSpPr/>
          <p:nvPr/>
        </p:nvSpPr>
        <p:spPr bwMode="auto">
          <a:xfrm>
            <a:off x="5181600" y="838200"/>
            <a:ext cx="1828800" cy="1219200"/>
          </a:xfrm>
          <a:prstGeom prst="rect">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repeatCount="4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457200" y="381000"/>
            <a:ext cx="8243888" cy="533400"/>
          </a:xfrm>
        </p:spPr>
        <p:txBody>
          <a:bodyPr/>
          <a:lstStyle/>
          <a:p>
            <a:pPr eaLnBrk="1" hangingPunct="1"/>
            <a:r>
              <a:rPr lang="en-US" sz="2400" b="1" smtClean="0">
                <a:solidFill>
                  <a:srgbClr val="FF0000"/>
                </a:solidFill>
                <a:effectLst/>
                <a:latin typeface="Times New Roman" pitchFamily="18" charset="0"/>
                <a:cs typeface="Times New Roman" pitchFamily="18" charset="0"/>
              </a:rPr>
              <a:t/>
            </a:r>
            <a:br>
              <a:rPr lang="en-US" sz="2400" b="1" smtClean="0">
                <a:solidFill>
                  <a:srgbClr val="FF0000"/>
                </a:solidFill>
                <a:effectLst/>
                <a:latin typeface="Times New Roman" pitchFamily="18" charset="0"/>
                <a:cs typeface="Times New Roman" pitchFamily="18" charset="0"/>
              </a:rPr>
            </a:br>
            <a:r>
              <a:rPr lang="en-US" sz="2400" b="1" smtClean="0">
                <a:solidFill>
                  <a:srgbClr val="FF0000"/>
                </a:solidFill>
                <a:effectLst/>
                <a:latin typeface="Times New Roman" pitchFamily="18" charset="0"/>
                <a:cs typeface="Times New Roman" pitchFamily="18" charset="0"/>
              </a:rPr>
              <a:t/>
            </a:r>
            <a:br>
              <a:rPr lang="en-US" sz="2400" b="1" smtClean="0">
                <a:solidFill>
                  <a:srgbClr val="FF0000"/>
                </a:solidFill>
                <a:effectLst/>
                <a:latin typeface="Times New Roman" pitchFamily="18" charset="0"/>
                <a:cs typeface="Times New Roman" pitchFamily="18" charset="0"/>
              </a:rPr>
            </a:br>
            <a:r>
              <a:rPr lang="en-US" sz="2400" b="1" smtClean="0">
                <a:solidFill>
                  <a:srgbClr val="FF0000"/>
                </a:solidFill>
                <a:effectLst/>
                <a:latin typeface="Times New Roman" pitchFamily="18" charset="0"/>
                <a:cs typeface="Times New Roman" pitchFamily="18" charset="0"/>
              </a:rPr>
              <a:t/>
            </a:r>
            <a:br>
              <a:rPr lang="en-US" sz="2400" b="1" smtClean="0">
                <a:solidFill>
                  <a:srgbClr val="FF0000"/>
                </a:solidFill>
                <a:effectLst/>
                <a:latin typeface="Times New Roman" pitchFamily="18" charset="0"/>
                <a:cs typeface="Times New Roman" pitchFamily="18" charset="0"/>
              </a:rPr>
            </a:br>
            <a:endParaRPr lang="vi-VN" sz="2000" b="1" smtClean="0">
              <a:solidFill>
                <a:srgbClr val="FF0000"/>
              </a:solidFill>
              <a:effectLst/>
              <a:latin typeface="Times New Roman" pitchFamily="18" charset="0"/>
              <a:cs typeface="Times New Roman" pitchFamily="18" charset="0"/>
            </a:endParaRPr>
          </a:p>
        </p:txBody>
      </p:sp>
      <p:sp>
        <p:nvSpPr>
          <p:cNvPr id="26627" name="Rectangle 1"/>
          <p:cNvSpPr>
            <a:spLocks noChangeArrowheads="1"/>
          </p:cNvSpPr>
          <p:nvPr/>
        </p:nvSpPr>
        <p:spPr bwMode="auto">
          <a:xfrm>
            <a:off x="304800" y="889001"/>
            <a:ext cx="8458200" cy="3108543"/>
          </a:xfrm>
          <a:prstGeom prst="rect">
            <a:avLst/>
          </a:prstGeom>
          <a:noFill/>
          <a:ln w="9525">
            <a:noFill/>
            <a:miter lim="800000"/>
            <a:headEnd/>
            <a:tailEnd/>
          </a:ln>
        </p:spPr>
        <p:txBody>
          <a:bodyPr anchor="ctr">
            <a:spAutoFit/>
          </a:bodyPr>
          <a:lstStyle/>
          <a:p>
            <a:pPr algn="just"/>
            <a:r>
              <a:rPr lang="vi-VN" sz="2800">
                <a:solidFill>
                  <a:srgbClr val="000066"/>
                </a:solidFill>
                <a:latin typeface="Times New Roman" pitchFamily="18" charset="0"/>
                <a:cs typeface="Times New Roman" pitchFamily="18" charset="0"/>
              </a:rPr>
              <a:t>1. Mẫu thức ăn được bảo quản riêng biệt với các thực phẩm khác, nhiệt độ bảo quản mẫu thức ăn lưu </a:t>
            </a:r>
            <a:r>
              <a:rPr lang="vi-VN" sz="2800" b="1">
                <a:solidFill>
                  <a:srgbClr val="0000CC"/>
                </a:solidFill>
                <a:latin typeface="Times New Roman" pitchFamily="18" charset="0"/>
                <a:cs typeface="Times New Roman" pitchFamily="18" charset="0"/>
              </a:rPr>
              <a:t>từ 2°</a:t>
            </a:r>
            <a:r>
              <a:rPr lang="en-US" sz="2800" b="1">
                <a:solidFill>
                  <a:srgbClr val="0000CC"/>
                </a:solidFill>
                <a:latin typeface="Times New Roman" pitchFamily="18" charset="0"/>
                <a:cs typeface="Times New Roman" pitchFamily="18" charset="0"/>
              </a:rPr>
              <a:t>C </a:t>
            </a:r>
            <a:r>
              <a:rPr lang="vi-VN" sz="2800" b="1">
                <a:solidFill>
                  <a:srgbClr val="0000CC"/>
                </a:solidFill>
                <a:latin typeface="Times New Roman" pitchFamily="18" charset="0"/>
                <a:cs typeface="Times New Roman" pitchFamily="18" charset="0"/>
              </a:rPr>
              <a:t>đến 8°</a:t>
            </a:r>
            <a:r>
              <a:rPr lang="en-US" sz="2800" b="1">
                <a:solidFill>
                  <a:srgbClr val="0000CC"/>
                </a:solidFill>
                <a:latin typeface="Times New Roman" pitchFamily="18" charset="0"/>
                <a:cs typeface="Times New Roman" pitchFamily="18" charset="0"/>
              </a:rPr>
              <a:t>C</a:t>
            </a:r>
            <a:r>
              <a:rPr lang="vi-VN" sz="2800" b="1">
                <a:solidFill>
                  <a:srgbClr val="0000CC"/>
                </a:solidFill>
                <a:latin typeface="Times New Roman" pitchFamily="18" charset="0"/>
                <a:cs typeface="Times New Roman" pitchFamily="18" charset="0"/>
              </a:rPr>
              <a:t>.</a:t>
            </a:r>
            <a:endParaRPr lang="en-US" sz="2800" b="1">
              <a:solidFill>
                <a:srgbClr val="0000CC"/>
              </a:solidFill>
              <a:latin typeface="Times New Roman" pitchFamily="18" charset="0"/>
              <a:cs typeface="Times New Roman" pitchFamily="18" charset="0"/>
            </a:endParaRPr>
          </a:p>
          <a:p>
            <a:pPr algn="just"/>
            <a:r>
              <a:rPr lang="vi-VN" sz="2800">
                <a:solidFill>
                  <a:srgbClr val="000066"/>
                </a:solidFill>
                <a:latin typeface="Times New Roman" pitchFamily="18" charset="0"/>
                <a:cs typeface="Times New Roman" pitchFamily="18" charset="0"/>
              </a:rPr>
              <a:t>2. Thời gian lưu mẫu thức ăn </a:t>
            </a:r>
            <a:r>
              <a:rPr lang="vi-VN" sz="2800" b="1">
                <a:solidFill>
                  <a:srgbClr val="0000CC"/>
                </a:solidFill>
                <a:latin typeface="Times New Roman" pitchFamily="18" charset="0"/>
                <a:cs typeface="Times New Roman" pitchFamily="18" charset="0"/>
              </a:rPr>
              <a:t>ít nhất là 24 giờ </a:t>
            </a:r>
            <a:r>
              <a:rPr lang="vi-VN" sz="2800">
                <a:solidFill>
                  <a:srgbClr val="000066"/>
                </a:solidFill>
                <a:latin typeface="Times New Roman" pitchFamily="18" charset="0"/>
                <a:cs typeface="Times New Roman" pitchFamily="18" charset="0"/>
              </a:rPr>
              <a:t>kể từ khi lấy mẫu thức ăn. Khi có nghi ngờ ngộ độc thực phẩm hoặc có yêu cầu của cơ quan qu</a:t>
            </a:r>
            <a:r>
              <a:rPr lang="en-US" sz="2800">
                <a:solidFill>
                  <a:srgbClr val="000066"/>
                </a:solidFill>
                <a:latin typeface="Times New Roman" pitchFamily="18" charset="0"/>
                <a:cs typeface="Times New Roman" pitchFamily="18" charset="0"/>
              </a:rPr>
              <a:t>ả</a:t>
            </a:r>
            <a:r>
              <a:rPr lang="vi-VN" sz="2800">
                <a:solidFill>
                  <a:srgbClr val="000066"/>
                </a:solidFill>
                <a:latin typeface="Times New Roman" pitchFamily="18" charset="0"/>
                <a:cs typeface="Times New Roman" pitchFamily="18" charset="0"/>
              </a:rPr>
              <a:t>n lý thì không được hủy mẫu lưu cho đến khi có thông báo khác</a:t>
            </a:r>
            <a:r>
              <a:rPr lang="vi-VN" sz="2800" smtClean="0">
                <a:solidFill>
                  <a:srgbClr val="000066"/>
                </a:solidFill>
                <a:latin typeface="Times New Roman" pitchFamily="18" charset="0"/>
                <a:cs typeface="Times New Roman" pitchFamily="18" charset="0"/>
              </a:rPr>
              <a:t>.</a:t>
            </a:r>
            <a:endParaRPr lang="en-US" sz="2800">
              <a:solidFill>
                <a:srgbClr val="000066"/>
              </a:solidFill>
              <a:latin typeface="Times New Roman" pitchFamily="18" charset="0"/>
              <a:cs typeface="Times New Roman" pitchFamily="18" charset="0"/>
            </a:endParaRPr>
          </a:p>
        </p:txBody>
      </p:sp>
      <p:sp>
        <p:nvSpPr>
          <p:cNvPr id="5" name="Rectangle 4"/>
          <p:cNvSpPr/>
          <p:nvPr/>
        </p:nvSpPr>
        <p:spPr>
          <a:xfrm>
            <a:off x="0" y="193358"/>
            <a:ext cx="9144000" cy="584775"/>
          </a:xfrm>
          <a:prstGeom prst="rect">
            <a:avLst/>
          </a:prstGeom>
        </p:spPr>
        <p:txBody>
          <a:bodyPr wrap="square">
            <a:spAutoFit/>
          </a:bodyPr>
          <a:lstStyle/>
          <a:p>
            <a:pPr algn="ctr"/>
            <a:r>
              <a:rPr lang="en-US" sz="3200" b="1" smtClean="0">
                <a:solidFill>
                  <a:srgbClr val="FF0000"/>
                </a:solidFill>
                <a:latin typeface="Times New Roman" pitchFamily="18" charset="0"/>
                <a:cs typeface="Times New Roman" pitchFamily="18" charset="0"/>
              </a:rPr>
              <a:t>BẢO QUẢN MẪU THỨC ĂN LƯU</a:t>
            </a:r>
            <a:endParaRPr lang="en-US" sz="3200" b="1"/>
          </a:p>
        </p:txBody>
      </p:sp>
    </p:spTree>
  </p:cSld>
  <p:clrMapOvr>
    <a:masterClrMapping/>
  </p:clrMapOvr>
  <p:transition>
    <p:random/>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2338" name="Picture 2" descr="C:\Users\Administrator\Desktop\images (1).jpg"/>
          <p:cNvPicPr>
            <a:picLocks noChangeAspect="1" noChangeArrowheads="1"/>
          </p:cNvPicPr>
          <p:nvPr/>
        </p:nvPicPr>
        <p:blipFill>
          <a:blip r:embed="rId2"/>
          <a:srcRect/>
          <a:stretch>
            <a:fillRect/>
          </a:stretch>
        </p:blipFill>
        <p:spPr bwMode="auto">
          <a:xfrm>
            <a:off x="2819400" y="2057400"/>
            <a:ext cx="3599852" cy="2395538"/>
          </a:xfrm>
          <a:prstGeom prst="rect">
            <a:avLst/>
          </a:prstGeom>
          <a:noFill/>
        </p:spPr>
      </p:pic>
      <p:sp>
        <p:nvSpPr>
          <p:cNvPr id="5" name="Oval 4"/>
          <p:cNvSpPr/>
          <p:nvPr/>
        </p:nvSpPr>
        <p:spPr bwMode="auto">
          <a:xfrm>
            <a:off x="304800" y="228600"/>
            <a:ext cx="2971800" cy="2057400"/>
          </a:xfrm>
          <a:prstGeom prst="ellipse">
            <a:avLst/>
          </a:prstGeom>
          <a:solidFill>
            <a:schemeClr val="bg1"/>
          </a:solidFill>
          <a:ln w="9525" cap="flat" cmpd="sng" algn="ctr">
            <a:solidFill>
              <a:srgbClr val="0000C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hangingPunct="0"/>
            <a:r>
              <a:rPr lang="en-US" b="1" smtClean="0">
                <a:solidFill>
                  <a:srgbClr val="FF0000"/>
                </a:solidFill>
              </a:rPr>
              <a:t>Đo thân nhiệt </a:t>
            </a:r>
            <a:r>
              <a:rPr lang="en-US" b="1" smtClean="0"/>
              <a:t>hàng ngày trước khi đến trường hoặc khu chế biến</a:t>
            </a:r>
            <a:endParaRPr kumimoji="0" lang="en-US" sz="1800" b="1" i="0" u="none" strike="noStrike" cap="none" normalizeH="0" baseline="0" smtClean="0">
              <a:ln>
                <a:noFill/>
              </a:ln>
              <a:solidFill>
                <a:schemeClr val="tx1"/>
              </a:solidFill>
              <a:effectLst/>
              <a:latin typeface="Arial" charset="0"/>
              <a:cs typeface="Arial" charset="0"/>
            </a:endParaRPr>
          </a:p>
        </p:txBody>
      </p:sp>
      <p:sp>
        <p:nvSpPr>
          <p:cNvPr id="6" name="Oval 5"/>
          <p:cNvSpPr/>
          <p:nvPr/>
        </p:nvSpPr>
        <p:spPr bwMode="auto">
          <a:xfrm>
            <a:off x="5791200" y="152400"/>
            <a:ext cx="2971800" cy="2057400"/>
          </a:xfrm>
          <a:prstGeom prst="ellipse">
            <a:avLst/>
          </a:prstGeom>
          <a:solidFill>
            <a:schemeClr val="bg1"/>
          </a:solidFill>
          <a:ln w="9525" cap="flat" cmpd="sng" algn="ctr">
            <a:solidFill>
              <a:srgbClr val="0000C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hangingPunct="0"/>
            <a:r>
              <a:rPr lang="en-US" b="1" smtClean="0">
                <a:solidFill>
                  <a:srgbClr val="FF0000"/>
                </a:solidFill>
              </a:rPr>
              <a:t>Đeo khẩu trang </a:t>
            </a:r>
            <a:r>
              <a:rPr lang="en-US" b="1" smtClean="0"/>
              <a:t>trong suốt quá trình chế biến và phục vụ</a:t>
            </a:r>
            <a:endParaRPr kumimoji="0" lang="en-US" sz="1800" b="1" i="0" u="none" strike="noStrike" cap="none" normalizeH="0" baseline="0" smtClean="0">
              <a:ln>
                <a:noFill/>
              </a:ln>
              <a:effectLst/>
              <a:latin typeface="Arial" charset="0"/>
              <a:cs typeface="Arial" charset="0"/>
            </a:endParaRPr>
          </a:p>
        </p:txBody>
      </p:sp>
      <p:sp>
        <p:nvSpPr>
          <p:cNvPr id="7" name="Oval 6"/>
          <p:cNvSpPr/>
          <p:nvPr/>
        </p:nvSpPr>
        <p:spPr bwMode="auto">
          <a:xfrm>
            <a:off x="5943600" y="4191000"/>
            <a:ext cx="2971800" cy="2057400"/>
          </a:xfrm>
          <a:prstGeom prst="ellipse">
            <a:avLst/>
          </a:prstGeom>
          <a:solidFill>
            <a:schemeClr val="bg1"/>
          </a:solidFill>
          <a:ln w="9525" cap="flat" cmpd="sng" algn="ctr">
            <a:solidFill>
              <a:srgbClr val="0000C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hangingPunct="0"/>
            <a:r>
              <a:rPr kumimoji="0" lang="en-US" sz="1800" b="1" i="0" u="none" strike="noStrike" cap="none" normalizeH="0" baseline="0" smtClean="0">
                <a:ln>
                  <a:noFill/>
                </a:ln>
                <a:solidFill>
                  <a:srgbClr val="FF0000"/>
                </a:solidFill>
                <a:effectLst/>
                <a:latin typeface="Arial" charset="0"/>
                <a:cs typeface="Arial" charset="0"/>
              </a:rPr>
              <a:t>Sát</a:t>
            </a:r>
            <a:r>
              <a:rPr kumimoji="0" lang="en-US" sz="1800" b="1" i="0" u="none" strike="noStrike" cap="none" normalizeH="0" smtClean="0">
                <a:ln>
                  <a:noFill/>
                </a:ln>
                <a:solidFill>
                  <a:srgbClr val="FF0000"/>
                </a:solidFill>
                <a:effectLst/>
                <a:latin typeface="Arial" charset="0"/>
                <a:cs typeface="Arial" charset="0"/>
              </a:rPr>
              <a:t> khuẩn bàn ghế ăn </a:t>
            </a:r>
            <a:r>
              <a:rPr kumimoji="0" lang="en-US" sz="1800" b="1" i="0" u="none" strike="noStrike" cap="none" normalizeH="0" smtClean="0">
                <a:ln>
                  <a:noFill/>
                </a:ln>
                <a:effectLst/>
                <a:latin typeface="Arial" charset="0"/>
                <a:cs typeface="Arial" charset="0"/>
              </a:rPr>
              <a:t>của học sinh trước và sau khi ăn</a:t>
            </a:r>
            <a:endParaRPr kumimoji="0" lang="en-US" sz="1800" b="1" i="0" u="none" strike="noStrike" cap="none" normalizeH="0" baseline="0" smtClean="0">
              <a:ln>
                <a:noFill/>
              </a:ln>
              <a:effectLst/>
              <a:latin typeface="Arial" charset="0"/>
              <a:cs typeface="Arial" charset="0"/>
            </a:endParaRPr>
          </a:p>
        </p:txBody>
      </p:sp>
      <p:sp>
        <p:nvSpPr>
          <p:cNvPr id="8" name="Oval 7"/>
          <p:cNvSpPr/>
          <p:nvPr/>
        </p:nvSpPr>
        <p:spPr bwMode="auto">
          <a:xfrm>
            <a:off x="152400" y="4038600"/>
            <a:ext cx="2971800" cy="2057400"/>
          </a:xfrm>
          <a:prstGeom prst="ellipse">
            <a:avLst/>
          </a:prstGeom>
          <a:solidFill>
            <a:schemeClr val="bg1"/>
          </a:solidFill>
          <a:ln w="9525" cap="flat" cmpd="sng" algn="ctr">
            <a:solidFill>
              <a:srgbClr val="0000C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hangingPunct="0"/>
            <a:r>
              <a:rPr lang="en-US" b="1" smtClean="0">
                <a:solidFill>
                  <a:srgbClr val="FF0000"/>
                </a:solidFill>
              </a:rPr>
              <a:t>Sát khuẩn tay </a:t>
            </a:r>
            <a:r>
              <a:rPr lang="en-US" b="1" smtClean="0"/>
              <a:t>bằng dung dịch sát khuẩn trước và sau khi chế biến</a:t>
            </a:r>
            <a:endParaRPr kumimoji="0" lang="en-US" sz="1800" b="1" i="0" u="none" strike="noStrike" cap="none" normalizeH="0" baseline="0" smtClean="0">
              <a:ln>
                <a:noFill/>
              </a:ln>
              <a:effectLst/>
              <a:latin typeface="Arial" charset="0"/>
              <a:cs typeface="Arial" charset="0"/>
            </a:endParaRPr>
          </a:p>
        </p:txBody>
      </p:sp>
    </p:spTree>
  </p:cSld>
  <p:clrMapOvr>
    <a:masterClrMapping/>
  </p:clrMapOvr>
  <p:transition>
    <p:random/>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p:cNvSpPr>
          <p:nvPr>
            <p:ph type="ctrTitle"/>
          </p:nvPr>
        </p:nvSpPr>
        <p:spPr>
          <a:xfrm>
            <a:off x="0" y="381000"/>
            <a:ext cx="9144000" cy="2741613"/>
          </a:xfrm>
          <a:gradFill rotWithShape="1">
            <a:gsLst>
              <a:gs pos="0">
                <a:srgbClr val="00FFFF"/>
              </a:gs>
              <a:gs pos="50000">
                <a:srgbClr val="FFFFFF"/>
              </a:gs>
              <a:gs pos="100000">
                <a:srgbClr val="00FFFF"/>
              </a:gs>
            </a:gsLst>
            <a:lin ang="5400000" scaled="1"/>
          </a:gradFill>
          <a:ln w="9525">
            <a:noFill/>
            <a:miter lim="800000"/>
            <a:headEnd/>
            <a:tailEnd/>
          </a:ln>
          <a:scene3d>
            <a:camera prst="legacyPerspectiveBottom"/>
            <a:lightRig rig="legacyFlat3" dir="t"/>
          </a:scene3d>
          <a:sp3d extrusionH="887400" prstMaterial="legacyMatte">
            <a:bevelT w="13500" h="13500" prst="angle"/>
            <a:bevelB w="13500" h="13500" prst="angle"/>
            <a:extrusionClr>
              <a:srgbClr val="800000"/>
            </a:extrusionClr>
          </a:sp3d>
        </p:spPr>
        <p:txBody>
          <a:bodyPr vert="horz" wrap="square" lIns="91436" tIns="45719" rIns="91436" bIns="45719" numCol="1" anchor="ctr" anchorCtr="0" compatLnSpc="1">
            <a:prstTxWarp prst="textNoShape">
              <a:avLst/>
            </a:prstTxWarp>
            <a:flatTx/>
          </a:bodyPr>
          <a:lstStyle/>
          <a:p>
            <a:pPr defTabSz="912813">
              <a:lnSpc>
                <a:spcPct val="125000"/>
              </a:lnSpc>
            </a:pPr>
            <a:r>
              <a:rPr lang="en-US" altLang="en-US" sz="3200" b="1" kern="1200" smtClean="0">
                <a:solidFill>
                  <a:srgbClr val="0000CC"/>
                </a:solidFill>
                <a:latin typeface="Arial" charset="0"/>
                <a:ea typeface="+mn-ea"/>
                <a:cs typeface="Arial" charset="0"/>
              </a:rPr>
              <a:t/>
            </a:r>
            <a:br>
              <a:rPr lang="en-US" altLang="en-US" sz="3200" b="1" kern="1200" smtClean="0">
                <a:solidFill>
                  <a:srgbClr val="0000CC"/>
                </a:solidFill>
                <a:latin typeface="Arial" charset="0"/>
                <a:ea typeface="+mn-ea"/>
                <a:cs typeface="Arial" charset="0"/>
              </a:rPr>
            </a:br>
            <a:r>
              <a:rPr lang="en-US" altLang="en-US" sz="3200" b="1" kern="1200" smtClean="0">
                <a:solidFill>
                  <a:srgbClr val="0000CC"/>
                </a:solidFill>
                <a:latin typeface="Arial" charset="0"/>
                <a:ea typeface="+mn-ea"/>
                <a:cs typeface="Arial" charset="0"/>
              </a:rPr>
              <a:t/>
            </a:r>
            <a:br>
              <a:rPr lang="en-US" altLang="en-US" sz="3200" b="1" kern="1200" smtClean="0">
                <a:solidFill>
                  <a:srgbClr val="0000CC"/>
                </a:solidFill>
                <a:latin typeface="Arial" charset="0"/>
                <a:ea typeface="+mn-ea"/>
                <a:cs typeface="Arial" charset="0"/>
              </a:rPr>
            </a:br>
            <a:r>
              <a:rPr lang="en-US" altLang="vi-VN" sz="3200" b="1" kern="1200" smtClean="0">
                <a:solidFill>
                  <a:srgbClr val="C00000"/>
                </a:solidFill>
                <a:latin typeface="Arial" charset="0"/>
                <a:ea typeface="+mn-ea"/>
                <a:cs typeface="Arial" charset="0"/>
              </a:rPr>
              <a:t> Phần 4:</a:t>
            </a:r>
            <a:r>
              <a:rPr lang="en-US" altLang="vi-VN" sz="3200" b="1" kern="1200" smtClean="0">
                <a:solidFill>
                  <a:srgbClr val="0000CC"/>
                </a:solidFill>
                <a:latin typeface="Arial" charset="0"/>
                <a:ea typeface="+mn-ea"/>
                <a:cs typeface="Arial" charset="0"/>
              </a:rPr>
              <a:t/>
            </a:r>
            <a:br>
              <a:rPr lang="en-US" altLang="vi-VN" sz="3200" b="1" kern="1200" smtClean="0">
                <a:solidFill>
                  <a:srgbClr val="0000CC"/>
                </a:solidFill>
                <a:latin typeface="Arial" charset="0"/>
                <a:ea typeface="+mn-ea"/>
                <a:cs typeface="Arial" charset="0"/>
              </a:rPr>
            </a:br>
            <a:r>
              <a:rPr lang="en-US" altLang="vi-VN" sz="3200" b="1" kern="1200" smtClean="0">
                <a:solidFill>
                  <a:srgbClr val="0000CC"/>
                </a:solidFill>
                <a:latin typeface="Arial" charset="0"/>
                <a:ea typeface="+mn-ea"/>
                <a:cs typeface="Arial" charset="0"/>
              </a:rPr>
              <a:t>NGHỊ ĐỊNH 115/2018/NĐ-CP CỦA CHÍNH PHỦ QUY ĐỊNH XỬ PHẠT VI PHẠM HÀNH CHÍNH </a:t>
            </a:r>
            <a:br>
              <a:rPr lang="en-US" altLang="vi-VN" sz="3200" b="1" kern="1200" smtClean="0">
                <a:solidFill>
                  <a:srgbClr val="0000CC"/>
                </a:solidFill>
                <a:latin typeface="Arial" charset="0"/>
                <a:ea typeface="+mn-ea"/>
                <a:cs typeface="Arial" charset="0"/>
              </a:rPr>
            </a:br>
            <a:r>
              <a:rPr lang="en-US" altLang="vi-VN" sz="3200" b="1" kern="1200" smtClean="0">
                <a:solidFill>
                  <a:srgbClr val="0000CC"/>
                </a:solidFill>
                <a:latin typeface="Arial" charset="0"/>
                <a:ea typeface="+mn-ea"/>
                <a:cs typeface="Arial" charset="0"/>
              </a:rPr>
              <a:t>VỀ AN TOÀN THỰC PHẨM </a:t>
            </a:r>
            <a:r>
              <a:rPr lang="en-US" altLang="en-US" sz="3200" b="1" kern="1200" smtClean="0">
                <a:solidFill>
                  <a:srgbClr val="0000CC"/>
                </a:solidFill>
                <a:latin typeface="Arial" charset="0"/>
                <a:ea typeface="+mn-ea"/>
                <a:cs typeface="Arial" charset="0"/>
              </a:rPr>
              <a:t/>
            </a:r>
            <a:br>
              <a:rPr lang="en-US" altLang="en-US" sz="3200" b="1" kern="1200" smtClean="0">
                <a:solidFill>
                  <a:srgbClr val="0000CC"/>
                </a:solidFill>
                <a:latin typeface="Arial" charset="0"/>
                <a:ea typeface="+mn-ea"/>
                <a:cs typeface="Arial" charset="0"/>
              </a:rPr>
            </a:br>
            <a:r>
              <a:rPr lang="en-US" altLang="vi-VN" sz="3200" b="1" kern="1200" smtClean="0">
                <a:solidFill>
                  <a:srgbClr val="0000CC"/>
                </a:solidFill>
                <a:latin typeface="Arial" charset="0"/>
                <a:ea typeface="+mn-ea"/>
                <a:cs typeface="Arial" charset="0"/>
              </a:rPr>
              <a:t> </a:t>
            </a:r>
            <a:br>
              <a:rPr lang="en-US" altLang="vi-VN" sz="3200" b="1" kern="1200" smtClean="0">
                <a:solidFill>
                  <a:srgbClr val="0000CC"/>
                </a:solidFill>
                <a:latin typeface="Arial" charset="0"/>
                <a:ea typeface="+mn-ea"/>
                <a:cs typeface="Arial" charset="0"/>
              </a:rPr>
            </a:br>
            <a:endParaRPr lang="en-US" altLang="vi-VN" sz="3200" b="1" kern="1200" smtClean="0">
              <a:solidFill>
                <a:srgbClr val="0000CC"/>
              </a:solidFill>
              <a:latin typeface="Arial" charset="0"/>
              <a:ea typeface="+mn-ea"/>
              <a:cs typeface="Arial" charset="0"/>
            </a:endParaRPr>
          </a:p>
        </p:txBody>
      </p:sp>
      <p:pic>
        <p:nvPicPr>
          <p:cNvPr id="8195" name="Picture 2" descr="C:\Users\Administrator\Desktop\20923214845-115-2018-ND-CP.jpg"/>
          <p:cNvPicPr>
            <a:picLocks noChangeAspect="1" noChangeArrowheads="1"/>
          </p:cNvPicPr>
          <p:nvPr/>
        </p:nvPicPr>
        <p:blipFill>
          <a:blip r:embed="rId2"/>
          <a:srcRect/>
          <a:stretch>
            <a:fillRect/>
          </a:stretch>
        </p:blipFill>
        <p:spPr bwMode="auto">
          <a:xfrm>
            <a:off x="2133600" y="3429000"/>
            <a:ext cx="5086350" cy="2895600"/>
          </a:xfrm>
          <a:prstGeom prst="rect">
            <a:avLst/>
          </a:prstGeom>
          <a:noFill/>
          <a:ln w="9525">
            <a:noFill/>
            <a:miter lim="800000"/>
            <a:headEnd/>
            <a:tailEnd/>
          </a:ln>
        </p:spPr>
      </p:pic>
    </p:spTree>
  </p:cSld>
  <p:clrMapOvr>
    <a:masterClrMapping/>
  </p:clrMapOvr>
  <p:transition>
    <p:random/>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AutoShape 13" descr="Kết quả hình ảnh cho diệt bọ gậy"/>
          <p:cNvSpPr>
            <a:spLocks noChangeAspect="1" noChangeArrowheads="1"/>
          </p:cNvSpPr>
          <p:nvPr/>
        </p:nvSpPr>
        <p:spPr bwMode="auto">
          <a:xfrm>
            <a:off x="4424365" y="3281364"/>
            <a:ext cx="300037" cy="295275"/>
          </a:xfrm>
          <a:prstGeom prst="rect">
            <a:avLst/>
          </a:prstGeom>
          <a:noFill/>
          <a:ln w="9525">
            <a:noFill/>
            <a:miter lim="800000"/>
            <a:headEnd/>
            <a:tailEnd/>
          </a:ln>
        </p:spPr>
        <p:txBody>
          <a:bodyPr lIns="91407" tIns="45702" rIns="91407" bIns="45702"/>
          <a:lstStyle/>
          <a:p>
            <a:pPr defTabSz="1306513"/>
            <a:endParaRPr lang="vi-VN" altLang="vi-VN" sz="2000"/>
          </a:p>
        </p:txBody>
      </p:sp>
      <p:sp>
        <p:nvSpPr>
          <p:cNvPr id="19459" name="Content Placeholder 2"/>
          <p:cNvSpPr>
            <a:spLocks/>
          </p:cNvSpPr>
          <p:nvPr/>
        </p:nvSpPr>
        <p:spPr bwMode="auto">
          <a:xfrm>
            <a:off x="0" y="0"/>
            <a:ext cx="9144000" cy="1092200"/>
          </a:xfrm>
          <a:prstGeom prst="rect">
            <a:avLst/>
          </a:prstGeom>
          <a:solidFill>
            <a:srgbClr val="FF0000"/>
          </a:solidFill>
          <a:ln w="9525">
            <a:miter lim="800000"/>
            <a:headEnd/>
            <a:tailEnd/>
          </a:ln>
          <a:scene3d>
            <a:camera prst="legacyPerspectiveBottom"/>
            <a:lightRig rig="legacyFlat3" dir="t"/>
          </a:scene3d>
          <a:sp3d extrusionH="887400" prstMaterial="legacyMatte">
            <a:bevelT w="13500" h="13500" prst="angle"/>
            <a:bevelB w="13500" h="13500" prst="angle"/>
            <a:extrusionClr>
              <a:srgbClr val="FF0000"/>
            </a:extrusionClr>
          </a:sp3d>
        </p:spPr>
        <p:txBody>
          <a:bodyPr anchor="ctr">
            <a:flatTx/>
          </a:bodyPr>
          <a:lstStyle/>
          <a:p>
            <a:pPr algn="ctr" eaLnBrk="0" hangingPunct="0"/>
            <a:r>
              <a:rPr lang="en-US" sz="2600" b="1" smtClean="0">
                <a:solidFill>
                  <a:srgbClr val="FFFF00"/>
                </a:solidFill>
                <a:latin typeface="Times New Roman" pitchFamily="18" charset="0"/>
                <a:cs typeface="Times New Roman" pitchFamily="18" charset="0"/>
              </a:rPr>
              <a:t>Các hành vi vi phạm thường gặp bị xử phạt </a:t>
            </a:r>
          </a:p>
          <a:p>
            <a:pPr algn="ctr" eaLnBrk="0" hangingPunct="0"/>
            <a:r>
              <a:rPr lang="en-US" sz="2600" b="1" smtClean="0">
                <a:solidFill>
                  <a:srgbClr val="FFFF00"/>
                </a:solidFill>
                <a:latin typeface="Times New Roman" pitchFamily="18" charset="0"/>
                <a:cs typeface="Times New Roman" pitchFamily="18" charset="0"/>
              </a:rPr>
              <a:t>vi phạm hành chính</a:t>
            </a:r>
            <a:endParaRPr lang="en-US" altLang="en-US" sz="2600" b="1">
              <a:solidFill>
                <a:srgbClr val="FFFF00"/>
              </a:solidFill>
              <a:latin typeface="Times New Roman" pitchFamily="18" charset="0"/>
              <a:cs typeface="Times New Roman" pitchFamily="18" charset="0"/>
            </a:endParaRPr>
          </a:p>
        </p:txBody>
      </p:sp>
      <p:sp>
        <p:nvSpPr>
          <p:cNvPr id="14341" name="Text Box 7"/>
          <p:cNvSpPr txBox="1">
            <a:spLocks noChangeArrowheads="1"/>
          </p:cNvSpPr>
          <p:nvPr/>
        </p:nvSpPr>
        <p:spPr bwMode="auto">
          <a:xfrm>
            <a:off x="533400" y="1295400"/>
            <a:ext cx="8305800" cy="3354765"/>
          </a:xfrm>
          <a:prstGeom prst="rect">
            <a:avLst/>
          </a:prstGeom>
          <a:noFill/>
          <a:ln w="9525" algn="ctr">
            <a:noFill/>
            <a:miter lim="800000"/>
            <a:headEnd/>
            <a:tailEnd/>
          </a:ln>
        </p:spPr>
        <p:txBody>
          <a:bodyPr wrap="square">
            <a:spAutoFit/>
          </a:bodyPr>
          <a:lstStyle/>
          <a:p>
            <a:pPr algn="just"/>
            <a:r>
              <a:rPr lang="en-US" sz="2000" b="1" smtClean="0">
                <a:solidFill>
                  <a:srgbClr val="0000CC"/>
                </a:solidFill>
              </a:rPr>
              <a:t>Các vi phạm về điều kiện đảm bảo ATTP trong kinh doanh, chế biến, bảo quản</a:t>
            </a:r>
          </a:p>
          <a:p>
            <a:pPr algn="just"/>
            <a:endParaRPr lang="en-US" sz="2000" smtClean="0">
              <a:solidFill>
                <a:srgbClr val="0000CC"/>
              </a:solidFill>
            </a:endParaRPr>
          </a:p>
          <a:p>
            <a:pPr algn="just"/>
            <a:r>
              <a:rPr lang="en-US" sz="3200" b="1" i="1" smtClean="0">
                <a:solidFill>
                  <a:srgbClr val="FF0000"/>
                </a:solidFill>
              </a:rPr>
              <a:t>Điều 15. </a:t>
            </a:r>
            <a:r>
              <a:rPr lang="en-US" sz="2000" b="1" i="1" smtClean="0"/>
              <a:t>Vi phạm quy định về điều kiện bảo đảm ATTP trong kinh doanh dịch vụ ăn uống thuộc loại hình cơ sở chế biến suất ăn sẵn, căng tin kinh doanh ăn uống, </a:t>
            </a:r>
            <a:r>
              <a:rPr lang="en-US" sz="2000" b="1" i="1" smtClean="0">
                <a:solidFill>
                  <a:srgbClr val="FF0000"/>
                </a:solidFill>
              </a:rPr>
              <a:t>bếp ăn tập thể; </a:t>
            </a:r>
            <a:r>
              <a:rPr lang="en-US" sz="2000" b="1" i="1" smtClean="0"/>
              <a:t>bếp ăn, nhà hàng ăn uống, nhà hàng ăn uống của khách sạn, khu nghỉ dưỡng; cửa hàng ăn uống, cửa hàng, quầy hàng kinh doanh thức ăn ngay, thực phẩm chín và các loại hình khác thực hiện việc chế biến, cung cấp thực phẩm:</a:t>
            </a:r>
            <a:endParaRPr lang="en-US" sz="2000" i="1"/>
          </a:p>
        </p:txBody>
      </p:sp>
    </p:spTree>
  </p:cSld>
  <p:clrMapOvr>
    <a:masterClrMapping/>
  </p:clrMapOvr>
  <p:transition>
    <p:random/>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AutoShape 13" descr="Kết quả hình ảnh cho diệt bọ gậy"/>
          <p:cNvSpPr>
            <a:spLocks noChangeAspect="1" noChangeArrowheads="1"/>
          </p:cNvSpPr>
          <p:nvPr/>
        </p:nvSpPr>
        <p:spPr bwMode="auto">
          <a:xfrm>
            <a:off x="4424365" y="3281364"/>
            <a:ext cx="300037" cy="295275"/>
          </a:xfrm>
          <a:prstGeom prst="rect">
            <a:avLst/>
          </a:prstGeom>
          <a:noFill/>
          <a:ln w="9525">
            <a:noFill/>
            <a:miter lim="800000"/>
            <a:headEnd/>
            <a:tailEnd/>
          </a:ln>
        </p:spPr>
        <p:txBody>
          <a:bodyPr lIns="91407" tIns="45702" rIns="91407" bIns="45702"/>
          <a:lstStyle/>
          <a:p>
            <a:pPr defTabSz="1306513"/>
            <a:endParaRPr lang="vi-VN" altLang="vi-VN" sz="2000"/>
          </a:p>
        </p:txBody>
      </p:sp>
      <p:sp>
        <p:nvSpPr>
          <p:cNvPr id="11270" name="Text Box 7"/>
          <p:cNvSpPr txBox="1">
            <a:spLocks noChangeArrowheads="1"/>
          </p:cNvSpPr>
          <p:nvPr/>
        </p:nvSpPr>
        <p:spPr bwMode="auto">
          <a:xfrm>
            <a:off x="685800" y="1556972"/>
            <a:ext cx="5486400" cy="1938992"/>
          </a:xfrm>
          <a:prstGeom prst="rect">
            <a:avLst/>
          </a:prstGeom>
          <a:noFill/>
          <a:ln w="9525" algn="ctr">
            <a:noFill/>
            <a:miter lim="800000"/>
            <a:headEnd/>
            <a:tailEnd/>
          </a:ln>
        </p:spPr>
        <p:txBody>
          <a:bodyPr>
            <a:spAutoFit/>
          </a:bodyPr>
          <a:lstStyle/>
          <a:p>
            <a:pPr algn="just">
              <a:lnSpc>
                <a:spcPct val="120000"/>
              </a:lnSpc>
              <a:defRPr/>
            </a:pPr>
            <a:r>
              <a:rPr lang="en-US" sz="2000" b="1">
                <a:solidFill>
                  <a:schemeClr val="accent4"/>
                </a:solidFill>
              </a:rPr>
              <a:t>Khoản 3 – Điều 15: </a:t>
            </a:r>
            <a:r>
              <a:rPr lang="en-US" sz="2000" b="1">
                <a:solidFill>
                  <a:srgbClr val="0000CC"/>
                </a:solidFill>
              </a:rPr>
              <a:t>sử dụng người trực tiếp chế biến thức ăn không đáp ứng kiến thức về an toàn thực phẩm theo quy định của pháp luật.</a:t>
            </a:r>
          </a:p>
          <a:p>
            <a:pPr algn="just">
              <a:lnSpc>
                <a:spcPct val="120000"/>
              </a:lnSpc>
              <a:defRPr/>
            </a:pPr>
            <a:r>
              <a:rPr lang="en-US" sz="2000" b="1">
                <a:solidFill>
                  <a:srgbClr val="FF0000"/>
                </a:solidFill>
              </a:rPr>
              <a:t>-&gt; Phạt tiền từ 5 – 7 triệu </a:t>
            </a:r>
            <a:r>
              <a:rPr lang="en-US" sz="2000" b="1" smtClean="0">
                <a:solidFill>
                  <a:srgbClr val="FF0000"/>
                </a:solidFill>
              </a:rPr>
              <a:t>đồng (6x2 = 12tr)</a:t>
            </a:r>
            <a:endParaRPr lang="en-US" sz="2000" b="1"/>
          </a:p>
        </p:txBody>
      </p:sp>
      <p:graphicFrame>
        <p:nvGraphicFramePr>
          <p:cNvPr id="1026" name="Object 8"/>
          <p:cNvGraphicFramePr>
            <a:graphicFrameLocks noChangeAspect="1"/>
          </p:cNvGraphicFramePr>
          <p:nvPr/>
        </p:nvGraphicFramePr>
        <p:xfrm>
          <a:off x="6324602" y="1828800"/>
          <a:ext cx="2651125" cy="2921000"/>
        </p:xfrm>
        <a:graphic>
          <a:graphicData uri="http://schemas.openxmlformats.org/presentationml/2006/ole">
            <p:oleObj spid="_x0000_s182274" name="Image" r:id="rId4" imgW="8228571" imgH="6450794" progId="Photoshop.Image.7">
              <p:embed/>
            </p:oleObj>
          </a:graphicData>
        </a:graphic>
      </p:graphicFrame>
      <p:sp>
        <p:nvSpPr>
          <p:cNvPr id="6" name="Content Placeholder 2"/>
          <p:cNvSpPr>
            <a:spLocks/>
          </p:cNvSpPr>
          <p:nvPr/>
        </p:nvSpPr>
        <p:spPr bwMode="auto">
          <a:xfrm>
            <a:off x="0" y="0"/>
            <a:ext cx="9144000" cy="1092200"/>
          </a:xfrm>
          <a:prstGeom prst="rect">
            <a:avLst/>
          </a:prstGeom>
          <a:solidFill>
            <a:srgbClr val="FF0000"/>
          </a:solidFill>
          <a:ln w="9525">
            <a:miter lim="800000"/>
            <a:headEnd/>
            <a:tailEnd/>
          </a:ln>
          <a:scene3d>
            <a:camera prst="legacyPerspectiveBottom"/>
            <a:lightRig rig="legacyFlat3" dir="t"/>
          </a:scene3d>
          <a:sp3d extrusionH="887400" prstMaterial="legacyMatte">
            <a:bevelT w="13500" h="13500" prst="angle"/>
            <a:bevelB w="13500" h="13500" prst="angle"/>
            <a:extrusionClr>
              <a:srgbClr val="FF0000"/>
            </a:extrusionClr>
          </a:sp3d>
        </p:spPr>
        <p:txBody>
          <a:bodyPr anchor="ctr">
            <a:flatTx/>
          </a:bodyPr>
          <a:lstStyle/>
          <a:p>
            <a:pPr algn="ctr" eaLnBrk="0" hangingPunct="0"/>
            <a:r>
              <a:rPr lang="en-US" sz="2600" b="1" smtClean="0">
                <a:solidFill>
                  <a:srgbClr val="FFFF00"/>
                </a:solidFill>
                <a:latin typeface="Times New Roman" pitchFamily="18" charset="0"/>
                <a:cs typeface="Times New Roman" pitchFamily="18" charset="0"/>
              </a:rPr>
              <a:t>Các hành vi vi phạm thường gặp bị xử phạt </a:t>
            </a:r>
          </a:p>
          <a:p>
            <a:pPr algn="ctr" eaLnBrk="0" hangingPunct="0"/>
            <a:r>
              <a:rPr lang="en-US" sz="2600" b="1" smtClean="0">
                <a:solidFill>
                  <a:srgbClr val="FFFF00"/>
                </a:solidFill>
                <a:latin typeface="Times New Roman" pitchFamily="18" charset="0"/>
                <a:cs typeface="Times New Roman" pitchFamily="18" charset="0"/>
              </a:rPr>
              <a:t>vi phạm hành chính</a:t>
            </a:r>
            <a:endParaRPr lang="en-US" altLang="en-US" sz="2600" b="1">
              <a:solidFill>
                <a:srgbClr val="FFFF00"/>
              </a:solidFill>
              <a:latin typeface="Times New Roman" pitchFamily="18" charset="0"/>
              <a:cs typeface="Times New Roman" pitchFamily="18" charset="0"/>
            </a:endParaRPr>
          </a:p>
        </p:txBody>
      </p:sp>
    </p:spTree>
  </p:cSld>
  <p:clrMapOvr>
    <a:masterClrMapping/>
  </p:clrMapOvr>
  <p:transition>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bwMode="auto">
          <a:xfrm>
            <a:off x="228600" y="914400"/>
            <a:ext cx="8686800" cy="5181600"/>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just">
              <a:spcAft>
                <a:spcPts val="1200"/>
              </a:spcAft>
            </a:pPr>
            <a:r>
              <a:rPr lang="en-US" sz="2100" b="1" smtClean="0">
                <a:solidFill>
                  <a:srgbClr val="FF0000"/>
                </a:solidFill>
              </a:rPr>
              <a:t>1. </a:t>
            </a:r>
            <a:r>
              <a:rPr lang="en-US" sz="2100" smtClean="0"/>
              <a:t>100</a:t>
            </a:r>
            <a:r>
              <a:rPr lang="en-US" sz="2100" smtClean="0"/>
              <a:t>% </a:t>
            </a:r>
            <a:r>
              <a:rPr lang="en-US" sz="2100" smtClean="0"/>
              <a:t>các </a:t>
            </a:r>
            <a:r>
              <a:rPr lang="en-US" sz="2100" smtClean="0"/>
              <a:t>cơ sở giáo dục có phòng y </a:t>
            </a:r>
            <a:r>
              <a:rPr lang="en-US" sz="2100" smtClean="0"/>
              <a:t>tế </a:t>
            </a:r>
            <a:r>
              <a:rPr lang="en-US" sz="2100" smtClean="0"/>
              <a:t>riêng; </a:t>
            </a:r>
            <a:r>
              <a:rPr lang="en-US" sz="2100" smtClean="0"/>
              <a:t>phấn đấu 100</a:t>
            </a:r>
            <a:r>
              <a:rPr lang="en-US" sz="2100" smtClean="0"/>
              <a:t>% </a:t>
            </a:r>
            <a:r>
              <a:rPr lang="en-US" sz="2100" smtClean="0"/>
              <a:t>có </a:t>
            </a:r>
            <a:r>
              <a:rPr lang="en-US" sz="2100" smtClean="0"/>
              <a:t>cán bộ y tế trình độ từ y sỹ trung cấp trở lên theo quy định tại Thông tư liên tịch </a:t>
            </a:r>
            <a:r>
              <a:rPr lang="en-US" sz="2100" smtClean="0"/>
              <a:t>số </a:t>
            </a:r>
            <a:r>
              <a:rPr lang="en-US" sz="2100" smtClean="0"/>
              <a:t>13/2016/TTLT-BYT-BGDĐT.</a:t>
            </a:r>
            <a:endParaRPr lang="en-US" sz="2100" smtClean="0"/>
          </a:p>
          <a:p>
            <a:pPr algn="just">
              <a:spcAft>
                <a:spcPts val="1200"/>
              </a:spcAft>
            </a:pPr>
            <a:r>
              <a:rPr lang="en-US" sz="2100" b="1" smtClean="0">
                <a:solidFill>
                  <a:srgbClr val="FF0000"/>
                </a:solidFill>
              </a:rPr>
              <a:t>2. </a:t>
            </a:r>
            <a:r>
              <a:rPr lang="en-US" sz="2100" smtClean="0"/>
              <a:t>100</a:t>
            </a:r>
            <a:r>
              <a:rPr lang="en-US" sz="2100" smtClean="0"/>
              <a:t>% </a:t>
            </a:r>
            <a:r>
              <a:rPr lang="en-US" sz="2100" smtClean="0"/>
              <a:t>tổ </a:t>
            </a:r>
            <a:r>
              <a:rPr lang="en-US" sz="2100" smtClean="0"/>
              <a:t>chức kiểm tra, khám sức khỏe theo chuyên khoa cho học sinh; thông báo tình trạng sức khoẻ tới gia đình của 100% học sinh bị nghi ngờ mắc bệnh.</a:t>
            </a:r>
          </a:p>
          <a:p>
            <a:pPr algn="just">
              <a:spcAft>
                <a:spcPts val="1200"/>
              </a:spcAft>
            </a:pPr>
            <a:r>
              <a:rPr lang="en-US" sz="2100" b="1" smtClean="0">
                <a:solidFill>
                  <a:srgbClr val="FF0000"/>
                </a:solidFill>
              </a:rPr>
              <a:t>3. </a:t>
            </a:r>
            <a:r>
              <a:rPr lang="en-US" sz="2100" smtClean="0"/>
              <a:t>100% trường học được thường xuyên khử khuẩn, đảm bảo vệ sinh môi trường, cung cấp đủ nước uống, sinh hoạt cho học sinh, giáo viên; 100% có nhà vệ sinh đảm bảo vệ sinh, an toàn, thân thiện và sử dụng tốt; duy trì kiểm tra các điều kiện vệ sinh tại các đơn vị trường học.</a:t>
            </a:r>
          </a:p>
          <a:p>
            <a:pPr algn="just">
              <a:spcAft>
                <a:spcPts val="1200"/>
              </a:spcAft>
            </a:pPr>
            <a:r>
              <a:rPr lang="en-US" sz="2100" b="1" smtClean="0">
                <a:solidFill>
                  <a:srgbClr val="FF0000"/>
                </a:solidFill>
              </a:rPr>
              <a:t>4. </a:t>
            </a:r>
            <a:r>
              <a:rPr lang="en-US" sz="2100" smtClean="0"/>
              <a:t>100% trường học được kiểm tra công tác YTTH ít nhất 01lần/năm, kiểm tra công tác ATTP ít nhất 01 lần/năm.</a:t>
            </a:r>
          </a:p>
          <a:p>
            <a:pPr algn="just">
              <a:spcAft>
                <a:spcPts val="1200"/>
              </a:spcAft>
            </a:pPr>
            <a:endParaRPr lang="en-US" sz="2100" smtClean="0"/>
          </a:p>
        </p:txBody>
      </p:sp>
      <p:sp>
        <p:nvSpPr>
          <p:cNvPr id="10" name="Title 1"/>
          <p:cNvSpPr txBox="1">
            <a:spLocks/>
          </p:cNvSpPr>
          <p:nvPr/>
        </p:nvSpPr>
        <p:spPr bwMode="auto">
          <a:xfrm>
            <a:off x="0" y="0"/>
            <a:ext cx="9144000" cy="685800"/>
          </a:xfrm>
          <a:prstGeom prst="rect">
            <a:avLst/>
          </a:prstGeom>
          <a:gradFill rotWithShape="1">
            <a:gsLst>
              <a:gs pos="0">
                <a:srgbClr val="00FFFF"/>
              </a:gs>
              <a:gs pos="50000">
                <a:srgbClr val="FFFFFF"/>
              </a:gs>
              <a:gs pos="100000">
                <a:srgbClr val="00FFFF"/>
              </a:gs>
            </a:gsLst>
            <a:lin ang="5400000" scaled="1"/>
          </a:gradFill>
          <a:ln w="9525">
            <a:miter lim="800000"/>
            <a:headEnd/>
            <a:tailEnd/>
          </a:ln>
          <a:scene3d>
            <a:camera prst="legacyPerspectiveBottom"/>
            <a:lightRig rig="legacyFlat3" dir="t"/>
          </a:scene3d>
          <a:sp3d extrusionH="887400" prstMaterial="legacyMatte">
            <a:bevelT w="13500" h="13500" prst="angle"/>
            <a:bevelB w="13500" h="13500" prst="angle"/>
            <a:extrusionClr>
              <a:srgbClr val="800000"/>
            </a:extrusionClr>
          </a:sp3d>
        </p:spPr>
        <p:txBody>
          <a:bodyPr lIns="91436" tIns="45719" rIns="91436" bIns="45719" anchor="ctr">
            <a:flatTx/>
          </a:bodyPr>
          <a:lstStyle/>
          <a:p>
            <a:pPr algn="ctr" defTabSz="912813" eaLnBrk="0" hangingPunct="0"/>
            <a:r>
              <a:rPr lang="en-US" altLang="vi-VN" sz="2000" b="1" smtClean="0">
                <a:solidFill>
                  <a:srgbClr val="0000CC"/>
                </a:solidFill>
              </a:rPr>
              <a:t>CHỈ TIÊU CỤ THỂ VỀ CÔNG TÁC Y TẾ TRƯỜNG HỌC</a:t>
            </a:r>
          </a:p>
          <a:p>
            <a:pPr algn="ctr" defTabSz="912813" eaLnBrk="0" hangingPunct="0"/>
            <a:r>
              <a:rPr lang="en-US" altLang="vi-VN" sz="2000" b="1" smtClean="0">
                <a:solidFill>
                  <a:srgbClr val="0000CC"/>
                </a:solidFill>
              </a:rPr>
              <a:t> NĂM HỌC 2020 - 2021</a:t>
            </a:r>
            <a:endParaRPr lang="en-US" altLang="vi-VN" sz="2000" b="1" smtClean="0">
              <a:solidFill>
                <a:srgbClr val="0000CC"/>
              </a:solidFill>
            </a:endParaRPr>
          </a:p>
        </p:txBody>
      </p:sp>
    </p:spTree>
  </p:cSld>
  <p:clrMapOvr>
    <a:masterClrMapping/>
  </p:clrMapOvr>
  <p:transition>
    <p:random/>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AutoShape 13" descr="Kết quả hình ảnh cho diệt bọ gậy"/>
          <p:cNvSpPr>
            <a:spLocks noChangeAspect="1" noChangeArrowheads="1"/>
          </p:cNvSpPr>
          <p:nvPr/>
        </p:nvSpPr>
        <p:spPr bwMode="auto">
          <a:xfrm>
            <a:off x="4424365" y="3281364"/>
            <a:ext cx="300037" cy="295275"/>
          </a:xfrm>
          <a:prstGeom prst="rect">
            <a:avLst/>
          </a:prstGeom>
          <a:noFill/>
          <a:ln w="9525">
            <a:noFill/>
            <a:miter lim="800000"/>
            <a:headEnd/>
            <a:tailEnd/>
          </a:ln>
        </p:spPr>
        <p:txBody>
          <a:bodyPr lIns="91407" tIns="45702" rIns="91407" bIns="45702"/>
          <a:lstStyle/>
          <a:p>
            <a:pPr defTabSz="1306513"/>
            <a:endParaRPr lang="vi-VN" altLang="vi-VN" sz="2000"/>
          </a:p>
        </p:txBody>
      </p:sp>
      <p:sp>
        <p:nvSpPr>
          <p:cNvPr id="14341" name="Text Box 7"/>
          <p:cNvSpPr txBox="1">
            <a:spLocks noChangeArrowheads="1"/>
          </p:cNvSpPr>
          <p:nvPr/>
        </p:nvSpPr>
        <p:spPr bwMode="auto">
          <a:xfrm>
            <a:off x="685800" y="1536700"/>
            <a:ext cx="4724400" cy="3046988"/>
          </a:xfrm>
          <a:prstGeom prst="rect">
            <a:avLst/>
          </a:prstGeom>
          <a:noFill/>
          <a:ln w="9525" algn="ctr">
            <a:noFill/>
            <a:miter lim="800000"/>
            <a:headEnd/>
            <a:tailEnd/>
          </a:ln>
        </p:spPr>
        <p:txBody>
          <a:bodyPr>
            <a:spAutoFit/>
          </a:bodyPr>
          <a:lstStyle/>
          <a:p>
            <a:pPr algn="just">
              <a:defRPr/>
            </a:pPr>
            <a:r>
              <a:rPr lang="en-US" sz="2400" b="1">
                <a:solidFill>
                  <a:schemeClr val="tx2">
                    <a:lumMod val="75000"/>
                  </a:schemeClr>
                </a:solidFill>
              </a:rPr>
              <a:t>Điểm d – khoản 1: </a:t>
            </a:r>
            <a:r>
              <a:rPr lang="en-US" sz="2400" b="1">
                <a:solidFill>
                  <a:srgbClr val="0000CC"/>
                </a:solidFill>
              </a:rPr>
              <a:t>Sử dụng người trực tiếp chế biến thức ăn mà </a:t>
            </a:r>
            <a:r>
              <a:rPr lang="en-US" sz="2400" b="1">
                <a:solidFill>
                  <a:srgbClr val="FF0000"/>
                </a:solidFill>
              </a:rPr>
              <a:t>không đội mũ, đeo khẩu trang; không cắt ngắn móng tay; không sử dụng găng tay khi</a:t>
            </a:r>
            <a:r>
              <a:rPr lang="en-US" sz="2400" b="1">
                <a:solidFill>
                  <a:srgbClr val="0000CC"/>
                </a:solidFill>
              </a:rPr>
              <a:t> tiếp xúc trực tiếp với thực phẩm chín, thức ăn ngay </a:t>
            </a:r>
          </a:p>
          <a:p>
            <a:pPr algn="just">
              <a:defRPr/>
            </a:pPr>
            <a:r>
              <a:rPr lang="en-US" sz="2400" b="1"/>
              <a:t>-&gt; </a:t>
            </a:r>
            <a:r>
              <a:rPr lang="en-US" sz="2400" b="1">
                <a:solidFill>
                  <a:srgbClr val="FF0000"/>
                </a:solidFill>
              </a:rPr>
              <a:t>Phạt 1 – 3 </a:t>
            </a:r>
            <a:r>
              <a:rPr lang="en-US" sz="2400" b="1" smtClean="0">
                <a:solidFill>
                  <a:srgbClr val="FF0000"/>
                </a:solidFill>
              </a:rPr>
              <a:t>triệu (4tr)</a:t>
            </a:r>
            <a:endParaRPr lang="en-US" sz="2400" b="1"/>
          </a:p>
        </p:txBody>
      </p:sp>
      <p:pic>
        <p:nvPicPr>
          <p:cNvPr id="19461" name="Picture 3" descr="C:\Users\Administrator\Desktop\832be238.JPG"/>
          <p:cNvPicPr>
            <a:picLocks noChangeAspect="1" noChangeArrowheads="1"/>
          </p:cNvPicPr>
          <p:nvPr/>
        </p:nvPicPr>
        <p:blipFill>
          <a:blip r:embed="rId3" cstate="print"/>
          <a:srcRect/>
          <a:stretch>
            <a:fillRect/>
          </a:stretch>
        </p:blipFill>
        <p:spPr bwMode="auto">
          <a:xfrm>
            <a:off x="5486400" y="1600200"/>
            <a:ext cx="3429000" cy="2743200"/>
          </a:xfrm>
          <a:prstGeom prst="rect">
            <a:avLst/>
          </a:prstGeom>
          <a:noFill/>
          <a:ln w="9525">
            <a:noFill/>
            <a:miter lim="800000"/>
            <a:headEnd/>
            <a:tailEnd/>
          </a:ln>
        </p:spPr>
      </p:pic>
      <p:sp>
        <p:nvSpPr>
          <p:cNvPr id="6" name="Content Placeholder 2"/>
          <p:cNvSpPr>
            <a:spLocks/>
          </p:cNvSpPr>
          <p:nvPr/>
        </p:nvSpPr>
        <p:spPr bwMode="auto">
          <a:xfrm>
            <a:off x="0" y="0"/>
            <a:ext cx="9144000" cy="1092200"/>
          </a:xfrm>
          <a:prstGeom prst="rect">
            <a:avLst/>
          </a:prstGeom>
          <a:solidFill>
            <a:srgbClr val="FF0000"/>
          </a:solidFill>
          <a:ln w="9525">
            <a:miter lim="800000"/>
            <a:headEnd/>
            <a:tailEnd/>
          </a:ln>
          <a:scene3d>
            <a:camera prst="legacyPerspectiveBottom"/>
            <a:lightRig rig="legacyFlat3" dir="t"/>
          </a:scene3d>
          <a:sp3d extrusionH="887400" prstMaterial="legacyMatte">
            <a:bevelT w="13500" h="13500" prst="angle"/>
            <a:bevelB w="13500" h="13500" prst="angle"/>
            <a:extrusionClr>
              <a:srgbClr val="FF0000"/>
            </a:extrusionClr>
          </a:sp3d>
        </p:spPr>
        <p:txBody>
          <a:bodyPr anchor="ctr">
            <a:flatTx/>
          </a:bodyPr>
          <a:lstStyle/>
          <a:p>
            <a:pPr algn="ctr" eaLnBrk="0" hangingPunct="0"/>
            <a:r>
              <a:rPr lang="en-US" sz="2600" b="1" smtClean="0">
                <a:solidFill>
                  <a:srgbClr val="FFFF00"/>
                </a:solidFill>
                <a:latin typeface="Times New Roman" pitchFamily="18" charset="0"/>
                <a:cs typeface="Times New Roman" pitchFamily="18" charset="0"/>
              </a:rPr>
              <a:t>Các hành vi vi phạm thường gặp bị xử phạt </a:t>
            </a:r>
          </a:p>
          <a:p>
            <a:pPr algn="ctr" eaLnBrk="0" hangingPunct="0"/>
            <a:r>
              <a:rPr lang="en-US" sz="2600" b="1" smtClean="0">
                <a:solidFill>
                  <a:srgbClr val="FFFF00"/>
                </a:solidFill>
                <a:latin typeface="Times New Roman" pitchFamily="18" charset="0"/>
                <a:cs typeface="Times New Roman" pitchFamily="18" charset="0"/>
              </a:rPr>
              <a:t>vi phạm hành chính</a:t>
            </a:r>
            <a:endParaRPr lang="en-US" altLang="en-US" sz="2600" b="1">
              <a:solidFill>
                <a:srgbClr val="FFFF00"/>
              </a:solidFill>
              <a:latin typeface="Times New Roman" pitchFamily="18" charset="0"/>
              <a:cs typeface="Times New Roman" pitchFamily="18" charset="0"/>
            </a:endParaRPr>
          </a:p>
        </p:txBody>
      </p:sp>
    </p:spTree>
  </p:cSld>
  <p:clrMapOvr>
    <a:masterClrMapping/>
  </p:clrMapOvr>
  <p:transition>
    <p:random/>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AutoShape 13" descr="Kết quả hình ảnh cho diệt bọ gậy"/>
          <p:cNvSpPr>
            <a:spLocks noChangeAspect="1" noChangeArrowheads="1"/>
          </p:cNvSpPr>
          <p:nvPr/>
        </p:nvSpPr>
        <p:spPr bwMode="auto">
          <a:xfrm>
            <a:off x="4424365" y="3281364"/>
            <a:ext cx="300037" cy="295275"/>
          </a:xfrm>
          <a:prstGeom prst="rect">
            <a:avLst/>
          </a:prstGeom>
          <a:noFill/>
          <a:ln w="9525">
            <a:noFill/>
            <a:miter lim="800000"/>
            <a:headEnd/>
            <a:tailEnd/>
          </a:ln>
        </p:spPr>
        <p:txBody>
          <a:bodyPr lIns="91407" tIns="45702" rIns="91407" bIns="45702"/>
          <a:lstStyle/>
          <a:p>
            <a:pPr defTabSz="1306513"/>
            <a:endParaRPr lang="vi-VN" altLang="vi-VN" sz="2000"/>
          </a:p>
        </p:txBody>
      </p:sp>
      <p:sp>
        <p:nvSpPr>
          <p:cNvPr id="14341" name="Text Box 7"/>
          <p:cNvSpPr txBox="1">
            <a:spLocks noChangeArrowheads="1"/>
          </p:cNvSpPr>
          <p:nvPr/>
        </p:nvSpPr>
        <p:spPr bwMode="auto">
          <a:xfrm>
            <a:off x="685800" y="1536700"/>
            <a:ext cx="4724400" cy="1938992"/>
          </a:xfrm>
          <a:prstGeom prst="rect">
            <a:avLst/>
          </a:prstGeom>
          <a:noFill/>
          <a:ln w="9525" algn="ctr">
            <a:noFill/>
            <a:miter lim="800000"/>
            <a:headEnd/>
            <a:tailEnd/>
          </a:ln>
        </p:spPr>
        <p:txBody>
          <a:bodyPr>
            <a:spAutoFit/>
          </a:bodyPr>
          <a:lstStyle/>
          <a:p>
            <a:pPr algn="just">
              <a:defRPr/>
            </a:pPr>
            <a:r>
              <a:rPr lang="en-US" sz="2400" b="1">
                <a:solidFill>
                  <a:schemeClr val="tx2">
                    <a:lumMod val="75000"/>
                  </a:schemeClr>
                </a:solidFill>
              </a:rPr>
              <a:t>Điểm </a:t>
            </a:r>
            <a:r>
              <a:rPr lang="en-US" sz="2400" b="1" smtClean="0">
                <a:solidFill>
                  <a:schemeClr val="tx2">
                    <a:lumMod val="75000"/>
                  </a:schemeClr>
                </a:solidFill>
              </a:rPr>
              <a:t>a </a:t>
            </a:r>
            <a:r>
              <a:rPr lang="en-US" sz="2400" b="1">
                <a:solidFill>
                  <a:schemeClr val="tx2">
                    <a:lumMod val="75000"/>
                  </a:schemeClr>
                </a:solidFill>
              </a:rPr>
              <a:t>– khoản </a:t>
            </a:r>
            <a:r>
              <a:rPr lang="en-US" sz="2400" b="1" smtClean="0">
                <a:solidFill>
                  <a:schemeClr val="tx2">
                    <a:lumMod val="75000"/>
                  </a:schemeClr>
                </a:solidFill>
              </a:rPr>
              <a:t>1: </a:t>
            </a:r>
            <a:r>
              <a:rPr lang="en-US" sz="2400" b="1" smtClean="0"/>
              <a:t>Bày bán, chứa đựng thực phẩm trên thiết bị, dụng cụ, vật liệu không bảo đảm vệ sinh;</a:t>
            </a:r>
            <a:endParaRPr lang="en-US" sz="2400" b="1">
              <a:solidFill>
                <a:srgbClr val="0000CC"/>
              </a:solidFill>
            </a:endParaRPr>
          </a:p>
          <a:p>
            <a:pPr algn="just">
              <a:defRPr/>
            </a:pPr>
            <a:r>
              <a:rPr lang="en-US" sz="2400" b="1"/>
              <a:t>-&gt; </a:t>
            </a:r>
            <a:r>
              <a:rPr lang="en-US" sz="2400" b="1">
                <a:solidFill>
                  <a:srgbClr val="FF0000"/>
                </a:solidFill>
              </a:rPr>
              <a:t>Phạt </a:t>
            </a:r>
            <a:r>
              <a:rPr lang="en-US" sz="2400" b="1" smtClean="0">
                <a:solidFill>
                  <a:srgbClr val="FF0000"/>
                </a:solidFill>
              </a:rPr>
              <a:t>1 </a:t>
            </a:r>
            <a:r>
              <a:rPr lang="en-US" sz="2400" b="1">
                <a:solidFill>
                  <a:srgbClr val="FF0000"/>
                </a:solidFill>
              </a:rPr>
              <a:t>– </a:t>
            </a:r>
            <a:r>
              <a:rPr lang="en-US" sz="2400" b="1" smtClean="0">
                <a:solidFill>
                  <a:srgbClr val="FF0000"/>
                </a:solidFill>
              </a:rPr>
              <a:t>3 triệu (4tr)</a:t>
            </a:r>
            <a:endParaRPr lang="en-US" sz="2400" b="1"/>
          </a:p>
        </p:txBody>
      </p:sp>
      <p:sp>
        <p:nvSpPr>
          <p:cNvPr id="6" name="Content Placeholder 2"/>
          <p:cNvSpPr>
            <a:spLocks/>
          </p:cNvSpPr>
          <p:nvPr/>
        </p:nvSpPr>
        <p:spPr bwMode="auto">
          <a:xfrm>
            <a:off x="0" y="0"/>
            <a:ext cx="9144000" cy="1092200"/>
          </a:xfrm>
          <a:prstGeom prst="rect">
            <a:avLst/>
          </a:prstGeom>
          <a:solidFill>
            <a:srgbClr val="FF0000"/>
          </a:solidFill>
          <a:ln w="9525">
            <a:miter lim="800000"/>
            <a:headEnd/>
            <a:tailEnd/>
          </a:ln>
          <a:scene3d>
            <a:camera prst="legacyPerspectiveBottom"/>
            <a:lightRig rig="legacyFlat3" dir="t"/>
          </a:scene3d>
          <a:sp3d extrusionH="887400" prstMaterial="legacyMatte">
            <a:bevelT w="13500" h="13500" prst="angle"/>
            <a:bevelB w="13500" h="13500" prst="angle"/>
            <a:extrusionClr>
              <a:srgbClr val="FF0000"/>
            </a:extrusionClr>
          </a:sp3d>
        </p:spPr>
        <p:txBody>
          <a:bodyPr anchor="ctr">
            <a:flatTx/>
          </a:bodyPr>
          <a:lstStyle/>
          <a:p>
            <a:pPr algn="ctr" eaLnBrk="0" hangingPunct="0"/>
            <a:r>
              <a:rPr lang="en-US" sz="2600" b="1" smtClean="0">
                <a:solidFill>
                  <a:srgbClr val="FFFF00"/>
                </a:solidFill>
                <a:latin typeface="Times New Roman" pitchFamily="18" charset="0"/>
                <a:cs typeface="Times New Roman" pitchFamily="18" charset="0"/>
              </a:rPr>
              <a:t>Các hành vi vi phạm thường gặp bị xử phạt </a:t>
            </a:r>
          </a:p>
          <a:p>
            <a:pPr algn="ctr" eaLnBrk="0" hangingPunct="0"/>
            <a:r>
              <a:rPr lang="en-US" sz="2600" b="1" smtClean="0">
                <a:solidFill>
                  <a:srgbClr val="FFFF00"/>
                </a:solidFill>
                <a:latin typeface="Times New Roman" pitchFamily="18" charset="0"/>
                <a:cs typeface="Times New Roman" pitchFamily="18" charset="0"/>
              </a:rPr>
              <a:t>vi phạm hành chính</a:t>
            </a:r>
            <a:endParaRPr lang="en-US" altLang="en-US" sz="2600" b="1">
              <a:solidFill>
                <a:srgbClr val="FFFF00"/>
              </a:solidFill>
              <a:latin typeface="Times New Roman" pitchFamily="18" charset="0"/>
              <a:cs typeface="Times New Roman" pitchFamily="18" charset="0"/>
            </a:endParaRPr>
          </a:p>
        </p:txBody>
      </p:sp>
      <p:pic>
        <p:nvPicPr>
          <p:cNvPr id="165890" name="Picture 2" descr="C:\Users\Administrator\Desktop\images.jpg"/>
          <p:cNvPicPr>
            <a:picLocks noChangeAspect="1" noChangeArrowheads="1"/>
          </p:cNvPicPr>
          <p:nvPr/>
        </p:nvPicPr>
        <p:blipFill>
          <a:blip r:embed="rId3"/>
          <a:srcRect/>
          <a:stretch>
            <a:fillRect/>
          </a:stretch>
        </p:blipFill>
        <p:spPr bwMode="auto">
          <a:xfrm>
            <a:off x="5562600" y="3962400"/>
            <a:ext cx="2895600" cy="2895600"/>
          </a:xfrm>
          <a:prstGeom prst="rect">
            <a:avLst/>
          </a:prstGeom>
          <a:noFill/>
        </p:spPr>
      </p:pic>
      <p:pic>
        <p:nvPicPr>
          <p:cNvPr id="8" name="Picture 4" descr="20121107_145228"/>
          <p:cNvPicPr>
            <a:picLocks noChangeAspect="1" noChangeArrowheads="1"/>
          </p:cNvPicPr>
          <p:nvPr/>
        </p:nvPicPr>
        <p:blipFill>
          <a:blip r:embed="rId4"/>
          <a:srcRect/>
          <a:stretch>
            <a:fillRect/>
          </a:stretch>
        </p:blipFill>
        <p:spPr bwMode="auto">
          <a:xfrm>
            <a:off x="5562600" y="1600200"/>
            <a:ext cx="3337560" cy="2438400"/>
          </a:xfrm>
          <a:prstGeom prst="rect">
            <a:avLst/>
          </a:prstGeom>
          <a:noFill/>
          <a:ln w="9525">
            <a:noFill/>
            <a:miter lim="800000"/>
            <a:headEnd/>
            <a:tailEnd/>
          </a:ln>
        </p:spPr>
      </p:pic>
    </p:spTree>
  </p:cSld>
  <p:clrMapOvr>
    <a:masterClrMapping/>
  </p:clrMapOvr>
  <p:transition>
    <p:random/>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AutoShape 13" descr="Kết quả hình ảnh cho diệt bọ gậy"/>
          <p:cNvSpPr>
            <a:spLocks noChangeAspect="1" noChangeArrowheads="1"/>
          </p:cNvSpPr>
          <p:nvPr/>
        </p:nvSpPr>
        <p:spPr bwMode="auto">
          <a:xfrm>
            <a:off x="4424365" y="3281364"/>
            <a:ext cx="300037" cy="295275"/>
          </a:xfrm>
          <a:prstGeom prst="rect">
            <a:avLst/>
          </a:prstGeom>
          <a:noFill/>
          <a:ln w="9525">
            <a:noFill/>
            <a:miter lim="800000"/>
            <a:headEnd/>
            <a:tailEnd/>
          </a:ln>
        </p:spPr>
        <p:txBody>
          <a:bodyPr lIns="91407" tIns="45702" rIns="91407" bIns="45702"/>
          <a:lstStyle/>
          <a:p>
            <a:pPr defTabSz="1306513"/>
            <a:endParaRPr lang="vi-VN" altLang="vi-VN" sz="2000"/>
          </a:p>
        </p:txBody>
      </p:sp>
      <p:sp>
        <p:nvSpPr>
          <p:cNvPr id="20483" name="Text Box 7"/>
          <p:cNvSpPr txBox="1">
            <a:spLocks noChangeArrowheads="1"/>
          </p:cNvSpPr>
          <p:nvPr/>
        </p:nvSpPr>
        <p:spPr bwMode="auto">
          <a:xfrm>
            <a:off x="304800" y="1601788"/>
            <a:ext cx="5791200" cy="2308324"/>
          </a:xfrm>
          <a:prstGeom prst="rect">
            <a:avLst/>
          </a:prstGeom>
          <a:noFill/>
          <a:ln w="9525" algn="ctr">
            <a:noFill/>
            <a:miter lim="800000"/>
            <a:headEnd/>
            <a:tailEnd/>
          </a:ln>
        </p:spPr>
        <p:txBody>
          <a:bodyPr>
            <a:spAutoFit/>
          </a:bodyPr>
          <a:lstStyle/>
          <a:p>
            <a:pPr algn="just">
              <a:lnSpc>
                <a:spcPct val="120000"/>
              </a:lnSpc>
            </a:pPr>
            <a:r>
              <a:rPr lang="en-US" sz="2400" b="1"/>
              <a:t>Điểm b – khoản 4 – điều 15. </a:t>
            </a:r>
            <a:r>
              <a:rPr lang="en-US" sz="2400" b="1">
                <a:solidFill>
                  <a:srgbClr val="0000CC"/>
                </a:solidFill>
              </a:rPr>
              <a:t>Chủ cơ sở (hiệu trưởng, chủ nhóm lớp) </a:t>
            </a:r>
            <a:r>
              <a:rPr lang="en-US" sz="2400" b="1" i="1">
                <a:solidFill>
                  <a:srgbClr val="7030A0"/>
                </a:solidFill>
              </a:rPr>
              <a:t>không đáp ứng kiến thức</a:t>
            </a:r>
            <a:r>
              <a:rPr lang="en-US" sz="2400" b="1">
                <a:solidFill>
                  <a:srgbClr val="0000CC"/>
                </a:solidFill>
              </a:rPr>
              <a:t> về an toàn thực phẩm theo quy định của pháp luật;</a:t>
            </a:r>
          </a:p>
          <a:p>
            <a:pPr algn="just">
              <a:lnSpc>
                <a:spcPct val="120000"/>
              </a:lnSpc>
            </a:pPr>
            <a:r>
              <a:rPr lang="en-US" sz="2400" b="1">
                <a:solidFill>
                  <a:srgbClr val="FF0000"/>
                </a:solidFill>
              </a:rPr>
              <a:t>-&gt; Phạt tiền từ 7 – 10 triệu</a:t>
            </a:r>
          </a:p>
        </p:txBody>
      </p:sp>
      <p:pic>
        <p:nvPicPr>
          <p:cNvPr id="20484" name="Picture 2" descr="C:\Users\Administrator\Desktop\z1138274544004_7223576615e37410b8337b843341e1c6.jpg"/>
          <p:cNvPicPr>
            <a:picLocks noChangeAspect="1" noChangeArrowheads="1"/>
          </p:cNvPicPr>
          <p:nvPr/>
        </p:nvPicPr>
        <p:blipFill>
          <a:blip r:embed="rId3" cstate="print"/>
          <a:srcRect/>
          <a:stretch>
            <a:fillRect/>
          </a:stretch>
        </p:blipFill>
        <p:spPr bwMode="auto">
          <a:xfrm>
            <a:off x="6248400" y="1600200"/>
            <a:ext cx="2895600" cy="4165600"/>
          </a:xfrm>
          <a:prstGeom prst="rect">
            <a:avLst/>
          </a:prstGeom>
          <a:noFill/>
          <a:ln w="9525">
            <a:noFill/>
            <a:miter lim="800000"/>
            <a:headEnd/>
            <a:tailEnd/>
          </a:ln>
        </p:spPr>
      </p:pic>
      <p:sp>
        <p:nvSpPr>
          <p:cNvPr id="6" name="Content Placeholder 2"/>
          <p:cNvSpPr>
            <a:spLocks/>
          </p:cNvSpPr>
          <p:nvPr/>
        </p:nvSpPr>
        <p:spPr bwMode="auto">
          <a:xfrm>
            <a:off x="0" y="0"/>
            <a:ext cx="9144000" cy="1092200"/>
          </a:xfrm>
          <a:prstGeom prst="rect">
            <a:avLst/>
          </a:prstGeom>
          <a:solidFill>
            <a:srgbClr val="FF0000"/>
          </a:solidFill>
          <a:ln w="9525">
            <a:miter lim="800000"/>
            <a:headEnd/>
            <a:tailEnd/>
          </a:ln>
          <a:scene3d>
            <a:camera prst="legacyPerspectiveBottom"/>
            <a:lightRig rig="legacyFlat3" dir="t"/>
          </a:scene3d>
          <a:sp3d extrusionH="887400" prstMaterial="legacyMatte">
            <a:bevelT w="13500" h="13500" prst="angle"/>
            <a:bevelB w="13500" h="13500" prst="angle"/>
            <a:extrusionClr>
              <a:srgbClr val="FF0000"/>
            </a:extrusionClr>
          </a:sp3d>
        </p:spPr>
        <p:txBody>
          <a:bodyPr anchor="ctr">
            <a:flatTx/>
          </a:bodyPr>
          <a:lstStyle/>
          <a:p>
            <a:pPr algn="ctr" eaLnBrk="0" hangingPunct="0"/>
            <a:r>
              <a:rPr lang="en-US" sz="2600" b="1" smtClean="0">
                <a:solidFill>
                  <a:srgbClr val="FFFF00"/>
                </a:solidFill>
                <a:latin typeface="Times New Roman" pitchFamily="18" charset="0"/>
                <a:cs typeface="Times New Roman" pitchFamily="18" charset="0"/>
              </a:rPr>
              <a:t>Các hành vi vi phạm thường gặp bị xử phạt </a:t>
            </a:r>
          </a:p>
          <a:p>
            <a:pPr algn="ctr" eaLnBrk="0" hangingPunct="0"/>
            <a:r>
              <a:rPr lang="en-US" sz="2600" b="1" smtClean="0">
                <a:solidFill>
                  <a:srgbClr val="FFFF00"/>
                </a:solidFill>
                <a:latin typeface="Times New Roman" pitchFamily="18" charset="0"/>
                <a:cs typeface="Times New Roman" pitchFamily="18" charset="0"/>
              </a:rPr>
              <a:t>vi phạm hành chính</a:t>
            </a:r>
            <a:endParaRPr lang="en-US" altLang="en-US" sz="2600" b="1">
              <a:solidFill>
                <a:srgbClr val="FFFF00"/>
              </a:solidFill>
              <a:latin typeface="Times New Roman" pitchFamily="18" charset="0"/>
              <a:cs typeface="Times New Roman" pitchFamily="18" charset="0"/>
            </a:endParaRPr>
          </a:p>
        </p:txBody>
      </p:sp>
    </p:spTree>
  </p:cSld>
  <p:clrMapOvr>
    <a:masterClrMapping/>
  </p:clrMapOvr>
  <p:transition>
    <p:random/>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AutoShape 13" descr="Kết quả hình ảnh cho diệt bọ gậy"/>
          <p:cNvSpPr>
            <a:spLocks noChangeAspect="1" noChangeArrowheads="1"/>
          </p:cNvSpPr>
          <p:nvPr/>
        </p:nvSpPr>
        <p:spPr bwMode="auto">
          <a:xfrm>
            <a:off x="4424365" y="3281364"/>
            <a:ext cx="300037" cy="295275"/>
          </a:xfrm>
          <a:prstGeom prst="rect">
            <a:avLst/>
          </a:prstGeom>
          <a:noFill/>
          <a:ln w="9525">
            <a:noFill/>
            <a:miter lim="800000"/>
            <a:headEnd/>
            <a:tailEnd/>
          </a:ln>
        </p:spPr>
        <p:txBody>
          <a:bodyPr lIns="91407" tIns="45702" rIns="91407" bIns="45702"/>
          <a:lstStyle/>
          <a:p>
            <a:pPr defTabSz="1306513"/>
            <a:endParaRPr lang="vi-VN" altLang="vi-VN" sz="2000"/>
          </a:p>
        </p:txBody>
      </p:sp>
      <p:sp>
        <p:nvSpPr>
          <p:cNvPr id="14341" name="Text Box 7"/>
          <p:cNvSpPr txBox="1">
            <a:spLocks noChangeArrowheads="1"/>
          </p:cNvSpPr>
          <p:nvPr/>
        </p:nvSpPr>
        <p:spPr bwMode="auto">
          <a:xfrm>
            <a:off x="685800" y="1536700"/>
            <a:ext cx="4724400" cy="1938992"/>
          </a:xfrm>
          <a:prstGeom prst="rect">
            <a:avLst/>
          </a:prstGeom>
          <a:noFill/>
          <a:ln w="9525" algn="ctr">
            <a:noFill/>
            <a:miter lim="800000"/>
            <a:headEnd/>
            <a:tailEnd/>
          </a:ln>
        </p:spPr>
        <p:txBody>
          <a:bodyPr>
            <a:spAutoFit/>
          </a:bodyPr>
          <a:lstStyle/>
          <a:p>
            <a:pPr algn="just">
              <a:defRPr/>
            </a:pPr>
            <a:r>
              <a:rPr lang="en-US" sz="2400" b="1">
                <a:solidFill>
                  <a:schemeClr val="tx2">
                    <a:lumMod val="75000"/>
                  </a:schemeClr>
                </a:solidFill>
              </a:rPr>
              <a:t>Điểm </a:t>
            </a:r>
            <a:r>
              <a:rPr lang="en-US" sz="2400" b="1" smtClean="0">
                <a:solidFill>
                  <a:schemeClr val="tx2">
                    <a:lumMod val="75000"/>
                  </a:schemeClr>
                </a:solidFill>
              </a:rPr>
              <a:t>a </a:t>
            </a:r>
            <a:r>
              <a:rPr lang="en-US" sz="2400" b="1">
                <a:solidFill>
                  <a:schemeClr val="tx2">
                    <a:lumMod val="75000"/>
                  </a:schemeClr>
                </a:solidFill>
              </a:rPr>
              <a:t>– khoản </a:t>
            </a:r>
            <a:r>
              <a:rPr lang="en-US" sz="2400" b="1" smtClean="0">
                <a:solidFill>
                  <a:schemeClr val="tx2">
                    <a:lumMod val="75000"/>
                  </a:schemeClr>
                </a:solidFill>
              </a:rPr>
              <a:t>2: </a:t>
            </a:r>
            <a:r>
              <a:rPr lang="en-US" sz="2400" b="1" smtClean="0"/>
              <a:t>Không thực hiện hoặc thực hiện không đúng quy định của pháp luật về </a:t>
            </a:r>
            <a:r>
              <a:rPr lang="en-US" sz="2400" b="1" smtClean="0">
                <a:solidFill>
                  <a:srgbClr val="0000CC"/>
                </a:solidFill>
              </a:rPr>
              <a:t>chế độ kiểm thực 3 bước</a:t>
            </a:r>
            <a:r>
              <a:rPr lang="en-US" sz="2400" b="1" smtClean="0"/>
              <a:t>;</a:t>
            </a:r>
            <a:endParaRPr lang="en-US" sz="2400" b="1">
              <a:solidFill>
                <a:srgbClr val="0000CC"/>
              </a:solidFill>
            </a:endParaRPr>
          </a:p>
          <a:p>
            <a:pPr algn="just">
              <a:defRPr/>
            </a:pPr>
            <a:r>
              <a:rPr lang="en-US" sz="2400" b="1"/>
              <a:t>-&gt; </a:t>
            </a:r>
            <a:r>
              <a:rPr lang="en-US" sz="2400" b="1">
                <a:solidFill>
                  <a:srgbClr val="FF0000"/>
                </a:solidFill>
              </a:rPr>
              <a:t>Phạt </a:t>
            </a:r>
            <a:r>
              <a:rPr lang="en-US" sz="2400" b="1" smtClean="0">
                <a:solidFill>
                  <a:srgbClr val="FF0000"/>
                </a:solidFill>
              </a:rPr>
              <a:t>3 </a:t>
            </a:r>
            <a:r>
              <a:rPr lang="en-US" sz="2400" b="1">
                <a:solidFill>
                  <a:srgbClr val="FF0000"/>
                </a:solidFill>
              </a:rPr>
              <a:t>– </a:t>
            </a:r>
            <a:r>
              <a:rPr lang="en-US" sz="2400" b="1" smtClean="0">
                <a:solidFill>
                  <a:srgbClr val="FF0000"/>
                </a:solidFill>
              </a:rPr>
              <a:t>5 triệu (8tr)</a:t>
            </a:r>
            <a:endParaRPr lang="en-US" sz="2400" b="1"/>
          </a:p>
        </p:txBody>
      </p:sp>
      <p:sp>
        <p:nvSpPr>
          <p:cNvPr id="6" name="Content Placeholder 2"/>
          <p:cNvSpPr>
            <a:spLocks/>
          </p:cNvSpPr>
          <p:nvPr/>
        </p:nvSpPr>
        <p:spPr bwMode="auto">
          <a:xfrm>
            <a:off x="0" y="0"/>
            <a:ext cx="9144000" cy="1092200"/>
          </a:xfrm>
          <a:prstGeom prst="rect">
            <a:avLst/>
          </a:prstGeom>
          <a:solidFill>
            <a:srgbClr val="FF0000"/>
          </a:solidFill>
          <a:ln w="9525">
            <a:miter lim="800000"/>
            <a:headEnd/>
            <a:tailEnd/>
          </a:ln>
          <a:scene3d>
            <a:camera prst="legacyPerspectiveBottom"/>
            <a:lightRig rig="legacyFlat3" dir="t"/>
          </a:scene3d>
          <a:sp3d extrusionH="887400" prstMaterial="legacyMatte">
            <a:bevelT w="13500" h="13500" prst="angle"/>
            <a:bevelB w="13500" h="13500" prst="angle"/>
            <a:extrusionClr>
              <a:srgbClr val="FF0000"/>
            </a:extrusionClr>
          </a:sp3d>
        </p:spPr>
        <p:txBody>
          <a:bodyPr anchor="ctr">
            <a:flatTx/>
          </a:bodyPr>
          <a:lstStyle/>
          <a:p>
            <a:pPr algn="ctr" eaLnBrk="0" hangingPunct="0"/>
            <a:r>
              <a:rPr lang="en-US" sz="2600" b="1" smtClean="0">
                <a:solidFill>
                  <a:srgbClr val="FFFF00"/>
                </a:solidFill>
                <a:latin typeface="Times New Roman" pitchFamily="18" charset="0"/>
                <a:cs typeface="Times New Roman" pitchFamily="18" charset="0"/>
              </a:rPr>
              <a:t>Các hành vi vi phạm thường gặp bị xử phạt </a:t>
            </a:r>
          </a:p>
          <a:p>
            <a:pPr algn="ctr" eaLnBrk="0" hangingPunct="0"/>
            <a:r>
              <a:rPr lang="en-US" sz="2600" b="1" smtClean="0">
                <a:solidFill>
                  <a:srgbClr val="FFFF00"/>
                </a:solidFill>
                <a:latin typeface="Times New Roman" pitchFamily="18" charset="0"/>
                <a:cs typeface="Times New Roman" pitchFamily="18" charset="0"/>
              </a:rPr>
              <a:t>vi phạm hành chính</a:t>
            </a:r>
            <a:endParaRPr lang="en-US" altLang="en-US" sz="2600" b="1">
              <a:solidFill>
                <a:srgbClr val="FFFF00"/>
              </a:solidFill>
              <a:latin typeface="Times New Roman" pitchFamily="18" charset="0"/>
              <a:cs typeface="Times New Roman" pitchFamily="18" charset="0"/>
            </a:endParaRPr>
          </a:p>
        </p:txBody>
      </p:sp>
      <p:pic>
        <p:nvPicPr>
          <p:cNvPr id="8" name="Picture 4"/>
          <p:cNvPicPr>
            <a:picLocks noChangeAspect="1" noChangeArrowheads="1"/>
          </p:cNvPicPr>
          <p:nvPr/>
        </p:nvPicPr>
        <p:blipFill>
          <a:blip r:embed="rId3"/>
          <a:srcRect/>
          <a:stretch>
            <a:fillRect/>
          </a:stretch>
        </p:blipFill>
        <p:spPr bwMode="auto">
          <a:xfrm>
            <a:off x="5410200" y="1828800"/>
            <a:ext cx="3429001" cy="2895600"/>
          </a:xfrm>
          <a:prstGeom prst="rect">
            <a:avLst/>
          </a:prstGeom>
          <a:noFill/>
          <a:ln w="9525">
            <a:noFill/>
            <a:miter lim="800000"/>
            <a:headEnd/>
            <a:tailEnd/>
          </a:ln>
          <a:effectLst/>
        </p:spPr>
      </p:pic>
    </p:spTree>
  </p:cSld>
  <p:clrMapOvr>
    <a:masterClrMapping/>
  </p:clrMapOvr>
  <p:transition>
    <p:random/>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AutoShape 13" descr="Kết quả hình ảnh cho diệt bọ gậy"/>
          <p:cNvSpPr>
            <a:spLocks noChangeAspect="1" noChangeArrowheads="1"/>
          </p:cNvSpPr>
          <p:nvPr/>
        </p:nvSpPr>
        <p:spPr bwMode="auto">
          <a:xfrm>
            <a:off x="4424365" y="3281364"/>
            <a:ext cx="300037" cy="295275"/>
          </a:xfrm>
          <a:prstGeom prst="rect">
            <a:avLst/>
          </a:prstGeom>
          <a:noFill/>
          <a:ln w="9525">
            <a:noFill/>
            <a:miter lim="800000"/>
            <a:headEnd/>
            <a:tailEnd/>
          </a:ln>
        </p:spPr>
        <p:txBody>
          <a:bodyPr lIns="91407" tIns="45702" rIns="91407" bIns="45702"/>
          <a:lstStyle/>
          <a:p>
            <a:pPr defTabSz="1306513"/>
            <a:endParaRPr lang="vi-VN" altLang="vi-VN" sz="2000"/>
          </a:p>
        </p:txBody>
      </p:sp>
      <p:sp>
        <p:nvSpPr>
          <p:cNvPr id="14341" name="Text Box 7"/>
          <p:cNvSpPr txBox="1">
            <a:spLocks noChangeArrowheads="1"/>
          </p:cNvSpPr>
          <p:nvPr/>
        </p:nvSpPr>
        <p:spPr bwMode="auto">
          <a:xfrm>
            <a:off x="685800" y="1536700"/>
            <a:ext cx="4724400" cy="1938992"/>
          </a:xfrm>
          <a:prstGeom prst="rect">
            <a:avLst/>
          </a:prstGeom>
          <a:noFill/>
          <a:ln w="9525" algn="ctr">
            <a:noFill/>
            <a:miter lim="800000"/>
            <a:headEnd/>
            <a:tailEnd/>
          </a:ln>
        </p:spPr>
        <p:txBody>
          <a:bodyPr>
            <a:spAutoFit/>
          </a:bodyPr>
          <a:lstStyle/>
          <a:p>
            <a:pPr algn="just">
              <a:defRPr/>
            </a:pPr>
            <a:r>
              <a:rPr lang="en-US" sz="2400" b="1">
                <a:solidFill>
                  <a:schemeClr val="tx2">
                    <a:lumMod val="75000"/>
                  </a:schemeClr>
                </a:solidFill>
              </a:rPr>
              <a:t>Điểm </a:t>
            </a:r>
            <a:r>
              <a:rPr lang="en-US" sz="2400" b="1" smtClean="0">
                <a:solidFill>
                  <a:schemeClr val="tx2">
                    <a:lumMod val="75000"/>
                  </a:schemeClr>
                </a:solidFill>
              </a:rPr>
              <a:t>b </a:t>
            </a:r>
            <a:r>
              <a:rPr lang="en-US" sz="2400" b="1">
                <a:solidFill>
                  <a:schemeClr val="tx2">
                    <a:lumMod val="75000"/>
                  </a:schemeClr>
                </a:solidFill>
              </a:rPr>
              <a:t>– khoản </a:t>
            </a:r>
            <a:r>
              <a:rPr lang="en-US" sz="2400" b="1" smtClean="0">
                <a:solidFill>
                  <a:schemeClr val="tx2">
                    <a:lumMod val="75000"/>
                  </a:schemeClr>
                </a:solidFill>
              </a:rPr>
              <a:t>2: </a:t>
            </a:r>
            <a:r>
              <a:rPr lang="en-US" sz="2400" b="1" smtClean="0"/>
              <a:t>Không thực hiện hoặc thực hiện không đúng quy định của pháp luật về </a:t>
            </a:r>
            <a:r>
              <a:rPr lang="en-US" sz="2400" b="1" smtClean="0">
                <a:solidFill>
                  <a:srgbClr val="0000CC"/>
                </a:solidFill>
              </a:rPr>
              <a:t>lưu mẫu thức ăn</a:t>
            </a:r>
            <a:r>
              <a:rPr lang="en-US" sz="2400" b="1" smtClean="0"/>
              <a:t>;</a:t>
            </a:r>
            <a:endParaRPr lang="en-US" sz="2400" b="1">
              <a:solidFill>
                <a:srgbClr val="0000CC"/>
              </a:solidFill>
            </a:endParaRPr>
          </a:p>
          <a:p>
            <a:pPr algn="just">
              <a:defRPr/>
            </a:pPr>
            <a:r>
              <a:rPr lang="en-US" sz="2400" b="1"/>
              <a:t>-&gt; </a:t>
            </a:r>
            <a:r>
              <a:rPr lang="en-US" sz="2400" b="1">
                <a:solidFill>
                  <a:srgbClr val="FF0000"/>
                </a:solidFill>
              </a:rPr>
              <a:t>Phạt </a:t>
            </a:r>
            <a:r>
              <a:rPr lang="en-US" sz="2400" b="1" smtClean="0">
                <a:solidFill>
                  <a:srgbClr val="FF0000"/>
                </a:solidFill>
              </a:rPr>
              <a:t>3 </a:t>
            </a:r>
            <a:r>
              <a:rPr lang="en-US" sz="2400" b="1">
                <a:solidFill>
                  <a:srgbClr val="FF0000"/>
                </a:solidFill>
              </a:rPr>
              <a:t>– </a:t>
            </a:r>
            <a:r>
              <a:rPr lang="en-US" sz="2400" b="1" smtClean="0">
                <a:solidFill>
                  <a:srgbClr val="FF0000"/>
                </a:solidFill>
              </a:rPr>
              <a:t>5 triệu (8tr)</a:t>
            </a:r>
            <a:endParaRPr lang="en-US" sz="2400" b="1"/>
          </a:p>
        </p:txBody>
      </p:sp>
      <p:sp>
        <p:nvSpPr>
          <p:cNvPr id="6" name="Content Placeholder 2"/>
          <p:cNvSpPr>
            <a:spLocks/>
          </p:cNvSpPr>
          <p:nvPr/>
        </p:nvSpPr>
        <p:spPr bwMode="auto">
          <a:xfrm>
            <a:off x="0" y="0"/>
            <a:ext cx="9144000" cy="1092200"/>
          </a:xfrm>
          <a:prstGeom prst="rect">
            <a:avLst/>
          </a:prstGeom>
          <a:solidFill>
            <a:srgbClr val="FF0000"/>
          </a:solidFill>
          <a:ln w="9525">
            <a:miter lim="800000"/>
            <a:headEnd/>
            <a:tailEnd/>
          </a:ln>
          <a:scene3d>
            <a:camera prst="legacyPerspectiveBottom"/>
            <a:lightRig rig="legacyFlat3" dir="t"/>
          </a:scene3d>
          <a:sp3d extrusionH="887400" prstMaterial="legacyMatte">
            <a:bevelT w="13500" h="13500" prst="angle"/>
            <a:bevelB w="13500" h="13500" prst="angle"/>
            <a:extrusionClr>
              <a:srgbClr val="FF0000"/>
            </a:extrusionClr>
          </a:sp3d>
        </p:spPr>
        <p:txBody>
          <a:bodyPr anchor="ctr">
            <a:flatTx/>
          </a:bodyPr>
          <a:lstStyle/>
          <a:p>
            <a:pPr algn="ctr" eaLnBrk="0" hangingPunct="0"/>
            <a:r>
              <a:rPr lang="en-US" sz="2600" b="1" smtClean="0">
                <a:solidFill>
                  <a:srgbClr val="FFFF00"/>
                </a:solidFill>
                <a:latin typeface="Times New Roman" pitchFamily="18" charset="0"/>
                <a:cs typeface="Times New Roman" pitchFamily="18" charset="0"/>
              </a:rPr>
              <a:t>Các hành vi vi phạm thường gặp bị xử phạt </a:t>
            </a:r>
          </a:p>
          <a:p>
            <a:pPr algn="ctr" eaLnBrk="0" hangingPunct="0"/>
            <a:r>
              <a:rPr lang="en-US" sz="2600" b="1" smtClean="0">
                <a:solidFill>
                  <a:srgbClr val="FFFF00"/>
                </a:solidFill>
                <a:latin typeface="Times New Roman" pitchFamily="18" charset="0"/>
                <a:cs typeface="Times New Roman" pitchFamily="18" charset="0"/>
              </a:rPr>
              <a:t>vi phạm hành chính</a:t>
            </a:r>
            <a:endParaRPr lang="en-US" altLang="en-US" sz="2600" b="1">
              <a:solidFill>
                <a:srgbClr val="FFFF00"/>
              </a:solidFill>
              <a:latin typeface="Times New Roman" pitchFamily="18" charset="0"/>
              <a:cs typeface="Times New Roman" pitchFamily="18" charset="0"/>
            </a:endParaRPr>
          </a:p>
        </p:txBody>
      </p:sp>
      <p:pic>
        <p:nvPicPr>
          <p:cNvPr id="7" name="Picture 4" descr="C:\Users\Admin\Downloads\IMG-0767.JPG"/>
          <p:cNvPicPr>
            <a:picLocks noChangeAspect="1" noChangeArrowheads="1"/>
          </p:cNvPicPr>
          <p:nvPr/>
        </p:nvPicPr>
        <p:blipFill>
          <a:blip r:embed="rId3" cstate="print"/>
          <a:srcRect/>
          <a:stretch>
            <a:fillRect/>
          </a:stretch>
        </p:blipFill>
        <p:spPr bwMode="auto">
          <a:xfrm>
            <a:off x="5562600" y="1676400"/>
            <a:ext cx="3200400" cy="4057651"/>
          </a:xfrm>
          <a:prstGeom prst="rect">
            <a:avLst/>
          </a:prstGeom>
          <a:noFill/>
          <a:ln w="9525">
            <a:noFill/>
            <a:miter lim="800000"/>
            <a:headEnd/>
            <a:tailEnd/>
          </a:ln>
        </p:spPr>
      </p:pic>
    </p:spTree>
  </p:cSld>
  <p:clrMapOvr>
    <a:masterClrMapping/>
  </p:clrMapOvr>
  <p:transition>
    <p:random/>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457200" y="2286000"/>
            <a:ext cx="8382000" cy="1955800"/>
          </a:xfrm>
        </p:spPr>
        <p:txBody>
          <a:bodyPr/>
          <a:lstStyle/>
          <a:p>
            <a:r>
              <a:rPr lang="en-US" sz="5400" b="1" smtClean="0">
                <a:solidFill>
                  <a:srgbClr val="FF0000"/>
                </a:solidFill>
              </a:rPr>
              <a:t>TRÂN TRỌNG CẢM ƠN!</a:t>
            </a:r>
          </a:p>
        </p:txBody>
      </p:sp>
      <p:sp>
        <p:nvSpPr>
          <p:cNvPr id="41987" name="Slide Number Placeholder 3"/>
          <p:cNvSpPr>
            <a:spLocks noGrp="1"/>
          </p:cNvSpPr>
          <p:nvPr>
            <p:ph type="sldNum" sz="quarter" idx="12"/>
          </p:nvPr>
        </p:nvSpPr>
        <p:spPr>
          <a:xfrm>
            <a:off x="3124200" y="6245225"/>
            <a:ext cx="2895600" cy="476251"/>
          </a:xfrm>
          <a:noFill/>
        </p:spPr>
        <p:txBody>
          <a:bodyPr/>
          <a:lstStyle/>
          <a:p>
            <a:pPr algn="ctr"/>
            <a:fld id="{24ACC5B3-2623-4DE6-866B-C6428EB1B702}" type="slidenum">
              <a:rPr lang="en-US" smtClean="0">
                <a:ea typeface="MS PGothic" pitchFamily="34" charset="-128"/>
              </a:rPr>
              <a:pPr algn="ctr"/>
              <a:t>55</a:t>
            </a:fld>
            <a:endParaRPr lang="en-US" smtClean="0">
              <a:ea typeface="MS PGothic" pitchFamily="34" charset="-128"/>
            </a:endParaRPr>
          </a:p>
        </p:txBody>
      </p:sp>
    </p:spTree>
  </p:cSld>
  <p:clrMapOvr>
    <a:masterClrMapping/>
  </p:clrMapOvr>
  <p:transition advClick="0">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bwMode="auto">
          <a:xfrm>
            <a:off x="228600" y="914400"/>
            <a:ext cx="8686800" cy="5638800"/>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just">
              <a:spcAft>
                <a:spcPts val="1200"/>
              </a:spcAft>
            </a:pPr>
            <a:r>
              <a:rPr lang="en-US" sz="2000" b="1" smtClean="0">
                <a:solidFill>
                  <a:srgbClr val="FF0000"/>
                </a:solidFill>
              </a:rPr>
              <a:t>5. </a:t>
            </a:r>
            <a:r>
              <a:rPr lang="en-US" sz="2000" smtClean="0"/>
              <a:t>100% trường học tổ chức ăn bán trú thực hiện mô hình </a:t>
            </a:r>
            <a:r>
              <a:rPr lang="en-US" sz="2000" b="1" smtClean="0">
                <a:solidFill>
                  <a:srgbClr val="0000CC"/>
                </a:solidFill>
              </a:rPr>
              <a:t>“Nâng cao năng lực tự quản lý ATTP, bếp ăn tập thể trường học”, </a:t>
            </a:r>
            <a:r>
              <a:rPr lang="en-US" sz="2000" smtClean="0"/>
              <a:t>không để ngộ độc thực phẩm xảy ra.</a:t>
            </a:r>
            <a:endParaRPr lang="en-US" sz="2000" b="1" smtClean="0"/>
          </a:p>
          <a:p>
            <a:pPr algn="just">
              <a:spcAft>
                <a:spcPts val="1200"/>
              </a:spcAft>
            </a:pPr>
            <a:r>
              <a:rPr lang="en-US" sz="2000" b="1" smtClean="0">
                <a:solidFill>
                  <a:srgbClr val="FF0000"/>
                </a:solidFill>
              </a:rPr>
              <a:t>6. </a:t>
            </a:r>
            <a:r>
              <a:rPr lang="en-US" sz="2000" smtClean="0"/>
              <a:t>100% người đứng đầu trường học; người trực tiếp tham gia chế biến thực phẩm, chăm sóc, nuôi dưỡng học sinh có kiến thức về ATTP và khám sức khỏe định kỳ hàng năm. Kiểm soát nguồn gốc, chất lượng thực phẩm sử dụng trong các trường học.</a:t>
            </a:r>
            <a:endParaRPr lang="en-US" sz="2000" b="1" smtClean="0"/>
          </a:p>
          <a:p>
            <a:pPr algn="just">
              <a:spcAft>
                <a:spcPts val="1200"/>
              </a:spcAft>
            </a:pPr>
            <a:r>
              <a:rPr lang="en-US" sz="2000" b="1" smtClean="0">
                <a:solidFill>
                  <a:srgbClr val="FF0000"/>
                </a:solidFill>
              </a:rPr>
              <a:t>7. </a:t>
            </a:r>
            <a:r>
              <a:rPr lang="en-US" sz="2000" smtClean="0"/>
              <a:t>Triển khai mô hình điểm về truyền thông nâng cao sức khỏe, phòng chống bệnh tật trong trường học, góp phần từng bước giảm tỷ lệ mắc tật khúc xạ, gù vẹo cột sống, bệnh răng miệng, giun sán, hen phế quản…và các yếu tố nguy cơ của sức khỏe trong trường học. Theo dõi đánh giá tình trạng dinh dưỡng, phối hợp triển khai Chương trình Sữa học đường, bữa ăn học đường cấp mầm non, tiểu học. 100% các trường Trung học cơ sở, Trung học phổ thông tổ chức truyền thông giáo dục dân số - sức khỏe sinh sản vị thành niên, phòng chống HIV/AIDS cho học sinh.</a:t>
            </a:r>
            <a:endParaRPr lang="en-US" sz="2000" b="1" smtClean="0"/>
          </a:p>
          <a:p>
            <a:pPr algn="just">
              <a:spcAft>
                <a:spcPts val="1200"/>
              </a:spcAft>
            </a:pPr>
            <a:endParaRPr lang="en-US" sz="2000" smtClean="0"/>
          </a:p>
        </p:txBody>
      </p:sp>
      <p:sp>
        <p:nvSpPr>
          <p:cNvPr id="10" name="Title 1"/>
          <p:cNvSpPr txBox="1">
            <a:spLocks/>
          </p:cNvSpPr>
          <p:nvPr/>
        </p:nvSpPr>
        <p:spPr bwMode="auto">
          <a:xfrm>
            <a:off x="0" y="0"/>
            <a:ext cx="9144000" cy="685800"/>
          </a:xfrm>
          <a:prstGeom prst="rect">
            <a:avLst/>
          </a:prstGeom>
          <a:gradFill rotWithShape="1">
            <a:gsLst>
              <a:gs pos="0">
                <a:srgbClr val="00FFFF"/>
              </a:gs>
              <a:gs pos="50000">
                <a:srgbClr val="FFFFFF"/>
              </a:gs>
              <a:gs pos="100000">
                <a:srgbClr val="00FFFF"/>
              </a:gs>
            </a:gsLst>
            <a:lin ang="5400000" scaled="1"/>
          </a:gradFill>
          <a:ln w="9525">
            <a:miter lim="800000"/>
            <a:headEnd/>
            <a:tailEnd/>
          </a:ln>
          <a:scene3d>
            <a:camera prst="legacyPerspectiveBottom"/>
            <a:lightRig rig="legacyFlat3" dir="t"/>
          </a:scene3d>
          <a:sp3d extrusionH="887400" prstMaterial="legacyMatte">
            <a:bevelT w="13500" h="13500" prst="angle"/>
            <a:bevelB w="13500" h="13500" prst="angle"/>
            <a:extrusionClr>
              <a:srgbClr val="800000"/>
            </a:extrusionClr>
          </a:sp3d>
        </p:spPr>
        <p:txBody>
          <a:bodyPr lIns="91436" tIns="45719" rIns="91436" bIns="45719" anchor="ctr">
            <a:flatTx/>
          </a:bodyPr>
          <a:lstStyle/>
          <a:p>
            <a:pPr algn="ctr" defTabSz="912813" eaLnBrk="0" hangingPunct="0"/>
            <a:r>
              <a:rPr lang="en-US" altLang="vi-VN" sz="2000" b="1" smtClean="0">
                <a:solidFill>
                  <a:srgbClr val="0000CC"/>
                </a:solidFill>
              </a:rPr>
              <a:t>CHỈ TIÊU CỤ THỂ VỀ CÔNG TÁC Y TẾ TRƯỜNG HỌC</a:t>
            </a:r>
          </a:p>
          <a:p>
            <a:pPr algn="ctr" defTabSz="912813" eaLnBrk="0" hangingPunct="0"/>
            <a:r>
              <a:rPr lang="en-US" altLang="vi-VN" sz="2000" b="1" smtClean="0">
                <a:solidFill>
                  <a:srgbClr val="0000CC"/>
                </a:solidFill>
              </a:rPr>
              <a:t> NĂM HỌC 2020 – 2021 (tiếp theo)</a:t>
            </a:r>
            <a:endParaRPr lang="en-US" altLang="vi-VN" sz="2000" b="1" smtClean="0">
              <a:solidFill>
                <a:srgbClr val="0000CC"/>
              </a:solidFill>
            </a:endParaRPr>
          </a:p>
        </p:txBody>
      </p:sp>
    </p:spTree>
  </p:cSld>
  <p:clrMapOvr>
    <a:masterClrMapping/>
  </p:clrMapOvr>
  <p:transition>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bwMode="auto">
          <a:xfrm>
            <a:off x="228600" y="914400"/>
            <a:ext cx="8686800" cy="5181600"/>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just">
              <a:spcAft>
                <a:spcPts val="1200"/>
              </a:spcAft>
            </a:pPr>
            <a:r>
              <a:rPr lang="en-US" sz="2000" b="1" smtClean="0">
                <a:solidFill>
                  <a:srgbClr val="FF0000"/>
                </a:solidFill>
              </a:rPr>
              <a:t>8</a:t>
            </a:r>
            <a:r>
              <a:rPr lang="en-US" sz="2000" b="1" smtClean="0">
                <a:solidFill>
                  <a:srgbClr val="FF0000"/>
                </a:solidFill>
              </a:rPr>
              <a:t>. </a:t>
            </a:r>
            <a:r>
              <a:rPr lang="en-US" sz="2000" smtClean="0"/>
              <a:t>90% cán </a:t>
            </a:r>
            <a:r>
              <a:rPr lang="en-US" sz="2000" smtClean="0"/>
              <a:t>bộ </a:t>
            </a:r>
            <a:r>
              <a:rPr lang="en-US" sz="2000" smtClean="0"/>
              <a:t>y tế trường học </a:t>
            </a:r>
            <a:r>
              <a:rPr lang="en-US" sz="2000" smtClean="0"/>
              <a:t>có kỹ năng phát hiện sớm bệnh, có biện pháp điều trị kịp thời và hạn chế các bệnh thường gặp ở học sinh. </a:t>
            </a:r>
            <a:endParaRPr lang="en-US" sz="2000" b="1" smtClean="0"/>
          </a:p>
          <a:p>
            <a:pPr algn="just">
              <a:spcAft>
                <a:spcPts val="1200"/>
              </a:spcAft>
            </a:pPr>
            <a:r>
              <a:rPr lang="en-US" sz="2000" b="1" smtClean="0">
                <a:solidFill>
                  <a:srgbClr val="FF0000"/>
                </a:solidFill>
              </a:rPr>
              <a:t>9. </a:t>
            </a:r>
            <a:r>
              <a:rPr lang="en-US" sz="2000" smtClean="0"/>
              <a:t>100% trường học duy trì mô hình “Trường học an toàn”.</a:t>
            </a:r>
            <a:endParaRPr lang="en-US" sz="2000" b="1" smtClean="0"/>
          </a:p>
          <a:p>
            <a:pPr algn="just">
              <a:spcAft>
                <a:spcPts val="1200"/>
              </a:spcAft>
            </a:pPr>
            <a:r>
              <a:rPr lang="en-US" sz="2000" b="1" smtClean="0">
                <a:solidFill>
                  <a:srgbClr val="FF0000"/>
                </a:solidFill>
              </a:rPr>
              <a:t>10. </a:t>
            </a:r>
            <a:r>
              <a:rPr lang="en-US" sz="2000" smtClean="0"/>
              <a:t>Phấn đấu 100% học sinh tham gia bảo hiểm y tế (BHYT).</a:t>
            </a:r>
            <a:endParaRPr lang="en-US" sz="2000" b="1" smtClean="0"/>
          </a:p>
          <a:p>
            <a:pPr algn="just">
              <a:spcAft>
                <a:spcPts val="1200"/>
              </a:spcAft>
            </a:pPr>
            <a:endParaRPr lang="en-US" sz="2000" smtClean="0"/>
          </a:p>
        </p:txBody>
      </p:sp>
      <p:sp>
        <p:nvSpPr>
          <p:cNvPr id="10" name="Title 1"/>
          <p:cNvSpPr txBox="1">
            <a:spLocks/>
          </p:cNvSpPr>
          <p:nvPr/>
        </p:nvSpPr>
        <p:spPr bwMode="auto">
          <a:xfrm>
            <a:off x="0" y="0"/>
            <a:ext cx="9144000" cy="685800"/>
          </a:xfrm>
          <a:prstGeom prst="rect">
            <a:avLst/>
          </a:prstGeom>
          <a:gradFill rotWithShape="1">
            <a:gsLst>
              <a:gs pos="0">
                <a:srgbClr val="00FFFF"/>
              </a:gs>
              <a:gs pos="50000">
                <a:srgbClr val="FFFFFF"/>
              </a:gs>
              <a:gs pos="100000">
                <a:srgbClr val="00FFFF"/>
              </a:gs>
            </a:gsLst>
            <a:lin ang="5400000" scaled="1"/>
          </a:gradFill>
          <a:ln w="9525">
            <a:miter lim="800000"/>
            <a:headEnd/>
            <a:tailEnd/>
          </a:ln>
          <a:scene3d>
            <a:camera prst="legacyPerspectiveBottom"/>
            <a:lightRig rig="legacyFlat3" dir="t"/>
          </a:scene3d>
          <a:sp3d extrusionH="887400" prstMaterial="legacyMatte">
            <a:bevelT w="13500" h="13500" prst="angle"/>
            <a:bevelB w="13500" h="13500" prst="angle"/>
            <a:extrusionClr>
              <a:srgbClr val="800000"/>
            </a:extrusionClr>
          </a:sp3d>
        </p:spPr>
        <p:txBody>
          <a:bodyPr lIns="91436" tIns="45719" rIns="91436" bIns="45719" anchor="ctr">
            <a:flatTx/>
          </a:bodyPr>
          <a:lstStyle/>
          <a:p>
            <a:pPr algn="ctr" defTabSz="912813" eaLnBrk="0" hangingPunct="0"/>
            <a:r>
              <a:rPr lang="en-US" altLang="vi-VN" sz="2000" b="1" smtClean="0">
                <a:solidFill>
                  <a:srgbClr val="0000CC"/>
                </a:solidFill>
              </a:rPr>
              <a:t>CHỈ TIÊU CỤ THỂ VỀ CÔNG TÁC Y TẾ TRƯỜNG HỌC</a:t>
            </a:r>
          </a:p>
          <a:p>
            <a:pPr algn="ctr" defTabSz="912813" eaLnBrk="0" hangingPunct="0"/>
            <a:r>
              <a:rPr lang="en-US" altLang="vi-VN" sz="2000" b="1" smtClean="0">
                <a:solidFill>
                  <a:srgbClr val="0000CC"/>
                </a:solidFill>
              </a:rPr>
              <a:t> NĂM HỌC 2020 – 2021 (tiếp theo)</a:t>
            </a:r>
            <a:endParaRPr lang="en-US" altLang="vi-VN" sz="2000" b="1" smtClean="0">
              <a:solidFill>
                <a:srgbClr val="0000CC"/>
              </a:solidFill>
            </a:endParaRPr>
          </a:p>
        </p:txBody>
      </p:sp>
    </p:spTree>
  </p:cSld>
  <p:clrMapOvr>
    <a:masterClrMapping/>
  </p:clrMapOvr>
  <p:transition>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0" y="1193800"/>
            <a:ext cx="9144000" cy="3149600"/>
          </a:xfrm>
          <a:solidFill>
            <a:schemeClr val="accent2">
              <a:lumMod val="50000"/>
            </a:schemeClr>
          </a:solidFill>
          <a:ln w="9525">
            <a:miter lim="800000"/>
            <a:headEnd/>
            <a:tailEnd/>
          </a:ln>
          <a:effectLst/>
          <a:scene3d>
            <a:camera prst="legacyPerspectiveBottom"/>
            <a:lightRig rig="legacyFlat3" dir="t"/>
          </a:scene3d>
          <a:sp3d extrusionH="887400" prstMaterial="legacyMatte">
            <a:bevelT w="13500" h="13500" prst="angle"/>
            <a:bevelB w="13500" h="13500" prst="angle"/>
            <a:extrusionClr>
              <a:srgbClr val="00FFFF"/>
            </a:extrusionClr>
          </a:sp3d>
        </p:spPr>
        <p:txBody>
          <a:bodyPr wrap="none" anchor="ctr">
            <a:flatTx/>
          </a:bodyPr>
          <a:lstStyle/>
          <a:p>
            <a:pPr defTabSz="912813"/>
            <a:r>
              <a:rPr lang="en-US" altLang="vi-VN" sz="3500" b="1" kern="1200" smtClean="0">
                <a:solidFill>
                  <a:schemeClr val="bg1"/>
                </a:solidFill>
                <a:latin typeface="Arial" charset="0"/>
                <a:ea typeface="+mn-ea"/>
                <a:cs typeface="Arial" charset="0"/>
              </a:rPr>
              <a:t>Phần </a:t>
            </a:r>
            <a:r>
              <a:rPr lang="en-US" altLang="vi-VN" sz="3500" b="1" kern="1200" smtClean="0">
                <a:solidFill>
                  <a:schemeClr val="bg1"/>
                </a:solidFill>
                <a:latin typeface="Arial" charset="0"/>
                <a:ea typeface="+mn-ea"/>
                <a:cs typeface="Arial" charset="0"/>
              </a:rPr>
              <a:t>2</a:t>
            </a:r>
            <a:r>
              <a:rPr lang="en-US" altLang="vi-VN" sz="3500" b="1" kern="1200" smtClean="0">
                <a:solidFill>
                  <a:schemeClr val="bg1"/>
                </a:solidFill>
                <a:latin typeface="Arial" charset="0"/>
                <a:ea typeface="+mn-ea"/>
                <a:cs typeface="Arial" charset="0"/>
              </a:rPr>
              <a:t>:</a:t>
            </a:r>
            <a:r>
              <a:rPr lang="en-US" altLang="vi-VN" sz="3500" b="1" kern="1200" smtClean="0">
                <a:solidFill>
                  <a:schemeClr val="bg1"/>
                </a:solidFill>
                <a:latin typeface="Arial" charset="0"/>
                <a:ea typeface="+mn-ea"/>
                <a:cs typeface="Arial" charset="0"/>
              </a:rPr>
              <a:t/>
            </a:r>
            <a:br>
              <a:rPr lang="en-US" altLang="vi-VN" sz="3500" b="1" kern="1200" smtClean="0">
                <a:solidFill>
                  <a:schemeClr val="bg1"/>
                </a:solidFill>
                <a:latin typeface="Arial" charset="0"/>
                <a:ea typeface="+mn-ea"/>
                <a:cs typeface="Arial" charset="0"/>
              </a:rPr>
            </a:br>
            <a:r>
              <a:rPr lang="en-US" altLang="vi-VN" sz="3500" b="1" kern="1200" smtClean="0">
                <a:solidFill>
                  <a:schemeClr val="bg1"/>
                </a:solidFill>
                <a:latin typeface="Arial" charset="0"/>
                <a:ea typeface="+mn-ea"/>
                <a:cs typeface="Arial" charset="0"/>
              </a:rPr>
              <a:t> </a:t>
            </a:r>
            <a:r>
              <a:rPr lang="en-US" altLang="vi-VN" sz="3500" b="1" kern="1200" smtClean="0">
                <a:solidFill>
                  <a:schemeClr val="bg1"/>
                </a:solidFill>
                <a:latin typeface="Arial" charset="0"/>
                <a:ea typeface="+mn-ea"/>
                <a:cs typeface="Arial" charset="0"/>
              </a:rPr>
              <a:t>KỸ NĂNG THAM MƯU VÀ TRIỂN KHAI </a:t>
            </a:r>
            <a:br>
              <a:rPr lang="en-US" altLang="vi-VN" sz="3500" b="1" kern="1200" smtClean="0">
                <a:solidFill>
                  <a:schemeClr val="bg1"/>
                </a:solidFill>
                <a:latin typeface="Arial" charset="0"/>
                <a:ea typeface="+mn-ea"/>
                <a:cs typeface="Arial" charset="0"/>
              </a:rPr>
            </a:br>
            <a:r>
              <a:rPr lang="en-US" altLang="vi-VN" sz="3500" b="1" kern="1200" smtClean="0">
                <a:solidFill>
                  <a:schemeClr val="bg1"/>
                </a:solidFill>
                <a:latin typeface="Arial" charset="0"/>
                <a:ea typeface="+mn-ea"/>
                <a:cs typeface="Arial" charset="0"/>
              </a:rPr>
              <a:t>CÁC HOẠT ĐỘNG Y TẾ</a:t>
            </a:r>
            <a:br>
              <a:rPr lang="en-US" altLang="vi-VN" sz="3500" b="1" kern="1200" smtClean="0">
                <a:solidFill>
                  <a:schemeClr val="bg1"/>
                </a:solidFill>
                <a:latin typeface="Arial" charset="0"/>
                <a:ea typeface="+mn-ea"/>
                <a:cs typeface="Arial" charset="0"/>
              </a:rPr>
            </a:br>
            <a:r>
              <a:rPr lang="en-US" altLang="vi-VN" sz="3500" b="1" kern="1200" smtClean="0">
                <a:solidFill>
                  <a:schemeClr val="bg1"/>
                </a:solidFill>
                <a:latin typeface="Arial" charset="0"/>
                <a:ea typeface="+mn-ea"/>
                <a:cs typeface="Arial" charset="0"/>
              </a:rPr>
              <a:t>TẠI TRƯỜNG HỌC</a:t>
            </a:r>
            <a:endParaRPr lang="en-US" altLang="vi-VN" sz="3500" b="1" kern="1200">
              <a:solidFill>
                <a:schemeClr val="bg1"/>
              </a:solidFill>
              <a:latin typeface="Arial" charset="0"/>
              <a:ea typeface="+mn-ea"/>
              <a:cs typeface="Arial" charset="0"/>
            </a:endParaRPr>
          </a:p>
        </p:txBody>
      </p:sp>
      <p:sp>
        <p:nvSpPr>
          <p:cNvPr id="3082" name="AutoShape 10" descr="dochoi"/>
          <p:cNvSpPr>
            <a:spLocks noChangeAspect="1" noChangeArrowheads="1"/>
          </p:cNvSpPr>
          <p:nvPr/>
        </p:nvSpPr>
        <p:spPr bwMode="auto">
          <a:xfrm>
            <a:off x="4419600" y="3276600"/>
            <a:ext cx="304800" cy="304800"/>
          </a:xfrm>
          <a:prstGeom prst="rect">
            <a:avLst/>
          </a:prstGeom>
          <a:noFill/>
        </p:spPr>
        <p:txBody>
          <a:bodyPr/>
          <a:lstStyle/>
          <a:p>
            <a:endParaRPr lang="en-US"/>
          </a:p>
        </p:txBody>
      </p:sp>
      <p:sp>
        <p:nvSpPr>
          <p:cNvPr id="94210" name="AutoShape 2" descr="Káº¿t quáº£ hÃ¬nh áº£nh cho cÃ¡c má»i nguy vá» an toÃ n thá»±c pháº©m"/>
          <p:cNvSpPr>
            <a:spLocks noChangeAspect="1" noChangeArrowheads="1"/>
          </p:cNvSpPr>
          <p:nvPr/>
        </p:nvSpPr>
        <p:spPr bwMode="auto">
          <a:xfrm>
            <a:off x="155575" y="-192617"/>
            <a:ext cx="304800" cy="4064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94212" name="AutoShape 4" descr="Káº¿t quáº£ hÃ¬nh áº£nh cho cÃ¡c má»i nguy vá» an toÃ n thá»±c pháº©m"/>
          <p:cNvSpPr>
            <a:spLocks noChangeAspect="1" noChangeArrowheads="1"/>
          </p:cNvSpPr>
          <p:nvPr/>
        </p:nvSpPr>
        <p:spPr bwMode="auto">
          <a:xfrm>
            <a:off x="155575" y="-192617"/>
            <a:ext cx="304800" cy="4064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transition>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bwMode="auto">
          <a:xfrm>
            <a:off x="152400" y="990600"/>
            <a:ext cx="2590800" cy="1371600"/>
          </a:xfrm>
          <a:prstGeom prst="roundRect">
            <a:avLst/>
          </a:prstGeom>
          <a:solidFill>
            <a:schemeClr val="bg1"/>
          </a:solidFill>
          <a:ln w="9525" cap="flat" cmpd="sng" algn="ctr">
            <a:solidFill>
              <a:srgbClr val="0000C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spcAft>
                <a:spcPts val="0"/>
              </a:spcAft>
            </a:pPr>
            <a:r>
              <a:rPr lang="en-US" b="1" smtClean="0">
                <a:solidFill>
                  <a:srgbClr val="0000CC"/>
                </a:solidFill>
              </a:rPr>
              <a:t>1. </a:t>
            </a:r>
            <a:r>
              <a:rPr lang="en-US" b="1" smtClean="0">
                <a:solidFill>
                  <a:srgbClr val="C00000"/>
                </a:solidFill>
              </a:rPr>
              <a:t>Thành lập Ban chăm sóc sức khoẻ học sinh và các văn bản liên quan</a:t>
            </a:r>
            <a:endParaRPr lang="en-US" b="1" smtClean="0">
              <a:solidFill>
                <a:srgbClr val="C00000"/>
              </a:solidFill>
            </a:endParaRPr>
          </a:p>
        </p:txBody>
      </p:sp>
      <p:sp>
        <p:nvSpPr>
          <p:cNvPr id="10" name="Title 1"/>
          <p:cNvSpPr txBox="1">
            <a:spLocks/>
          </p:cNvSpPr>
          <p:nvPr/>
        </p:nvSpPr>
        <p:spPr bwMode="auto">
          <a:xfrm>
            <a:off x="0" y="0"/>
            <a:ext cx="9144000" cy="685800"/>
          </a:xfrm>
          <a:prstGeom prst="rect">
            <a:avLst/>
          </a:prstGeom>
          <a:gradFill rotWithShape="1">
            <a:gsLst>
              <a:gs pos="0">
                <a:srgbClr val="00FFFF"/>
              </a:gs>
              <a:gs pos="50000">
                <a:srgbClr val="FFFFFF"/>
              </a:gs>
              <a:gs pos="100000">
                <a:srgbClr val="00FFFF"/>
              </a:gs>
            </a:gsLst>
            <a:lin ang="5400000" scaled="1"/>
          </a:gradFill>
          <a:ln w="9525">
            <a:miter lim="800000"/>
            <a:headEnd/>
            <a:tailEnd/>
          </a:ln>
          <a:scene3d>
            <a:camera prst="legacyPerspectiveBottom"/>
            <a:lightRig rig="legacyFlat3" dir="t"/>
          </a:scene3d>
          <a:sp3d extrusionH="887400" prstMaterial="legacyMatte">
            <a:bevelT w="13500" h="13500" prst="angle"/>
            <a:bevelB w="13500" h="13500" prst="angle"/>
            <a:extrusionClr>
              <a:srgbClr val="800000"/>
            </a:extrusionClr>
          </a:sp3d>
        </p:spPr>
        <p:txBody>
          <a:bodyPr lIns="91436" tIns="45719" rIns="91436" bIns="45719" anchor="ctr">
            <a:flatTx/>
          </a:bodyPr>
          <a:lstStyle/>
          <a:p>
            <a:pPr algn="ctr" defTabSz="912813" eaLnBrk="0" hangingPunct="0"/>
            <a:r>
              <a:rPr lang="en-US" altLang="vi-VN" sz="2400" b="1" smtClean="0">
                <a:solidFill>
                  <a:srgbClr val="C00000"/>
                </a:solidFill>
              </a:rPr>
              <a:t>Phần 2: </a:t>
            </a:r>
            <a:r>
              <a:rPr lang="en-US" altLang="vi-VN" sz="2400" b="1" smtClean="0">
                <a:solidFill>
                  <a:srgbClr val="0000CC"/>
                </a:solidFill>
              </a:rPr>
              <a:t>Triển khai các hoạt động y tế tại trường học </a:t>
            </a:r>
            <a:endParaRPr lang="en-US" altLang="vi-VN" sz="2400" b="1" smtClean="0">
              <a:solidFill>
                <a:srgbClr val="0000CC"/>
              </a:solidFill>
            </a:endParaRPr>
          </a:p>
        </p:txBody>
      </p:sp>
      <p:sp>
        <p:nvSpPr>
          <p:cNvPr id="5" name="Rounded Rectangle 4"/>
          <p:cNvSpPr/>
          <p:nvPr/>
        </p:nvSpPr>
        <p:spPr bwMode="auto">
          <a:xfrm>
            <a:off x="6324600" y="1066800"/>
            <a:ext cx="2514600" cy="1143000"/>
          </a:xfrm>
          <a:prstGeom prst="roundRect">
            <a:avLst/>
          </a:prstGeom>
          <a:solidFill>
            <a:schemeClr val="bg1"/>
          </a:solidFill>
          <a:ln w="9525" cap="flat" cmpd="sng" algn="ctr">
            <a:solidFill>
              <a:srgbClr val="0000C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spcAft>
                <a:spcPts val="0"/>
              </a:spcAft>
            </a:pPr>
            <a:r>
              <a:rPr lang="en-US" sz="2000" b="1" smtClean="0">
                <a:solidFill>
                  <a:srgbClr val="C00000"/>
                </a:solidFill>
              </a:rPr>
              <a:t>2. </a:t>
            </a:r>
            <a:r>
              <a:rPr lang="en-US" sz="2000" b="1" smtClean="0">
                <a:solidFill>
                  <a:srgbClr val="0000CC"/>
                </a:solidFill>
              </a:rPr>
              <a:t>Bố </a:t>
            </a:r>
            <a:r>
              <a:rPr lang="en-US" sz="2000" b="1" smtClean="0">
                <a:solidFill>
                  <a:srgbClr val="0000CC"/>
                </a:solidFill>
              </a:rPr>
              <a:t>trí Phòng Y tế và  nhân viên y tế đúng quy định</a:t>
            </a:r>
          </a:p>
        </p:txBody>
      </p:sp>
      <p:sp>
        <p:nvSpPr>
          <p:cNvPr id="6" name="Rounded Rectangle 5"/>
          <p:cNvSpPr/>
          <p:nvPr/>
        </p:nvSpPr>
        <p:spPr bwMode="auto">
          <a:xfrm>
            <a:off x="6400800" y="2590800"/>
            <a:ext cx="2362200" cy="1447800"/>
          </a:xfrm>
          <a:prstGeom prst="roundRect">
            <a:avLst/>
          </a:prstGeom>
          <a:solidFill>
            <a:schemeClr val="bg1"/>
          </a:solidFill>
          <a:ln w="9525" cap="flat" cmpd="sng" algn="ctr">
            <a:solidFill>
              <a:srgbClr val="0000C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spcAft>
                <a:spcPts val="0"/>
              </a:spcAft>
            </a:pPr>
            <a:r>
              <a:rPr lang="en-US" sz="2000" b="1" smtClean="0">
                <a:solidFill>
                  <a:srgbClr val="C00000"/>
                </a:solidFill>
              </a:rPr>
              <a:t>3. </a:t>
            </a:r>
            <a:r>
              <a:rPr lang="en-US" sz="2000" b="1" smtClean="0">
                <a:solidFill>
                  <a:srgbClr val="0000CC"/>
                </a:solidFill>
              </a:rPr>
              <a:t>Tổ chức khám sức khoẻ học sinh (theo điều 9 Thông tư 13)</a:t>
            </a:r>
            <a:endParaRPr lang="en-US" sz="2000" b="1" smtClean="0">
              <a:solidFill>
                <a:srgbClr val="0000CC"/>
              </a:solidFill>
            </a:endParaRPr>
          </a:p>
        </p:txBody>
      </p:sp>
      <p:sp>
        <p:nvSpPr>
          <p:cNvPr id="7" name="Rounded Rectangle 6"/>
          <p:cNvSpPr/>
          <p:nvPr/>
        </p:nvSpPr>
        <p:spPr bwMode="auto">
          <a:xfrm>
            <a:off x="457200" y="4953000"/>
            <a:ext cx="2362200" cy="1143000"/>
          </a:xfrm>
          <a:prstGeom prst="roundRect">
            <a:avLst/>
          </a:prstGeom>
          <a:solidFill>
            <a:schemeClr val="bg1"/>
          </a:solidFill>
          <a:ln w="9525" cap="flat" cmpd="sng" algn="ctr">
            <a:solidFill>
              <a:srgbClr val="0000CC"/>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spcAft>
                <a:spcPts val="0"/>
              </a:spcAft>
            </a:pPr>
            <a:r>
              <a:rPr lang="en-US" sz="2000" b="1" smtClean="0">
                <a:solidFill>
                  <a:srgbClr val="C00000"/>
                </a:solidFill>
              </a:rPr>
              <a:t>6. </a:t>
            </a:r>
            <a:r>
              <a:rPr lang="en-US" sz="2000" b="1" smtClean="0">
                <a:solidFill>
                  <a:srgbClr val="0000CC"/>
                </a:solidFill>
              </a:rPr>
              <a:t>Tổ chức các hoạt động tuyên truyền</a:t>
            </a:r>
            <a:endParaRPr lang="en-US" sz="2000" b="1" smtClean="0">
              <a:solidFill>
                <a:srgbClr val="0000CC"/>
              </a:solidFill>
            </a:endParaRPr>
          </a:p>
        </p:txBody>
      </p:sp>
      <p:sp>
        <p:nvSpPr>
          <p:cNvPr id="9" name="Rounded Rectangle 8"/>
          <p:cNvSpPr/>
          <p:nvPr/>
        </p:nvSpPr>
        <p:spPr bwMode="auto">
          <a:xfrm>
            <a:off x="3200400" y="5181600"/>
            <a:ext cx="2667000" cy="1447800"/>
          </a:xfrm>
          <a:prstGeom prst="roundRect">
            <a:avLst/>
          </a:prstGeom>
          <a:solidFill>
            <a:schemeClr val="bg1"/>
          </a:solidFill>
          <a:ln w="9525" cap="flat" cmpd="sng" algn="ctr">
            <a:solidFill>
              <a:srgbClr val="0000C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spcAft>
                <a:spcPts val="0"/>
              </a:spcAft>
            </a:pPr>
            <a:r>
              <a:rPr lang="en-US" sz="2000" b="1" smtClean="0">
                <a:solidFill>
                  <a:srgbClr val="C00000"/>
                </a:solidFill>
              </a:rPr>
              <a:t>5. </a:t>
            </a:r>
            <a:r>
              <a:rPr lang="en-US" sz="2000" b="1" smtClean="0">
                <a:solidFill>
                  <a:srgbClr val="0000CC"/>
                </a:solidFill>
              </a:rPr>
              <a:t>Tổ chức thực hành vệ sinh cá nhân, VSMT, PCDB,…</a:t>
            </a:r>
            <a:endParaRPr lang="en-US" sz="2000" b="1" smtClean="0">
              <a:solidFill>
                <a:srgbClr val="0000CC"/>
              </a:solidFill>
            </a:endParaRPr>
          </a:p>
        </p:txBody>
      </p:sp>
      <p:sp>
        <p:nvSpPr>
          <p:cNvPr id="11" name="Rounded Rectangle 10"/>
          <p:cNvSpPr/>
          <p:nvPr/>
        </p:nvSpPr>
        <p:spPr bwMode="auto">
          <a:xfrm>
            <a:off x="76200" y="3200400"/>
            <a:ext cx="2514600" cy="838200"/>
          </a:xfrm>
          <a:prstGeom prst="roundRect">
            <a:avLst/>
          </a:prstGeom>
          <a:solidFill>
            <a:schemeClr val="bg1"/>
          </a:solidFill>
          <a:ln w="9525" cap="flat" cmpd="sng" algn="ctr">
            <a:solidFill>
              <a:srgbClr val="0000C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spcAft>
                <a:spcPts val="0"/>
              </a:spcAft>
            </a:pPr>
            <a:r>
              <a:rPr lang="en-US" sz="2000" b="1" smtClean="0">
                <a:solidFill>
                  <a:srgbClr val="C00000"/>
                </a:solidFill>
              </a:rPr>
              <a:t>7. </a:t>
            </a:r>
            <a:r>
              <a:rPr lang="en-US" sz="2000" b="1" smtClean="0">
                <a:solidFill>
                  <a:srgbClr val="0000CC"/>
                </a:solidFill>
              </a:rPr>
              <a:t>Thực hiện chỉ tiêu Bảo hiểm Y tế</a:t>
            </a:r>
            <a:endParaRPr lang="en-US" sz="2000" b="1" smtClean="0">
              <a:solidFill>
                <a:srgbClr val="0000CC"/>
              </a:solidFill>
            </a:endParaRPr>
          </a:p>
        </p:txBody>
      </p:sp>
      <p:sp>
        <p:nvSpPr>
          <p:cNvPr id="12" name="Rounded Rectangle 11"/>
          <p:cNvSpPr/>
          <p:nvPr/>
        </p:nvSpPr>
        <p:spPr bwMode="auto">
          <a:xfrm>
            <a:off x="6324600" y="4572000"/>
            <a:ext cx="2590800" cy="1219200"/>
          </a:xfrm>
          <a:prstGeom prst="roundRect">
            <a:avLst/>
          </a:prstGeom>
          <a:solidFill>
            <a:schemeClr val="bg1"/>
          </a:solidFill>
          <a:ln w="9525" cap="flat" cmpd="sng" algn="ctr">
            <a:solidFill>
              <a:srgbClr val="0000C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spcAft>
                <a:spcPts val="0"/>
              </a:spcAft>
            </a:pPr>
            <a:r>
              <a:rPr lang="en-US" sz="2000" b="1" smtClean="0">
                <a:solidFill>
                  <a:srgbClr val="C00000"/>
                </a:solidFill>
              </a:rPr>
              <a:t>4. </a:t>
            </a:r>
            <a:r>
              <a:rPr lang="en-US" sz="2000" b="1" smtClean="0">
                <a:solidFill>
                  <a:srgbClr val="0000CC"/>
                </a:solidFill>
              </a:rPr>
              <a:t>Thực hiện tốt các quy định về ATTP, PCDB</a:t>
            </a:r>
            <a:endParaRPr lang="en-US" sz="2000" b="1" smtClean="0">
              <a:solidFill>
                <a:srgbClr val="0000CC"/>
              </a:solidFill>
            </a:endParaRPr>
          </a:p>
        </p:txBody>
      </p:sp>
      <p:pic>
        <p:nvPicPr>
          <p:cNvPr id="165890" name="Picture 2" descr="Phòng Giáo Dục Và Đào Tạo quận Thanh Xuân"/>
          <p:cNvPicPr>
            <a:picLocks noChangeAspect="1" noChangeArrowheads="1"/>
          </p:cNvPicPr>
          <p:nvPr/>
        </p:nvPicPr>
        <p:blipFill>
          <a:blip r:embed="rId2" cstate="print"/>
          <a:srcRect/>
          <a:stretch>
            <a:fillRect/>
          </a:stretch>
        </p:blipFill>
        <p:spPr bwMode="auto">
          <a:xfrm>
            <a:off x="3352800" y="2590800"/>
            <a:ext cx="2312103" cy="1617546"/>
          </a:xfrm>
          <a:prstGeom prst="rect">
            <a:avLst/>
          </a:prstGeom>
          <a:noFill/>
        </p:spPr>
      </p:pic>
      <p:cxnSp>
        <p:nvCxnSpPr>
          <p:cNvPr id="14" name="Straight Arrow Connector 13"/>
          <p:cNvCxnSpPr/>
          <p:nvPr/>
        </p:nvCxnSpPr>
        <p:spPr bwMode="auto">
          <a:xfrm rot="10800000">
            <a:off x="2743200" y="1905000"/>
            <a:ext cx="914400" cy="609600"/>
          </a:xfrm>
          <a:prstGeom prst="straightConnector1">
            <a:avLst/>
          </a:prstGeom>
          <a:solidFill>
            <a:schemeClr val="accent1"/>
          </a:solidFill>
          <a:ln w="38100" cap="flat" cmpd="sng" algn="ctr">
            <a:solidFill>
              <a:schemeClr val="tx1"/>
            </a:solidFill>
            <a:prstDash val="solid"/>
            <a:round/>
            <a:headEnd type="none" w="med" len="med"/>
            <a:tailEnd type="arrow"/>
          </a:ln>
          <a:effectLst/>
        </p:spPr>
      </p:cxnSp>
      <p:cxnSp>
        <p:nvCxnSpPr>
          <p:cNvPr id="15" name="Straight Arrow Connector 14"/>
          <p:cNvCxnSpPr/>
          <p:nvPr/>
        </p:nvCxnSpPr>
        <p:spPr bwMode="auto">
          <a:xfrm flipV="1">
            <a:off x="5334000" y="1828800"/>
            <a:ext cx="990600" cy="685800"/>
          </a:xfrm>
          <a:prstGeom prst="straightConnector1">
            <a:avLst/>
          </a:prstGeom>
          <a:solidFill>
            <a:schemeClr val="accent1"/>
          </a:solidFill>
          <a:ln w="38100" cap="flat" cmpd="sng" algn="ctr">
            <a:solidFill>
              <a:schemeClr val="tx1"/>
            </a:solidFill>
            <a:prstDash val="solid"/>
            <a:round/>
            <a:headEnd type="none" w="med" len="med"/>
            <a:tailEnd type="arrow"/>
          </a:ln>
          <a:effectLst/>
        </p:spPr>
      </p:cxnSp>
      <p:cxnSp>
        <p:nvCxnSpPr>
          <p:cNvPr id="18" name="Straight Arrow Connector 17"/>
          <p:cNvCxnSpPr/>
          <p:nvPr/>
        </p:nvCxnSpPr>
        <p:spPr bwMode="auto">
          <a:xfrm rot="10800000">
            <a:off x="2667000" y="3429000"/>
            <a:ext cx="609600" cy="1588"/>
          </a:xfrm>
          <a:prstGeom prst="straightConnector1">
            <a:avLst/>
          </a:prstGeom>
          <a:solidFill>
            <a:schemeClr val="accent1"/>
          </a:solidFill>
          <a:ln w="38100" cap="flat" cmpd="sng" algn="ctr">
            <a:solidFill>
              <a:schemeClr val="tx1"/>
            </a:solidFill>
            <a:prstDash val="solid"/>
            <a:round/>
            <a:headEnd type="none" w="med" len="med"/>
            <a:tailEnd type="arrow"/>
          </a:ln>
          <a:effectLst/>
        </p:spPr>
      </p:cxnSp>
      <p:cxnSp>
        <p:nvCxnSpPr>
          <p:cNvPr id="20" name="Straight Arrow Connector 19"/>
          <p:cNvCxnSpPr/>
          <p:nvPr/>
        </p:nvCxnSpPr>
        <p:spPr bwMode="auto">
          <a:xfrm>
            <a:off x="5715000" y="3427412"/>
            <a:ext cx="609600" cy="1588"/>
          </a:xfrm>
          <a:prstGeom prst="straightConnector1">
            <a:avLst/>
          </a:prstGeom>
          <a:solidFill>
            <a:schemeClr val="accent1"/>
          </a:solidFill>
          <a:ln w="38100" cap="flat" cmpd="sng" algn="ctr">
            <a:solidFill>
              <a:schemeClr val="tx1"/>
            </a:solidFill>
            <a:prstDash val="solid"/>
            <a:round/>
            <a:headEnd type="none" w="med" len="med"/>
            <a:tailEnd type="arrow"/>
          </a:ln>
          <a:effectLst/>
        </p:spPr>
      </p:cxnSp>
      <p:cxnSp>
        <p:nvCxnSpPr>
          <p:cNvPr id="22" name="Straight Arrow Connector 21"/>
          <p:cNvCxnSpPr/>
          <p:nvPr/>
        </p:nvCxnSpPr>
        <p:spPr bwMode="auto">
          <a:xfrm rot="10800000" flipV="1">
            <a:off x="2667000" y="4267200"/>
            <a:ext cx="1066800" cy="685800"/>
          </a:xfrm>
          <a:prstGeom prst="straightConnector1">
            <a:avLst/>
          </a:prstGeom>
          <a:solidFill>
            <a:schemeClr val="accent1"/>
          </a:solidFill>
          <a:ln w="38100" cap="flat" cmpd="sng" algn="ctr">
            <a:solidFill>
              <a:schemeClr val="tx1"/>
            </a:solidFill>
            <a:prstDash val="solid"/>
            <a:round/>
            <a:headEnd type="none" w="med" len="med"/>
            <a:tailEnd type="arrow"/>
          </a:ln>
          <a:effectLst/>
        </p:spPr>
      </p:cxnSp>
      <p:cxnSp>
        <p:nvCxnSpPr>
          <p:cNvPr id="24" name="Straight Arrow Connector 23"/>
          <p:cNvCxnSpPr/>
          <p:nvPr/>
        </p:nvCxnSpPr>
        <p:spPr bwMode="auto">
          <a:xfrm rot="5400000">
            <a:off x="4076700" y="4686300"/>
            <a:ext cx="838200" cy="1588"/>
          </a:xfrm>
          <a:prstGeom prst="straightConnector1">
            <a:avLst/>
          </a:prstGeom>
          <a:solidFill>
            <a:schemeClr val="accent1"/>
          </a:solidFill>
          <a:ln w="38100" cap="flat" cmpd="sng" algn="ctr">
            <a:solidFill>
              <a:schemeClr val="tx1"/>
            </a:solidFill>
            <a:prstDash val="solid"/>
            <a:round/>
            <a:headEnd type="none" w="med" len="med"/>
            <a:tailEnd type="arrow"/>
          </a:ln>
          <a:effectLst/>
        </p:spPr>
      </p:cxnSp>
      <p:cxnSp>
        <p:nvCxnSpPr>
          <p:cNvPr id="26" name="Straight Arrow Connector 25"/>
          <p:cNvCxnSpPr/>
          <p:nvPr/>
        </p:nvCxnSpPr>
        <p:spPr bwMode="auto">
          <a:xfrm>
            <a:off x="5334000" y="4229100"/>
            <a:ext cx="1066800" cy="876300"/>
          </a:xfrm>
          <a:prstGeom prst="straightConnector1">
            <a:avLst/>
          </a:prstGeom>
          <a:solidFill>
            <a:schemeClr val="accent1"/>
          </a:solidFill>
          <a:ln w="38100" cap="flat" cmpd="sng" algn="ctr">
            <a:solidFill>
              <a:schemeClr val="tx1"/>
            </a:solidFill>
            <a:prstDash val="solid"/>
            <a:round/>
            <a:headEnd type="none" w="med" len="med"/>
            <a:tailEnd type="arrow"/>
          </a:ln>
          <a:effectLst/>
        </p:spPr>
      </p:cxn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4" presetClass="entr" presetSubtype="16"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ox(in)">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0" fill="hold" grpId="0" nodeType="click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500" fill="hold"/>
                                        <p:tgtEl>
                                          <p:spTgt spid="7"/>
                                        </p:tgtEl>
                                        <p:attrNameLst>
                                          <p:attrName>ppt_w</p:attrName>
                                        </p:attrNameLst>
                                      </p:cBhvr>
                                      <p:tavLst>
                                        <p:tav tm="0">
                                          <p:val>
                                            <p:fltVal val="0"/>
                                          </p:val>
                                        </p:tav>
                                        <p:tav tm="100000">
                                          <p:val>
                                            <p:strVal val="#ppt_w"/>
                                          </p:val>
                                        </p:tav>
                                      </p:tavLst>
                                    </p:anim>
                                    <p:anim calcmode="lin" valueType="num">
                                      <p:cBhvr>
                                        <p:cTn id="41" dur="500" fill="hold"/>
                                        <p:tgtEl>
                                          <p:spTgt spid="7"/>
                                        </p:tgtEl>
                                        <p:attrNameLst>
                                          <p:attrName>ppt_h</p:attrName>
                                        </p:attrNameLst>
                                      </p:cBhvr>
                                      <p:tavLst>
                                        <p:tav tm="0">
                                          <p:val>
                                            <p:fltVal val="0"/>
                                          </p:val>
                                        </p:tav>
                                        <p:tav tm="100000">
                                          <p:val>
                                            <p:strVal val="#ppt_h"/>
                                          </p:val>
                                        </p:tav>
                                      </p:tavLst>
                                    </p:anim>
                                    <p:animEffect transition="in" filter="fade">
                                      <p:cBhvr>
                                        <p:cTn id="42" dur="5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ppt_w</p:attrName>
                                        </p:attrNameLst>
                                      </p:cBhvr>
                                      <p:tavLst>
                                        <p:tav tm="0">
                                          <p:val>
                                            <p:fltVal val="0"/>
                                          </p:val>
                                        </p:tav>
                                        <p:tav tm="100000">
                                          <p:val>
                                            <p:strVal val="#ppt_w"/>
                                          </p:val>
                                        </p:tav>
                                      </p:tavLst>
                                    </p:anim>
                                    <p:anim calcmode="lin" valueType="num">
                                      <p:cBhvr>
                                        <p:cTn id="48" dur="500" fill="hold"/>
                                        <p:tgtEl>
                                          <p:spTgt spid="11"/>
                                        </p:tgtEl>
                                        <p:attrNameLst>
                                          <p:attrName>ppt_h</p:attrName>
                                        </p:attrNameLst>
                                      </p:cBhvr>
                                      <p:tavLst>
                                        <p:tav tm="0">
                                          <p:val>
                                            <p:fltVal val="0"/>
                                          </p:val>
                                        </p:tav>
                                        <p:tav tm="100000">
                                          <p:val>
                                            <p:strVal val="#ppt_h"/>
                                          </p:val>
                                        </p:tav>
                                      </p:tavLst>
                                    </p:anim>
                                    <p:animEffect transition="in" filter="fade">
                                      <p:cBhvr>
                                        <p:cTn id="4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animBg="1"/>
      <p:bldP spid="6" grpId="0" animBg="1"/>
      <p:bldP spid="7" grpId="0" animBg="1"/>
      <p:bldP spid="9" grpId="0" animBg="1"/>
      <p:bldP spid="11" grpId="0" animBg="1"/>
      <p:bldP spid="12" grpId="0" animBg="1"/>
    </p:bldLst>
  </p:timing>
</p:sld>
</file>

<file path=ppt/theme/theme1.xml><?xml version="1.0" encoding="utf-8"?>
<a:theme xmlns:a="http://schemas.openxmlformats.org/drawingml/2006/main" name="Default Design">
  <a:themeElements>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7917</TotalTime>
  <Words>2991</Words>
  <Application>Microsoft Office PowerPoint</Application>
  <PresentationFormat>On-screen Show (4:3)</PresentationFormat>
  <Paragraphs>198</Paragraphs>
  <Slides>55</Slides>
  <Notes>10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55</vt:i4>
      </vt:variant>
    </vt:vector>
  </HeadingPairs>
  <TitlesOfParts>
    <vt:vector size="57" baseType="lpstr">
      <vt:lpstr>Default Design</vt:lpstr>
      <vt:lpstr>Image</vt:lpstr>
      <vt:lpstr>TẬP HUẤN KỸ NĂNG THAM MƯU VÀ TRIỂN KHAI CÁC HOẠT ĐỘNG ĐẢM BẢO AN TOÀN THỰC PHẨM, PHÒNG CHỐNG DỊCH BỆNH  TẠI TRƯỜNG HỌC</vt:lpstr>
      <vt:lpstr>Slide 2</vt:lpstr>
      <vt:lpstr>Phần 1:  CÁC VĂN BẢN CHỈ ĐẠO LIÊN QUAN ĐẾN  CÔNG TÁC Y TẾ HỌC ĐƯỜNG</vt:lpstr>
      <vt:lpstr>Slide 4</vt:lpstr>
      <vt:lpstr>Slide 5</vt:lpstr>
      <vt:lpstr>Slide 6</vt:lpstr>
      <vt:lpstr>Slide 7</vt:lpstr>
      <vt:lpstr>Phần 2:  KỸ NĂNG THAM MƯU VÀ TRIỂN KHAI  CÁC HOẠT ĐỘNG Y TẾ TẠI TRƯỜNG HỌC</vt:lpstr>
      <vt:lpstr>Slide 9</vt:lpstr>
      <vt:lpstr>Slide 10</vt:lpstr>
      <vt:lpstr>Slide 11</vt:lpstr>
      <vt:lpstr>Slide 12</vt:lpstr>
      <vt:lpstr>Slide 13</vt:lpstr>
      <vt:lpstr>Slide 14</vt:lpstr>
      <vt:lpstr>Slide 15</vt:lpstr>
      <vt:lpstr>Slide 16</vt:lpstr>
      <vt:lpstr>Phần 1: CÁC ĐIỀU KIỆN ĐẢM BẢO AN TOÀN THỰC PHẨM</vt:lpstr>
      <vt:lpstr>Slide 18</vt:lpstr>
      <vt:lpstr>Slide 19</vt:lpstr>
      <vt:lpstr>Slide 20</vt:lpstr>
      <vt:lpstr>Slide 21</vt:lpstr>
      <vt:lpstr>Slide 22</vt:lpstr>
      <vt:lpstr>Slide 23</vt:lpstr>
      <vt:lpstr>Slide 24</vt:lpstr>
      <vt:lpstr>Slide 25</vt:lpstr>
      <vt:lpstr>Phần 2: CÁC MỐI NGUY VỀ AN TOÀN THỰC PHẨM</vt:lpstr>
      <vt:lpstr>Slide 27</vt:lpstr>
      <vt:lpstr>Phần 2: CÁC MỐI NGUY VỀ  AN TOÀN THỰC PHẨM</vt:lpstr>
      <vt:lpstr>Phần 3: THỰC HÀNH TỐT VỆ SINH  AN TOÀN THỰC PHẨM </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                          </vt:lpstr>
      <vt:lpstr>Slide 44</vt:lpstr>
      <vt:lpstr>   </vt:lpstr>
      <vt:lpstr>Slide 46</vt:lpstr>
      <vt:lpstr>   Phần 4: NGHỊ ĐỊNH 115/2018/NĐ-CP CỦA CHÍNH PHỦ QUY ĐỊNH XỬ PHẠT VI PHẠM HÀNH CHÍNH  VỀ AN TOÀN THỰC PHẨM    </vt:lpstr>
      <vt:lpstr>Slide 48</vt:lpstr>
      <vt:lpstr>Slide 49</vt:lpstr>
      <vt:lpstr>Slide 50</vt:lpstr>
      <vt:lpstr>Slide 51</vt:lpstr>
      <vt:lpstr>Slide 52</vt:lpstr>
      <vt:lpstr>Slide 53</vt:lpstr>
      <vt:lpstr>Slide 54</vt:lpstr>
      <vt:lpstr>TRÂN TRỌNG CẢM ƠN!</vt:lpstr>
    </vt:vector>
  </TitlesOfParts>
  <Company>PHÒNG Y TẾ</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CÔNG TÁC</dc:title>
  <dc:creator>DINYH QUYET</dc:creator>
  <cp:lastModifiedBy>Sky123.Org</cp:lastModifiedBy>
  <cp:revision>529</cp:revision>
  <dcterms:created xsi:type="dcterms:W3CDTF">2015-09-18T08:34:27Z</dcterms:created>
  <dcterms:modified xsi:type="dcterms:W3CDTF">2020-09-25T07:15:29Z</dcterms:modified>
</cp:coreProperties>
</file>