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8"/>
  </p:notesMasterIdLst>
  <p:sldIdLst>
    <p:sldId id="328" r:id="rId2"/>
    <p:sldId id="327" r:id="rId3"/>
    <p:sldId id="331" r:id="rId4"/>
    <p:sldId id="308" r:id="rId5"/>
    <p:sldId id="336" r:id="rId6"/>
    <p:sldId id="338" r:id="rId7"/>
    <p:sldId id="304" r:id="rId8"/>
    <p:sldId id="339" r:id="rId9"/>
    <p:sldId id="340" r:id="rId10"/>
    <p:sldId id="343" r:id="rId11"/>
    <p:sldId id="344" r:id="rId12"/>
    <p:sldId id="312" r:id="rId13"/>
    <p:sldId id="345" r:id="rId14"/>
    <p:sldId id="355" r:id="rId15"/>
    <p:sldId id="356" r:id="rId16"/>
    <p:sldId id="346"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1FFC0"/>
    <a:srgbClr val="AF2B5A"/>
    <a:srgbClr val="E8B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p:cViewPr varScale="1">
        <p:scale>
          <a:sx n="69" d="100"/>
          <a:sy n="69" d="100"/>
        </p:scale>
        <p:origin x="1410" y="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11/11/2022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8679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054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97458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74850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204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40919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23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744" y="188640"/>
            <a:ext cx="4816257" cy="768163"/>
          </a:xfrm>
          <a:prstGeom prst="rect">
            <a:avLst/>
          </a:prstGeom>
        </p:spPr>
      </p:pic>
      <p:sp>
        <p:nvSpPr>
          <p:cNvPr id="8" name="TextBox 7"/>
          <p:cNvSpPr txBox="1"/>
          <p:nvPr/>
        </p:nvSpPr>
        <p:spPr>
          <a:xfrm>
            <a:off x="1475656" y="2564904"/>
            <a:ext cx="6768752" cy="2062103"/>
          </a:xfrm>
          <a:prstGeom prst="rect">
            <a:avLst/>
          </a:prstGeom>
          <a:noFill/>
        </p:spPr>
        <p:txBody>
          <a:bodyPr wrap="square" rtlCol="0">
            <a:spAutoFit/>
          </a:bodyPr>
          <a:lstStyle/>
          <a:p>
            <a:pPr algn="ctr"/>
            <a:r>
              <a:rPr lang="en-US" sz="3200" smtClean="0"/>
              <a:t> </a:t>
            </a:r>
            <a:r>
              <a:rPr lang="en-US" sz="3200" smtClean="0">
                <a:solidFill>
                  <a:srgbClr val="FF0000"/>
                </a:solidFill>
              </a:rPr>
              <a:t>LĨNH VỰC PHÁT TRIỂN NHẬN THỨC </a:t>
            </a:r>
          </a:p>
          <a:p>
            <a:pPr algn="ctr"/>
            <a:r>
              <a:rPr lang="en-US" sz="3200" smtClean="0">
                <a:solidFill>
                  <a:srgbClr val="FF0000"/>
                </a:solidFill>
              </a:rPr>
              <a:t>Đề tài : Một số nghề phổ biến</a:t>
            </a:r>
          </a:p>
          <a:p>
            <a:pPr algn="ctr"/>
            <a:r>
              <a:rPr lang="en-US" sz="3200" smtClean="0">
                <a:solidFill>
                  <a:srgbClr val="FF0000"/>
                </a:solidFill>
              </a:rPr>
              <a:t>Lứa tuổi: 5-6 tuổi</a:t>
            </a:r>
          </a:p>
          <a:p>
            <a:pPr algn="ctr"/>
            <a:r>
              <a:rPr lang="en-US" sz="3200" smtClean="0">
                <a:solidFill>
                  <a:srgbClr val="FF0000"/>
                </a:solidFill>
              </a:rPr>
              <a:t>Người thực hiện: Chu Thị Thanh Hoa</a:t>
            </a:r>
          </a:p>
        </p:txBody>
      </p:sp>
    </p:spTree>
    <p:extLst>
      <p:ext uri="{BB962C8B-B14F-4D97-AF65-F5344CB8AC3E}">
        <p14:creationId xmlns:p14="http://schemas.microsoft.com/office/powerpoint/2010/main" val="302737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843BF-8071-4B96-9600-A044D1AC9048}"/>
              </a:ext>
            </a:extLst>
          </p:cNvPr>
          <p:cNvPicPr>
            <a:picLocks noChangeAspect="1"/>
          </p:cNvPicPr>
          <p:nvPr/>
        </p:nvPicPr>
        <p:blipFill>
          <a:blip r:embed="rId2"/>
          <a:stretch>
            <a:fillRect/>
          </a:stretch>
        </p:blipFill>
        <p:spPr>
          <a:xfrm>
            <a:off x="254496" y="1196753"/>
            <a:ext cx="4173488" cy="2448272"/>
          </a:xfrm>
          <a:prstGeom prst="rect">
            <a:avLst/>
          </a:prstGeom>
        </p:spPr>
      </p:pic>
      <p:pic>
        <p:nvPicPr>
          <p:cNvPr id="7" name="Picture 6">
            <a:extLst>
              <a:ext uri="{FF2B5EF4-FFF2-40B4-BE49-F238E27FC236}">
                <a16:creationId xmlns:a16="http://schemas.microsoft.com/office/drawing/2014/main" id="{60DF2D93-DCB2-43BB-B965-58D0A67E1408}"/>
              </a:ext>
            </a:extLst>
          </p:cNvPr>
          <p:cNvPicPr>
            <a:picLocks noChangeAspect="1"/>
          </p:cNvPicPr>
          <p:nvPr/>
        </p:nvPicPr>
        <p:blipFill>
          <a:blip r:embed="rId3"/>
          <a:stretch>
            <a:fillRect/>
          </a:stretch>
        </p:blipFill>
        <p:spPr>
          <a:xfrm>
            <a:off x="254496" y="3861048"/>
            <a:ext cx="3734146" cy="2808312"/>
          </a:xfrm>
          <a:prstGeom prst="rect">
            <a:avLst/>
          </a:prstGeom>
        </p:spPr>
      </p:pic>
      <p:pic>
        <p:nvPicPr>
          <p:cNvPr id="8" name="Picture 7">
            <a:extLst>
              <a:ext uri="{FF2B5EF4-FFF2-40B4-BE49-F238E27FC236}">
                <a16:creationId xmlns:a16="http://schemas.microsoft.com/office/drawing/2014/main" id="{FB6B2B1F-C63C-41DC-A41D-36965F4D4E6D}"/>
              </a:ext>
            </a:extLst>
          </p:cNvPr>
          <p:cNvPicPr>
            <a:picLocks noChangeAspect="1"/>
          </p:cNvPicPr>
          <p:nvPr/>
        </p:nvPicPr>
        <p:blipFill>
          <a:blip r:embed="rId4"/>
          <a:stretch>
            <a:fillRect/>
          </a:stretch>
        </p:blipFill>
        <p:spPr>
          <a:xfrm>
            <a:off x="5220072" y="1496953"/>
            <a:ext cx="3312368" cy="1295400"/>
          </a:xfrm>
          <a:prstGeom prst="rect">
            <a:avLst/>
          </a:prstGeom>
        </p:spPr>
      </p:pic>
      <p:pic>
        <p:nvPicPr>
          <p:cNvPr id="9" name="Picture 8">
            <a:extLst>
              <a:ext uri="{FF2B5EF4-FFF2-40B4-BE49-F238E27FC236}">
                <a16:creationId xmlns:a16="http://schemas.microsoft.com/office/drawing/2014/main" id="{41DC0261-BC58-421B-908E-FF5506624167}"/>
              </a:ext>
            </a:extLst>
          </p:cNvPr>
          <p:cNvPicPr>
            <a:picLocks noChangeAspect="1"/>
          </p:cNvPicPr>
          <p:nvPr/>
        </p:nvPicPr>
        <p:blipFill>
          <a:blip r:embed="rId5"/>
          <a:stretch>
            <a:fillRect/>
          </a:stretch>
        </p:blipFill>
        <p:spPr>
          <a:xfrm>
            <a:off x="4716016" y="3861048"/>
            <a:ext cx="4173488" cy="2490744"/>
          </a:xfrm>
          <a:prstGeom prst="rect">
            <a:avLst/>
          </a:prstGeom>
        </p:spPr>
      </p:pic>
      <p:sp>
        <p:nvSpPr>
          <p:cNvPr id="11" name="Rectangle 10">
            <a:extLst>
              <a:ext uri="{FF2B5EF4-FFF2-40B4-BE49-F238E27FC236}">
                <a16:creationId xmlns:a16="http://schemas.microsoft.com/office/drawing/2014/main" id="{D0449D59-941E-4482-AF6C-B89826A37F67}"/>
              </a:ext>
            </a:extLst>
          </p:cNvPr>
          <p:cNvSpPr/>
          <p:nvPr/>
        </p:nvSpPr>
        <p:spPr>
          <a:xfrm>
            <a:off x="319724" y="105879"/>
            <a:ext cx="8428739" cy="769441"/>
          </a:xfrm>
          <a:prstGeom prst="rect">
            <a:avLst/>
          </a:prstGeom>
          <a:noFill/>
        </p:spPr>
        <p:txBody>
          <a:bodyPr wrap="square" lIns="91440" tIns="45720" rIns="91440" bIns="45720">
            <a:spAutoFit/>
          </a:bodyPr>
          <a:lstStyle/>
          <a:p>
            <a:pPr algn="ctr"/>
            <a:r>
              <a:rPr lang="vi-VN" sz="4400" b="0" cap="none" spc="0" dirty="0">
                <a:ln w="0"/>
                <a:effectLst>
                  <a:outerShdw blurRad="38100" dist="25400" dir="5400000" algn="ctr" rotWithShape="0">
                    <a:srgbClr val="6E747A">
                      <a:alpha val="43000"/>
                    </a:srgbClr>
                  </a:outerShdw>
                </a:effectLst>
              </a:rPr>
              <a:t>Dụng cụ khám bệnh của bác sĩ</a:t>
            </a:r>
            <a:endParaRPr lang="en-US" sz="4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08330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94C76B-0212-4CDA-BB97-F5E507C6BEE9}"/>
              </a:ext>
            </a:extLst>
          </p:cNvPr>
          <p:cNvSpPr txBox="1"/>
          <p:nvPr/>
        </p:nvSpPr>
        <p:spPr>
          <a:xfrm>
            <a:off x="1043608" y="2420888"/>
            <a:ext cx="7056784" cy="3108543"/>
          </a:xfrm>
          <a:prstGeom prst="rect">
            <a:avLst/>
          </a:prstGeom>
          <a:noFill/>
        </p:spPr>
        <p:txBody>
          <a:bodyPr wrap="square">
            <a:spAutoFit/>
          </a:bodyPr>
          <a:lstStyle/>
          <a:p>
            <a:pPr algn="just"/>
            <a:r>
              <a:rPr lang="vi-VN" sz="2800" b="0" i="0" dirty="0">
                <a:solidFill>
                  <a:srgbClr val="333333"/>
                </a:solidFill>
                <a:effectLst/>
                <a:latin typeface="Arial" panose="020B0604020202020204" pitchFamily="34" charset="0"/>
                <a:cs typeface="Arial" panose="020B0604020202020204" pitchFamily="34" charset="0"/>
              </a:rPr>
              <a:t>	Hàng ngày bác sĩ làm việc ở bệnh viện. Khi làm việc bác sĩ mặc quần áo trắng, đội mũ màu trắng có chữ thập đỏ. Công việc hàng ngày là khám chữa bệnh cho tất cả mọi người. Vì vậy chúng mình phải biết yêu quí và kính trọng các bác sỹ và các cô y tá các con nhé.</a:t>
            </a:r>
            <a:endParaRPr lang="vi-VN" sz="2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B563311-F6F8-45EF-B2D6-F253B04B7123}"/>
              </a:ext>
            </a:extLst>
          </p:cNvPr>
          <p:cNvSpPr/>
          <p:nvPr/>
        </p:nvSpPr>
        <p:spPr>
          <a:xfrm>
            <a:off x="2747628" y="476672"/>
            <a:ext cx="3147016" cy="923330"/>
          </a:xfrm>
          <a:prstGeom prst="rect">
            <a:avLst/>
          </a:prstGeom>
          <a:noFill/>
        </p:spPr>
        <p:txBody>
          <a:bodyPr wrap="none" lIns="91440" tIns="45720" rIns="91440" bIns="45720">
            <a:spAutoFit/>
          </a:bodyPr>
          <a:lstStyle/>
          <a:p>
            <a:pPr algn="ctr"/>
            <a:r>
              <a:rPr lang="vi-VN" sz="5400" b="1" dirty="0">
                <a:ln w="0"/>
                <a:effectLst>
                  <a:outerShdw blurRad="38100" dist="25400" dir="5400000" algn="ctr" rotWithShape="0">
                    <a:srgbClr val="6E747A">
                      <a:alpha val="43000"/>
                    </a:srgbClr>
                  </a:outerShdw>
                </a:effectLst>
              </a:rPr>
              <a:t>Giáo 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063944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descr="3_c23fb"/>
          <p:cNvPicPr>
            <a:picLocks noChangeAspect="1" noChangeArrowheads="1"/>
          </p:cNvPicPr>
          <p:nvPr/>
        </p:nvPicPr>
        <p:blipFill>
          <a:blip r:embed="rId2"/>
          <a:srcRect/>
          <a:stretch>
            <a:fillRect/>
          </a:stretch>
        </p:blipFill>
        <p:spPr bwMode="auto">
          <a:xfrm>
            <a:off x="3024182" y="1285860"/>
            <a:ext cx="2743200" cy="2714644"/>
          </a:xfrm>
          <a:prstGeom prst="rect">
            <a:avLst/>
          </a:prstGeom>
          <a:noFill/>
          <a:ln w="9525">
            <a:noFill/>
            <a:miter lim="800000"/>
            <a:headEnd/>
            <a:tailEnd/>
          </a:ln>
        </p:spPr>
      </p:pic>
      <p:pic>
        <p:nvPicPr>
          <p:cNvPr id="200712" name="Picture 8" descr="Lai-Xe-tiet-kiem-xang1"/>
          <p:cNvPicPr>
            <a:picLocks noChangeAspect="1" noChangeArrowheads="1"/>
          </p:cNvPicPr>
          <p:nvPr/>
        </p:nvPicPr>
        <p:blipFill>
          <a:blip r:embed="rId3"/>
          <a:srcRect/>
          <a:stretch>
            <a:fillRect/>
          </a:stretch>
        </p:blipFill>
        <p:spPr bwMode="auto">
          <a:xfrm>
            <a:off x="3000364" y="4071942"/>
            <a:ext cx="2790836" cy="2214578"/>
          </a:xfrm>
          <a:prstGeom prst="rect">
            <a:avLst/>
          </a:prstGeom>
          <a:noFill/>
          <a:ln w="9525">
            <a:noFill/>
            <a:miter lim="800000"/>
            <a:headEnd/>
            <a:tailEnd/>
          </a:ln>
        </p:spPr>
      </p:pic>
      <p:pic>
        <p:nvPicPr>
          <p:cNvPr id="200714" name="Picture 10" descr="2301 csgt 3"/>
          <p:cNvPicPr>
            <a:picLocks noChangeAspect="1" noChangeArrowheads="1"/>
          </p:cNvPicPr>
          <p:nvPr/>
        </p:nvPicPr>
        <p:blipFill>
          <a:blip r:embed="rId4"/>
          <a:srcRect/>
          <a:stretch>
            <a:fillRect/>
          </a:stretch>
        </p:blipFill>
        <p:spPr bwMode="auto">
          <a:xfrm>
            <a:off x="5895964" y="4072660"/>
            <a:ext cx="3033754" cy="2214578"/>
          </a:xfrm>
          <a:prstGeom prst="rect">
            <a:avLst/>
          </a:prstGeom>
          <a:noFill/>
          <a:ln w="9525">
            <a:noFill/>
            <a:miter lim="800000"/>
            <a:headEnd/>
            <a:tailEnd/>
          </a:ln>
        </p:spPr>
      </p:pic>
      <p:pic>
        <p:nvPicPr>
          <p:cNvPr id="27653" name="Picture 13" descr="tả-bác-nông-dân-đang-gặt-lúa.png"/>
          <p:cNvPicPr>
            <a:picLocks noChangeAspect="1"/>
          </p:cNvPicPr>
          <p:nvPr/>
        </p:nvPicPr>
        <p:blipFill>
          <a:blip r:embed="rId5"/>
          <a:srcRect/>
          <a:stretch>
            <a:fillRect/>
          </a:stretch>
        </p:blipFill>
        <p:spPr bwMode="auto">
          <a:xfrm>
            <a:off x="161379" y="1276685"/>
            <a:ext cx="2743200" cy="2714644"/>
          </a:xfrm>
          <a:prstGeom prst="rect">
            <a:avLst/>
          </a:prstGeom>
          <a:noFill/>
          <a:ln w="9525">
            <a:noFill/>
            <a:miter lim="800000"/>
            <a:headEnd/>
            <a:tailEnd/>
          </a:ln>
        </p:spPr>
      </p:pic>
      <p:pic>
        <p:nvPicPr>
          <p:cNvPr id="27654" name="Picture 12" descr="C:\Users\lenovo\Desktop\2-chubodoitap4thexfactor6jpg1398759950-1398777061378-crop1398777201542p-crop1398777218453p.jpg"/>
          <p:cNvPicPr>
            <a:picLocks noChangeAspect="1" noChangeArrowheads="1"/>
          </p:cNvPicPr>
          <p:nvPr/>
        </p:nvPicPr>
        <p:blipFill>
          <a:blip r:embed="rId6"/>
          <a:srcRect/>
          <a:stretch>
            <a:fillRect/>
          </a:stretch>
        </p:blipFill>
        <p:spPr bwMode="auto">
          <a:xfrm>
            <a:off x="228600" y="4071942"/>
            <a:ext cx="2667000" cy="2214578"/>
          </a:xfrm>
          <a:prstGeom prst="rect">
            <a:avLst/>
          </a:prstGeom>
          <a:noFill/>
          <a:ln w="9525">
            <a:noFill/>
            <a:miter lim="800000"/>
            <a:headEnd/>
            <a:tailEnd/>
          </a:ln>
        </p:spPr>
      </p:pic>
      <p:pic>
        <p:nvPicPr>
          <p:cNvPr id="27655" name="Picture 13" descr="C:\Users\lenovo\Desktop\images565958_DSCN0181.jpg"/>
          <p:cNvPicPr>
            <a:picLocks noChangeAspect="1" noChangeArrowheads="1"/>
          </p:cNvPicPr>
          <p:nvPr/>
        </p:nvPicPr>
        <p:blipFill>
          <a:blip r:embed="rId7"/>
          <a:srcRect/>
          <a:stretch>
            <a:fillRect/>
          </a:stretch>
        </p:blipFill>
        <p:spPr bwMode="auto">
          <a:xfrm>
            <a:off x="5841205" y="1285860"/>
            <a:ext cx="3143272" cy="2714644"/>
          </a:xfrm>
          <a:prstGeom prst="rect">
            <a:avLst/>
          </a:prstGeom>
          <a:noFill/>
          <a:ln w="9525">
            <a:noFill/>
            <a:miter lim="800000"/>
            <a:headEnd/>
            <a:tailEnd/>
          </a:ln>
        </p:spPr>
      </p:pic>
      <p:sp>
        <p:nvSpPr>
          <p:cNvPr id="2" name="Rectangle 1">
            <a:extLst>
              <a:ext uri="{FF2B5EF4-FFF2-40B4-BE49-F238E27FC236}">
                <a16:creationId xmlns:a16="http://schemas.microsoft.com/office/drawing/2014/main" id="{D6E57D69-6825-4DCF-8D76-228182084D3B}"/>
              </a:ext>
            </a:extLst>
          </p:cNvPr>
          <p:cNvSpPr/>
          <p:nvPr/>
        </p:nvSpPr>
        <p:spPr>
          <a:xfrm>
            <a:off x="0" y="0"/>
            <a:ext cx="9144000" cy="98072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dirty="0">
                <a:solidFill>
                  <a:srgbClr val="CC0066"/>
                </a:solidFill>
                <a:latin typeface="Arial" panose="020B0604020202020204" pitchFamily="34" charset="0"/>
                <a:cs typeface="Arial" panose="020B0604020202020204" pitchFamily="34" charset="0"/>
              </a:rPr>
              <a:t>C, Mở rộng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53A0-72A7-4989-987B-0F9E7C692B65}"/>
              </a:ext>
            </a:extLst>
          </p:cNvPr>
          <p:cNvPicPr>
            <a:picLocks noChangeAspect="1"/>
          </p:cNvPicPr>
          <p:nvPr/>
        </p:nvPicPr>
        <p:blipFill>
          <a:blip r:embed="rId3"/>
          <a:stretch>
            <a:fillRect/>
          </a:stretch>
        </p:blipFill>
        <p:spPr>
          <a:xfrm>
            <a:off x="269597" y="1543257"/>
            <a:ext cx="2854906" cy="2376264"/>
          </a:xfrm>
          <a:prstGeom prst="rect">
            <a:avLst/>
          </a:prstGeom>
        </p:spPr>
      </p:pic>
      <p:pic>
        <p:nvPicPr>
          <p:cNvPr id="12" name="Picture 11">
            <a:extLst>
              <a:ext uri="{FF2B5EF4-FFF2-40B4-BE49-F238E27FC236}">
                <a16:creationId xmlns:a16="http://schemas.microsoft.com/office/drawing/2014/main" id="{8A382193-C209-44EA-9CF6-BCEC6F271012}"/>
              </a:ext>
            </a:extLst>
          </p:cNvPr>
          <p:cNvPicPr>
            <a:picLocks noChangeAspect="1"/>
          </p:cNvPicPr>
          <p:nvPr/>
        </p:nvPicPr>
        <p:blipFill>
          <a:blip r:embed="rId4"/>
          <a:stretch>
            <a:fillRect/>
          </a:stretch>
        </p:blipFill>
        <p:spPr>
          <a:xfrm>
            <a:off x="3137822" y="1558149"/>
            <a:ext cx="2854906" cy="2376263"/>
          </a:xfrm>
          <a:prstGeom prst="rect">
            <a:avLst/>
          </a:prstGeom>
        </p:spPr>
      </p:pic>
      <p:pic>
        <p:nvPicPr>
          <p:cNvPr id="14" name="Picture 13">
            <a:extLst>
              <a:ext uri="{FF2B5EF4-FFF2-40B4-BE49-F238E27FC236}">
                <a16:creationId xmlns:a16="http://schemas.microsoft.com/office/drawing/2014/main" id="{D8E73A7E-408A-43D2-8854-404CA22E544C}"/>
              </a:ext>
            </a:extLst>
          </p:cNvPr>
          <p:cNvPicPr>
            <a:picLocks noChangeAspect="1"/>
          </p:cNvPicPr>
          <p:nvPr/>
        </p:nvPicPr>
        <p:blipFill>
          <a:blip r:embed="rId5"/>
          <a:stretch>
            <a:fillRect/>
          </a:stretch>
        </p:blipFill>
        <p:spPr>
          <a:xfrm>
            <a:off x="6016141" y="1543257"/>
            <a:ext cx="2854906" cy="2376262"/>
          </a:xfrm>
          <a:prstGeom prst="rect">
            <a:avLst/>
          </a:prstGeom>
        </p:spPr>
      </p:pic>
      <p:pic>
        <p:nvPicPr>
          <p:cNvPr id="18" name="Picture 17">
            <a:extLst>
              <a:ext uri="{FF2B5EF4-FFF2-40B4-BE49-F238E27FC236}">
                <a16:creationId xmlns:a16="http://schemas.microsoft.com/office/drawing/2014/main" id="{D48B2553-1F7F-4120-BBD0-D3AB1CE9E77F}"/>
              </a:ext>
            </a:extLst>
          </p:cNvPr>
          <p:cNvPicPr>
            <a:picLocks noChangeAspect="1"/>
          </p:cNvPicPr>
          <p:nvPr/>
        </p:nvPicPr>
        <p:blipFill>
          <a:blip r:embed="rId6"/>
          <a:stretch>
            <a:fillRect/>
          </a:stretch>
        </p:blipFill>
        <p:spPr>
          <a:xfrm>
            <a:off x="269597" y="3948471"/>
            <a:ext cx="2854906" cy="2448272"/>
          </a:xfrm>
          <a:prstGeom prst="rect">
            <a:avLst/>
          </a:prstGeom>
        </p:spPr>
      </p:pic>
      <p:pic>
        <p:nvPicPr>
          <p:cNvPr id="20" name="Picture 19">
            <a:extLst>
              <a:ext uri="{FF2B5EF4-FFF2-40B4-BE49-F238E27FC236}">
                <a16:creationId xmlns:a16="http://schemas.microsoft.com/office/drawing/2014/main" id="{BBFA41F9-6D71-413E-9896-7F13E55CAC72}"/>
              </a:ext>
            </a:extLst>
          </p:cNvPr>
          <p:cNvPicPr>
            <a:picLocks noChangeAspect="1"/>
          </p:cNvPicPr>
          <p:nvPr/>
        </p:nvPicPr>
        <p:blipFill>
          <a:blip r:embed="rId7"/>
          <a:stretch>
            <a:fillRect/>
          </a:stretch>
        </p:blipFill>
        <p:spPr>
          <a:xfrm>
            <a:off x="3137822" y="3948471"/>
            <a:ext cx="2885260" cy="2448272"/>
          </a:xfrm>
          <a:prstGeom prst="rect">
            <a:avLst/>
          </a:prstGeom>
        </p:spPr>
      </p:pic>
      <p:pic>
        <p:nvPicPr>
          <p:cNvPr id="24" name="Picture 23">
            <a:extLst>
              <a:ext uri="{FF2B5EF4-FFF2-40B4-BE49-F238E27FC236}">
                <a16:creationId xmlns:a16="http://schemas.microsoft.com/office/drawing/2014/main" id="{96C86A2C-DB3B-41E3-B2F3-2E1D2A31063A}"/>
              </a:ext>
            </a:extLst>
          </p:cNvPr>
          <p:cNvPicPr>
            <a:picLocks noChangeAspect="1"/>
          </p:cNvPicPr>
          <p:nvPr/>
        </p:nvPicPr>
        <p:blipFill>
          <a:blip r:embed="rId8"/>
          <a:stretch>
            <a:fillRect/>
          </a:stretch>
        </p:blipFill>
        <p:spPr>
          <a:xfrm>
            <a:off x="6049493" y="3933102"/>
            <a:ext cx="2854906" cy="2463642"/>
          </a:xfrm>
          <a:prstGeom prst="rect">
            <a:avLst/>
          </a:prstGeom>
        </p:spPr>
      </p:pic>
      <p:sp>
        <p:nvSpPr>
          <p:cNvPr id="27" name="Rectangle 26">
            <a:extLst>
              <a:ext uri="{FF2B5EF4-FFF2-40B4-BE49-F238E27FC236}">
                <a16:creationId xmlns:a16="http://schemas.microsoft.com/office/drawing/2014/main" id="{F86A42F9-9F5A-4121-8265-C110CEB1A9DF}"/>
              </a:ext>
            </a:extLst>
          </p:cNvPr>
          <p:cNvSpPr/>
          <p:nvPr/>
        </p:nvSpPr>
        <p:spPr>
          <a:xfrm>
            <a:off x="2245412" y="55984"/>
            <a:ext cx="3884397" cy="1754326"/>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id="{47240840-89B9-4F17-835A-A962DD52D3E6}"/>
              </a:ext>
            </a:extLst>
          </p:cNvPr>
          <p:cNvSpPr/>
          <p:nvPr/>
        </p:nvSpPr>
        <p:spPr>
          <a:xfrm>
            <a:off x="261119" y="1558150"/>
            <a:ext cx="1121096" cy="346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id="{6BF04C5C-9C4D-41CA-964F-7EEBDE3AEA6B}"/>
              </a:ext>
            </a:extLst>
          </p:cNvPr>
          <p:cNvSpPr/>
          <p:nvPr/>
        </p:nvSpPr>
        <p:spPr>
          <a:xfrm>
            <a:off x="3226151" y="3560448"/>
            <a:ext cx="2615378" cy="359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id="{E074A18D-F513-4320-B507-5FE7F88DB99D}"/>
              </a:ext>
            </a:extLst>
          </p:cNvPr>
          <p:cNvSpPr/>
          <p:nvPr/>
        </p:nvSpPr>
        <p:spPr>
          <a:xfrm>
            <a:off x="6129809" y="3554044"/>
            <a:ext cx="1444791" cy="318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id="{6417EF48-67C9-4EDA-A10D-D1529B444E1E}"/>
              </a:ext>
            </a:extLst>
          </p:cNvPr>
          <p:cNvSpPr/>
          <p:nvPr/>
        </p:nvSpPr>
        <p:spPr>
          <a:xfrm>
            <a:off x="268762" y="4039939"/>
            <a:ext cx="1444791" cy="31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id="{881638F2-AB09-4E92-9314-1BF197F6C1E9}"/>
              </a:ext>
            </a:extLst>
          </p:cNvPr>
          <p:cNvSpPr/>
          <p:nvPr/>
        </p:nvSpPr>
        <p:spPr>
          <a:xfrm>
            <a:off x="3265506" y="4047073"/>
            <a:ext cx="1444791" cy="257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id="{C2DABB73-D835-4BAB-BAA5-F0EDBE1F9FAA}"/>
              </a:ext>
            </a:extLst>
          </p:cNvPr>
          <p:cNvSpPr/>
          <p:nvPr/>
        </p:nvSpPr>
        <p:spPr>
          <a:xfrm>
            <a:off x="7574600" y="3948471"/>
            <a:ext cx="1300775" cy="350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id="{CC4CBE77-A16D-48F2-8DCE-1AF5C06B3AF3}"/>
              </a:ext>
            </a:extLst>
          </p:cNvPr>
          <p:cNvSpPr/>
          <p:nvPr/>
        </p:nvSpPr>
        <p:spPr>
          <a:xfrm>
            <a:off x="278068" y="155814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id="{9735F9C9-5A4D-4FEB-986B-DBBA887EF260}"/>
              </a:ext>
            </a:extLst>
          </p:cNvPr>
          <p:cNvSpPr/>
          <p:nvPr/>
        </p:nvSpPr>
        <p:spPr>
          <a:xfrm>
            <a:off x="6056420" y="348933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id="{E0485211-57DC-45C8-9925-EF7ECEC7B5CC}"/>
              </a:ext>
            </a:extLst>
          </p:cNvPr>
          <p:cNvSpPr/>
          <p:nvPr/>
        </p:nvSpPr>
        <p:spPr>
          <a:xfrm>
            <a:off x="281632" y="4025232"/>
            <a:ext cx="1431921" cy="829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id="{B4C0DC1F-DAF6-41B9-B1CB-C1ED9F7F3B9F}"/>
              </a:ext>
            </a:extLst>
          </p:cNvPr>
          <p:cNvSpPr/>
          <p:nvPr/>
        </p:nvSpPr>
        <p:spPr>
          <a:xfrm>
            <a:off x="6545170" y="3958504"/>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id="{812B22D3-CB7F-44BE-AF77-6CC67A83684F}"/>
              </a:ext>
            </a:extLst>
          </p:cNvPr>
          <p:cNvSpPr/>
          <p:nvPr/>
        </p:nvSpPr>
        <p:spPr>
          <a:xfrm>
            <a:off x="3224753" y="3525726"/>
            <a:ext cx="2615378"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id="{BE8DC49B-8E70-437E-B137-A93B91720B01}"/>
              </a:ext>
            </a:extLst>
          </p:cNvPr>
          <p:cNvSpPr/>
          <p:nvPr/>
        </p:nvSpPr>
        <p:spPr>
          <a:xfrm>
            <a:off x="3273203" y="4053823"/>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id="{1C884E06-7DF7-4C45-88F7-56AFED8AE56A}"/>
              </a:ext>
            </a:extLst>
          </p:cNvPr>
          <p:cNvSpPr/>
          <p:nvPr/>
        </p:nvSpPr>
        <p:spPr>
          <a:xfrm>
            <a:off x="224356" y="1571776"/>
            <a:ext cx="2901017" cy="23691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id="{C9670194-C339-465C-8AD7-2EFAEEFA1D14}"/>
              </a:ext>
            </a:extLst>
          </p:cNvPr>
          <p:cNvSpPr/>
          <p:nvPr/>
        </p:nvSpPr>
        <p:spPr>
          <a:xfrm>
            <a:off x="243529" y="3933102"/>
            <a:ext cx="2885260" cy="2444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id="{9106B3B2-3A01-4FEA-9430-8F14DBCDD6E0}"/>
              </a:ext>
            </a:extLst>
          </p:cNvPr>
          <p:cNvSpPr/>
          <p:nvPr/>
        </p:nvSpPr>
        <p:spPr>
          <a:xfrm>
            <a:off x="3138544" y="3954241"/>
            <a:ext cx="2863384" cy="2450733"/>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F95E9D0-D2DC-46CF-828D-4385B0282716}"/>
              </a:ext>
            </a:extLst>
          </p:cNvPr>
          <p:cNvSpPr/>
          <p:nvPr/>
        </p:nvSpPr>
        <p:spPr>
          <a:xfrm>
            <a:off x="5997153" y="1545925"/>
            <a:ext cx="2915242" cy="2389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id="{AC1C1520-6AE0-4704-83A8-FBD0F68C2233}"/>
              </a:ext>
            </a:extLst>
          </p:cNvPr>
          <p:cNvSpPr/>
          <p:nvPr/>
        </p:nvSpPr>
        <p:spPr>
          <a:xfrm>
            <a:off x="6023082" y="3958504"/>
            <a:ext cx="2863384" cy="24340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DD89AB7-CD4B-43C0-9800-E3EF35C8ADE6}"/>
              </a:ext>
            </a:extLst>
          </p:cNvPr>
          <p:cNvSpPr/>
          <p:nvPr/>
        </p:nvSpPr>
        <p:spPr>
          <a:xfrm>
            <a:off x="3140308" y="1556792"/>
            <a:ext cx="2863384" cy="236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9F1DE-7399-46A3-ABB1-F1998D19BB8D}"/>
              </a:ext>
            </a:extLst>
          </p:cNvPr>
          <p:cNvSpPr txBox="1"/>
          <p:nvPr/>
        </p:nvSpPr>
        <p:spPr>
          <a:xfrm>
            <a:off x="1619672" y="2708920"/>
            <a:ext cx="6264696" cy="1200329"/>
          </a:xfrm>
          <a:prstGeom prst="rect">
            <a:avLst/>
          </a:prstGeom>
          <a:noFill/>
        </p:spPr>
        <p:txBody>
          <a:bodyPr wrap="square">
            <a:spAutoFit/>
          </a:bodyPr>
          <a:lstStyle/>
          <a:p>
            <a:pPr algn="l"/>
            <a:r>
              <a:rPr lang="en-US" sz="3600" b="1" i="0" dirty="0">
                <a:solidFill>
                  <a:srgbClr val="CC0066"/>
                </a:solidFill>
                <a:effectLst/>
                <a:latin typeface="Arial" panose="020B0604020202020204" pitchFamily="34" charset="0"/>
                <a:cs typeface="Arial" panose="020B0604020202020204" pitchFamily="34" charset="0"/>
              </a:rPr>
              <a:t>Tr</a:t>
            </a:r>
            <a:r>
              <a:rPr lang="vi-VN" sz="3600" b="1" i="0" dirty="0">
                <a:solidFill>
                  <a:srgbClr val="CC0066"/>
                </a:solidFill>
                <a:effectLst/>
                <a:latin typeface="Arial" panose="020B0604020202020204" pitchFamily="34" charset="0"/>
                <a:cs typeface="Arial" panose="020B0604020202020204" pitchFamily="34" charset="0"/>
              </a:rPr>
              <a:t>ò chơi: thi xem ai nhanh</a:t>
            </a:r>
          </a:p>
          <a:p>
            <a:pPr algn="l"/>
            <a:r>
              <a:rPr lang="vi-VN" sz="3600" b="1" dirty="0">
                <a:solidFill>
                  <a:srgbClr val="CC0066"/>
                </a:solidFill>
                <a:latin typeface="Arial" panose="020B0604020202020204" pitchFamily="34" charset="0"/>
                <a:cs typeface="Arial" panose="020B0604020202020204" pitchFamily="34" charset="0"/>
              </a:rPr>
              <a:t>	Nghề nào biến mất</a:t>
            </a:r>
            <a:endParaRPr lang="vi-VN" sz="3600" b="1" i="0" dirty="0">
              <a:solidFill>
                <a:srgbClr val="CC006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6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14" dur="250" accel="50000" decel="50000" autoRev="1" fill="hold">
                                          <p:stCondLst>
                                            <p:cond delay="0"/>
                                          </p:stCondLst>
                                        </p:cTn>
                                        <p:tgtEl>
                                          <p:spTgt spid="8">
                                            <p:txEl>
                                              <p:pRg st="1" end="1"/>
                                            </p:txEl>
                                          </p:spTgt>
                                        </p:tgtEl>
                                        <p:attrNameLst>
                                          <p:attrName>ppt_x</p:attrName>
                                          <p:attrName>ppt_y</p:attrName>
                                        </p:attrNameLst>
                                      </p:cBhvr>
                                      <p:rCtr x="0" y="-3611"/>
                                    </p:animMotion>
                                    <p:animRot by="1500000">
                                      <p:cBhvr>
                                        <p:cTn id="15" dur="125" fill="hold">
                                          <p:stCondLst>
                                            <p:cond delay="0"/>
                                          </p:stCondLst>
                                        </p:cTn>
                                        <p:tgtEl>
                                          <p:spTgt spid="8">
                                            <p:txEl>
                                              <p:pRg st="1" end="1"/>
                                            </p:txEl>
                                          </p:spTgt>
                                        </p:tgtEl>
                                        <p:attrNameLst>
                                          <p:attrName>r</p:attrName>
                                        </p:attrNameLst>
                                      </p:cBhvr>
                                    </p:animRot>
                                    <p:animRot by="-1500000">
                                      <p:cBhvr>
                                        <p:cTn id="16" dur="125" fill="hold">
                                          <p:stCondLst>
                                            <p:cond delay="125"/>
                                          </p:stCondLst>
                                        </p:cTn>
                                        <p:tgtEl>
                                          <p:spTgt spid="8">
                                            <p:txEl>
                                              <p:pRg st="1" end="1"/>
                                            </p:txEl>
                                          </p:spTgt>
                                        </p:tgtEl>
                                        <p:attrNameLst>
                                          <p:attrName>r</p:attrName>
                                        </p:attrNameLst>
                                      </p:cBhvr>
                                    </p:animRot>
                                    <p:animRot by="-1500000">
                                      <p:cBhvr>
                                        <p:cTn id="17" dur="125" fill="hold">
                                          <p:stCondLst>
                                            <p:cond delay="250"/>
                                          </p:stCondLst>
                                        </p:cTn>
                                        <p:tgtEl>
                                          <p:spTgt spid="8">
                                            <p:txEl>
                                              <p:pRg st="1" end="1"/>
                                            </p:txEl>
                                          </p:spTgt>
                                        </p:tgtEl>
                                        <p:attrNameLst>
                                          <p:attrName>r</p:attrName>
                                        </p:attrNameLst>
                                      </p:cBhvr>
                                    </p:animRot>
                                    <p:animRot by="1500000">
                                      <p:cBhvr>
                                        <p:cTn id="18" dur="125" fill="hold">
                                          <p:stCondLst>
                                            <p:cond delay="375"/>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D4910-CFBA-4660-9C94-B2EE92047C8C}"/>
              </a:ext>
            </a:extLst>
          </p:cNvPr>
          <p:cNvPicPr>
            <a:picLocks noChangeAspect="1"/>
          </p:cNvPicPr>
          <p:nvPr/>
        </p:nvPicPr>
        <p:blipFill>
          <a:blip r:embed="rId2"/>
          <a:stretch>
            <a:fillRect/>
          </a:stretch>
        </p:blipFill>
        <p:spPr>
          <a:xfrm>
            <a:off x="3103762" y="490670"/>
            <a:ext cx="2743438" cy="2719052"/>
          </a:xfrm>
          <a:prstGeom prst="rect">
            <a:avLst/>
          </a:prstGeom>
        </p:spPr>
      </p:pic>
      <p:pic>
        <p:nvPicPr>
          <p:cNvPr id="9" name="Picture 8">
            <a:extLst>
              <a:ext uri="{FF2B5EF4-FFF2-40B4-BE49-F238E27FC236}">
                <a16:creationId xmlns:a16="http://schemas.microsoft.com/office/drawing/2014/main" id="{40338070-CD6B-4DEF-B7E9-7BE4E1D027DA}"/>
              </a:ext>
            </a:extLst>
          </p:cNvPr>
          <p:cNvPicPr>
            <a:picLocks noChangeAspect="1"/>
          </p:cNvPicPr>
          <p:nvPr/>
        </p:nvPicPr>
        <p:blipFill>
          <a:blip r:embed="rId3"/>
          <a:stretch>
            <a:fillRect/>
          </a:stretch>
        </p:blipFill>
        <p:spPr>
          <a:xfrm>
            <a:off x="251520" y="490670"/>
            <a:ext cx="2743438" cy="2712955"/>
          </a:xfrm>
          <a:prstGeom prst="rect">
            <a:avLst/>
          </a:prstGeom>
        </p:spPr>
      </p:pic>
      <p:pic>
        <p:nvPicPr>
          <p:cNvPr id="10" name="Picture 9">
            <a:extLst>
              <a:ext uri="{FF2B5EF4-FFF2-40B4-BE49-F238E27FC236}">
                <a16:creationId xmlns:a16="http://schemas.microsoft.com/office/drawing/2014/main" id="{7A89AADC-398C-495A-ADCB-0F954E20EC57}"/>
              </a:ext>
            </a:extLst>
          </p:cNvPr>
          <p:cNvPicPr>
            <a:picLocks noChangeAspect="1"/>
          </p:cNvPicPr>
          <p:nvPr/>
        </p:nvPicPr>
        <p:blipFill>
          <a:blip r:embed="rId4"/>
          <a:stretch>
            <a:fillRect/>
          </a:stretch>
        </p:blipFill>
        <p:spPr>
          <a:xfrm>
            <a:off x="6049969" y="490671"/>
            <a:ext cx="2930555" cy="2712955"/>
          </a:xfrm>
          <a:prstGeom prst="rect">
            <a:avLst/>
          </a:prstGeom>
        </p:spPr>
      </p:pic>
      <p:pic>
        <p:nvPicPr>
          <p:cNvPr id="11" name="Picture 10">
            <a:extLst>
              <a:ext uri="{FF2B5EF4-FFF2-40B4-BE49-F238E27FC236}">
                <a16:creationId xmlns:a16="http://schemas.microsoft.com/office/drawing/2014/main" id="{0E9A1F52-CBD7-4F81-A249-D67A6B3F9DDD}"/>
              </a:ext>
            </a:extLst>
          </p:cNvPr>
          <p:cNvPicPr>
            <a:picLocks noChangeAspect="1"/>
          </p:cNvPicPr>
          <p:nvPr/>
        </p:nvPicPr>
        <p:blipFill>
          <a:blip r:embed="rId5"/>
          <a:stretch>
            <a:fillRect/>
          </a:stretch>
        </p:blipFill>
        <p:spPr>
          <a:xfrm>
            <a:off x="3184327" y="3933056"/>
            <a:ext cx="2709855" cy="2213040"/>
          </a:xfrm>
          <a:prstGeom prst="rect">
            <a:avLst/>
          </a:prstGeom>
        </p:spPr>
      </p:pic>
      <p:pic>
        <p:nvPicPr>
          <p:cNvPr id="13" name="Picture 12">
            <a:extLst>
              <a:ext uri="{FF2B5EF4-FFF2-40B4-BE49-F238E27FC236}">
                <a16:creationId xmlns:a16="http://schemas.microsoft.com/office/drawing/2014/main" id="{2D5CC68F-CA4E-426C-AF04-1BB8EE7E8F1A}"/>
              </a:ext>
            </a:extLst>
          </p:cNvPr>
          <p:cNvPicPr>
            <a:picLocks noChangeAspect="1"/>
          </p:cNvPicPr>
          <p:nvPr/>
        </p:nvPicPr>
        <p:blipFill>
          <a:blip r:embed="rId6"/>
          <a:stretch>
            <a:fillRect/>
          </a:stretch>
        </p:blipFill>
        <p:spPr>
          <a:xfrm>
            <a:off x="251521" y="3920862"/>
            <a:ext cx="2777020" cy="2213040"/>
          </a:xfrm>
          <a:prstGeom prst="rect">
            <a:avLst/>
          </a:prstGeom>
        </p:spPr>
      </p:pic>
      <p:pic>
        <p:nvPicPr>
          <p:cNvPr id="14" name="Picture 13">
            <a:extLst>
              <a:ext uri="{FF2B5EF4-FFF2-40B4-BE49-F238E27FC236}">
                <a16:creationId xmlns:a16="http://schemas.microsoft.com/office/drawing/2014/main" id="{EF5A9684-679D-4FB0-8A56-EFE35D95FAD4}"/>
              </a:ext>
            </a:extLst>
          </p:cNvPr>
          <p:cNvPicPr>
            <a:picLocks noChangeAspect="1"/>
          </p:cNvPicPr>
          <p:nvPr/>
        </p:nvPicPr>
        <p:blipFill>
          <a:blip r:embed="rId7"/>
          <a:stretch>
            <a:fillRect/>
          </a:stretch>
        </p:blipFill>
        <p:spPr>
          <a:xfrm>
            <a:off x="6049969" y="3933056"/>
            <a:ext cx="2930555" cy="2213040"/>
          </a:xfrm>
          <a:prstGeom prst="rect">
            <a:avLst/>
          </a:prstGeom>
        </p:spPr>
      </p:pic>
    </p:spTree>
    <p:extLst>
      <p:ext uri="{BB962C8B-B14F-4D97-AF65-F5344CB8AC3E}">
        <p14:creationId xmlns:p14="http://schemas.microsoft.com/office/powerpoint/2010/main" val="12869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DAE42-4FBC-4EDE-A65D-AB461AEA2452}"/>
              </a:ext>
            </a:extLst>
          </p:cNvPr>
          <p:cNvSpPr/>
          <p:nvPr/>
        </p:nvSpPr>
        <p:spPr>
          <a:xfrm>
            <a:off x="-468560" y="1860194"/>
            <a:ext cx="9122265" cy="1754326"/>
          </a:xfrm>
          <a:prstGeom prst="rect">
            <a:avLst/>
          </a:prstGeom>
          <a:noFill/>
        </p:spPr>
        <p:txBody>
          <a:bodyPr wrap="square" lIns="91440" tIns="45720" rIns="91440" bIns="45720">
            <a:prstTxWarp prst="textDoubleWave1">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Hoạt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động</a:t>
            </a:r>
            <a:r>
              <a:rPr lang="en-US" sz="5400" b="1" cap="none" spc="0" dirty="0">
                <a:ln w="0"/>
                <a:effectLst>
                  <a:outerShdw blurRad="38100" dist="25400" dir="5400000" algn="ctr" rotWithShape="0">
                    <a:srgbClr val="6E747A">
                      <a:alpha val="43000"/>
                    </a:srgbClr>
                  </a:outerShdw>
                </a:effectLst>
              </a:rPr>
              <a:t> 3: </a:t>
            </a:r>
            <a:r>
              <a:rPr lang="en-US" sz="5400" b="1" cap="none" spc="0" dirty="0" err="1">
                <a:ln w="0"/>
                <a:effectLst>
                  <a:outerShdw blurRad="38100" dist="25400" dir="5400000" algn="ctr" rotWithShape="0">
                    <a:srgbClr val="6E747A">
                      <a:alpha val="43000"/>
                    </a:srgbClr>
                  </a:outerShdw>
                </a:effectLst>
              </a:rPr>
              <a:t>kết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thúc</a:t>
            </a:r>
            <a:endParaRPr lang="en-US" sz="5400" b="1" dirty="0">
              <a:ln w="0"/>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070EA701-38BE-4749-ADBA-A139F7679362}"/>
              </a:ext>
            </a:extLst>
          </p:cNvPr>
          <p:cNvSpPr txBox="1"/>
          <p:nvPr/>
        </p:nvSpPr>
        <p:spPr>
          <a:xfrm>
            <a:off x="1259632" y="3291355"/>
            <a:ext cx="6624736"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dương</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61111E-6 -2.96296E-6 L 3.61111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00EF24-0097-4965-9683-A93303D65929}"/>
              </a:ext>
            </a:extLst>
          </p:cNvPr>
          <p:cNvSpPr txBox="1"/>
          <p:nvPr/>
        </p:nvSpPr>
        <p:spPr>
          <a:xfrm>
            <a:off x="575555" y="1340768"/>
            <a:ext cx="7992888" cy="707886"/>
          </a:xfrm>
          <a:prstGeom prst="rect">
            <a:avLst/>
          </a:prstGeom>
          <a:noFill/>
        </p:spPr>
        <p:txBody>
          <a:bodyPr wrap="square" rtlCol="0">
            <a:spAutoFit/>
          </a:bodyPr>
          <a:lstStyle/>
          <a:p>
            <a:pPr algn="ct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Vận</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động</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theo</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bài</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hát</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Cô</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4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giáo</a:t>
            </a:r>
            <a:endParaRPr lang="vi-VN"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2" name="TextBox 1"/>
          <p:cNvSpPr txBox="1"/>
          <p:nvPr/>
        </p:nvSpPr>
        <p:spPr>
          <a:xfrm>
            <a:off x="1187624" y="620688"/>
            <a:ext cx="6624736"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Hoạt động 1: Ổn định tổ chức</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882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 -7.40741E-7 L 0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7F8C9-1895-40D9-9E22-653508D0D068}"/>
              </a:ext>
            </a:extLst>
          </p:cNvPr>
          <p:cNvSpPr txBox="1"/>
          <p:nvPr/>
        </p:nvSpPr>
        <p:spPr>
          <a:xfrm>
            <a:off x="1691680" y="2561685"/>
            <a:ext cx="5688632" cy="2862322"/>
          </a:xfrm>
          <a:prstGeom prst="rect">
            <a:avLst/>
          </a:prstGeom>
          <a:noFill/>
        </p:spPr>
        <p:txBody>
          <a:bodyPr wrap="square">
            <a:spAutoFit/>
          </a:bodyPr>
          <a:lstStyle/>
          <a:p>
            <a:pPr algn="just"/>
            <a:r>
              <a:rPr lang="vi-VN" sz="3600" dirty="0"/>
              <a:t>Cô đọc câu đố:</a:t>
            </a:r>
          </a:p>
          <a:p>
            <a:pPr algn="just"/>
            <a:r>
              <a:rPr lang="vi-VN" sz="3600" dirty="0"/>
              <a:t> “ Ai dạy bé hát</a:t>
            </a:r>
          </a:p>
          <a:p>
            <a:pPr algn="just"/>
            <a:r>
              <a:rPr lang="vi-VN" sz="3600" dirty="0"/>
              <a:t>Chải tóc hàng ngày</a:t>
            </a:r>
          </a:p>
          <a:p>
            <a:pPr algn="just"/>
            <a:r>
              <a:rPr lang="vi-VN" sz="3600" dirty="0"/>
              <a:t>Hay kể chuyện hay</a:t>
            </a:r>
          </a:p>
          <a:p>
            <a:pPr algn="just"/>
            <a:r>
              <a:rPr lang="vi-VN" sz="3600" dirty="0"/>
              <a:t>Khuyên bé đừng khóc ”</a:t>
            </a:r>
          </a:p>
        </p:txBody>
      </p:sp>
      <p:pic>
        <p:nvPicPr>
          <p:cNvPr id="8" name="Picture 7">
            <a:extLst>
              <a:ext uri="{FF2B5EF4-FFF2-40B4-BE49-F238E27FC236}">
                <a16:creationId xmlns:a16="http://schemas.microsoft.com/office/drawing/2014/main" id="{C0A4DC9C-F293-459E-A699-6229A647E612}"/>
              </a:ext>
            </a:extLst>
          </p:cNvPr>
          <p:cNvPicPr>
            <a:picLocks noChangeAspect="1"/>
          </p:cNvPicPr>
          <p:nvPr/>
        </p:nvPicPr>
        <p:blipFill>
          <a:blip r:embed="rId3"/>
          <a:stretch>
            <a:fillRect/>
          </a:stretch>
        </p:blipFill>
        <p:spPr>
          <a:xfrm>
            <a:off x="353777" y="1519178"/>
            <a:ext cx="8364437" cy="2085013"/>
          </a:xfrm>
          <a:prstGeom prst="rect">
            <a:avLst/>
          </a:prstGeom>
        </p:spPr>
      </p:pic>
      <p:pic>
        <p:nvPicPr>
          <p:cNvPr id="2" name="Picture 1"/>
          <p:cNvPicPr>
            <a:picLocks noChangeAspect="1"/>
          </p:cNvPicPr>
          <p:nvPr/>
        </p:nvPicPr>
        <p:blipFill>
          <a:blip r:embed="rId4"/>
          <a:stretch>
            <a:fillRect/>
          </a:stretch>
        </p:blipFill>
        <p:spPr>
          <a:xfrm>
            <a:off x="971600" y="34815"/>
            <a:ext cx="7273158" cy="1713124"/>
          </a:xfrm>
          <a:prstGeom prst="rect">
            <a:avLst/>
          </a:prstGeom>
        </p:spPr>
      </p:pic>
    </p:spTree>
    <p:extLst>
      <p:ext uri="{BB962C8B-B14F-4D97-AF65-F5344CB8AC3E}">
        <p14:creationId xmlns:p14="http://schemas.microsoft.com/office/powerpoint/2010/main" val="1648372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C4AF2-DDE8-4BD0-86AD-801A07E75C22}"/>
              </a:ext>
            </a:extLst>
          </p:cNvPr>
          <p:cNvSpPr/>
          <p:nvPr/>
        </p:nvSpPr>
        <p:spPr>
          <a:xfrm>
            <a:off x="209266" y="566568"/>
            <a:ext cx="8725467" cy="923330"/>
          </a:xfrm>
          <a:prstGeom prst="rect">
            <a:avLst/>
          </a:prstGeom>
          <a:noFill/>
        </p:spPr>
        <p:txBody>
          <a:bodyPr wrap="none" lIns="91440" tIns="45720" rIns="91440" bIns="45720">
            <a:spAutoFit/>
          </a:bodyPr>
          <a:lstStyle/>
          <a:p>
            <a:pPr algn="ct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án</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mầm</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non</a:t>
            </a:r>
          </a:p>
        </p:txBody>
      </p:sp>
      <p:pic>
        <p:nvPicPr>
          <p:cNvPr id="5" name="Picture 4">
            <a:extLst>
              <a:ext uri="{FF2B5EF4-FFF2-40B4-BE49-F238E27FC236}">
                <a16:creationId xmlns:a16="http://schemas.microsoft.com/office/drawing/2014/main" id="{686FBE3C-219B-437A-A0DA-67C23A6EC544}"/>
              </a:ext>
            </a:extLst>
          </p:cNvPr>
          <p:cNvPicPr>
            <a:picLocks noChangeAspect="1"/>
          </p:cNvPicPr>
          <p:nvPr/>
        </p:nvPicPr>
        <p:blipFill>
          <a:blip r:embed="rId2"/>
          <a:stretch>
            <a:fillRect/>
          </a:stretch>
        </p:blipFill>
        <p:spPr>
          <a:xfrm>
            <a:off x="199256" y="2132857"/>
            <a:ext cx="4138817" cy="3235246"/>
          </a:xfrm>
          <a:prstGeom prst="rect">
            <a:avLst/>
          </a:prstGeom>
        </p:spPr>
      </p:pic>
      <p:pic>
        <p:nvPicPr>
          <p:cNvPr id="7" name="Picture 6">
            <a:extLst>
              <a:ext uri="{FF2B5EF4-FFF2-40B4-BE49-F238E27FC236}">
                <a16:creationId xmlns:a16="http://schemas.microsoft.com/office/drawing/2014/main" id="{D0E6127C-E36E-4C87-9DB2-AEEBCD3739CB}"/>
              </a:ext>
            </a:extLst>
          </p:cNvPr>
          <p:cNvPicPr>
            <a:picLocks noChangeAspect="1"/>
          </p:cNvPicPr>
          <p:nvPr/>
        </p:nvPicPr>
        <p:blipFill>
          <a:blip r:embed="rId3"/>
          <a:stretch>
            <a:fillRect/>
          </a:stretch>
        </p:blipFill>
        <p:spPr>
          <a:xfrm>
            <a:off x="4572000" y="2132856"/>
            <a:ext cx="4372744" cy="3248025"/>
          </a:xfrm>
          <a:prstGeom prst="rect">
            <a:avLst/>
          </a:prstGeom>
        </p:spPr>
      </p:pic>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5BC1A-C912-4209-9BF0-81DF1640B234}"/>
              </a:ext>
            </a:extLst>
          </p:cNvPr>
          <p:cNvSpPr/>
          <p:nvPr/>
        </p:nvSpPr>
        <p:spPr>
          <a:xfrm>
            <a:off x="101003" y="260648"/>
            <a:ext cx="8942000" cy="523220"/>
          </a:xfrm>
          <a:prstGeom prst="rect">
            <a:avLst/>
          </a:prstGeom>
          <a:noFill/>
        </p:spPr>
        <p:txBody>
          <a:bodyPr wrap="none" lIns="91440" tIns="45720" rIns="91440" bIns="45720">
            <a:spAutoFit/>
          </a:bodyPr>
          <a:lstStyle/>
          <a:p>
            <a:pPr algn="ctr"/>
            <a:r>
              <a:rPr lang="vi-VN" sz="2800" b="0" cap="none" spc="0" dirty="0">
                <a:ln w="0"/>
                <a:effectLst>
                  <a:outerShdw blurRad="38100" dist="25400" dir="5400000" algn="ctr" rotWithShape="0">
                    <a:srgbClr val="6E747A">
                      <a:alpha val="43000"/>
                    </a:srgbClr>
                  </a:outerShdw>
                </a:effectLst>
              </a:rPr>
              <a:t>Ngoài ra còn có giáo viên dạy tiểu học, THCS, THPT,...</a:t>
            </a:r>
          </a:p>
        </p:txBody>
      </p:sp>
      <p:pic>
        <p:nvPicPr>
          <p:cNvPr id="6" name="Picture 5">
            <a:extLst>
              <a:ext uri="{FF2B5EF4-FFF2-40B4-BE49-F238E27FC236}">
                <a16:creationId xmlns:a16="http://schemas.microsoft.com/office/drawing/2014/main" id="{D48DA75B-8559-43E0-BE22-EE94A3A2AE08}"/>
              </a:ext>
            </a:extLst>
          </p:cNvPr>
          <p:cNvPicPr>
            <a:picLocks noChangeAspect="1"/>
          </p:cNvPicPr>
          <p:nvPr/>
        </p:nvPicPr>
        <p:blipFill>
          <a:blip r:embed="rId2"/>
          <a:stretch>
            <a:fillRect/>
          </a:stretch>
        </p:blipFill>
        <p:spPr>
          <a:xfrm>
            <a:off x="179512" y="1916832"/>
            <a:ext cx="4464496" cy="3696072"/>
          </a:xfrm>
          <a:prstGeom prst="rect">
            <a:avLst/>
          </a:prstGeom>
        </p:spPr>
      </p:pic>
      <p:pic>
        <p:nvPicPr>
          <p:cNvPr id="7" name="Picture 6">
            <a:extLst>
              <a:ext uri="{FF2B5EF4-FFF2-40B4-BE49-F238E27FC236}">
                <a16:creationId xmlns:a16="http://schemas.microsoft.com/office/drawing/2014/main" id="{BA414BDB-7DB8-474E-A27A-D29FAB6C8995}"/>
              </a:ext>
            </a:extLst>
          </p:cNvPr>
          <p:cNvPicPr>
            <a:picLocks noChangeAspect="1"/>
          </p:cNvPicPr>
          <p:nvPr/>
        </p:nvPicPr>
        <p:blipFill>
          <a:blip r:embed="rId3"/>
          <a:stretch>
            <a:fillRect/>
          </a:stretch>
        </p:blipFill>
        <p:spPr>
          <a:xfrm>
            <a:off x="4788024" y="1918248"/>
            <a:ext cx="4261142" cy="3696072"/>
          </a:xfrm>
          <a:prstGeom prst="rect">
            <a:avLst/>
          </a:prstGeom>
        </p:spPr>
      </p:pic>
    </p:spTree>
    <p:extLst>
      <p:ext uri="{BB962C8B-B14F-4D97-AF65-F5344CB8AC3E}">
        <p14:creationId xmlns:p14="http://schemas.microsoft.com/office/powerpoint/2010/main" val="91510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3ABCC5-DA43-47E5-8BE6-BA2570234BD0}"/>
              </a:ext>
            </a:extLst>
          </p:cNvPr>
          <p:cNvSpPr txBox="1"/>
          <p:nvPr/>
        </p:nvSpPr>
        <p:spPr>
          <a:xfrm>
            <a:off x="1547664" y="2492896"/>
            <a:ext cx="6120680" cy="3046988"/>
          </a:xfrm>
          <a:prstGeom prst="rect">
            <a:avLst/>
          </a:prstGeom>
          <a:noFill/>
        </p:spPr>
        <p:txBody>
          <a:bodyPr wrap="square">
            <a:spAutoFit/>
          </a:bodyPr>
          <a:lstStyle/>
          <a:p>
            <a:pPr algn="just"/>
            <a:r>
              <a:rPr lang="vi-VN" sz="2400" dirty="0"/>
              <a:t>	Các con ạ, trong xã hội có nhiều ngành nghề khác nhau, nghề nào cũng đáng quý, cũng đều có ích, trong đó nghề giáo viên mà mọi người ai cũng kính trọng. Các cô đã vất vả để dạy dỗ, chăm sóc để các con trở thành những con ngoan, trò giỏi và sau này trở thành người có ích cho xã hội, làm cho ông bà, bố mẹ vui lòng.</a:t>
            </a:r>
          </a:p>
        </p:txBody>
      </p:sp>
      <p:sp>
        <p:nvSpPr>
          <p:cNvPr id="7" name="Rectangle 6">
            <a:extLst>
              <a:ext uri="{FF2B5EF4-FFF2-40B4-BE49-F238E27FC236}">
                <a16:creationId xmlns:a16="http://schemas.microsoft.com/office/drawing/2014/main" id="{BDA16518-7D0A-4462-8E8F-87F2E1F3AEC1}"/>
              </a:ext>
            </a:extLst>
          </p:cNvPr>
          <p:cNvSpPr/>
          <p:nvPr/>
        </p:nvSpPr>
        <p:spPr>
          <a:xfrm>
            <a:off x="3346059" y="980728"/>
            <a:ext cx="2699778"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rPr>
              <a:t>Giáo</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8857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435" name="Picture 7"/>
          <p:cNvPicPr>
            <a:picLocks noGrp="1" noChangeAspect="1" noChangeArrowheads="1"/>
          </p:cNvPicPr>
          <p:nvPr>
            <p:ph idx="4294967295"/>
          </p:nvPr>
        </p:nvPicPr>
        <p:blipFill>
          <a:blip r:embed="rId3"/>
          <a:srcRect/>
          <a:stretch>
            <a:fillRect/>
          </a:stretch>
        </p:blipFill>
        <p:spPr>
          <a:xfrm>
            <a:off x="357187" y="1196752"/>
            <a:ext cx="8429625" cy="5295900"/>
          </a:xfrm>
        </p:spPr>
      </p:pic>
      <p:sp>
        <p:nvSpPr>
          <p:cNvPr id="7" name="Rectangle 6">
            <a:extLst>
              <a:ext uri="{FF2B5EF4-FFF2-40B4-BE49-F238E27FC236}">
                <a16:creationId xmlns:a16="http://schemas.microsoft.com/office/drawing/2014/main" id="{85B03D06-6359-4833-88AF-03FBEE5FDEDE}"/>
              </a:ext>
            </a:extLst>
          </p:cNvPr>
          <p:cNvSpPr/>
          <p:nvPr/>
        </p:nvSpPr>
        <p:spPr>
          <a:xfrm>
            <a:off x="3194650" y="0"/>
            <a:ext cx="2223686"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Bác</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sĩ</a:t>
            </a:r>
            <a:endPar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00F6-35CB-4397-9F98-076DC2EDFD39}"/>
              </a:ext>
            </a:extLst>
          </p:cNvPr>
          <p:cNvSpPr>
            <a:spLocks noGrp="1"/>
          </p:cNvSpPr>
          <p:nvPr>
            <p:ph type="title"/>
          </p:nvPr>
        </p:nvSpPr>
        <p:spPr>
          <a:xfrm>
            <a:off x="0" y="136524"/>
            <a:ext cx="9144000" cy="1708300"/>
          </a:xfrm>
        </p:spPr>
        <p:txBody>
          <a:bodyPr>
            <a:normAutofit fontScale="90000"/>
          </a:bodyPr>
          <a:lstStyle/>
          <a:p>
            <a:pPr algn="ctr"/>
            <a:r>
              <a:rPr lang="vi-VN" sz="2400" b="1" dirty="0">
                <a:latin typeface="Arial" panose="020B0604020202020204" pitchFamily="34" charset="0"/>
                <a:cs typeface="Arial" panose="020B0604020202020204" pitchFamily="34" charset="0"/>
              </a:rPr>
              <a:t>B</a:t>
            </a:r>
            <a:r>
              <a:rPr lang="vi-VN" sz="2400" b="1" i="0" dirty="0">
                <a:effectLst/>
                <a:latin typeface="Arial" panose="020B0604020202020204" pitchFamily="34" charset="0"/>
                <a:cs typeface="Arial" panose="020B0604020202020204" pitchFamily="34" charset="0"/>
              </a:rPr>
              <a:t>ác sĩ làm công việc khác như: khám bệnh, kê đơn thuốc, chăm sóc bệnh nhân, cấp </a:t>
            </a:r>
            <a:r>
              <a:rPr lang="vi-VN" sz="2400" b="1" i="0">
                <a:effectLst/>
                <a:latin typeface="Arial" panose="020B0604020202020204" pitchFamily="34" charset="0"/>
                <a:cs typeface="Arial" panose="020B0604020202020204" pitchFamily="34" charset="0"/>
              </a:rPr>
              <a:t>cứu</a:t>
            </a:r>
            <a:r>
              <a:rPr lang="vi-VN" sz="2400" b="1">
                <a:latin typeface="Arial" panose="020B0604020202020204" pitchFamily="34" charset="0"/>
                <a:cs typeface="Arial" panose="020B0604020202020204" pitchFamily="34" charset="0"/>
              </a:rPr>
              <a:t>....</a:t>
            </a:r>
            <a:br>
              <a:rPr lang="vi-VN" sz="2400" b="1">
                <a:latin typeface="Arial" panose="020B0604020202020204" pitchFamily="34" charset="0"/>
                <a:cs typeface="Arial" panose="020B0604020202020204" pitchFamily="34" charset="0"/>
              </a:rPr>
            </a:br>
            <a:r>
              <a:rPr lang="vi-VN" sz="2400" b="1">
                <a:latin typeface="Arial" panose="020B0604020202020204" pitchFamily="34" charset="0"/>
                <a:cs typeface="Arial" panose="020B0604020202020204" pitchFamily="34" charset="0"/>
              </a:rPr>
              <a:t>Bác sĩ là những người chăm sóc sức khỏe cho moi người, giúp mọi người chữa khỏi bệnh để có cơ thể khỏe mạnh</a:t>
            </a:r>
            <a:br>
              <a:rPr lang="vi-VN" sz="2400" b="1">
                <a:latin typeface="Arial" panose="020B0604020202020204" pitchFamily="34" charset="0"/>
                <a:cs typeface="Arial" panose="020B0604020202020204" pitchFamily="34" charset="0"/>
              </a:rPr>
            </a:br>
            <a:endParaRPr lang="vi-VN"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0E960C6-306E-46A7-A249-24EACFC88DD6}"/>
              </a:ext>
            </a:extLst>
          </p:cNvPr>
          <p:cNvPicPr>
            <a:picLocks noChangeAspect="1"/>
          </p:cNvPicPr>
          <p:nvPr/>
        </p:nvPicPr>
        <p:blipFill>
          <a:blip r:embed="rId2"/>
          <a:stretch>
            <a:fillRect/>
          </a:stretch>
        </p:blipFill>
        <p:spPr>
          <a:xfrm>
            <a:off x="107504" y="1988840"/>
            <a:ext cx="4390662" cy="2592288"/>
          </a:xfrm>
          <a:prstGeom prst="rect">
            <a:avLst/>
          </a:prstGeom>
        </p:spPr>
      </p:pic>
      <p:pic>
        <p:nvPicPr>
          <p:cNvPr id="7" name="Picture 6">
            <a:extLst>
              <a:ext uri="{FF2B5EF4-FFF2-40B4-BE49-F238E27FC236}">
                <a16:creationId xmlns:a16="http://schemas.microsoft.com/office/drawing/2014/main" id="{46D3B563-4E81-49D7-8F0C-7DDA90755A6D}"/>
              </a:ext>
            </a:extLst>
          </p:cNvPr>
          <p:cNvPicPr>
            <a:picLocks noChangeAspect="1"/>
          </p:cNvPicPr>
          <p:nvPr/>
        </p:nvPicPr>
        <p:blipFill>
          <a:blip r:embed="rId3"/>
          <a:stretch>
            <a:fillRect/>
          </a:stretch>
        </p:blipFill>
        <p:spPr>
          <a:xfrm>
            <a:off x="4673016" y="1988840"/>
            <a:ext cx="4363480" cy="2592288"/>
          </a:xfrm>
          <a:prstGeom prst="rect">
            <a:avLst/>
          </a:prstGeom>
        </p:spPr>
      </p:pic>
      <p:pic>
        <p:nvPicPr>
          <p:cNvPr id="8" name="Picture 7">
            <a:extLst>
              <a:ext uri="{FF2B5EF4-FFF2-40B4-BE49-F238E27FC236}">
                <a16:creationId xmlns:a16="http://schemas.microsoft.com/office/drawing/2014/main" id="{657ED6F1-1C3A-4D3C-8E80-3B1AC1D6668B}"/>
              </a:ext>
            </a:extLst>
          </p:cNvPr>
          <p:cNvPicPr>
            <a:picLocks noChangeAspect="1"/>
          </p:cNvPicPr>
          <p:nvPr/>
        </p:nvPicPr>
        <p:blipFill>
          <a:blip r:embed="rId4"/>
          <a:stretch>
            <a:fillRect/>
          </a:stretch>
        </p:blipFill>
        <p:spPr>
          <a:xfrm>
            <a:off x="107504" y="4725144"/>
            <a:ext cx="4390662" cy="2035382"/>
          </a:xfrm>
          <a:prstGeom prst="rect">
            <a:avLst/>
          </a:prstGeom>
        </p:spPr>
      </p:pic>
      <p:pic>
        <p:nvPicPr>
          <p:cNvPr id="9" name="Picture 8">
            <a:extLst>
              <a:ext uri="{FF2B5EF4-FFF2-40B4-BE49-F238E27FC236}">
                <a16:creationId xmlns:a16="http://schemas.microsoft.com/office/drawing/2014/main" id="{511BB638-251C-4E03-AF28-3462B89679E3}"/>
              </a:ext>
            </a:extLst>
          </p:cNvPr>
          <p:cNvPicPr>
            <a:picLocks noChangeAspect="1"/>
          </p:cNvPicPr>
          <p:nvPr/>
        </p:nvPicPr>
        <p:blipFill>
          <a:blip r:embed="rId5"/>
          <a:stretch>
            <a:fillRect/>
          </a:stretch>
        </p:blipFill>
        <p:spPr>
          <a:xfrm>
            <a:off x="4673016" y="4725144"/>
            <a:ext cx="4363479" cy="2035382"/>
          </a:xfrm>
          <a:prstGeom prst="rect">
            <a:avLst/>
          </a:prstGeom>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469477336"/>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673A2C-AC09-4674-B714-710468452691}"/>
              </a:ext>
            </a:extLst>
          </p:cNvPr>
          <p:cNvSpPr txBox="1"/>
          <p:nvPr/>
        </p:nvSpPr>
        <p:spPr>
          <a:xfrm>
            <a:off x="22109" y="296238"/>
            <a:ext cx="8964488" cy="954107"/>
          </a:xfrm>
          <a:prstGeom prst="rect">
            <a:avLst/>
          </a:prstGeom>
          <a:noFill/>
        </p:spPr>
        <p:txBody>
          <a:bodyPr wrap="square">
            <a:spAutoFit/>
          </a:bodyPr>
          <a:lstStyle/>
          <a:p>
            <a:pPr algn="ctr"/>
            <a:r>
              <a:rPr lang="vi-VN" sz="2800" dirty="0"/>
              <a:t>Bác sĩ mặc trang phục: áo blu trắng, đội mũ màu trắng và đeo khẩu trang</a:t>
            </a:r>
          </a:p>
        </p:txBody>
      </p:sp>
      <p:pic>
        <p:nvPicPr>
          <p:cNvPr id="8" name="Picture 7">
            <a:extLst>
              <a:ext uri="{FF2B5EF4-FFF2-40B4-BE49-F238E27FC236}">
                <a16:creationId xmlns:a16="http://schemas.microsoft.com/office/drawing/2014/main" id="{C56A61A7-CA46-4419-BAD4-0814C7A91E26}"/>
              </a:ext>
            </a:extLst>
          </p:cNvPr>
          <p:cNvPicPr>
            <a:picLocks noChangeAspect="1"/>
          </p:cNvPicPr>
          <p:nvPr/>
        </p:nvPicPr>
        <p:blipFill>
          <a:blip r:embed="rId2"/>
          <a:stretch>
            <a:fillRect/>
          </a:stretch>
        </p:blipFill>
        <p:spPr>
          <a:xfrm>
            <a:off x="28827" y="1250345"/>
            <a:ext cx="4050196" cy="2740683"/>
          </a:xfrm>
          <a:prstGeom prst="rect">
            <a:avLst/>
          </a:prstGeom>
        </p:spPr>
      </p:pic>
      <p:pic>
        <p:nvPicPr>
          <p:cNvPr id="10" name="Picture 9">
            <a:extLst>
              <a:ext uri="{FF2B5EF4-FFF2-40B4-BE49-F238E27FC236}">
                <a16:creationId xmlns:a16="http://schemas.microsoft.com/office/drawing/2014/main" id="{464569EE-66F7-49E7-8A5A-3046CF671553}"/>
              </a:ext>
            </a:extLst>
          </p:cNvPr>
          <p:cNvPicPr>
            <a:picLocks noChangeAspect="1"/>
          </p:cNvPicPr>
          <p:nvPr/>
        </p:nvPicPr>
        <p:blipFill>
          <a:blip r:embed="rId3"/>
          <a:stretch>
            <a:fillRect/>
          </a:stretch>
        </p:blipFill>
        <p:spPr>
          <a:xfrm>
            <a:off x="4059019" y="1250345"/>
            <a:ext cx="5082750" cy="3258775"/>
          </a:xfrm>
          <a:prstGeom prst="rect">
            <a:avLst/>
          </a:prstGeom>
        </p:spPr>
      </p:pic>
    </p:spTree>
    <p:extLst>
      <p:ext uri="{BB962C8B-B14F-4D97-AF65-F5344CB8AC3E}">
        <p14:creationId xmlns:p14="http://schemas.microsoft.com/office/powerpoint/2010/main" val="3443210723"/>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TotalTime>
  <Words>201</Words>
  <Application>Microsoft Office PowerPoint</Application>
  <PresentationFormat>On-screen Show (4:3)</PresentationFormat>
  <Paragraphs>47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Bác sĩ làm công việc khác như: khám bệnh, kê đơn thuốc, chăm sóc bệnh nhân, cấp cứu.... Bác sĩ là những người chăm sóc sức khỏe cho moi người, giúp mọi người chữa khỏi bệnh để có cơ thể khỏe mạnh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Ghostviet</cp:lastModifiedBy>
  <cp:revision>49</cp:revision>
  <dcterms:created xsi:type="dcterms:W3CDTF">2021-06-18T03:00:27Z</dcterms:created>
  <dcterms:modified xsi:type="dcterms:W3CDTF">2022-11-11T09:19:13Z</dcterms:modified>
</cp:coreProperties>
</file>