
<file path=[Content_Types].xml><?xml version="1.0" encoding="utf-8"?>
<Types xmlns="http://schemas.openxmlformats.org/package/2006/content-types">
  <Default Extension="mp3" ContentType="audio/mpeg"/>
  <Default Extension="png" ContentType="image/png"/>
  <Default Extension="wma" ContentType="audio/x-ms-wma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7" r:id="rId2"/>
    <p:sldId id="258" r:id="rId3"/>
    <p:sldId id="259" r:id="rId4"/>
    <p:sldId id="287" r:id="rId5"/>
    <p:sldId id="289" r:id="rId6"/>
    <p:sldId id="270" r:id="rId7"/>
    <p:sldId id="288" r:id="rId8"/>
    <p:sldId id="285" r:id="rId9"/>
    <p:sldId id="275" r:id="rId10"/>
    <p:sldId id="274" r:id="rId11"/>
    <p:sldId id="261" r:id="rId12"/>
    <p:sldId id="290" r:id="rId13"/>
    <p:sldId id="292" r:id="rId14"/>
    <p:sldId id="293" r:id="rId15"/>
    <p:sldId id="295" r:id="rId16"/>
    <p:sldId id="264" r:id="rId17"/>
    <p:sldId id="267" r:id="rId18"/>
    <p:sldId id="281" r:id="rId19"/>
    <p:sldId id="282" r:id="rId20"/>
    <p:sldId id="286" r:id="rId21"/>
    <p:sldId id="283" r:id="rId22"/>
    <p:sldId id="28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105" autoAdjust="0"/>
    <p:restoredTop sz="94660"/>
  </p:normalViewPr>
  <p:slideViewPr>
    <p:cSldViewPr snapToGrid="0">
      <p:cViewPr varScale="1">
        <p:scale>
          <a:sx n="57" d="100"/>
          <a:sy n="57" d="100"/>
        </p:scale>
        <p:origin x="318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574ABD-CE64-474C-9009-EBB030DD7DCA}" type="datetimeFigureOut">
              <a:rPr lang="en-US" smtClean="0"/>
              <a:t>7/30/2021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0A8566-CE5A-448D-AC33-F27BC0FFE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3176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107C48-1863-4A99-A600-7A9984C1181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1303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28E0-8F2A-41AE-9C5D-B56E336CE3A5}" type="datetimeFigureOut">
              <a:rPr lang="en-US" smtClean="0"/>
              <a:t>7/30/2021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C6CE2-E383-4F57-A150-435C5C786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3716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28E0-8F2A-41AE-9C5D-B56E336CE3A5}" type="datetimeFigureOut">
              <a:rPr lang="en-US" smtClean="0"/>
              <a:t>7/30/2021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C6CE2-E383-4F57-A150-435C5C786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380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28E0-8F2A-41AE-9C5D-B56E336CE3A5}" type="datetimeFigureOut">
              <a:rPr lang="en-US" smtClean="0"/>
              <a:t>7/30/2021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C6CE2-E383-4F57-A150-435C5C786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938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28E0-8F2A-41AE-9C5D-B56E336CE3A5}" type="datetimeFigureOut">
              <a:rPr lang="en-US" smtClean="0"/>
              <a:t>7/30/2021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C6CE2-E383-4F57-A150-435C5C786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7500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28E0-8F2A-41AE-9C5D-B56E336CE3A5}" type="datetimeFigureOut">
              <a:rPr lang="en-US" smtClean="0"/>
              <a:t>7/30/2021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C6CE2-E383-4F57-A150-435C5C786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6487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28E0-8F2A-41AE-9C5D-B56E336CE3A5}" type="datetimeFigureOut">
              <a:rPr lang="en-US" smtClean="0"/>
              <a:t>7/30/2021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C6CE2-E383-4F57-A150-435C5C786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733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28E0-8F2A-41AE-9C5D-B56E336CE3A5}" type="datetimeFigureOut">
              <a:rPr lang="en-US" smtClean="0"/>
              <a:t>7/30/2021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C6CE2-E383-4F57-A150-435C5C786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7107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28E0-8F2A-41AE-9C5D-B56E336CE3A5}" type="datetimeFigureOut">
              <a:rPr lang="en-US" smtClean="0"/>
              <a:t>7/30/2021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C6CE2-E383-4F57-A150-435C5C786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070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28E0-8F2A-41AE-9C5D-B56E336CE3A5}" type="datetimeFigureOut">
              <a:rPr lang="en-US" smtClean="0"/>
              <a:t>7/30/2021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C6CE2-E383-4F57-A150-435C5C786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731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28E0-8F2A-41AE-9C5D-B56E336CE3A5}" type="datetimeFigureOut">
              <a:rPr lang="en-US" smtClean="0"/>
              <a:t>7/30/2021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C6CE2-E383-4F57-A150-435C5C786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248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28E0-8F2A-41AE-9C5D-B56E336CE3A5}" type="datetimeFigureOut">
              <a:rPr lang="en-US" smtClean="0"/>
              <a:t>7/30/2021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C6CE2-E383-4F57-A150-435C5C786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912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8E28E0-8F2A-41AE-9C5D-B56E336CE3A5}" type="datetimeFigureOut">
              <a:rPr lang="en-US" smtClean="0"/>
              <a:t>7/30/2021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FC6CE2-E383-4F57-A150-435C5C786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12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.wma"/><Relationship Id="rId7" Type="http://schemas.openxmlformats.org/officeDocument/2006/relationships/image" Target="../media/image1.jpe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2.wma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.png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3.jpg"/><Relationship Id="rId12" Type="http://schemas.microsoft.com/office/2007/relationships/hdphoto" Target="../media/hdphoto1.wdp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6" Type="http://schemas.openxmlformats.org/officeDocument/2006/relationships/image" Target="../media/image22.jpg"/><Relationship Id="rId11" Type="http://schemas.openxmlformats.org/officeDocument/2006/relationships/image" Target="../media/image4.png"/><Relationship Id="rId5" Type="http://schemas.openxmlformats.org/officeDocument/2006/relationships/image" Target="../media/image21.jpg"/><Relationship Id="rId10" Type="http://schemas.openxmlformats.org/officeDocument/2006/relationships/image" Target="../media/image26.jpg"/><Relationship Id="rId4" Type="http://schemas.openxmlformats.org/officeDocument/2006/relationships/image" Target="../media/image20.jpg"/><Relationship Id="rId9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png"/><Relationship Id="rId12" Type="http://schemas.microsoft.com/office/2007/relationships/hdphoto" Target="../media/hdphoto1.wdp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6" Type="http://schemas.microsoft.com/office/2007/relationships/hdphoto" Target="../media/hdphoto2.wdp"/><Relationship Id="rId11" Type="http://schemas.openxmlformats.org/officeDocument/2006/relationships/image" Target="../media/image4.png"/><Relationship Id="rId5" Type="http://schemas.openxmlformats.org/officeDocument/2006/relationships/image" Target="../media/image28.png"/><Relationship Id="rId10" Type="http://schemas.microsoft.com/office/2007/relationships/hdphoto" Target="../media/hdphoto4.wdp"/><Relationship Id="rId4" Type="http://schemas.openxmlformats.org/officeDocument/2006/relationships/image" Target="../media/image27.png"/><Relationship Id="rId9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png"/><Relationship Id="rId12" Type="http://schemas.openxmlformats.org/officeDocument/2006/relationships/image" Target="../media/image2.png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6" Type="http://schemas.microsoft.com/office/2007/relationships/hdphoto" Target="../media/hdphoto5.wdp"/><Relationship Id="rId11" Type="http://schemas.microsoft.com/office/2007/relationships/hdphoto" Target="../media/hdphoto1.wdp"/><Relationship Id="rId5" Type="http://schemas.openxmlformats.org/officeDocument/2006/relationships/image" Target="../media/image31.png"/><Relationship Id="rId10" Type="http://schemas.openxmlformats.org/officeDocument/2006/relationships/image" Target="../media/image4.png"/><Relationship Id="rId4" Type="http://schemas.openxmlformats.org/officeDocument/2006/relationships/image" Target="../media/image27.png"/><Relationship Id="rId9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microsoft.com/office/2007/relationships/hdphoto" Target="../media/hdphoto1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.png"/><Relationship Id="rId12" Type="http://schemas.openxmlformats.org/officeDocument/2006/relationships/image" Target="../media/image4.png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6" Type="http://schemas.microsoft.com/office/2007/relationships/hdphoto" Target="../media/hdphoto7.wdp"/><Relationship Id="rId11" Type="http://schemas.openxmlformats.org/officeDocument/2006/relationships/image" Target="../media/image37.png"/><Relationship Id="rId5" Type="http://schemas.openxmlformats.org/officeDocument/2006/relationships/image" Target="../media/image34.png"/><Relationship Id="rId10" Type="http://schemas.microsoft.com/office/2007/relationships/hdphoto" Target="../media/hdphoto9.wdp"/><Relationship Id="rId4" Type="http://schemas.openxmlformats.org/officeDocument/2006/relationships/image" Target="../media/image27.png"/><Relationship Id="rId9" Type="http://schemas.openxmlformats.org/officeDocument/2006/relationships/image" Target="../media/image36.png"/><Relationship Id="rId1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6.xml"/><Relationship Id="rId7" Type="http://schemas.microsoft.com/office/2007/relationships/hdphoto" Target="../media/hdphoto1.wdp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6" Type="http://schemas.openxmlformats.org/officeDocument/2006/relationships/image" Target="../media/image4.pn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.png"/><Relationship Id="rId2" Type="http://schemas.openxmlformats.org/officeDocument/2006/relationships/audio" Target="../media/media18.wma"/><Relationship Id="rId1" Type="http://schemas.microsoft.com/office/2007/relationships/media" Target="../media/media18.wma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g"/><Relationship Id="rId9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.png"/><Relationship Id="rId2" Type="http://schemas.openxmlformats.org/officeDocument/2006/relationships/audio" Target="../media/media19.wma"/><Relationship Id="rId1" Type="http://schemas.microsoft.com/office/2007/relationships/media" Target="../media/media19.wma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microsoft.com/office/2007/relationships/hdphoto" Target="../media/hdphoto1.wdp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1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.png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.png"/><Relationship Id="rId2" Type="http://schemas.openxmlformats.org/officeDocument/2006/relationships/audio" Target="../media/media20.wma"/><Relationship Id="rId1" Type="http://schemas.microsoft.com/office/2007/relationships/media" Target="../media/media20.wma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microsoft.com/office/2007/relationships/hdphoto" Target="../media/hdphoto1.wdp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1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21.wma"/><Relationship Id="rId1" Type="http://schemas.microsoft.com/office/2007/relationships/media" Target="../media/media21.wma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4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1.mp3"/><Relationship Id="rId7" Type="http://schemas.openxmlformats.org/officeDocument/2006/relationships/image" Target="../media/image7.jpg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6" Type="http://schemas.openxmlformats.org/officeDocument/2006/relationships/image" Target="../media/image6.jpg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2.png"/><Relationship Id="rId4" Type="http://schemas.openxmlformats.org/officeDocument/2006/relationships/audio" Target="../media/media1.mp3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image" Target="../media/image4.png"/><Relationship Id="rId3" Type="http://schemas.openxmlformats.org/officeDocument/2006/relationships/audio" Target="../media/media6.wma"/><Relationship Id="rId7" Type="http://schemas.openxmlformats.org/officeDocument/2006/relationships/image" Target="../media/image9.jpg"/><Relationship Id="rId12" Type="http://schemas.openxmlformats.org/officeDocument/2006/relationships/image" Target="../media/image13.jpeg"/><Relationship Id="rId2" Type="http://schemas.microsoft.com/office/2007/relationships/media" Target="../media/media6.wma"/><Relationship Id="rId1" Type="http://schemas.openxmlformats.org/officeDocument/2006/relationships/tags" Target="../tags/tag1.xml"/><Relationship Id="rId6" Type="http://schemas.openxmlformats.org/officeDocument/2006/relationships/image" Target="../media/image8.jpg"/><Relationship Id="rId11" Type="http://schemas.openxmlformats.org/officeDocument/2006/relationships/image" Target="../media/image2.png"/><Relationship Id="rId5" Type="http://schemas.openxmlformats.org/officeDocument/2006/relationships/image" Target="../media/image6.jpg"/><Relationship Id="rId10" Type="http://schemas.openxmlformats.org/officeDocument/2006/relationships/image" Target="../media/image12.jp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1.jpg"/><Relationship Id="rId1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.png"/><Relationship Id="rId2" Type="http://schemas.microsoft.com/office/2007/relationships/media" Target="../media/media7.m4a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.png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.png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nhdepblog.com/wp-content/uploads/2018/03/hinh-nen-powerpoint-de-thuong-2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4183" y="0"/>
            <a:ext cx="12612757" cy="784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980405" y="141336"/>
            <a:ext cx="8229600" cy="814752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 PHÒNG GIÁO DỤC VÀ ĐÀO TẠO QUẬN LONG BIÊN </a:t>
            </a:r>
            <a:br>
              <a:rPr lang="en-US" sz="2400" b="1" dirty="0" smtClean="0">
                <a:solidFill>
                  <a:srgbClr val="FF0000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TRƯỜNG </a:t>
            </a:r>
            <a:r>
              <a:rPr lang="en-US" sz="2400" b="1" dirty="0">
                <a:solidFill>
                  <a:srgbClr val="FF0000"/>
                </a:solidFill>
              </a:rPr>
              <a:t>MẦM NON </a:t>
            </a:r>
            <a:r>
              <a:rPr lang="vi-VN" sz="2400" b="1" dirty="0" smtClean="0">
                <a:solidFill>
                  <a:srgbClr val="FF0000"/>
                </a:solidFill>
              </a:rPr>
              <a:t>THƯỢNG THANH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87554" y="2562896"/>
            <a:ext cx="903020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LĨNH VỰC: PHÁT </a:t>
            </a:r>
            <a:r>
              <a:rPr lang="en-US" sz="32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TRIỂN</a:t>
            </a:r>
            <a:r>
              <a:rPr lang="en-US" sz="32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vi-VN" sz="32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ngôn ngữ</a:t>
            </a:r>
            <a:endParaRPr lang="en-US" sz="32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90700" y="3169725"/>
            <a:ext cx="8000999" cy="243143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ĐỀ TÀI: </a:t>
            </a:r>
            <a:r>
              <a:rPr lang="vi-VN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Thơ : hoa quanh lăng bác</a:t>
            </a:r>
          </a:p>
          <a:p>
            <a:pPr algn="ctr"/>
            <a:endParaRPr lang="en-US" sz="1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en-US" sz="1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  </a:t>
            </a:r>
            <a:r>
              <a:rPr lang="en-US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vi-VN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                    </a:t>
            </a:r>
            <a:r>
              <a:rPr lang="vi-VN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Sáng tác : NGuyễn Bao</a:t>
            </a:r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                                                                </a:t>
            </a:r>
            <a:endParaRPr lang="vi-VN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      </a:t>
            </a:r>
            <a:r>
              <a:rPr lang="vi-VN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             </a:t>
            </a:r>
            <a:r>
              <a:rPr lang="en-US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lứa</a:t>
            </a:r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tuổi</a:t>
            </a:r>
            <a: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mẫu</a:t>
            </a:r>
            <a: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giáo</a:t>
            </a:r>
            <a: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bé</a:t>
            </a:r>
            <a: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3-4 </a:t>
            </a:r>
            <a:r>
              <a:rPr lang="en-US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tuổi</a:t>
            </a:r>
            <a:endParaRPr lang="en-US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                                                          </a:t>
            </a:r>
          </a:p>
          <a:p>
            <a:pPr algn="ctr"/>
            <a:endParaRPr lang="en-US" sz="1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en-US" sz="1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                                                    </a:t>
            </a:r>
            <a:r>
              <a:rPr lang="en-US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1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Người</a:t>
            </a:r>
            <a:r>
              <a:rPr lang="en-US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1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thực</a:t>
            </a:r>
            <a:r>
              <a:rPr lang="en-US" sz="1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1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hiện</a:t>
            </a:r>
            <a:endParaRPr lang="en-US" sz="1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0099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en-US" sz="1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0099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en-US" sz="1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                                              </a:t>
            </a:r>
            <a:r>
              <a:rPr lang="en-US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 </a:t>
            </a:r>
            <a:r>
              <a:rPr lang="en-US" sz="1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cô</a:t>
            </a:r>
            <a:r>
              <a:rPr lang="en-US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1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giáo</a:t>
            </a:r>
            <a:r>
              <a:rPr lang="en-US" sz="1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:  </a:t>
            </a:r>
            <a:r>
              <a:rPr lang="vi-VN" sz="1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PHẠM THỊ </a:t>
            </a:r>
            <a:r>
              <a:rPr lang="vi-VN" sz="1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vi-VN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KHOA</a:t>
            </a:r>
            <a:endParaRPr lang="en-US" sz="1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0099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" name="Nhac Khong Loi Background Ke Chuyen 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0792.0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82754" y="7421709"/>
            <a:ext cx="609600" cy="609600"/>
          </a:xfrm>
          <a:prstGeom prst="rect">
            <a:avLst/>
          </a:prstGeom>
        </p:spPr>
      </p:pic>
      <p:pic>
        <p:nvPicPr>
          <p:cNvPr id="11" name="Audio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41213" y="78459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778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1703">
        <p:circle/>
      </p:transition>
    </mc:Choice>
    <mc:Fallback xmlns="">
      <p:transition spd="slow" advTm="21703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1212" numSld="2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</p:bldLst>
  </p:timing>
  <p:extLst mod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34377"/>
            <a:ext cx="12117788" cy="58236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0991" y="80270"/>
            <a:ext cx="113477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 smtClean="0">
                <a:solidFill>
                  <a:srgbClr val="7030A0"/>
                </a:solidFill>
              </a:rPr>
              <a:t>Các con vừa lắng nghe cô đọc bài thơ có tên là gì?</a:t>
            </a:r>
          </a:p>
          <a:p>
            <a:pPr algn="ctr"/>
            <a:r>
              <a:rPr lang="vi-VN" sz="2800" dirty="0" smtClean="0">
                <a:solidFill>
                  <a:srgbClr val="7030A0"/>
                </a:solidFill>
              </a:rPr>
              <a:t> Do ai sáng tác? </a:t>
            </a:r>
            <a:endParaRPr lang="en-US" sz="2800" dirty="0">
              <a:solidFill>
                <a:srgbClr val="7030A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49869" y="1103519"/>
            <a:ext cx="761735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32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HOA QUANH LĂNG BÁC!</a:t>
            </a:r>
            <a:endParaRPr lang="en-US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46396" y="1680540"/>
            <a:ext cx="5552331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 smtClean="0">
                <a:solidFill>
                  <a:srgbClr val="0070C0"/>
                </a:solidFill>
              </a:rPr>
              <a:t>Hoa ban xòe cánh trắng </a:t>
            </a:r>
          </a:p>
          <a:p>
            <a:pPr algn="ctr"/>
            <a:r>
              <a:rPr lang="vi-VN" sz="2400" dirty="0" smtClean="0">
                <a:solidFill>
                  <a:srgbClr val="0070C0"/>
                </a:solidFill>
              </a:rPr>
              <a:t>Lan tươi màu cánh vàng</a:t>
            </a:r>
          </a:p>
          <a:p>
            <a:pPr algn="ctr"/>
            <a:r>
              <a:rPr lang="vi-VN" sz="2400" dirty="0" smtClean="0">
                <a:solidFill>
                  <a:srgbClr val="0070C0"/>
                </a:solidFill>
              </a:rPr>
              <a:t>Cánh hồng khoe nụ thắm </a:t>
            </a:r>
          </a:p>
          <a:p>
            <a:pPr algn="ctr"/>
            <a:r>
              <a:rPr lang="vi-VN" sz="2400" dirty="0" smtClean="0">
                <a:solidFill>
                  <a:srgbClr val="0070C0"/>
                </a:solidFill>
              </a:rPr>
              <a:t>Bay làn hương dịu dàng.</a:t>
            </a:r>
          </a:p>
          <a:p>
            <a:pPr algn="ctr"/>
            <a:r>
              <a:rPr lang="vi-VN" sz="2400" dirty="0" smtClean="0">
                <a:solidFill>
                  <a:srgbClr val="0070C0"/>
                </a:solidFill>
              </a:rPr>
              <a:t>Mùa đông đẹp hoa mai</a:t>
            </a:r>
          </a:p>
          <a:p>
            <a:pPr algn="ctr"/>
            <a:r>
              <a:rPr lang="vi-VN" sz="2400" dirty="0" smtClean="0">
                <a:solidFill>
                  <a:srgbClr val="0070C0"/>
                </a:solidFill>
              </a:rPr>
              <a:t>Cúc mùa thu tươi mát.</a:t>
            </a:r>
          </a:p>
          <a:p>
            <a:pPr algn="ctr"/>
            <a:r>
              <a:rPr lang="vi-VN" sz="2400" dirty="0" smtClean="0">
                <a:solidFill>
                  <a:srgbClr val="0070C0"/>
                </a:solidFill>
              </a:rPr>
              <a:t>Xuân tươi sắc hoa đào.</a:t>
            </a:r>
          </a:p>
          <a:p>
            <a:pPr algn="ctr"/>
            <a:r>
              <a:rPr lang="vi-VN" sz="2400" dirty="0" smtClean="0">
                <a:solidFill>
                  <a:srgbClr val="0070C0"/>
                </a:solidFill>
              </a:rPr>
              <a:t>Hè về sen tỏa ngát.</a:t>
            </a:r>
          </a:p>
          <a:p>
            <a:pPr algn="ctr"/>
            <a:r>
              <a:rPr lang="vi-VN" sz="2400" dirty="0" smtClean="0">
                <a:solidFill>
                  <a:srgbClr val="0070C0"/>
                </a:solidFill>
              </a:rPr>
              <a:t>Như bao người đứng gác</a:t>
            </a:r>
          </a:p>
          <a:p>
            <a:pPr algn="ctr"/>
            <a:r>
              <a:rPr lang="vi-VN" sz="2400" dirty="0" smtClean="0">
                <a:solidFill>
                  <a:srgbClr val="0070C0"/>
                </a:solidFill>
              </a:rPr>
              <a:t>Thay phiên nhau đêm ngày.</a:t>
            </a:r>
          </a:p>
          <a:p>
            <a:pPr algn="ctr"/>
            <a:r>
              <a:rPr lang="vi-VN" sz="2400" dirty="0" smtClean="0">
                <a:solidFill>
                  <a:srgbClr val="0070C0"/>
                </a:solidFill>
              </a:rPr>
              <a:t>Hoa nở quanh Lăng Bác</a:t>
            </a:r>
          </a:p>
          <a:p>
            <a:pPr algn="ctr"/>
            <a:r>
              <a:rPr lang="vi-VN" sz="2400" dirty="0" smtClean="0">
                <a:solidFill>
                  <a:srgbClr val="0070C0"/>
                </a:solidFill>
              </a:rPr>
              <a:t>Suốt bốn mùa hương bay.</a:t>
            </a:r>
          </a:p>
          <a:p>
            <a:pPr algn="ctr"/>
            <a:r>
              <a:rPr lang="vi-VN" sz="2400" b="1" i="1" dirty="0" smtClean="0">
                <a:solidFill>
                  <a:srgbClr val="0070C0"/>
                </a:solidFill>
              </a:rPr>
              <a:t>(Nguyễn Bao)</a:t>
            </a:r>
          </a:p>
          <a:p>
            <a:endParaRPr lang="en-US" sz="3200" dirty="0">
              <a:solidFill>
                <a:srgbClr val="0070C0"/>
              </a:solidFill>
            </a:endParaRPr>
          </a:p>
        </p:txBody>
      </p:sp>
      <p:pic>
        <p:nvPicPr>
          <p:cNvPr id="8" name="Picture 3" descr="logo hoa se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57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240" y="217510"/>
            <a:ext cx="1425347" cy="948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67220" y="69271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078324"/>
      </p:ext>
    </p:extLst>
  </p:cSld>
  <p:clrMapOvr>
    <a:masterClrMapping/>
  </p:clrMapOvr>
  <p:transition spd="slow" advTm="25071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11225" y="864908"/>
            <a:ext cx="723035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FF0000"/>
                </a:solidFill>
              </a:rPr>
              <a:t>B</a:t>
            </a:r>
            <a:r>
              <a:rPr lang="vi-VN" sz="4400" dirty="0" smtClean="0">
                <a:solidFill>
                  <a:srgbClr val="FF0000"/>
                </a:solidFill>
              </a:rPr>
              <a:t>ài thơ nhắc đến những loài hoa nào nở xung quanh</a:t>
            </a:r>
          </a:p>
          <a:p>
            <a:pPr algn="ctr"/>
            <a:r>
              <a:rPr lang="vi-VN" sz="4400" dirty="0" smtClean="0">
                <a:solidFill>
                  <a:srgbClr val="FF0000"/>
                </a:solidFill>
              </a:rPr>
              <a:t> Lăng Bác ?  </a:t>
            </a:r>
            <a:endParaRPr lang="en-US" sz="4400" dirty="0">
              <a:solidFill>
                <a:srgbClr val="FF0000"/>
              </a:solidFill>
            </a:endParaRPr>
          </a:p>
        </p:txBody>
      </p:sp>
      <p:pic>
        <p:nvPicPr>
          <p:cNvPr id="6" name="Picture 3" descr="logo hoa se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57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3987" y="0"/>
            <a:ext cx="1425347" cy="948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643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6587">
        <p14:window dir="vert"/>
      </p:transition>
    </mc:Choice>
    <mc:Fallback xmlns="">
      <p:transition spd="slow" advTm="1658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157" y="20463"/>
            <a:ext cx="4125627" cy="22067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391" y="0"/>
            <a:ext cx="4211196" cy="22009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2" y="2244389"/>
            <a:ext cx="4126713" cy="24785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991" y="2249643"/>
            <a:ext cx="4114800" cy="24680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927" y="2244389"/>
            <a:ext cx="3717073" cy="24733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157" y="4752105"/>
            <a:ext cx="4134658" cy="21058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702" y="4747654"/>
            <a:ext cx="4186449" cy="206386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955" y="0"/>
            <a:ext cx="4211196" cy="2200980"/>
          </a:xfrm>
          <a:prstGeom prst="rect">
            <a:avLst/>
          </a:prstGeom>
        </p:spPr>
      </p:pic>
      <p:pic>
        <p:nvPicPr>
          <p:cNvPr id="12" name="Picture 3" descr="logo hoa se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857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690" y="79224"/>
            <a:ext cx="1425347" cy="948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194222" y="685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7886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7052">
        <p15:prstTrans prst="peelOff"/>
      </p:transition>
    </mc:Choice>
    <mc:Fallback xmlns="">
      <p:transition spd="slow" advTm="170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5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0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1000"/>
                            </p:stCondLst>
                            <p:childTnLst>
                              <p:par>
                                <p:cTn id="36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40909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05" t="18422" r="973" b="7467"/>
          <a:stretch/>
        </p:blipFill>
        <p:spPr>
          <a:xfrm>
            <a:off x="-1333007" y="0"/>
            <a:ext cx="13525007" cy="7046259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-908364" y="4396719"/>
            <a:ext cx="7202558" cy="2972705"/>
            <a:chOff x="-1006589" y="4505383"/>
            <a:chExt cx="7202558" cy="2972705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64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555300" flipH="1">
              <a:off x="-1006589" y="4526196"/>
              <a:ext cx="3963092" cy="2788529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64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044700">
              <a:off x="577376" y="4521621"/>
              <a:ext cx="3963092" cy="2788529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64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044700">
              <a:off x="2232877" y="4505383"/>
              <a:ext cx="3963092" cy="2788529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64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555300" flipH="1">
              <a:off x="1234683" y="4689559"/>
              <a:ext cx="3963092" cy="2788529"/>
            </a:xfrm>
            <a:prstGeom prst="rect">
              <a:avLst/>
            </a:prstGeom>
          </p:spPr>
        </p:pic>
      </p:grpSp>
      <p:grpSp>
        <p:nvGrpSpPr>
          <p:cNvPr id="29" name="Group 28"/>
          <p:cNvGrpSpPr/>
          <p:nvPr/>
        </p:nvGrpSpPr>
        <p:grpSpPr>
          <a:xfrm>
            <a:off x="6294194" y="3852843"/>
            <a:ext cx="6641315" cy="3581774"/>
            <a:chOff x="5967759" y="3825324"/>
            <a:chExt cx="6641315" cy="3581774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279" b="100000" l="1455" r="992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5967759" y="4880997"/>
              <a:ext cx="4568740" cy="2387850"/>
            </a:xfrm>
            <a:prstGeom prst="rect">
              <a:avLst/>
            </a:prstGeom>
          </p:spPr>
        </p:pic>
        <p:grpSp>
          <p:nvGrpSpPr>
            <p:cNvPr id="28" name="Group 27"/>
            <p:cNvGrpSpPr/>
            <p:nvPr/>
          </p:nvGrpSpPr>
          <p:grpSpPr>
            <a:xfrm>
              <a:off x="7089322" y="3825324"/>
              <a:ext cx="5519752" cy="3581774"/>
              <a:chOff x="7082924" y="2845867"/>
              <a:chExt cx="5519752" cy="3581774"/>
            </a:xfrm>
          </p:grpSpPr>
          <p:grpSp>
            <p:nvGrpSpPr>
              <p:cNvPr id="26" name="Group 25"/>
              <p:cNvGrpSpPr/>
              <p:nvPr/>
            </p:nvGrpSpPr>
            <p:grpSpPr>
              <a:xfrm>
                <a:off x="8033936" y="2845867"/>
                <a:ext cx="4568740" cy="3229055"/>
                <a:chOff x="7623260" y="3817204"/>
                <a:chExt cx="4568740" cy="3229055"/>
              </a:xfrm>
            </p:grpSpPr>
            <p:pic>
              <p:nvPicPr>
                <p:cNvPr id="22" name="Picture 21"/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0" b="98361" l="0" r="99636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800000">
                  <a:off x="7980804" y="4845279"/>
                  <a:ext cx="4211196" cy="2200980"/>
                </a:xfrm>
                <a:prstGeom prst="rect">
                  <a:avLst/>
                </a:prstGeom>
              </p:spPr>
            </p:pic>
            <p:pic>
              <p:nvPicPr>
                <p:cNvPr id="24" name="Picture 23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3279" b="100000" l="1455" r="99273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800000">
                  <a:off x="7623260" y="3817204"/>
                  <a:ext cx="4568740" cy="2387850"/>
                </a:xfrm>
                <a:prstGeom prst="rect">
                  <a:avLst/>
                </a:prstGeom>
              </p:spPr>
            </p:pic>
          </p:grpSp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279" b="100000" l="1455" r="9927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7082924" y="4039791"/>
                <a:ext cx="4568740" cy="2387850"/>
              </a:xfrm>
              <a:prstGeom prst="rect">
                <a:avLst/>
              </a:prstGeom>
            </p:spPr>
          </p:pic>
        </p:grpSp>
      </p:grpSp>
      <p:sp>
        <p:nvSpPr>
          <p:cNvPr id="16" name="Rectangle 15"/>
          <p:cNvSpPr/>
          <p:nvPr/>
        </p:nvSpPr>
        <p:spPr>
          <a:xfrm>
            <a:off x="3149536" y="812249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vi-VN" sz="4000" dirty="0">
                <a:solidFill>
                  <a:srgbClr val="FFFF00"/>
                </a:solidFill>
              </a:rPr>
              <a:t>Hoa ban xòe cánh trắng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593297" y="1520135"/>
            <a:ext cx="52084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3600" dirty="0">
                <a:solidFill>
                  <a:srgbClr val="FFFF00"/>
                </a:solidFill>
              </a:rPr>
              <a:t>Lan tươi màu cánh vàng</a:t>
            </a:r>
          </a:p>
        </p:txBody>
      </p:sp>
      <p:pic>
        <p:nvPicPr>
          <p:cNvPr id="18" name="Picture 3" descr="logo hoa se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857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91" y="217510"/>
            <a:ext cx="1425347" cy="948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96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29579">
        <p:cut/>
      </p:transition>
    </mc:Choice>
    <mc:Fallback xmlns="">
      <p:transition advTm="29579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2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" t="18422" r="974" b="7467"/>
          <a:stretch/>
        </p:blipFill>
        <p:spPr>
          <a:xfrm>
            <a:off x="-700390" y="0"/>
            <a:ext cx="13061748" cy="704625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-351987" y="3170604"/>
            <a:ext cx="6220454" cy="4397188"/>
            <a:chOff x="5398491" y="1857880"/>
            <a:chExt cx="4211107" cy="343895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100000" l="625" r="953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65" r="7998"/>
            <a:stretch/>
          </p:blipFill>
          <p:spPr>
            <a:xfrm>
              <a:off x="5913341" y="2212730"/>
              <a:ext cx="3696257" cy="2629055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0" r="15780"/>
            <a:stretch/>
          </p:blipFill>
          <p:spPr>
            <a:xfrm>
              <a:off x="7175680" y="2056975"/>
              <a:ext cx="2433918" cy="234497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0" r="15780"/>
            <a:stretch/>
          </p:blipFill>
          <p:spPr>
            <a:xfrm>
              <a:off x="5398491" y="2951862"/>
              <a:ext cx="2433918" cy="234497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0" r="43673" b="43717"/>
            <a:stretch/>
          </p:blipFill>
          <p:spPr>
            <a:xfrm>
              <a:off x="6239586" y="1857880"/>
              <a:ext cx="1291172" cy="1319809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5778230" y="3355147"/>
            <a:ext cx="6935114" cy="4288479"/>
            <a:chOff x="6608801" y="4218486"/>
            <a:chExt cx="6104543" cy="342514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449203" y="4218486"/>
              <a:ext cx="3373809" cy="2434343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339535" y="4974655"/>
              <a:ext cx="3373809" cy="2434343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449203" y="5136352"/>
              <a:ext cx="3373809" cy="2434343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529002" y="5209283"/>
              <a:ext cx="3373809" cy="2434343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608801" y="5063421"/>
              <a:ext cx="3373809" cy="2434343"/>
            </a:xfrm>
            <a:prstGeom prst="rect">
              <a:avLst/>
            </a:prstGeom>
          </p:spPr>
        </p:pic>
      </p:grpSp>
      <p:sp>
        <p:nvSpPr>
          <p:cNvPr id="16" name="Rectangle 15"/>
          <p:cNvSpPr/>
          <p:nvPr/>
        </p:nvSpPr>
        <p:spPr>
          <a:xfrm>
            <a:off x="2870336" y="551181"/>
            <a:ext cx="73121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000" dirty="0">
                <a:solidFill>
                  <a:srgbClr val="FFFF00"/>
                </a:solidFill>
              </a:rPr>
              <a:t>Cánh hồng khoe nụ thắm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870336" y="1283373"/>
            <a:ext cx="73121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000" dirty="0" smtClean="0">
                <a:solidFill>
                  <a:srgbClr val="FFFF00"/>
                </a:solidFill>
              </a:rPr>
              <a:t>Bay </a:t>
            </a:r>
            <a:r>
              <a:rPr lang="vi-VN" sz="4000" dirty="0">
                <a:solidFill>
                  <a:srgbClr val="FFFF00"/>
                </a:solidFill>
              </a:rPr>
              <a:t>làn hương dịu dàng</a:t>
            </a:r>
            <a:r>
              <a:rPr lang="vi-VN" sz="4000" dirty="0" smtClean="0">
                <a:solidFill>
                  <a:srgbClr val="FFFF00"/>
                </a:solidFill>
              </a:rPr>
              <a:t>.</a:t>
            </a:r>
            <a:endParaRPr lang="vi-VN" sz="4000" dirty="0">
              <a:solidFill>
                <a:srgbClr val="FFFF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870336" y="1961606"/>
            <a:ext cx="73121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000" dirty="0" smtClean="0">
                <a:solidFill>
                  <a:srgbClr val="FFFF00"/>
                </a:solidFill>
              </a:rPr>
              <a:t>Mùa </a:t>
            </a:r>
            <a:r>
              <a:rPr lang="vi-VN" sz="4000" dirty="0">
                <a:solidFill>
                  <a:srgbClr val="FFFF00"/>
                </a:solidFill>
              </a:rPr>
              <a:t>đông đẹp hoa </a:t>
            </a:r>
            <a:r>
              <a:rPr lang="vi-VN" sz="4000" dirty="0" smtClean="0">
                <a:solidFill>
                  <a:srgbClr val="FFFF00"/>
                </a:solidFill>
              </a:rPr>
              <a:t>mai.</a:t>
            </a:r>
            <a:endParaRPr lang="vi-VN" sz="4000" dirty="0">
              <a:solidFill>
                <a:srgbClr val="FFFF00"/>
              </a:solidFill>
            </a:endParaRPr>
          </a:p>
        </p:txBody>
      </p:sp>
      <p:pic>
        <p:nvPicPr>
          <p:cNvPr id="19" name="Picture 3" descr="logo hoa se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57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54" y="137805"/>
            <a:ext cx="1425347" cy="948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Audio 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644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653">
        <p14:prism isInverted="1"/>
      </p:transition>
    </mc:Choice>
    <mc:Fallback xmlns="">
      <p:transition spd="slow" advTm="3065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6" grpId="0"/>
      <p:bldP spid="17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" t="18309" r="973" b="7467"/>
          <a:stretch/>
        </p:blipFill>
        <p:spPr>
          <a:xfrm>
            <a:off x="-367407" y="-117911"/>
            <a:ext cx="12559407" cy="7639559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-367406" y="4866192"/>
            <a:ext cx="4241064" cy="2740230"/>
            <a:chOff x="1365310" y="3920584"/>
            <a:chExt cx="4241064" cy="274023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24224" l="0" r="1184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7879" b="76216"/>
            <a:stretch/>
          </p:blipFill>
          <p:spPr>
            <a:xfrm>
              <a:off x="1365310" y="3920584"/>
              <a:ext cx="3447425" cy="2695886"/>
            </a:xfrm>
            <a:prstGeom prst="rect">
              <a:avLst/>
            </a:prstGeom>
          </p:spPr>
        </p:pic>
        <p:grpSp>
          <p:nvGrpSpPr>
            <p:cNvPr id="22" name="Group 21"/>
            <p:cNvGrpSpPr/>
            <p:nvPr/>
          </p:nvGrpSpPr>
          <p:grpSpPr>
            <a:xfrm>
              <a:off x="2158949" y="4010212"/>
              <a:ext cx="3447425" cy="2650602"/>
              <a:chOff x="787349" y="4379490"/>
              <a:chExt cx="3447425" cy="2650602"/>
            </a:xfrm>
          </p:grpSpPr>
          <p:pic>
            <p:nvPicPr>
              <p:cNvPr id="19" name="Content Placeholder 3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24224" l="0" r="11845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87879" b="76216"/>
              <a:stretch/>
            </p:blipFill>
            <p:spPr>
              <a:xfrm>
                <a:off x="787349" y="4379490"/>
                <a:ext cx="3388241" cy="2650602"/>
              </a:xfrm>
              <a:prstGeom prst="rect">
                <a:avLst/>
              </a:prstGeom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24224" l="0" r="11845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87879" b="76216"/>
              <a:stretch/>
            </p:blipFill>
            <p:spPr>
              <a:xfrm>
                <a:off x="1982133" y="5268527"/>
                <a:ext cx="2252641" cy="1761565"/>
              </a:xfrm>
              <a:prstGeom prst="rect">
                <a:avLst/>
              </a:prstGeom>
            </p:spPr>
          </p:pic>
        </p:grpSp>
      </p:grpSp>
      <p:grpSp>
        <p:nvGrpSpPr>
          <p:cNvPr id="9" name="Group 8"/>
          <p:cNvGrpSpPr/>
          <p:nvPr/>
        </p:nvGrpSpPr>
        <p:grpSpPr>
          <a:xfrm>
            <a:off x="3591879" y="4159912"/>
            <a:ext cx="5149342" cy="3924093"/>
            <a:chOff x="2096428" y="1544888"/>
            <a:chExt cx="5241074" cy="390178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378" b="10383"/>
            <a:stretch/>
          </p:blipFill>
          <p:spPr>
            <a:xfrm>
              <a:off x="2300868" y="2184478"/>
              <a:ext cx="5036634" cy="3090049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779"/>
            <a:stretch/>
          </p:blipFill>
          <p:spPr>
            <a:xfrm flipH="1">
              <a:off x="2096428" y="1998626"/>
              <a:ext cx="4890291" cy="3448050"/>
            </a:xfrm>
            <a:prstGeom prst="rect">
              <a:avLst/>
            </a:prstGeom>
          </p:spPr>
        </p:pic>
        <p:grpSp>
          <p:nvGrpSpPr>
            <p:cNvPr id="12" name="Group 11"/>
            <p:cNvGrpSpPr/>
            <p:nvPr/>
          </p:nvGrpSpPr>
          <p:grpSpPr>
            <a:xfrm>
              <a:off x="2146128" y="1544888"/>
              <a:ext cx="5191374" cy="3457316"/>
              <a:chOff x="1918119" y="1455375"/>
              <a:chExt cx="6096000" cy="3457316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506899">
                <a:off x="1918119" y="1464641"/>
                <a:ext cx="6096000" cy="3448050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543"/>
              <a:stretch/>
            </p:blipFill>
            <p:spPr>
              <a:xfrm rot="2506899" flipH="1">
                <a:off x="1993135" y="1455375"/>
                <a:ext cx="5270427" cy="3448050"/>
              </a:xfrm>
              <a:prstGeom prst="rect">
                <a:avLst/>
              </a:prstGeom>
            </p:spPr>
          </p:pic>
        </p:grpSp>
      </p:grpSp>
      <p:grpSp>
        <p:nvGrpSpPr>
          <p:cNvPr id="27" name="Group 26"/>
          <p:cNvGrpSpPr/>
          <p:nvPr/>
        </p:nvGrpSpPr>
        <p:grpSpPr>
          <a:xfrm>
            <a:off x="8134094" y="3701868"/>
            <a:ext cx="4149172" cy="3484911"/>
            <a:chOff x="1909444" y="532452"/>
            <a:chExt cx="6735886" cy="5480412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90184" y="532452"/>
              <a:ext cx="3163888" cy="4202292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0310" y="1002647"/>
              <a:ext cx="3163888" cy="4202292"/>
            </a:xfrm>
            <a:prstGeom prst="rect">
              <a:avLst/>
            </a:prstGeom>
          </p:spPr>
        </p:pic>
        <p:grpSp>
          <p:nvGrpSpPr>
            <p:cNvPr id="30" name="Group 29"/>
            <p:cNvGrpSpPr/>
            <p:nvPr/>
          </p:nvGrpSpPr>
          <p:grpSpPr>
            <a:xfrm>
              <a:off x="1909444" y="3085651"/>
              <a:ext cx="6735886" cy="2927213"/>
              <a:chOff x="1218564" y="1647413"/>
              <a:chExt cx="6735886" cy="2927213"/>
            </a:xfrm>
          </p:grpSpPr>
          <p:pic>
            <p:nvPicPr>
              <p:cNvPr id="31" name="Picture 30"/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63" r="3968" b="4975"/>
              <a:stretch/>
            </p:blipFill>
            <p:spPr>
              <a:xfrm>
                <a:off x="3408463" y="1647413"/>
                <a:ext cx="2255520" cy="1810212"/>
              </a:xfrm>
              <a:prstGeom prst="rect">
                <a:avLst/>
              </a:prstGeom>
            </p:spPr>
          </p:pic>
          <p:pic>
            <p:nvPicPr>
              <p:cNvPr id="32" name="Picture 31"/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63" r="3968" b="4975"/>
              <a:stretch/>
            </p:blipFill>
            <p:spPr>
              <a:xfrm>
                <a:off x="4126836" y="2695600"/>
                <a:ext cx="2255520" cy="1810212"/>
              </a:xfrm>
              <a:prstGeom prst="rect">
                <a:avLst/>
              </a:prstGeom>
            </p:spPr>
          </p:pic>
          <p:pic>
            <p:nvPicPr>
              <p:cNvPr id="33" name="Picture 32"/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63" r="3968" b="4975"/>
              <a:stretch/>
            </p:blipFill>
            <p:spPr>
              <a:xfrm>
                <a:off x="1218564" y="1994972"/>
                <a:ext cx="2255520" cy="1810212"/>
              </a:xfrm>
              <a:prstGeom prst="rect">
                <a:avLst/>
              </a:prstGeom>
            </p:spPr>
          </p:pic>
          <p:pic>
            <p:nvPicPr>
              <p:cNvPr id="34" name="Picture 33"/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63" r="3968" b="4975"/>
              <a:stretch/>
            </p:blipFill>
            <p:spPr>
              <a:xfrm>
                <a:off x="2157700" y="2764414"/>
                <a:ext cx="2255520" cy="1810212"/>
              </a:xfrm>
              <a:prstGeom prst="rect">
                <a:avLst/>
              </a:prstGeom>
            </p:spPr>
          </p:pic>
          <p:pic>
            <p:nvPicPr>
              <p:cNvPr id="35" name="Picture 34"/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63" r="3968" b="4975"/>
              <a:stretch/>
            </p:blipFill>
            <p:spPr>
              <a:xfrm>
                <a:off x="5698930" y="2258796"/>
                <a:ext cx="2255520" cy="1810212"/>
              </a:xfrm>
              <a:prstGeom prst="rect">
                <a:avLst/>
              </a:prstGeom>
            </p:spPr>
          </p:pic>
        </p:grpSp>
      </p:grpSp>
      <p:sp>
        <p:nvSpPr>
          <p:cNvPr id="23" name="Rectangle 22"/>
          <p:cNvSpPr/>
          <p:nvPr/>
        </p:nvSpPr>
        <p:spPr>
          <a:xfrm>
            <a:off x="3427450" y="671628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vi-VN" sz="4000" dirty="0">
                <a:solidFill>
                  <a:srgbClr val="FFFF00"/>
                </a:solidFill>
              </a:rPr>
              <a:t>Cúc mùa thu tươi mát</a:t>
            </a:r>
            <a:r>
              <a:rPr lang="vi-VN" sz="4000" dirty="0" smtClean="0">
                <a:solidFill>
                  <a:srgbClr val="FFFF00"/>
                </a:solidFill>
              </a:rPr>
              <a:t>.</a:t>
            </a:r>
            <a:endParaRPr lang="vi-VN" sz="4000" dirty="0">
              <a:solidFill>
                <a:srgbClr val="FFFF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473083" y="1340422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vi-VN" sz="4000" dirty="0" smtClean="0">
                <a:solidFill>
                  <a:srgbClr val="FFFF00"/>
                </a:solidFill>
              </a:rPr>
              <a:t>Xuân </a:t>
            </a:r>
            <a:r>
              <a:rPr lang="vi-VN" sz="4000" dirty="0">
                <a:solidFill>
                  <a:srgbClr val="FFFF00"/>
                </a:solidFill>
              </a:rPr>
              <a:t>tươi sắc hoa đào</a:t>
            </a:r>
            <a:r>
              <a:rPr lang="vi-VN" sz="4000" dirty="0" smtClean="0">
                <a:solidFill>
                  <a:srgbClr val="FFFF00"/>
                </a:solidFill>
              </a:rPr>
              <a:t>.</a:t>
            </a:r>
            <a:endParaRPr lang="vi-VN" sz="4000" dirty="0">
              <a:solidFill>
                <a:srgbClr val="FFFF0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311261" y="1974305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vi-VN" sz="4000" dirty="0" smtClean="0">
                <a:solidFill>
                  <a:srgbClr val="FFFF00"/>
                </a:solidFill>
              </a:rPr>
              <a:t>Hè </a:t>
            </a:r>
            <a:r>
              <a:rPr lang="vi-VN" sz="4000" dirty="0">
                <a:solidFill>
                  <a:srgbClr val="FFFF00"/>
                </a:solidFill>
              </a:rPr>
              <a:t>về sen tỏa ngát.</a:t>
            </a:r>
          </a:p>
        </p:txBody>
      </p:sp>
      <p:pic>
        <p:nvPicPr>
          <p:cNvPr id="36" name="Picture 3" descr="logo hoa sen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857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68" y="156675"/>
            <a:ext cx="1425347" cy="948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211695"/>
      </p:ext>
    </p:extLst>
  </p:cSld>
  <p:clrMapOvr>
    <a:masterClrMapping/>
  </p:clrMapOvr>
  <p:transition spd="slow" advTm="41032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3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3" grpId="0"/>
      <p:bldP spid="25" grpId="0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955"/>
            <a:ext cx="12192000" cy="68759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97990" y="2853728"/>
            <a:ext cx="723035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 smtClean="0">
                <a:solidFill>
                  <a:srgbClr val="FF0000"/>
                </a:solidFill>
              </a:rPr>
              <a:t>Nhà thơ đã ví những loài hoa quanh Lăng Bác như thế nào nhỉ?  </a:t>
            </a:r>
            <a:endParaRPr lang="en-US" sz="4400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771" y="0"/>
            <a:ext cx="12338771" cy="720516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40790" y="299183"/>
            <a:ext cx="794334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000" dirty="0">
                <a:solidFill>
                  <a:srgbClr val="FFFF00"/>
                </a:solidFill>
              </a:rPr>
              <a:t>Như bao người đứng gác</a:t>
            </a:r>
          </a:p>
          <a:p>
            <a:pPr algn="ctr"/>
            <a:r>
              <a:rPr lang="vi-VN" sz="4000" dirty="0">
                <a:solidFill>
                  <a:srgbClr val="FFFF00"/>
                </a:solidFill>
              </a:rPr>
              <a:t>Thay phiên nhau đêm ngày.</a:t>
            </a:r>
          </a:p>
          <a:p>
            <a:pPr algn="ctr"/>
            <a:r>
              <a:rPr lang="vi-VN" sz="4000" dirty="0">
                <a:solidFill>
                  <a:srgbClr val="FFFF00"/>
                </a:solidFill>
              </a:rPr>
              <a:t>Hoa nở quanh Lăng Bác</a:t>
            </a:r>
          </a:p>
          <a:p>
            <a:pPr algn="ctr"/>
            <a:r>
              <a:rPr lang="vi-VN" sz="4000" dirty="0">
                <a:solidFill>
                  <a:srgbClr val="FFFF00"/>
                </a:solidFill>
              </a:rPr>
              <a:t>Suốt bốn mùa hương bay</a:t>
            </a:r>
            <a:r>
              <a:rPr lang="vi-VN" sz="4000" dirty="0" smtClean="0">
                <a:solidFill>
                  <a:srgbClr val="FFFF00"/>
                </a:solidFill>
              </a:rPr>
              <a:t>.</a:t>
            </a:r>
            <a:endParaRPr lang="en-US" sz="2800" dirty="0">
              <a:solidFill>
                <a:srgbClr val="0070C0"/>
              </a:solidFill>
            </a:endParaRPr>
          </a:p>
        </p:txBody>
      </p:sp>
      <p:pic>
        <p:nvPicPr>
          <p:cNvPr id="8" name="Picture 3" descr="logo hoa se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57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240" y="217510"/>
            <a:ext cx="1425347" cy="948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6873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44468">
        <p15:prstTrans prst="origami"/>
      </p:transition>
    </mc:Choice>
    <mc:Fallback xmlns="">
      <p:transition spd="slow" advTm="444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6" r="2475"/>
          <a:stretch/>
        </p:blipFill>
        <p:spPr>
          <a:xfrm flipH="1">
            <a:off x="685800" y="214492"/>
            <a:ext cx="4892040" cy="29523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440503"/>
            <a:ext cx="4892040" cy="34017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029" y="114447"/>
            <a:ext cx="5307171" cy="6834993"/>
          </a:xfrm>
          <a:prstGeom prst="rect">
            <a:avLst/>
          </a:prstGeom>
        </p:spPr>
      </p:pic>
      <p:pic>
        <p:nvPicPr>
          <p:cNvPr id="9" name="Picture 3" descr="logo hoa se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57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477" y="79224"/>
            <a:ext cx="1425347" cy="948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257830"/>
      </p:ext>
    </p:extLst>
  </p:cSld>
  <p:clrMapOvr>
    <a:masterClrMapping/>
  </p:clrMapOvr>
  <p:transition spd="slow" advTm="1996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84221" cy="6874192"/>
          </a:xfrm>
          <a:prstGeom prst="rect">
            <a:avLst/>
          </a:prstGeom>
        </p:spPr>
      </p:pic>
      <p:pic>
        <p:nvPicPr>
          <p:cNvPr id="6" name="Picture 3" descr="logo hoa se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57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1411" y="204258"/>
            <a:ext cx="1425347" cy="948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14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4818">
        <p14:switch dir="r"/>
      </p:transition>
    </mc:Choice>
    <mc:Fallback xmlns="">
      <p:transition spd="slow" advTm="1481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423"/>
            <a:ext cx="12191997" cy="6835982"/>
          </a:xfrm>
          <a:prstGeom prst="rect">
            <a:avLst/>
          </a:prstGeom>
        </p:spPr>
      </p:pic>
      <p:pic>
        <p:nvPicPr>
          <p:cNvPr id="7" name="loi tho l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85506" y="7423293"/>
            <a:ext cx="487363" cy="4873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81156" y="1135938"/>
            <a:ext cx="6268827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 smtClean="0">
                <a:solidFill>
                  <a:srgbClr val="7030A0"/>
                </a:solidFill>
              </a:rPr>
              <a:t>Hoa ban xòe cánh trắng </a:t>
            </a:r>
          </a:p>
          <a:p>
            <a:pPr algn="ctr"/>
            <a:r>
              <a:rPr lang="vi-VN" sz="2400" dirty="0" smtClean="0">
                <a:solidFill>
                  <a:srgbClr val="7030A0"/>
                </a:solidFill>
              </a:rPr>
              <a:t>Lan tươi màu cánh vàng</a:t>
            </a:r>
          </a:p>
          <a:p>
            <a:pPr algn="ctr"/>
            <a:r>
              <a:rPr lang="vi-VN" sz="2400" dirty="0" smtClean="0">
                <a:solidFill>
                  <a:srgbClr val="7030A0"/>
                </a:solidFill>
              </a:rPr>
              <a:t>Cánh hồng khoe nụ thắm </a:t>
            </a:r>
          </a:p>
          <a:p>
            <a:pPr algn="ctr"/>
            <a:r>
              <a:rPr lang="vi-VN" sz="2400" dirty="0" smtClean="0">
                <a:solidFill>
                  <a:srgbClr val="7030A0"/>
                </a:solidFill>
              </a:rPr>
              <a:t>Bay làn hương dịu dàng.</a:t>
            </a:r>
          </a:p>
          <a:p>
            <a:pPr algn="ctr"/>
            <a:r>
              <a:rPr lang="vi-VN" sz="2400" dirty="0" smtClean="0">
                <a:solidFill>
                  <a:srgbClr val="7030A0"/>
                </a:solidFill>
              </a:rPr>
              <a:t>Mùa đông đẹp hoa mai</a:t>
            </a:r>
          </a:p>
          <a:p>
            <a:pPr algn="ctr"/>
            <a:r>
              <a:rPr lang="vi-VN" sz="2400" dirty="0" smtClean="0">
                <a:solidFill>
                  <a:srgbClr val="7030A0"/>
                </a:solidFill>
              </a:rPr>
              <a:t>Cúc mùa thu tươi mát.</a:t>
            </a:r>
          </a:p>
          <a:p>
            <a:pPr algn="ctr"/>
            <a:r>
              <a:rPr lang="vi-VN" sz="2400" dirty="0" smtClean="0">
                <a:solidFill>
                  <a:srgbClr val="7030A0"/>
                </a:solidFill>
              </a:rPr>
              <a:t>Xuân tươi sắc hoa đào.</a:t>
            </a:r>
          </a:p>
          <a:p>
            <a:pPr algn="ctr"/>
            <a:r>
              <a:rPr lang="vi-VN" sz="2400" dirty="0" smtClean="0">
                <a:solidFill>
                  <a:srgbClr val="7030A0"/>
                </a:solidFill>
              </a:rPr>
              <a:t>Hè về sen tỏa ngát.</a:t>
            </a:r>
          </a:p>
          <a:p>
            <a:pPr algn="ctr"/>
            <a:r>
              <a:rPr lang="vi-VN" sz="2400" dirty="0" smtClean="0">
                <a:solidFill>
                  <a:srgbClr val="7030A0"/>
                </a:solidFill>
              </a:rPr>
              <a:t>Như bao người đứng gác</a:t>
            </a:r>
          </a:p>
          <a:p>
            <a:pPr algn="ctr"/>
            <a:r>
              <a:rPr lang="vi-VN" sz="2400" dirty="0" smtClean="0">
                <a:solidFill>
                  <a:srgbClr val="7030A0"/>
                </a:solidFill>
              </a:rPr>
              <a:t>Thay phiên nhau đêm ngày.</a:t>
            </a:r>
          </a:p>
          <a:p>
            <a:pPr algn="ctr"/>
            <a:r>
              <a:rPr lang="vi-VN" sz="2400" dirty="0" smtClean="0">
                <a:solidFill>
                  <a:srgbClr val="7030A0"/>
                </a:solidFill>
              </a:rPr>
              <a:t>Hoa nở quanh Lăng Bác</a:t>
            </a:r>
          </a:p>
          <a:p>
            <a:pPr algn="ctr"/>
            <a:r>
              <a:rPr lang="vi-VN" sz="2400" dirty="0" smtClean="0">
                <a:solidFill>
                  <a:srgbClr val="7030A0"/>
                </a:solidFill>
              </a:rPr>
              <a:t>Suốt bốn mùa hương bay.</a:t>
            </a:r>
          </a:p>
          <a:p>
            <a:pPr algn="ctr"/>
            <a:r>
              <a:rPr lang="vi-VN" sz="2400" b="1" i="1" dirty="0" smtClean="0">
                <a:solidFill>
                  <a:srgbClr val="7030A0"/>
                </a:solidFill>
              </a:rPr>
              <a:t>( Nguyễn Bao)</a:t>
            </a:r>
          </a:p>
          <a:p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33751" y="446010"/>
            <a:ext cx="696363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HOA QUANH LĂNG BÁC!</a:t>
            </a:r>
            <a:endParaRPr lang="en-US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8" name="Picture 3" descr="logo hoa se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57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240" y="217510"/>
            <a:ext cx="1425347" cy="948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1796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3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ồ Chí Minh đẹp nhất tên Người"/>
          <p:cNvSpPr>
            <a:spLocks noChangeAspect="1" noChangeArrowheads="1"/>
          </p:cNvSpPr>
          <p:nvPr/>
        </p:nvSpPr>
        <p:spPr bwMode="auto">
          <a:xfrm>
            <a:off x="155575" y="-144463"/>
            <a:ext cx="6122562" cy="6122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THÁNG 5 NHỚ BÁC - Tin Việt Today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5" t="2265" r="2731"/>
          <a:stretch/>
        </p:blipFill>
        <p:spPr bwMode="auto">
          <a:xfrm>
            <a:off x="2107581" y="15550"/>
            <a:ext cx="7928516" cy="684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logo hoa se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57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240" y="217510"/>
            <a:ext cx="1425347" cy="948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04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5119"/>
    </mc:Choice>
    <mc:Fallback xmlns="">
      <p:transition advTm="251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463" y="0"/>
            <a:ext cx="13864270" cy="6858000"/>
          </a:xfrm>
          <a:prstGeom prst="rect">
            <a:avLst/>
          </a:prstGeom>
        </p:spPr>
      </p:pic>
      <p:pic>
        <p:nvPicPr>
          <p:cNvPr id="5" name="Picture 3" descr="logo hoa se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57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240" y="217510"/>
            <a:ext cx="1425347" cy="948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776611" y="917916"/>
            <a:ext cx="771221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solidFill>
                  <a:srgbClr val="FF0000"/>
                </a:solidFill>
              </a:rPr>
              <a:t>Cô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thấy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nhiều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bạn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đọc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thơ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rất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là</a:t>
            </a:r>
            <a:r>
              <a:rPr lang="en-US" sz="4400" dirty="0" smtClean="0">
                <a:solidFill>
                  <a:srgbClr val="FF0000"/>
                </a:solidFill>
              </a:rPr>
              <a:t> hay </a:t>
            </a:r>
            <a:r>
              <a:rPr lang="en-US" sz="4400" dirty="0" err="1" smtClean="0">
                <a:solidFill>
                  <a:srgbClr val="FF0000"/>
                </a:solidFill>
              </a:rPr>
              <a:t>rồi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đấy</a:t>
            </a:r>
            <a:r>
              <a:rPr lang="en-US" sz="4400" dirty="0" smtClean="0">
                <a:solidFill>
                  <a:srgbClr val="FF0000"/>
                </a:solidFill>
              </a:rPr>
              <a:t>, </a:t>
            </a:r>
            <a:r>
              <a:rPr lang="en-US" sz="4400" dirty="0" err="1" smtClean="0">
                <a:solidFill>
                  <a:srgbClr val="FF0000"/>
                </a:solidFill>
              </a:rPr>
              <a:t>bây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giờ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cô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mời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các</a:t>
            </a:r>
            <a:r>
              <a:rPr lang="en-US" sz="4400" dirty="0" smtClean="0">
                <a:solidFill>
                  <a:srgbClr val="FF0000"/>
                </a:solidFill>
              </a:rPr>
              <a:t> con </a:t>
            </a:r>
            <a:r>
              <a:rPr lang="en-US" sz="4400" dirty="0" err="1" smtClean="0">
                <a:solidFill>
                  <a:srgbClr val="FF0000"/>
                </a:solidFill>
              </a:rPr>
              <a:t>cùng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đọc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diễn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cảm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bài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thơ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này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một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lần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nữa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nhé</a:t>
            </a:r>
            <a:r>
              <a:rPr lang="en-US" sz="4400" dirty="0" smtClean="0">
                <a:solidFill>
                  <a:srgbClr val="FF0000"/>
                </a:solidFill>
              </a:rPr>
              <a:t>!</a:t>
            </a:r>
            <a:endParaRPr lang="en-US" sz="4400" dirty="0">
              <a:solidFill>
                <a:srgbClr val="FF0000"/>
              </a:solidFill>
            </a:endParaRPr>
          </a:p>
        </p:txBody>
      </p:sp>
      <p:pic>
        <p:nvPicPr>
          <p:cNvPr id="9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752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2940">
        <p:split orient="vert"/>
      </p:transition>
    </mc:Choice>
    <mc:Fallback xmlns="">
      <p:transition spd="slow" advTm="1294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2" y="0"/>
            <a:ext cx="12152857" cy="6835982"/>
          </a:xfrm>
          <a:prstGeom prst="rect">
            <a:avLst/>
          </a:prstGeom>
        </p:spPr>
      </p:pic>
      <p:pic>
        <p:nvPicPr>
          <p:cNvPr id="7" name="loi tho l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85506" y="7423293"/>
            <a:ext cx="487363" cy="4873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81156" y="953058"/>
            <a:ext cx="6268827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 smtClean="0">
                <a:solidFill>
                  <a:srgbClr val="7030A0"/>
                </a:solidFill>
              </a:rPr>
              <a:t>Hoa ban xòe cánh trắng </a:t>
            </a:r>
          </a:p>
          <a:p>
            <a:pPr algn="ctr"/>
            <a:r>
              <a:rPr lang="vi-VN" sz="2400" dirty="0" smtClean="0">
                <a:solidFill>
                  <a:srgbClr val="7030A0"/>
                </a:solidFill>
              </a:rPr>
              <a:t>Lan tươi màu cánh vàng</a:t>
            </a:r>
          </a:p>
          <a:p>
            <a:pPr algn="ctr"/>
            <a:r>
              <a:rPr lang="vi-VN" sz="2400" dirty="0" smtClean="0">
                <a:solidFill>
                  <a:srgbClr val="7030A0"/>
                </a:solidFill>
              </a:rPr>
              <a:t>Cánh hồng khoe nụ thắm </a:t>
            </a:r>
          </a:p>
          <a:p>
            <a:pPr algn="ctr"/>
            <a:r>
              <a:rPr lang="vi-VN" sz="2400" dirty="0" smtClean="0">
                <a:solidFill>
                  <a:srgbClr val="7030A0"/>
                </a:solidFill>
              </a:rPr>
              <a:t>Bay làn hương dịu dàng.</a:t>
            </a:r>
          </a:p>
          <a:p>
            <a:pPr algn="ctr"/>
            <a:r>
              <a:rPr lang="vi-VN" sz="2400" dirty="0" smtClean="0">
                <a:solidFill>
                  <a:srgbClr val="7030A0"/>
                </a:solidFill>
              </a:rPr>
              <a:t>Mùa đông đẹp hoa mai</a:t>
            </a:r>
          </a:p>
          <a:p>
            <a:pPr algn="ctr"/>
            <a:r>
              <a:rPr lang="vi-VN" sz="2400" dirty="0" smtClean="0">
                <a:solidFill>
                  <a:srgbClr val="7030A0"/>
                </a:solidFill>
              </a:rPr>
              <a:t>Cúc mùa thu tươi mát.</a:t>
            </a:r>
          </a:p>
          <a:p>
            <a:pPr algn="ctr"/>
            <a:r>
              <a:rPr lang="vi-VN" sz="2400" dirty="0" smtClean="0">
                <a:solidFill>
                  <a:srgbClr val="7030A0"/>
                </a:solidFill>
              </a:rPr>
              <a:t>Xuân tươi sắc hoa đào.</a:t>
            </a:r>
          </a:p>
          <a:p>
            <a:pPr algn="ctr"/>
            <a:r>
              <a:rPr lang="vi-VN" sz="2400" dirty="0" smtClean="0">
                <a:solidFill>
                  <a:srgbClr val="7030A0"/>
                </a:solidFill>
              </a:rPr>
              <a:t>Hè về sen tỏa ngát.</a:t>
            </a:r>
          </a:p>
          <a:p>
            <a:pPr algn="ctr"/>
            <a:r>
              <a:rPr lang="vi-VN" sz="2400" dirty="0" smtClean="0">
                <a:solidFill>
                  <a:srgbClr val="7030A0"/>
                </a:solidFill>
              </a:rPr>
              <a:t>Như bao người đứng gác</a:t>
            </a:r>
          </a:p>
          <a:p>
            <a:pPr algn="ctr"/>
            <a:r>
              <a:rPr lang="vi-VN" sz="2400" dirty="0" smtClean="0">
                <a:solidFill>
                  <a:srgbClr val="7030A0"/>
                </a:solidFill>
              </a:rPr>
              <a:t>Thay phiên nhau đêm ngày.</a:t>
            </a:r>
          </a:p>
          <a:p>
            <a:pPr algn="ctr"/>
            <a:r>
              <a:rPr lang="vi-VN" sz="2400" dirty="0" smtClean="0">
                <a:solidFill>
                  <a:srgbClr val="7030A0"/>
                </a:solidFill>
              </a:rPr>
              <a:t>Hoa nở quanh Lăng Bác</a:t>
            </a:r>
          </a:p>
          <a:p>
            <a:pPr algn="ctr"/>
            <a:r>
              <a:rPr lang="vi-VN" sz="2400" dirty="0" smtClean="0">
                <a:solidFill>
                  <a:srgbClr val="7030A0"/>
                </a:solidFill>
              </a:rPr>
              <a:t>Suốt bốn mùa hương bay.</a:t>
            </a:r>
          </a:p>
          <a:p>
            <a:pPr algn="ctr"/>
            <a:r>
              <a:rPr lang="vi-VN" sz="2400" b="1" i="1" dirty="0" smtClean="0">
                <a:solidFill>
                  <a:srgbClr val="7030A0"/>
                </a:solidFill>
              </a:rPr>
              <a:t>( Nguyễn Bao)</a:t>
            </a:r>
          </a:p>
          <a:p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33751" y="243419"/>
            <a:ext cx="696363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HOA QUANH LĂNG BÁC!</a:t>
            </a:r>
            <a:endParaRPr lang="en-US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8" name="Picture 3" descr="logo hoa se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57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240" y="217510"/>
            <a:ext cx="1425347" cy="948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5828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3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275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93136" y="2129466"/>
            <a:ext cx="1061059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Xin chào và hẹn gặp lại các con</a:t>
            </a:r>
          </a:p>
          <a:p>
            <a:pPr algn="ctr"/>
            <a:r>
              <a:rPr lang="vi-VN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trong các giờ học lần sau!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5" name="Picture 3" descr="logo hoa se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57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66" y="244014"/>
            <a:ext cx="1425347" cy="948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979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21769">
        <p:cut/>
      </p:transition>
    </mc:Choice>
    <mc:Fallback xmlns="">
      <p:transition advTm="21769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dirty="0" smtClean="0"/>
              <a:t> </a:t>
            </a:r>
            <a:endParaRPr lang="en-US" dirty="0"/>
          </a:p>
        </p:txBody>
      </p:sp>
      <p:pic>
        <p:nvPicPr>
          <p:cNvPr id="3" name="nho on ba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fade out="125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620625" cy="7093560"/>
          </a:xfrm>
          <a:prstGeom prst="rect">
            <a:avLst/>
          </a:prstGeom>
        </p:spPr>
      </p:pic>
      <p:pic>
        <p:nvPicPr>
          <p:cNvPr id="6" name="Picture 3" descr="logo hoa se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57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6653" y="0"/>
            <a:ext cx="1425347" cy="948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6525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363080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56414" y="1161500"/>
            <a:ext cx="44829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 smtClean="0">
                <a:solidFill>
                  <a:srgbClr val="FF0000"/>
                </a:solidFill>
                <a:latin typeface="+mj-lt"/>
              </a:rPr>
              <a:t>Các con vừa hát</a:t>
            </a:r>
          </a:p>
          <a:p>
            <a:pPr algn="ctr"/>
            <a:r>
              <a:rPr lang="vi-VN" sz="4000" dirty="0" smtClean="0">
                <a:solidFill>
                  <a:srgbClr val="FF0000"/>
                </a:solidFill>
                <a:latin typeface="+mj-lt"/>
              </a:rPr>
              <a:t> bài hát gì ? </a:t>
            </a:r>
            <a:r>
              <a:rPr lang="vi-VN" sz="4000" dirty="0" smtClean="0">
                <a:solidFill>
                  <a:srgbClr val="FF0000"/>
                </a:solidFill>
              </a:rPr>
              <a:t>  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817" y="1018381"/>
            <a:ext cx="6237479" cy="39957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5756" y="2698967"/>
            <a:ext cx="47436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 smtClean="0">
                <a:solidFill>
                  <a:srgbClr val="FF0000"/>
                </a:solidFill>
                <a:latin typeface="+mj-lt"/>
              </a:rPr>
              <a:t>Bài hát : </a:t>
            </a:r>
            <a:endParaRPr lang="en-US" sz="4000" dirty="0" smtClean="0">
              <a:solidFill>
                <a:srgbClr val="FF0000"/>
              </a:solidFill>
              <a:latin typeface="+mj-lt"/>
            </a:endParaRPr>
          </a:p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+mj-lt"/>
              </a:rPr>
              <a:t>Nhớ</a:t>
            </a:r>
            <a:r>
              <a:rPr lang="en-US" sz="40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+mj-lt"/>
              </a:rPr>
              <a:t>ơn</a:t>
            </a:r>
            <a:r>
              <a:rPr lang="en-US" sz="40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4000" b="1" dirty="0" smtClean="0">
                <a:solidFill>
                  <a:srgbClr val="FF0000"/>
                </a:solidFill>
                <a:latin typeface="+mj-lt"/>
              </a:rPr>
              <a:t>Bác</a:t>
            </a:r>
            <a:r>
              <a:rPr lang="en-US" sz="4000" b="1" dirty="0" smtClean="0">
                <a:solidFill>
                  <a:srgbClr val="FF0000"/>
                </a:solidFill>
                <a:latin typeface="+mj-lt"/>
              </a:rPr>
              <a:t>!</a:t>
            </a:r>
            <a:endParaRPr lang="en-US" sz="40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9" name="Picture 3" descr="logo hoa se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57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56" y="119995"/>
            <a:ext cx="1425347" cy="948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7" name="Nhac Khong Loi Background Ke Chuyen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1503" y="71031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320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8907"/>
    </mc:Choice>
    <mc:Fallback xmlns="">
      <p:transition advTm="189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606" numSld="22" showWhenStopped="0">
                <p:cTn id="3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</p:bldLst>
  </p:timing>
  <p:extLst mod="1">
    <p:ext uri="{E180D4A7-C9FB-4DFB-919C-405C955672EB}">
      <p14:showEvtLst xmlns:p14="http://schemas.microsoft.com/office/powerpoint/2010/main">
        <p14:playEvt time="0" objId="17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0" y="0"/>
            <a:ext cx="13644349" cy="68648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6819" y="36028"/>
            <a:ext cx="4732743" cy="35768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452" y="3619706"/>
            <a:ext cx="4196367" cy="323829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8"/>
          <a:stretch/>
        </p:blipFill>
        <p:spPr>
          <a:xfrm>
            <a:off x="8476819" y="3619706"/>
            <a:ext cx="4057120" cy="324510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404" y="3626520"/>
            <a:ext cx="4385856" cy="323829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145" y="-2"/>
            <a:ext cx="4329597" cy="3612893"/>
          </a:xfrm>
          <a:prstGeom prst="rect">
            <a:avLst/>
          </a:prstGeom>
        </p:spPr>
      </p:pic>
      <p:pic>
        <p:nvPicPr>
          <p:cNvPr id="19" name="Audio 1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452" y="-6817"/>
            <a:ext cx="4196367" cy="3626522"/>
          </a:xfrm>
          <a:prstGeom prst="rect">
            <a:avLst/>
          </a:prstGeom>
        </p:spPr>
      </p:pic>
      <p:pic>
        <p:nvPicPr>
          <p:cNvPr id="21" name="Picture 3" descr="logo hoa se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857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7748" y="164406"/>
            <a:ext cx="1132910" cy="7540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286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615"/>
    </mc:Choice>
    <mc:Fallback xmlns="">
      <p:transition spd="slow" advTm="416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4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75758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2" y="0"/>
            <a:ext cx="12152857" cy="68359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78736" y="875585"/>
            <a:ext cx="6268827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 smtClean="0">
                <a:solidFill>
                  <a:srgbClr val="7030A0"/>
                </a:solidFill>
              </a:rPr>
              <a:t>Hoa ban xòe cánh trắng </a:t>
            </a:r>
          </a:p>
          <a:p>
            <a:pPr algn="ctr"/>
            <a:r>
              <a:rPr lang="vi-VN" sz="2400" dirty="0" smtClean="0">
                <a:solidFill>
                  <a:srgbClr val="7030A0"/>
                </a:solidFill>
              </a:rPr>
              <a:t>Lan tươi màu cánh vàng</a:t>
            </a:r>
          </a:p>
          <a:p>
            <a:pPr algn="ctr"/>
            <a:r>
              <a:rPr lang="vi-VN" sz="2400" dirty="0" smtClean="0">
                <a:solidFill>
                  <a:srgbClr val="7030A0"/>
                </a:solidFill>
              </a:rPr>
              <a:t>Cánh hồng khoe nụ thắm </a:t>
            </a:r>
          </a:p>
          <a:p>
            <a:pPr algn="ctr"/>
            <a:r>
              <a:rPr lang="vi-VN" sz="2400" dirty="0" smtClean="0">
                <a:solidFill>
                  <a:srgbClr val="7030A0"/>
                </a:solidFill>
              </a:rPr>
              <a:t>Bay làn hương dịu dàng.</a:t>
            </a:r>
          </a:p>
          <a:p>
            <a:pPr algn="ctr"/>
            <a:r>
              <a:rPr lang="vi-VN" sz="2400" dirty="0" smtClean="0">
                <a:solidFill>
                  <a:srgbClr val="7030A0"/>
                </a:solidFill>
              </a:rPr>
              <a:t>Mùa đông đẹp hoa mai</a:t>
            </a:r>
          </a:p>
          <a:p>
            <a:pPr algn="ctr"/>
            <a:r>
              <a:rPr lang="vi-VN" sz="2400" dirty="0" smtClean="0">
                <a:solidFill>
                  <a:srgbClr val="7030A0"/>
                </a:solidFill>
              </a:rPr>
              <a:t>Cúc mùa thu tươi mát.</a:t>
            </a:r>
          </a:p>
          <a:p>
            <a:pPr algn="ctr"/>
            <a:r>
              <a:rPr lang="vi-VN" sz="2400" dirty="0" smtClean="0">
                <a:solidFill>
                  <a:srgbClr val="7030A0"/>
                </a:solidFill>
              </a:rPr>
              <a:t>Xuân tươi sắc hoa đào.</a:t>
            </a:r>
          </a:p>
          <a:p>
            <a:pPr algn="ctr"/>
            <a:r>
              <a:rPr lang="vi-VN" sz="2400" dirty="0" smtClean="0">
                <a:solidFill>
                  <a:srgbClr val="7030A0"/>
                </a:solidFill>
              </a:rPr>
              <a:t>Hè về sen tỏa ngát.</a:t>
            </a:r>
          </a:p>
          <a:p>
            <a:pPr algn="ctr"/>
            <a:r>
              <a:rPr lang="vi-VN" sz="2400" dirty="0" smtClean="0">
                <a:solidFill>
                  <a:srgbClr val="7030A0"/>
                </a:solidFill>
              </a:rPr>
              <a:t>Như bao người đứng gác</a:t>
            </a:r>
          </a:p>
          <a:p>
            <a:pPr algn="ctr"/>
            <a:r>
              <a:rPr lang="vi-VN" sz="2400" dirty="0" smtClean="0">
                <a:solidFill>
                  <a:srgbClr val="7030A0"/>
                </a:solidFill>
              </a:rPr>
              <a:t>Thay phiên nhau đêm ngày.</a:t>
            </a:r>
          </a:p>
          <a:p>
            <a:pPr algn="ctr"/>
            <a:r>
              <a:rPr lang="vi-VN" sz="2400" dirty="0" smtClean="0">
                <a:solidFill>
                  <a:srgbClr val="7030A0"/>
                </a:solidFill>
              </a:rPr>
              <a:t>Hoa nở quanh Lăng Bác</a:t>
            </a:r>
          </a:p>
          <a:p>
            <a:pPr algn="ctr"/>
            <a:r>
              <a:rPr lang="vi-VN" sz="2400" dirty="0" smtClean="0">
                <a:solidFill>
                  <a:srgbClr val="7030A0"/>
                </a:solidFill>
              </a:rPr>
              <a:t>Suốt bốn mùa hương bay.</a:t>
            </a:r>
          </a:p>
          <a:p>
            <a:pPr algn="ctr"/>
            <a:r>
              <a:rPr lang="vi-VN" sz="2400" b="1" i="1" dirty="0" smtClean="0">
                <a:solidFill>
                  <a:srgbClr val="7030A0"/>
                </a:solidFill>
              </a:rPr>
              <a:t>(Nguyễn Bao)</a:t>
            </a:r>
          </a:p>
          <a:p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52831" y="106144"/>
            <a:ext cx="696363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HOA QUANH LĂNG BÁC!</a:t>
            </a:r>
            <a:endParaRPr lang="en-US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8" name="Picture 3" descr="logo hoa se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57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240" y="217510"/>
            <a:ext cx="1425347" cy="948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loi tho l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0.544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14006" y="680607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662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633"/>
    </mc:Choice>
    <mc:Fallback xmlns="">
      <p:transition advTm="36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3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350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600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900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1200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1500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1750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2100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2400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2700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2900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3250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3500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3550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7"/>
        <p14:pauseEvt time="1842" objId="7"/>
        <p14:seekEvt time="1842" objId="7" seek="1692"/>
        <p14:resumeEvt time="1842" objId="7"/>
        <p14:stopEvt time="3633" objId="7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" y="0"/>
            <a:ext cx="12192000" cy="6858000"/>
          </a:xfrm>
          <a:prstGeom prst="rect">
            <a:avLst/>
          </a:prstGeom>
        </p:spPr>
      </p:pic>
      <p:pic>
        <p:nvPicPr>
          <p:cNvPr id="6" name="Picture 3" descr="logo hoa se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57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1126" y="365125"/>
            <a:ext cx="1425347" cy="948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977880" y="219869"/>
            <a:ext cx="69505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 smtClean="0">
                <a:solidFill>
                  <a:srgbClr val="FF0000"/>
                </a:solidFill>
                <a:latin typeface="+mj-lt"/>
              </a:rPr>
              <a:t>Các con vừa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vi-VN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65113" y="1763177"/>
            <a:ext cx="87330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FF0000"/>
                </a:solidFill>
              </a:rPr>
              <a:t>Đó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là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bài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thơ</a:t>
            </a:r>
            <a:r>
              <a:rPr lang="en-US" sz="4000" dirty="0" smtClean="0">
                <a:solidFill>
                  <a:srgbClr val="FF0000"/>
                </a:solidFill>
              </a:rPr>
              <a:t>: </a:t>
            </a:r>
            <a:r>
              <a:rPr lang="en-US" sz="4000" dirty="0" err="1" smtClean="0">
                <a:solidFill>
                  <a:srgbClr val="FF0000"/>
                </a:solidFill>
              </a:rPr>
              <a:t>Hoa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quanh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Lăng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Bác</a:t>
            </a:r>
            <a:r>
              <a:rPr lang="en-US" sz="4000" dirty="0" smtClean="0">
                <a:solidFill>
                  <a:srgbClr val="FF0000"/>
                </a:solidFill>
              </a:rPr>
              <a:t>, </a:t>
            </a:r>
            <a:r>
              <a:rPr lang="en-US" sz="4000" dirty="0" err="1" smtClean="0">
                <a:solidFill>
                  <a:srgbClr val="FF0000"/>
                </a:solidFill>
              </a:rPr>
              <a:t>sáng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tác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của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nhà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thơ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Nguyễn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Bao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đấy</a:t>
            </a:r>
            <a:r>
              <a:rPr lang="en-US" sz="4000" dirty="0" smtClean="0">
                <a:solidFill>
                  <a:srgbClr val="FF0000"/>
                </a:solidFill>
              </a:rPr>
              <a:t>.</a:t>
            </a:r>
            <a:endParaRPr lang="vi-VN" sz="4000" dirty="0" smtClean="0">
              <a:solidFill>
                <a:srgbClr val="FF0000"/>
              </a:solidFill>
            </a:endParaRPr>
          </a:p>
          <a:p>
            <a:pPr algn="ctr"/>
            <a:r>
              <a:rPr lang="vi-VN" sz="4000" dirty="0" smtClean="0">
                <a:solidFill>
                  <a:srgbClr val="FF0000"/>
                </a:solidFill>
              </a:rPr>
              <a:t> 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638437"/>
      </p:ext>
    </p:extLst>
  </p:cSld>
  <p:clrMapOvr>
    <a:masterClrMapping/>
  </p:clrMapOvr>
  <p:transition spd="slow" advTm="23625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logo hoa s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57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240" y="217510"/>
            <a:ext cx="1425347" cy="948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co doc lan 1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04239" y="0"/>
            <a:ext cx="124865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7243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84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34672" cy="68681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2803" y="1690688"/>
            <a:ext cx="1134774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 smtClean="0">
                <a:solidFill>
                  <a:srgbClr val="7030A0"/>
                </a:solidFill>
              </a:rPr>
              <a:t>Các con cùng tìm hiểu </a:t>
            </a:r>
          </a:p>
          <a:p>
            <a:pPr algn="ctr"/>
            <a:r>
              <a:rPr lang="vi-VN" sz="4400" dirty="0" smtClean="0">
                <a:solidFill>
                  <a:srgbClr val="7030A0"/>
                </a:solidFill>
              </a:rPr>
              <a:t>bài thơ với cô nhé!</a:t>
            </a:r>
            <a:endParaRPr lang="en-US" sz="4400" dirty="0">
              <a:solidFill>
                <a:srgbClr val="7030A0"/>
              </a:solidFill>
            </a:endParaRPr>
          </a:p>
        </p:txBody>
      </p:sp>
      <p:pic>
        <p:nvPicPr>
          <p:cNvPr id="7" name="Picture 3" descr="logo hoa se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57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240" y="217510"/>
            <a:ext cx="1425347" cy="948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160647"/>
      </p:ext>
    </p:extLst>
  </p:cSld>
  <p:clrMapOvr>
    <a:masterClrMapping/>
  </p:clrMapOvr>
  <p:transition spd="slow" advTm="12417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5.6|1.6|2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2041</TotalTime>
  <Words>580</Words>
  <Application>Microsoft Office PowerPoint</Application>
  <PresentationFormat>Widescreen</PresentationFormat>
  <Paragraphs>98</Paragraphs>
  <Slides>22</Slides>
  <Notes>1</Notes>
  <HiddenSlides>0</HiddenSlides>
  <MMClips>24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Office Theme</vt:lpstr>
      <vt:lpstr> PHÒNG GIÁO DỤC VÀ ĐÀO TẠO QUẬN LONG BIÊN  TRƯỜNG MẦM NON THƯỢNG THANH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TRƯỜNG MẦM NON HOA SEN</dc:title>
  <dc:creator>MrThanh</dc:creator>
  <cp:lastModifiedBy>Admin</cp:lastModifiedBy>
  <cp:revision>275</cp:revision>
  <dcterms:created xsi:type="dcterms:W3CDTF">2021-05-06T15:56:36Z</dcterms:created>
  <dcterms:modified xsi:type="dcterms:W3CDTF">2021-07-30T13:44:10Z</dcterms:modified>
</cp:coreProperties>
</file>