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5" d="100"/>
          <a:sy n="55" d="100"/>
        </p:scale>
        <p:origin x="1528"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4/19/2022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39ED983-EA6C-4385-8C33-ACB1B610AB37}" type="datetimeFigureOut">
              <a:rPr lang="en-US" smtClean="0"/>
              <a:t>4/19/2022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4/19/2022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4/19/2022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4/19/2022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4/19/2022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D983-EA6C-4385-8C33-ACB1B610AB37}" type="datetimeFigureOut">
              <a:rPr lang="en-US" smtClean="0"/>
              <a:t>4/19/2022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D983-EA6C-4385-8C33-ACB1B610AB37}" type="datetimeFigureOut">
              <a:rPr lang="en-US" smtClean="0"/>
              <a:t>4/19/2022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D983-EA6C-4385-8C33-ACB1B610AB37}" type="datetimeFigureOut">
              <a:rPr lang="en-US" smtClean="0"/>
              <a:t>4/19/2022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4/19/2022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4/19/2022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4/19/2022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4/19/2022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2400" b="1" dirty="0">
                <a:solidFill>
                  <a:srgbClr val="002060"/>
                </a:solidFill>
                <a:latin typeface="Times New Roman" pitchFamily="18" charset="0"/>
                <a:cs typeface="Times New Roman" pitchFamily="18" charset="0"/>
              </a:rPr>
              <a:t>PHÒNG GIÁO DỤC VÀ ĐÀO TẠO QUẬN LONG BIÊN</a:t>
            </a:r>
            <a:br>
              <a:rPr lang="en-US" sz="2400" b="1" dirty="0">
                <a:solidFill>
                  <a:srgbClr val="002060"/>
                </a:solidFill>
                <a:latin typeface="Times New Roman" pitchFamily="18" charset="0"/>
                <a:cs typeface="Times New Roman" pitchFamily="18" charset="0"/>
              </a:rPr>
            </a:br>
            <a:r>
              <a:rPr lang="en-US" sz="2400" b="1" dirty="0">
                <a:solidFill>
                  <a:srgbClr val="002060"/>
                </a:solidFill>
                <a:latin typeface="Times New Roman" pitchFamily="18" charset="0"/>
                <a:cs typeface="Times New Roman" pitchFamily="18" charset="0"/>
              </a:rPr>
              <a:t>TRƯỜNG MẦM NON ĐÔ THỊ VIỆT HƯNG</a:t>
            </a:r>
          </a:p>
        </p:txBody>
      </p:sp>
      <p:sp>
        <p:nvSpPr>
          <p:cNvPr id="3" name="Subtitle 2"/>
          <p:cNvSpPr>
            <a:spLocks noGrp="1"/>
          </p:cNvSpPr>
          <p:nvPr>
            <p:ph type="subTitle" idx="1"/>
          </p:nvPr>
        </p:nvSpPr>
        <p:spPr/>
        <p:txBody>
          <a:bodyPr>
            <a:normAutofit/>
          </a:bodyPr>
          <a:lstStyle/>
          <a:p>
            <a:r>
              <a:rPr lang="en-US" sz="2800" dirty="0" err="1">
                <a:solidFill>
                  <a:srgbClr val="C00000"/>
                </a:solidFill>
                <a:latin typeface="Times New Roman" pitchFamily="18" charset="0"/>
                <a:cs typeface="Times New Roman" pitchFamily="18" charset="0"/>
              </a:rPr>
              <a:t>Đề</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tài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Nhận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biết</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tập</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nói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chú</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bộ</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đội</a:t>
            </a:r>
            <a:endParaRPr lang="en-US" sz="2800" dirty="0">
              <a:solidFill>
                <a:srgbClr val="C00000"/>
              </a:solidFill>
              <a:latin typeface="Times New Roman" pitchFamily="18" charset="0"/>
              <a:cs typeface="Times New Roman" pitchFamily="18" charset="0"/>
            </a:endParaRPr>
          </a:p>
          <a:p>
            <a:r>
              <a:rPr lang="en-US" sz="2800" dirty="0" err="1">
                <a:solidFill>
                  <a:srgbClr val="C00000"/>
                </a:solidFill>
                <a:latin typeface="Times New Roman" pitchFamily="18" charset="0"/>
                <a:cs typeface="Times New Roman" pitchFamily="18" charset="0"/>
              </a:rPr>
              <a:t>Lứa</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tuổi:Nhà</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trẻ</a:t>
            </a:r>
            <a:r>
              <a:rPr lang="en-US" sz="2800" dirty="0">
                <a:solidFill>
                  <a:srgbClr val="C00000"/>
                </a:solidFill>
                <a:latin typeface="Times New Roman" pitchFamily="18" charset="0"/>
                <a:cs typeface="Times New Roman" pitchFamily="18" charset="0"/>
              </a:rPr>
              <a:t> (24 – 36 </a:t>
            </a:r>
            <a:r>
              <a:rPr lang="en-US" sz="2800" dirty="0" err="1">
                <a:solidFill>
                  <a:srgbClr val="C00000"/>
                </a:solidFill>
                <a:latin typeface="Times New Roman" pitchFamily="18" charset="0"/>
                <a:cs typeface="Times New Roman" pitchFamily="18" charset="0"/>
              </a:rPr>
              <a:t>tháng</a:t>
            </a:r>
            <a:r>
              <a:rPr lang="en-US" sz="2800" dirty="0">
                <a:solidFill>
                  <a:srgbClr val="C00000"/>
                </a:solidFill>
                <a:latin typeface="Times New Roman" pitchFamily="18" charset="0"/>
                <a:cs typeface="Times New Roman" pitchFamily="18" charset="0"/>
              </a:rPr>
              <a:t>)</a:t>
            </a:r>
          </a:p>
          <a:p>
            <a:r>
              <a:rPr lang="en-US" sz="2800" dirty="0" err="1">
                <a:solidFill>
                  <a:srgbClr val="C00000"/>
                </a:solidFill>
                <a:latin typeface="Times New Roman" pitchFamily="18" charset="0"/>
                <a:cs typeface="Times New Roman" pitchFamily="18" charset="0"/>
              </a:rPr>
              <a:t>Người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dạy:Nguyễn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Thị</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Phương</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Thảo</a:t>
            </a:r>
            <a:endParaRPr lang="en-US" sz="2800" dirty="0">
              <a:solidFill>
                <a:srgbClr val="C00000"/>
              </a:solidFill>
              <a:latin typeface="Times New Roman" pitchFamily="18" charset="0"/>
              <a:cs typeface="Times New Roman" pitchFamily="18" charset="0"/>
            </a:endParaRPr>
          </a:p>
          <a:p>
            <a:endParaRPr lang="en-US" dirty="0"/>
          </a:p>
        </p:txBody>
      </p:sp>
      <p:sp>
        <p:nvSpPr>
          <p:cNvPr id="6" name="Rectangle 5"/>
          <p:cNvSpPr/>
          <p:nvPr/>
        </p:nvSpPr>
        <p:spPr>
          <a:xfrm>
            <a:off x="1066800" y="2502187"/>
            <a:ext cx="6858000" cy="646331"/>
          </a:xfrm>
          <a:prstGeom prst="rect">
            <a:avLst/>
          </a:prstGeom>
          <a:noFill/>
        </p:spPr>
        <p:txBody>
          <a:bodyPr wrap="square" lIns="91440" tIns="45720" rIns="91440" bIns="45720">
            <a:spAutoFit/>
          </a:bodyPr>
          <a:lstStyle/>
          <a:p>
            <a:pPr algn="ctr"/>
            <a:r>
              <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a:t>
            </a:r>
            <a:r>
              <a:rPr lang="en-US" sz="36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NGÔN</a:t>
            </a:r>
            <a:r>
              <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NGỮ</a:t>
            </a:r>
          </a:p>
        </p:txBody>
      </p:sp>
      <p:sp>
        <p:nvSpPr>
          <p:cNvPr id="7" name="TextBox 6"/>
          <p:cNvSpPr txBox="1"/>
          <p:nvPr/>
        </p:nvSpPr>
        <p:spPr>
          <a:xfrm>
            <a:off x="3344966" y="6408414"/>
            <a:ext cx="3124200" cy="400110"/>
          </a:xfrm>
          <a:prstGeom prst="rect">
            <a:avLst/>
          </a:prstGeom>
          <a:noFill/>
        </p:spPr>
        <p:txBody>
          <a:bodyPr wrap="square" rtlCol="0">
            <a:spAutoFit/>
          </a:bodyPr>
          <a:lstStyle/>
          <a:p>
            <a:r>
              <a:rPr lang="en-US" sz="2000">
                <a:solidFill>
                  <a:srgbClr val="C00000"/>
                </a:solidFill>
                <a:latin typeface="Times New Roman" pitchFamily="18" charset="0"/>
                <a:cs typeface="Times New Roman" pitchFamily="18" charset="0"/>
              </a:rPr>
              <a:t>Năm học :2021-2022</a:t>
            </a:r>
            <a:endParaRPr lang="en-US">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3355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a:latin typeface="Times New Roman" pitchFamily="18" charset="0"/>
                <a:cs typeface="Times New Roman" pitchFamily="18" charset="0"/>
              </a:rPr>
              <a:t>      Các con vừa quan sát</a:t>
            </a:r>
            <a:r>
              <a:rPr lang="vi-VN" sz="2400">
                <a:latin typeface="Times New Roman" pitchFamily="18" charset="0"/>
                <a:cs typeface="Times New Roman" pitchFamily="18" charset="0"/>
              </a:rPr>
              <a:t> 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a:solidFill>
                  <a:srgbClr val="00B050"/>
                </a:solidFill>
              </a:rPr>
              <a:t>Trò chơi:</a:t>
            </a:r>
            <a:br>
              <a:rPr lang="en-US">
                <a:solidFill>
                  <a:srgbClr val="00B050"/>
                </a:solidFill>
              </a:rPr>
            </a:br>
            <a:r>
              <a:rPr lang="en-US">
                <a:solidFill>
                  <a:srgbClr val="00B050"/>
                </a:solidFill>
              </a:rPr>
              <a:t>Thi xem ai nhanh</a:t>
            </a: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a:solidFill>
                  <a:srgbClr val="FF0000"/>
                </a:solidFill>
              </a:rPr>
              <a:t>Kính chúc các cô sức khỏe</a:t>
            </a: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a:latin typeface="Times New Roman" pitchFamily="18" charset="0"/>
                <a:cs typeface="Times New Roman" pitchFamily="18" charset="0"/>
              </a:rPr>
              <a:t>I</a:t>
            </a:r>
            <a:r>
              <a:rPr lang="vi-VN" sz="2400" b="1">
                <a:latin typeface="Times New Roman" pitchFamily="18" charset="0"/>
                <a:cs typeface="Times New Roman" pitchFamily="18" charset="0"/>
              </a:rPr>
              <a:t>. Mục tiêu</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1.</a:t>
            </a:r>
            <a:r>
              <a:rPr lang="vi-VN" sz="2400">
                <a:latin typeface="Times New Roman" pitchFamily="18" charset="0"/>
                <a:cs typeface="Times New Roman" pitchFamily="18" charset="0"/>
              </a:rPr>
              <a:t>Kiến thức:</a:t>
            </a:r>
          </a:p>
          <a:p>
            <a:r>
              <a:rPr lang="vi-VN" sz="2400">
                <a:latin typeface="Times New Roman" pitchFamily="18" charset="0"/>
                <a:cs typeface="Times New Roman" pitchFamily="18" charset="0"/>
              </a:rPr>
              <a:t>- Trẻ nhận biết được đặc điểm về trang phục, công việc của chú bộ đội bộ binh, bộ đội hải quân.</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Biết phân biệt đặc trưng của các chú bộ đội.</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2.K</a:t>
            </a:r>
            <a:r>
              <a:rPr lang="vi-VN" sz="2400">
                <a:latin typeface="Times New Roman" pitchFamily="18" charset="0"/>
                <a:cs typeface="Times New Roman" pitchFamily="18" charset="0"/>
              </a:rPr>
              <a:t>ỹ năng:</a:t>
            </a:r>
          </a:p>
          <a:p>
            <a:pPr marL="285750" indent="-285750">
              <a:buFontTx/>
              <a:buChar char="-"/>
            </a:pPr>
            <a:r>
              <a:rPr lang="vi-VN" sz="2400">
                <a:latin typeface="Times New Roman" pitchFamily="18" charset="0"/>
                <a:cs typeface="Times New Roman" pitchFamily="18" charset="0"/>
              </a:rPr>
              <a:t>Rèn khả năng quan sát, ghi nhớ có chủ định.</a:t>
            </a:r>
            <a:endParaRPr lang="en-US" sz="2400">
              <a:latin typeface="Times New Roman" pitchFamily="18" charset="0"/>
              <a:cs typeface="Times New Roman" pitchFamily="18" charset="0"/>
            </a:endParaRPr>
          </a:p>
          <a:p>
            <a:pPr marL="285750" indent="-285750">
              <a:buFontTx/>
              <a:buChar char="-"/>
            </a:pPr>
            <a:r>
              <a:rPr lang="en-US" sz="2400">
                <a:latin typeface="Times New Roman" pitchFamily="18" charset="0"/>
                <a:cs typeface="Times New Roman" pitchFamily="18" charset="0"/>
              </a:rPr>
              <a:t>Rèn cho trẻ nói đúng từ,không ngọng.</a:t>
            </a:r>
          </a:p>
          <a:p>
            <a:r>
              <a:rPr lang="en-US" sz="2400">
                <a:latin typeface="Times New Roman" pitchFamily="18" charset="0"/>
                <a:cs typeface="Times New Roman" pitchFamily="18" charset="0"/>
              </a:rPr>
              <a:t>3.</a:t>
            </a:r>
            <a:r>
              <a:rPr lang="vi-VN" sz="2400">
                <a:latin typeface="Times New Roman" pitchFamily="18" charset="0"/>
                <a:cs typeface="Times New Roman" pitchFamily="18" charset="0"/>
              </a:rPr>
              <a:t>Thái độ:</a:t>
            </a:r>
          </a:p>
          <a:p>
            <a:r>
              <a:rPr lang="vi-VN" sz="2400">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 Ổn định tổ chức-gây hứng thú</a:t>
            </a: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a:solidFill>
                  <a:srgbClr val="C00000"/>
                </a:solidFill>
                <a:latin typeface="Times New Roman" pitchFamily="18" charset="0"/>
                <a:cs typeface="Times New Roman" pitchFamily="18" charset="0"/>
              </a:rPr>
              <a:t>Cô và trẻ hát bài: “Chú bộ đội”</a:t>
            </a:r>
          </a:p>
        </p:txBody>
      </p:sp>
    </p:spTree>
    <p:extLst>
      <p:ext uri="{BB962C8B-B14F-4D97-AF65-F5344CB8AC3E}">
        <p14:creationId xmlns:p14="http://schemas.microsoft.com/office/powerpoint/2010/main" val="261936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a:latin typeface="Times New Roman" pitchFamily="18" charset="0"/>
                <a:cs typeface="Times New Roman" pitchFamily="18" charset="0"/>
              </a:rPr>
              <a:t>Đàm thoại – trò chuyện về bài hát</a:t>
            </a: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Có rất nhiều các chú bộ đội đóng quân ở các doanh trại quân đội, các chú bộ đội làm rất nhiều công việc khác nhau và rất vất vả.</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Để hiểu hơn về các chú bộ đội và công việc của các chú làm như thế nào? Các con </a:t>
            </a:r>
            <a:r>
              <a:rPr lang="en-US" sz="2400">
                <a:latin typeface="Times New Roman" pitchFamily="18" charset="0"/>
                <a:cs typeface="Times New Roman" pitchFamily="18" charset="0"/>
              </a:rPr>
              <a:t>hãy quan sát lên màn hình nhé!</a:t>
            </a: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a:t>Chú bộ đội bộ binh</a:t>
            </a:r>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a:t>Mũ áo</a:t>
            </a:r>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a:t>Trang phục màu xanh</a:t>
            </a:r>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a:t>Thắt lưng</a:t>
            </a:r>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a:t>Đôi giày</a:t>
            </a:r>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a:latin typeface="+mj-lt"/>
              </a:rPr>
              <a:t>     </a:t>
            </a:r>
            <a:r>
              <a:rPr lang="vi-VN" sz="2000">
                <a:latin typeface="+mj-lt"/>
              </a:rPr>
              <a:t>Vừa rồi các con được quan sát trò chuyện về chú bộ đội bộ binh đấy. Các chú mặc trang phục màu xanh lá cây, mũ có ngôi sao vàng, vai đeo súng. </a:t>
            </a:r>
            <a:r>
              <a:rPr lang="en-US" sz="2000">
                <a:latin typeface="+mj-lt"/>
              </a:rPr>
              <a:t>           </a:t>
            </a:r>
            <a:r>
              <a:rPr lang="vi-VN" sz="2000">
                <a:latin typeface="+mj-lt"/>
              </a:rPr>
              <a:t>Hằng 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en-US" sz="2000">
                <a:latin typeface="+mj-lt"/>
              </a:rPr>
              <a:t>  </a:t>
            </a: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a:t>Chú bộ đội hải quân</a:t>
            </a:r>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a:t>Trang phục màu trắng</a:t>
            </a:r>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a:t>Cái mũ</a:t>
            </a:r>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a:t>Súng</a:t>
            </a:r>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a:t>Thắt lưng</a:t>
            </a:r>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TotalTime>
  <Words>456</Words>
  <Application>Microsoft Office PowerPoint</Application>
  <PresentationFormat>On-screen Show (4:3)</PresentationFormat>
  <Paragraphs>32</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PHÒNG GIÁO DỤC VÀ ĐÀO TẠO QUẬN LONG BIÊN TRƯỜNG MẦM NON ĐÔ THỊ VIỆT HƯNG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cô sức khỏe</vt:lpstr>
    </vt:vector>
  </TitlesOfParts>
  <Company>minhtuan6990@gmail.com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Nguyen Thi Lan</cp:lastModifiedBy>
  <cp:revision>9</cp:revision>
  <dcterms:created xsi:type="dcterms:W3CDTF">2021-11-19T11:04:11Z</dcterms:created>
  <dcterms:modified xsi:type="dcterms:W3CDTF">2022-04-19T13:29:07Z</dcterms:modified>
</cp:coreProperties>
</file>