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08" r:id="rId3"/>
    <p:sldId id="307" r:id="rId4"/>
    <p:sldId id="257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298" r:id="rId13"/>
    <p:sldId id="316" r:id="rId14"/>
    <p:sldId id="317" r:id="rId15"/>
    <p:sldId id="318" r:id="rId16"/>
    <p:sldId id="319" r:id="rId17"/>
    <p:sldId id="320" r:id="rId18"/>
    <p:sldId id="321" r:id="rId19"/>
    <p:sldId id="285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CBB"/>
    <a:srgbClr val="F226E8"/>
    <a:srgbClr val="4CE329"/>
    <a:srgbClr val="FEF762"/>
    <a:srgbClr val="FEF76E"/>
    <a:srgbClr val="FFF681"/>
    <a:srgbClr val="FFFFA3"/>
    <a:srgbClr val="FFFF8B"/>
    <a:srgbClr val="FFFFC5"/>
    <a:srgbClr val="FF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2183-3E51-4B75-B0EA-7C7A4988B5FB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0F337-0BCD-4C44-BAEB-8C4F70E53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C56C0-FDC2-43CA-BCC7-26CF8FE585C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47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415BC-07E8-44A8-BEE0-00BA74FEBF4C}" type="datetimeFigureOut">
              <a:rPr lang="en-US" smtClean="0"/>
              <a:pPr/>
              <a:t>20/07/2022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28600"/>
            <a:ext cx="54561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PHÒNG GIÁO DỤC VÀ ĐÀO TẠO QUẬN LONG BIÊN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609600"/>
            <a:ext cx="468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TRƯỜNG MẦM NON 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THẠCH CẦU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2819400"/>
            <a:ext cx="5912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vi-VN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TẠO HÌNH</a:t>
            </a:r>
            <a:endParaRPr 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352800"/>
            <a:ext cx="8629414" cy="10810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XÉ DÁN VưỜN CÂY ĂN QuẢ</a:t>
            </a:r>
            <a:endParaRPr lang="en-US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9300" y="6457890"/>
            <a:ext cx="24833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Năm học: </a:t>
            </a:r>
            <a:r>
              <a:rPr lang="vi-VN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2021-2022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4532293"/>
            <a:ext cx="528702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Lứa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tuổi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Mẫu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giáo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(5 – 6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tuổi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</a:p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Giáo viên: Nguyễn Thị </a:t>
            </a:r>
            <a:r>
              <a:rPr lang="vi-VN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Phượ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pd15022443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4800"/>
            <a:ext cx="7391400" cy="4804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54864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70C0"/>
                </a:solidFill>
                <a:latin typeface=".VnAvant" pitchFamily="34" charset="0"/>
              </a:rPr>
              <a:t>C©y xoµi</a:t>
            </a:r>
            <a:endParaRPr lang="en-US" sz="66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"/>
            <a:ext cx="47625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2209800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 smtClean="0">
                <a:solidFill>
                  <a:srgbClr val="0070C0"/>
                </a:solidFill>
                <a:latin typeface=".VnAvant" pitchFamily="34" charset="0"/>
              </a:rPr>
              <a:t>C©y khÕ</a:t>
            </a:r>
            <a:endParaRPr lang="en-US" sz="72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1" y="381000"/>
            <a:ext cx="91005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</a:t>
            </a:r>
            <a:r>
              <a:rPr lang="vi-VN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, Phương pháp, hình thức tổ chức: </a:t>
            </a:r>
            <a:endParaRPr lang="en-US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371600"/>
            <a:ext cx="6477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 smtClean="0">
                <a:solidFill>
                  <a:srgbClr val="7030A0"/>
                </a:solidFill>
              </a:rPr>
              <a:t>*  </a:t>
            </a:r>
            <a:r>
              <a:rPr lang="vi-VN" sz="4000" b="1" i="1" dirty="0" smtClean="0">
                <a:solidFill>
                  <a:srgbClr val="7030A0"/>
                </a:solidFill>
              </a:rPr>
              <a:t>Hướng dẫn tập thể:</a:t>
            </a:r>
            <a:endParaRPr lang="vi-VN" sz="3600" b="1" i="1" dirty="0" smtClean="0">
              <a:solidFill>
                <a:srgbClr val="7030A0"/>
              </a:solidFill>
            </a:endParaRPr>
          </a:p>
          <a:p>
            <a:r>
              <a:rPr lang="vi-VN" sz="3600" dirty="0" smtClean="0">
                <a:solidFill>
                  <a:srgbClr val="002060"/>
                </a:solidFill>
              </a:rPr>
              <a:t>Cô cho trẻ quan sát một số bức tranh xé dán vườn cây ăn quả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1772-946_14362560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"/>
            <a:ext cx="80010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81918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7200"/>
            <a:ext cx="7848600" cy="58864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yện-hay-mầm-non-chủ-đề-Thực-vật-2--300x2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"/>
            <a:ext cx="8031892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37160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 smtClean="0">
                <a:solidFill>
                  <a:srgbClr val="7030A0"/>
                </a:solidFill>
              </a:rPr>
              <a:t>* Hướng dẫn cá nhân:</a:t>
            </a:r>
          </a:p>
          <a:p>
            <a:r>
              <a:rPr lang="vi-VN" sz="4000" dirty="0" smtClean="0">
                <a:solidFill>
                  <a:srgbClr val="002060"/>
                </a:solidFill>
              </a:rPr>
              <a:t>Cô hỏi trẻ ý tưởng của mình và khuyến khích trẻ sử dụng các nguyên vật liệu mở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200" y="1600200"/>
            <a:ext cx="5606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Trẻ thực hiện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590800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</a:rPr>
              <a:t>( Cô bao quát và hướng dẫn trẻ thực hiện ý tưởng của mình)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ản Nhạc Không Lời Nhẹ Nhàng Thư Thái Hay Nhất Mp3 -Nhac.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057400"/>
            <a:ext cx="839287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Trưng bày và nhận xét</a:t>
            </a:r>
          </a:p>
          <a:p>
            <a:pPr algn="ctr"/>
            <a:r>
              <a:rPr lang="vi-VN" sz="60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sản phẩm</a:t>
            </a:r>
            <a:endParaRPr lang="en-US" sz="7200" b="1" cap="none" spc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76200"/>
            <a:ext cx="35159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I.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Mục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đích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cầu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533400"/>
            <a:ext cx="8229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1.Kiến </a:t>
            </a:r>
            <a:r>
              <a:rPr lang="en-US" sz="3200" dirty="0" err="1" smtClean="0">
                <a:solidFill>
                  <a:srgbClr val="FF0000"/>
                </a:solidFill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 smtClean="0"/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Trẻ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nhận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được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vẻ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đẹp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</a:rPr>
              <a:t> 1 </a:t>
            </a:r>
            <a:r>
              <a:rPr lang="en-US" sz="2800" dirty="0" err="1" smtClean="0">
                <a:solidFill>
                  <a:srgbClr val="0070C0"/>
                </a:solidFill>
              </a:rPr>
              <a:t>số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loại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quả</a:t>
            </a:r>
            <a:r>
              <a:rPr lang="en-US" sz="2800" dirty="0" smtClean="0"/>
              <a:t>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2.Kỹ </a:t>
            </a:r>
            <a:r>
              <a:rPr lang="en-US" sz="3200" dirty="0" err="1" smtClean="0">
                <a:solidFill>
                  <a:srgbClr val="FF0000"/>
                </a:solidFill>
              </a:rPr>
              <a:t>năng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Trẻ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sử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dụng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kỹ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năng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xé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</a:rPr>
              <a:t> : </a:t>
            </a:r>
            <a:r>
              <a:rPr lang="en-US" sz="2800" dirty="0" err="1" smtClean="0">
                <a:solidFill>
                  <a:srgbClr val="0070C0"/>
                </a:solidFill>
              </a:rPr>
              <a:t>xé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dải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</a:rPr>
              <a:t>xé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vụn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</a:rPr>
              <a:t>xé</a:t>
            </a:r>
            <a:r>
              <a:rPr lang="en-US" sz="2800" dirty="0" smtClean="0">
                <a:solidFill>
                  <a:srgbClr val="0070C0"/>
                </a:solidFill>
              </a:rPr>
              <a:t> cong, </a:t>
            </a:r>
            <a:r>
              <a:rPr lang="en-US" sz="2800" dirty="0" err="1" smtClean="0">
                <a:solidFill>
                  <a:srgbClr val="0070C0"/>
                </a:solidFill>
              </a:rPr>
              <a:t>xé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theo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nét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vẽ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Rèn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sự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khéo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léo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đôi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bàn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tay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sử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dụng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các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nguyên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vật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liệu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khác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nhau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tạo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nên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một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bức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trang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đẹp</a:t>
            </a:r>
            <a:r>
              <a:rPr lang="en-US" sz="28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3.Thái </a:t>
            </a:r>
            <a:r>
              <a:rPr lang="en-US" sz="3200" dirty="0" err="1" smtClean="0">
                <a:solidFill>
                  <a:srgbClr val="FF0000"/>
                </a:solidFill>
              </a:rPr>
              <a:t>độ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Giáo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dục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trẻ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yêu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thích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đẹp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giữ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sản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phẩm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mình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yêu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quý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</a:rPr>
              <a:t>chăm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sóc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bảo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vệ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cây</a:t>
            </a:r>
            <a:r>
              <a:rPr lang="en-US" sz="2800" dirty="0" smtClean="0">
                <a:solidFill>
                  <a:srgbClr val="0070C0"/>
                </a:solidFill>
              </a:rPr>
              <a:t> 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1524000"/>
            <a:ext cx="8153400" cy="41148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 – hạnh phúc</a:t>
            </a:r>
          </a:p>
        </p:txBody>
      </p:sp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24050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II.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Chuẩn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bị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733246"/>
            <a:ext cx="7086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1.Đồ </a:t>
            </a:r>
            <a:r>
              <a:rPr lang="en-US" sz="3600" dirty="0" err="1" smtClean="0">
                <a:solidFill>
                  <a:srgbClr val="FF0000"/>
                </a:solidFill>
              </a:rPr>
              <a:t>dùng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cô</a:t>
            </a:r>
            <a:r>
              <a:rPr lang="en-US" sz="36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3200" dirty="0" smtClean="0">
                <a:solidFill>
                  <a:srgbClr val="7030A0"/>
                </a:solidFill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</a:rPr>
              <a:t>Nhạc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không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lời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bài</a:t>
            </a:r>
            <a:r>
              <a:rPr lang="en-US" sz="3200" dirty="0" smtClean="0">
                <a:solidFill>
                  <a:srgbClr val="7030A0"/>
                </a:solidFill>
              </a:rPr>
              <a:t> : “ </a:t>
            </a:r>
            <a:r>
              <a:rPr lang="en-US" sz="3200" dirty="0" err="1" smtClean="0">
                <a:solidFill>
                  <a:srgbClr val="7030A0"/>
                </a:solidFill>
              </a:rPr>
              <a:t>Quả</a:t>
            </a:r>
            <a:r>
              <a:rPr lang="en-US" sz="3200" dirty="0" smtClean="0">
                <a:solidFill>
                  <a:srgbClr val="7030A0"/>
                </a:solidFill>
              </a:rPr>
              <a:t> ”</a:t>
            </a:r>
          </a:p>
          <a:p>
            <a:r>
              <a:rPr lang="en-US" sz="3200" dirty="0" smtClean="0">
                <a:solidFill>
                  <a:srgbClr val="7030A0"/>
                </a:solidFill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</a:rPr>
              <a:t>Tranh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gợi</a:t>
            </a:r>
            <a:r>
              <a:rPr lang="en-US" sz="3200" dirty="0" smtClean="0">
                <a:solidFill>
                  <a:srgbClr val="7030A0"/>
                </a:solidFill>
              </a:rPr>
              <a:t> ý </a:t>
            </a:r>
            <a:r>
              <a:rPr lang="en-US" sz="3200" dirty="0" err="1" smtClean="0">
                <a:solidFill>
                  <a:srgbClr val="7030A0"/>
                </a:solidFill>
              </a:rPr>
              <a:t>về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một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số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loại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cây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ăn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quả</a:t>
            </a:r>
            <a:r>
              <a:rPr lang="en-US" sz="3200" dirty="0" smtClean="0">
                <a:solidFill>
                  <a:srgbClr val="7030A0"/>
                </a:solidFill>
              </a:rPr>
              <a:t>: </a:t>
            </a:r>
            <a:r>
              <a:rPr lang="en-US" sz="3200" dirty="0" err="1" smtClean="0">
                <a:solidFill>
                  <a:srgbClr val="7030A0"/>
                </a:solidFill>
              </a:rPr>
              <a:t>Cây</a:t>
            </a:r>
            <a:r>
              <a:rPr lang="en-US" sz="3200" dirty="0" smtClean="0">
                <a:solidFill>
                  <a:srgbClr val="7030A0"/>
                </a:solidFill>
              </a:rPr>
              <a:t> cam, </a:t>
            </a:r>
            <a:r>
              <a:rPr lang="en-US" sz="3200" dirty="0" err="1" smtClean="0">
                <a:solidFill>
                  <a:srgbClr val="7030A0"/>
                </a:solidFill>
              </a:rPr>
              <a:t>cây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táo</a:t>
            </a:r>
            <a:r>
              <a:rPr lang="en-US" sz="3200" dirty="0" smtClean="0">
                <a:solidFill>
                  <a:srgbClr val="7030A0"/>
                </a:solidFill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</a:rPr>
              <a:t>cây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xoài</a:t>
            </a:r>
            <a:r>
              <a:rPr lang="en-US" sz="3200" dirty="0" smtClean="0">
                <a:solidFill>
                  <a:srgbClr val="7030A0"/>
                </a:solidFill>
              </a:rPr>
              <a:t>…</a:t>
            </a:r>
          </a:p>
          <a:p>
            <a:pPr>
              <a:buFontTx/>
              <a:buChar char="-"/>
            </a:pPr>
            <a:r>
              <a:rPr lang="vi-VN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Nhạc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không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lời</a:t>
            </a:r>
            <a:endParaRPr lang="vi-VN" sz="3200" dirty="0" smtClean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vi-VN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Powerpoint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hình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ảnh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một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số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loại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cây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ăn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quả</a:t>
            </a:r>
            <a:r>
              <a:rPr lang="en-US" sz="32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2.Đồ </a:t>
            </a:r>
            <a:r>
              <a:rPr lang="en-US" sz="3600" dirty="0" err="1" smtClean="0">
                <a:solidFill>
                  <a:srgbClr val="FF0000"/>
                </a:solidFill>
              </a:rPr>
              <a:t>dùng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trẻ</a:t>
            </a:r>
            <a:r>
              <a:rPr lang="en-US" sz="36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3200" dirty="0" smtClean="0">
                <a:solidFill>
                  <a:srgbClr val="7030A0"/>
                </a:solidFill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</a:rPr>
              <a:t>Giấy</a:t>
            </a:r>
            <a:r>
              <a:rPr lang="en-US" sz="3200" dirty="0" smtClean="0">
                <a:solidFill>
                  <a:srgbClr val="7030A0"/>
                </a:solidFill>
              </a:rPr>
              <a:t> A4, </a:t>
            </a:r>
            <a:r>
              <a:rPr lang="en-US" sz="3200" dirty="0" err="1" smtClean="0">
                <a:solidFill>
                  <a:srgbClr val="7030A0"/>
                </a:solidFill>
              </a:rPr>
              <a:t>giấy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màu</a:t>
            </a:r>
            <a:r>
              <a:rPr lang="en-US" sz="3200" dirty="0" smtClean="0">
                <a:solidFill>
                  <a:srgbClr val="7030A0"/>
                </a:solidFill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</a:rPr>
              <a:t>giấy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báo</a:t>
            </a:r>
            <a:endParaRPr lang="en-US" sz="3200" dirty="0" smtClean="0">
              <a:solidFill>
                <a:srgbClr val="7030A0"/>
              </a:solidFill>
            </a:endParaRPr>
          </a:p>
          <a:p>
            <a:r>
              <a:rPr lang="en-US" sz="3200" dirty="0" smtClean="0">
                <a:solidFill>
                  <a:srgbClr val="7030A0"/>
                </a:solidFill>
              </a:rPr>
              <a:t>- </a:t>
            </a:r>
            <a:r>
              <a:rPr lang="vi-VN" sz="3200" dirty="0" err="1" smtClean="0">
                <a:solidFill>
                  <a:srgbClr val="7030A0"/>
                </a:solidFill>
              </a:rPr>
              <a:t>H</a:t>
            </a:r>
            <a:r>
              <a:rPr lang="en-US" sz="3200" dirty="0" smtClean="0">
                <a:solidFill>
                  <a:srgbClr val="7030A0"/>
                </a:solidFill>
              </a:rPr>
              <a:t>ồ </a:t>
            </a:r>
            <a:r>
              <a:rPr lang="en-US" sz="3200" dirty="0" err="1" smtClean="0">
                <a:solidFill>
                  <a:srgbClr val="7030A0"/>
                </a:solidFill>
              </a:rPr>
              <a:t>dán</a:t>
            </a:r>
            <a:endParaRPr lang="en-US" sz="3200" dirty="0" smtClean="0">
              <a:solidFill>
                <a:srgbClr val="7030A0"/>
              </a:solidFill>
            </a:endParaRPr>
          </a:p>
          <a:p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- </a:t>
            </a:r>
            <a:r>
              <a:rPr lang="en-US" sz="3200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3200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ảng</a:t>
            </a:r>
            <a:r>
              <a:rPr lang="en-US" sz="3200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tương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tác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và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que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chỉ</a:t>
            </a:r>
            <a:r>
              <a:rPr lang="en-US" sz="3200" dirty="0" smtClean="0">
                <a:solidFill>
                  <a:srgbClr val="7030A0"/>
                </a:solidFill>
              </a:rPr>
              <a:t>.</a:t>
            </a:r>
            <a:r>
              <a:rPr lang="en-US" sz="3200" dirty="0" smtClean="0"/>
              <a:t> 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0"/>
            <a:ext cx="883920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</a:t>
            </a:r>
            <a:r>
              <a:rPr lang="en-US" sz="48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Ổn</a:t>
            </a:r>
            <a:r>
              <a:rPr lang="en-US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định</a:t>
            </a:r>
            <a:r>
              <a:rPr lang="en-US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tổ</a:t>
            </a:r>
            <a:r>
              <a:rPr lang="en-US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chức</a:t>
            </a:r>
            <a:r>
              <a:rPr lang="en-US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trẻ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cùng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endParaRPr lang="en-US" sz="4800" b="1" cap="none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vận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theo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nhạc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</a:t>
            </a:r>
            <a:r>
              <a:rPr lang="vi-VN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Quả</a:t>
            </a:r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ả Nhật Lan Vy Offic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972968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600200"/>
            <a:ext cx="83152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chuyện về </a:t>
            </a:r>
          </a:p>
          <a:p>
            <a:pPr algn="ctr"/>
            <a:r>
              <a:rPr lang="vi-VN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một số loại cây ăn quả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06.jpg_wh1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57200"/>
            <a:ext cx="44577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2438400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 smtClean="0">
                <a:solidFill>
                  <a:srgbClr val="0070C0"/>
                </a:solidFill>
                <a:latin typeface=".VnAvant" pitchFamily="34" charset="0"/>
              </a:rPr>
              <a:t>C©y chuèi</a:t>
            </a:r>
            <a:endParaRPr lang="en-US" sz="72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-cay-cam-lop-4-h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609600"/>
            <a:ext cx="7010400" cy="4295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5105400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0070C0"/>
                </a:solidFill>
                <a:latin typeface=".VnAvant" pitchFamily="34" charset="0"/>
              </a:rPr>
              <a:t>C©y cam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traicaychinep-2-1415326249547-crop-14153263521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3400"/>
            <a:ext cx="7327654" cy="403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4953000"/>
            <a:ext cx="45047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600" b="1" dirty="0" smtClean="0">
                <a:solidFill>
                  <a:srgbClr val="0070C0"/>
                </a:solidFill>
                <a:latin typeface=".VnAvant" pitchFamily="34" charset="0"/>
              </a:rPr>
              <a:t>C©y ®u ®ñ</a:t>
            </a:r>
            <a:endParaRPr lang="en-US" sz="66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ISPRING_SLIDE_ID_2" val="{AA3DF37E-DFAB-4EEA-AF09-C5C2D8C1BAD7}"/>
  <p:tag name="GENSWF_ADVANCE_TIME" val="60.00"/>
  <p:tag name="ISPRING_PRESENTER_ID" val="{066F62F8-C8F1-492F-BAB7-17AEDC8AFDB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378</Words>
  <Application>Microsoft Office PowerPoint</Application>
  <PresentationFormat>On-screen Show (4:3)</PresentationFormat>
  <Paragraphs>50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LA080522</cp:lastModifiedBy>
  <cp:revision>106</cp:revision>
  <dcterms:created xsi:type="dcterms:W3CDTF">2018-01-10T11:15:30Z</dcterms:created>
  <dcterms:modified xsi:type="dcterms:W3CDTF">2022-07-20T07:18:47Z</dcterms:modified>
</cp:coreProperties>
</file>