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1" r:id="rId3"/>
    <p:sldId id="282" r:id="rId4"/>
    <p:sldId id="283" r:id="rId5"/>
    <p:sldId id="284" r:id="rId6"/>
    <p:sldId id="267" r:id="rId7"/>
    <p:sldId id="258" r:id="rId8"/>
    <p:sldId id="261" r:id="rId9"/>
    <p:sldId id="260" r:id="rId10"/>
    <p:sldId id="257" r:id="rId11"/>
    <p:sldId id="279" r:id="rId12"/>
    <p:sldId id="262" r:id="rId13"/>
    <p:sldId id="264"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4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75097F-ACE8-491B-A8F8-E38CE44953C5}" type="datetimeFigureOut">
              <a:rPr lang="en-US" smtClean="0"/>
              <a:pPr/>
              <a:t>20/07/2022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F4AD5-A7A4-4A3D-ACAB-A2BACF9B6F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5097F-ACE8-491B-A8F8-E38CE44953C5}" type="datetimeFigureOut">
              <a:rPr lang="en-US" smtClean="0"/>
              <a:pPr/>
              <a:t>20/07/2022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F4AD5-A7A4-4A3D-ACAB-A2BACF9B6F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5097F-ACE8-491B-A8F8-E38CE44953C5}" type="datetimeFigureOut">
              <a:rPr lang="en-US" smtClean="0"/>
              <a:pPr/>
              <a:t>20/07/2022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F4AD5-A7A4-4A3D-ACAB-A2BACF9B6FC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8C5CE9-5A6A-45FB-8B4D-B3313ECD31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306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A98ACE-3BA6-41E9-B55C-A7FFB0FEB4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347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5B6F41-A031-480F-9193-E72D59BBDB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3445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277D2D-80E9-4DE1-B986-F0E89EEFF1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068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F7268D-BF73-4758-83A8-CCB0DB8D6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7461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D3837D-6268-4CF7-8A40-A9E3143400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3399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07092C-7515-439D-B6D2-BC725AEDE0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7795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CE1B66-742B-4E3B-A2FB-A7B28AD4EE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487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5097F-ACE8-491B-A8F8-E38CE44953C5}" type="datetimeFigureOut">
              <a:rPr lang="en-US" smtClean="0"/>
              <a:pPr/>
              <a:t>20/07/2022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F4AD5-A7A4-4A3D-ACAB-A2BACF9B6FC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19496A-142A-4DB7-AD4A-9D064842A9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794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670C19-B56B-4C15-90F9-18CB52B4CD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4402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F8178D-F7B2-421D-AB35-0A2754C918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928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5097F-ACE8-491B-A8F8-E38CE44953C5}" type="datetimeFigureOut">
              <a:rPr lang="en-US" smtClean="0"/>
              <a:pPr/>
              <a:t>20/07/2022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F4AD5-A7A4-4A3D-ACAB-A2BACF9B6F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75097F-ACE8-491B-A8F8-E38CE44953C5}" type="datetimeFigureOut">
              <a:rPr lang="en-US" smtClean="0"/>
              <a:pPr/>
              <a:t>20/07/2022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F4AD5-A7A4-4A3D-ACAB-A2BACF9B6F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75097F-ACE8-491B-A8F8-E38CE44953C5}" type="datetimeFigureOut">
              <a:rPr lang="en-US" smtClean="0"/>
              <a:pPr/>
              <a:t>20/07/2022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F4AD5-A7A4-4A3D-ACAB-A2BACF9B6F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5097F-ACE8-491B-A8F8-E38CE44953C5}" type="datetimeFigureOut">
              <a:rPr lang="en-US" smtClean="0"/>
              <a:pPr/>
              <a:t>20/07/2022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F4AD5-A7A4-4A3D-ACAB-A2BACF9B6F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5097F-ACE8-491B-A8F8-E38CE44953C5}" type="datetimeFigureOut">
              <a:rPr lang="en-US" smtClean="0"/>
              <a:pPr/>
              <a:t>20/07/2022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F4AD5-A7A4-4A3D-ACAB-A2BACF9B6F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5097F-ACE8-491B-A8F8-E38CE44953C5}" type="datetimeFigureOut">
              <a:rPr lang="en-US" smtClean="0"/>
              <a:pPr/>
              <a:t>20/07/2022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F4AD5-A7A4-4A3D-ACAB-A2BACF9B6F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5097F-ACE8-491B-A8F8-E38CE44953C5}" type="datetimeFigureOut">
              <a:rPr lang="en-US" smtClean="0"/>
              <a:pPr/>
              <a:t>20/07/2022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F4AD5-A7A4-4A3D-ACAB-A2BACF9B6F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5097F-ACE8-491B-A8F8-E38CE44953C5}" type="datetimeFigureOut">
              <a:rPr lang="en-US" smtClean="0"/>
              <a:pPr/>
              <a:t>20/07/2022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F4AD5-A7A4-4A3D-ACAB-A2BACF9B6F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18448B5-D5B3-4393-A110-5ED77E1F831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41314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4"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microsoft.com/office/2007/relationships/media" Target="../media/media3.mp3"/><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jpeg"/><Relationship Id="rId5" Type="http://schemas.openxmlformats.org/officeDocument/2006/relationships/slideLayout" Target="../slideLayouts/slideLayout2.xml"/><Relationship Id="rId4" Type="http://schemas.openxmlformats.org/officeDocument/2006/relationships/audio" Target="../media/media3.mp3"/></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219200" y="304800"/>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2000" b="1" dirty="0" smtClean="0">
                <a:solidFill>
                  <a:srgbClr val="002060"/>
                </a:solidFill>
              </a:rPr>
              <a:t>PHÒNG GIÁO DỤC VÀ ĐÀO TẠO QUẬN LONG BIÊN</a:t>
            </a:r>
          </a:p>
          <a:p>
            <a:pPr algn="ctr" fontAlgn="base">
              <a:spcBef>
                <a:spcPct val="0"/>
              </a:spcBef>
              <a:spcAft>
                <a:spcPct val="0"/>
              </a:spcAft>
              <a:buFontTx/>
              <a:buNone/>
            </a:pPr>
            <a:r>
              <a:rPr lang="en-US" sz="2000" b="1" smtClean="0">
                <a:solidFill>
                  <a:srgbClr val="002060"/>
                </a:solidFill>
              </a:rPr>
              <a:t>TRƯỜNG MẦM NON </a:t>
            </a:r>
            <a:r>
              <a:rPr lang="en-US" sz="2000" b="1" smtClean="0">
                <a:solidFill>
                  <a:srgbClr val="002060"/>
                </a:solidFill>
              </a:rPr>
              <a:t>THẠCH CẦU</a:t>
            </a:r>
            <a:endParaRPr lang="en-US" sz="2000" b="1" smtClean="0">
              <a:solidFill>
                <a:srgbClr val="002060"/>
              </a:solidFill>
            </a:endParaRPr>
          </a:p>
        </p:txBody>
      </p:sp>
      <p:sp>
        <p:nvSpPr>
          <p:cNvPr id="5" name="TextBox 4"/>
          <p:cNvSpPr txBox="1"/>
          <p:nvPr/>
        </p:nvSpPr>
        <p:spPr>
          <a:xfrm>
            <a:off x="1104900" y="1905000"/>
            <a:ext cx="68580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ctr" fontAlgn="base">
              <a:spcBef>
                <a:spcPct val="0"/>
              </a:spcBef>
              <a:spcAft>
                <a:spcPct val="0"/>
              </a:spcAft>
              <a:defRPr/>
            </a:pPr>
            <a:r>
              <a:rPr lang="en-US" sz="4000" b="1" spc="50" dirty="0" smtClean="0">
                <a:ln w="11430"/>
                <a:solidFill>
                  <a:srgbClr val="FF0000"/>
                </a:solidFill>
                <a:effectLst>
                  <a:outerShdw blurRad="76200" dist="50800" dir="5400000" algn="tl" rotWithShape="0">
                    <a:srgbClr val="000000">
                      <a:alpha val="65000"/>
                    </a:srgbClr>
                  </a:outerShdw>
                </a:effectLst>
              </a:rPr>
              <a:t>GIÁO DỤC ÂM NHẠC</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2052" name="TextBox 5"/>
          <p:cNvSpPr txBox="1">
            <a:spLocks noChangeArrowheads="1"/>
          </p:cNvSpPr>
          <p:nvPr/>
        </p:nvSpPr>
        <p:spPr bwMode="auto">
          <a:xfrm>
            <a:off x="1725386" y="2969747"/>
            <a:ext cx="6553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2400" b="1" dirty="0" err="1" smtClean="0">
                <a:solidFill>
                  <a:srgbClr val="0070C0"/>
                </a:solidFill>
              </a:rPr>
              <a:t>Đề</a:t>
            </a:r>
            <a:r>
              <a:rPr lang="en-US" sz="2400" b="1" dirty="0" smtClean="0">
                <a:solidFill>
                  <a:srgbClr val="0070C0"/>
                </a:solidFill>
              </a:rPr>
              <a:t> </a:t>
            </a:r>
            <a:r>
              <a:rPr lang="en-US" sz="2400" b="1" dirty="0" err="1" smtClean="0">
                <a:solidFill>
                  <a:srgbClr val="0070C0"/>
                </a:solidFill>
              </a:rPr>
              <a:t>tài</a:t>
            </a:r>
            <a:r>
              <a:rPr lang="en-US" sz="2400" b="1" dirty="0" smtClean="0">
                <a:solidFill>
                  <a:srgbClr val="0070C0"/>
                </a:solidFill>
              </a:rPr>
              <a:t>: - DH: </a:t>
            </a:r>
            <a:r>
              <a:rPr lang="en-US" sz="2400" b="1" dirty="0" err="1" smtClean="0">
                <a:solidFill>
                  <a:srgbClr val="0070C0"/>
                </a:solidFill>
              </a:rPr>
              <a:t>Em</a:t>
            </a:r>
            <a:r>
              <a:rPr lang="en-US" sz="2400" b="1" dirty="0" smtClean="0">
                <a:solidFill>
                  <a:srgbClr val="0070C0"/>
                </a:solidFill>
              </a:rPr>
              <a:t> </a:t>
            </a:r>
            <a:r>
              <a:rPr lang="en-US" sz="2400" b="1" dirty="0" err="1" smtClean="0">
                <a:solidFill>
                  <a:srgbClr val="0070C0"/>
                </a:solidFill>
              </a:rPr>
              <a:t>đi</a:t>
            </a:r>
            <a:r>
              <a:rPr lang="en-US" sz="2400" b="1" dirty="0" smtClean="0">
                <a:solidFill>
                  <a:srgbClr val="0070C0"/>
                </a:solidFill>
              </a:rPr>
              <a:t> qua </a:t>
            </a:r>
            <a:r>
              <a:rPr lang="en-US" sz="2400" b="1" dirty="0" err="1" smtClean="0">
                <a:solidFill>
                  <a:srgbClr val="0070C0"/>
                </a:solidFill>
              </a:rPr>
              <a:t>ngã</a:t>
            </a:r>
            <a:r>
              <a:rPr lang="en-US" sz="2400" b="1" dirty="0" smtClean="0">
                <a:solidFill>
                  <a:srgbClr val="0070C0"/>
                </a:solidFill>
              </a:rPr>
              <a:t> </a:t>
            </a:r>
            <a:r>
              <a:rPr lang="en-US" sz="2400" b="1" dirty="0" err="1" smtClean="0">
                <a:solidFill>
                  <a:srgbClr val="0070C0"/>
                </a:solidFill>
              </a:rPr>
              <a:t>tư</a:t>
            </a:r>
            <a:r>
              <a:rPr lang="en-US" sz="2400" b="1" dirty="0" smtClean="0">
                <a:solidFill>
                  <a:srgbClr val="0070C0"/>
                </a:solidFill>
              </a:rPr>
              <a:t> </a:t>
            </a:r>
            <a:r>
              <a:rPr lang="en-US" sz="2400" b="1" dirty="0" err="1" smtClean="0">
                <a:solidFill>
                  <a:srgbClr val="0070C0"/>
                </a:solidFill>
              </a:rPr>
              <a:t>đường</a:t>
            </a:r>
            <a:r>
              <a:rPr lang="en-US" sz="2400" b="1" dirty="0" smtClean="0">
                <a:solidFill>
                  <a:srgbClr val="0070C0"/>
                </a:solidFill>
              </a:rPr>
              <a:t> </a:t>
            </a:r>
            <a:r>
              <a:rPr lang="en-US" sz="2400" b="1" dirty="0" err="1" smtClean="0">
                <a:solidFill>
                  <a:srgbClr val="0070C0"/>
                </a:solidFill>
              </a:rPr>
              <a:t>phố</a:t>
            </a:r>
            <a:endParaRPr lang="en-US" sz="2400" b="1" dirty="0" smtClean="0">
              <a:solidFill>
                <a:srgbClr val="0070C0"/>
              </a:solidFill>
            </a:endParaRPr>
          </a:p>
          <a:p>
            <a:pPr fontAlgn="base">
              <a:spcBef>
                <a:spcPct val="0"/>
              </a:spcBef>
              <a:spcAft>
                <a:spcPct val="0"/>
              </a:spcAft>
              <a:buFontTx/>
              <a:buNone/>
            </a:pPr>
            <a:r>
              <a:rPr lang="en-US" sz="2400" b="1" dirty="0" smtClean="0">
                <a:solidFill>
                  <a:srgbClr val="0070C0"/>
                </a:solidFill>
              </a:rPr>
              <a:t>            - NH: </a:t>
            </a:r>
            <a:r>
              <a:rPr lang="en-US" sz="2400" b="1" dirty="0" err="1" smtClean="0">
                <a:solidFill>
                  <a:srgbClr val="0070C0"/>
                </a:solidFill>
              </a:rPr>
              <a:t>Đường</a:t>
            </a:r>
            <a:r>
              <a:rPr lang="en-US" sz="2400" b="1" dirty="0" smtClean="0">
                <a:solidFill>
                  <a:srgbClr val="0070C0"/>
                </a:solidFill>
              </a:rPr>
              <a:t> </a:t>
            </a:r>
            <a:r>
              <a:rPr lang="en-US" sz="2400" b="1" dirty="0" err="1" smtClean="0">
                <a:solidFill>
                  <a:srgbClr val="0070C0"/>
                </a:solidFill>
              </a:rPr>
              <a:t>em</a:t>
            </a:r>
            <a:r>
              <a:rPr lang="en-US" sz="2400" b="1" dirty="0" smtClean="0">
                <a:solidFill>
                  <a:srgbClr val="0070C0"/>
                </a:solidFill>
              </a:rPr>
              <a:t> </a:t>
            </a:r>
            <a:r>
              <a:rPr lang="en-US" sz="2400" b="1" dirty="0" err="1" smtClean="0">
                <a:solidFill>
                  <a:srgbClr val="0070C0"/>
                </a:solidFill>
              </a:rPr>
              <a:t>đi</a:t>
            </a:r>
            <a:endParaRPr lang="en-US" sz="2400" b="1" dirty="0" smtClean="0">
              <a:solidFill>
                <a:srgbClr val="0070C0"/>
              </a:solidFill>
            </a:endParaRPr>
          </a:p>
          <a:p>
            <a:pPr fontAlgn="base">
              <a:spcBef>
                <a:spcPct val="0"/>
              </a:spcBef>
              <a:spcAft>
                <a:spcPct val="0"/>
              </a:spcAft>
              <a:buFontTx/>
              <a:buNone/>
            </a:pPr>
            <a:r>
              <a:rPr lang="en-US" sz="2400" b="1" dirty="0" smtClean="0">
                <a:solidFill>
                  <a:srgbClr val="0070C0"/>
                </a:solidFill>
              </a:rPr>
              <a:t>  </a:t>
            </a:r>
          </a:p>
          <a:p>
            <a:pPr fontAlgn="base">
              <a:spcBef>
                <a:spcPct val="0"/>
              </a:spcBef>
              <a:spcAft>
                <a:spcPct val="0"/>
              </a:spcAft>
              <a:buFontTx/>
              <a:buNone/>
            </a:pPr>
            <a:r>
              <a:rPr lang="en-US" sz="2400" b="1" dirty="0" err="1" smtClean="0">
                <a:solidFill>
                  <a:srgbClr val="0070C0"/>
                </a:solidFill>
              </a:rPr>
              <a:t>Lứa</a:t>
            </a:r>
            <a:r>
              <a:rPr lang="en-US" sz="2400" b="1" dirty="0" smtClean="0">
                <a:solidFill>
                  <a:srgbClr val="0070C0"/>
                </a:solidFill>
              </a:rPr>
              <a:t> </a:t>
            </a:r>
            <a:r>
              <a:rPr lang="en-US" sz="2400" b="1" dirty="0" err="1" smtClean="0">
                <a:solidFill>
                  <a:srgbClr val="0070C0"/>
                </a:solidFill>
              </a:rPr>
              <a:t>tuổi</a:t>
            </a:r>
            <a:r>
              <a:rPr lang="en-US" sz="2400" b="1" dirty="0" smtClean="0">
                <a:solidFill>
                  <a:srgbClr val="0070C0"/>
                </a:solidFill>
              </a:rPr>
              <a:t>: </a:t>
            </a:r>
            <a:r>
              <a:rPr lang="en-US" sz="2400" b="1" dirty="0" err="1" smtClean="0">
                <a:solidFill>
                  <a:srgbClr val="0070C0"/>
                </a:solidFill>
              </a:rPr>
              <a:t>Mẫu</a:t>
            </a:r>
            <a:r>
              <a:rPr lang="en-US" sz="2400" b="1" dirty="0" smtClean="0">
                <a:solidFill>
                  <a:srgbClr val="0070C0"/>
                </a:solidFill>
              </a:rPr>
              <a:t> </a:t>
            </a:r>
            <a:r>
              <a:rPr lang="en-US" sz="2400" b="1" dirty="0" err="1" smtClean="0">
                <a:solidFill>
                  <a:srgbClr val="0070C0"/>
                </a:solidFill>
              </a:rPr>
              <a:t>giáo</a:t>
            </a:r>
            <a:r>
              <a:rPr lang="en-US" sz="2400" b="1" dirty="0" smtClean="0">
                <a:solidFill>
                  <a:srgbClr val="0070C0"/>
                </a:solidFill>
              </a:rPr>
              <a:t> </a:t>
            </a:r>
            <a:r>
              <a:rPr lang="en-US" sz="2400" b="1" dirty="0" err="1" smtClean="0">
                <a:solidFill>
                  <a:srgbClr val="0070C0"/>
                </a:solidFill>
              </a:rPr>
              <a:t>lớn</a:t>
            </a:r>
            <a:r>
              <a:rPr lang="en-US" sz="2400" b="1" dirty="0" smtClean="0">
                <a:solidFill>
                  <a:srgbClr val="0070C0"/>
                </a:solidFill>
              </a:rPr>
              <a:t> – A1</a:t>
            </a:r>
          </a:p>
        </p:txBody>
      </p:sp>
      <p:sp>
        <p:nvSpPr>
          <p:cNvPr id="2053" name="TextBox 6"/>
          <p:cNvSpPr txBox="1">
            <a:spLocks noChangeArrowheads="1"/>
          </p:cNvSpPr>
          <p:nvPr/>
        </p:nvSpPr>
        <p:spPr bwMode="auto">
          <a:xfrm>
            <a:off x="2895600" y="5354638"/>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2400" b="1" dirty="0" smtClean="0">
                <a:solidFill>
                  <a:srgbClr val="7030A0"/>
                </a:solidFill>
              </a:rPr>
              <a:t>Giáo viên: </a:t>
            </a:r>
            <a:r>
              <a:rPr lang="en-US" sz="2400" b="1" i="1" dirty="0" smtClean="0">
                <a:solidFill>
                  <a:srgbClr val="7030A0"/>
                </a:solidFill>
              </a:rPr>
              <a:t>Nguyễn Thị </a:t>
            </a:r>
            <a:r>
              <a:rPr lang="en-US" sz="2400" b="1" i="1" dirty="0" smtClean="0">
                <a:solidFill>
                  <a:srgbClr val="7030A0"/>
                </a:solidFill>
              </a:rPr>
              <a:t>Phượng</a:t>
            </a:r>
            <a:endParaRPr lang="en-US" sz="2400" b="1" i="1" dirty="0" smtClean="0">
              <a:solidFill>
                <a:srgbClr val="7030A0"/>
              </a:solidFill>
            </a:endParaRPr>
          </a:p>
        </p:txBody>
      </p:sp>
      <p:sp>
        <p:nvSpPr>
          <p:cNvPr id="2054" name="TextBox 7"/>
          <p:cNvSpPr txBox="1">
            <a:spLocks noChangeArrowheads="1"/>
          </p:cNvSpPr>
          <p:nvPr/>
        </p:nvSpPr>
        <p:spPr bwMode="auto">
          <a:xfrm>
            <a:off x="2514600" y="6019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2400" smtClean="0">
                <a:solidFill>
                  <a:srgbClr val="002060"/>
                </a:solidFill>
              </a:rPr>
              <a:t>Năm học: 2020 - 2021</a:t>
            </a:r>
          </a:p>
        </p:txBody>
      </p:sp>
      <p:sp>
        <p:nvSpPr>
          <p:cNvPr id="9" name="Right Arrow 8">
            <a:hlinkClick r:id="rId3" action="ppaction://hlinkfile"/>
          </p:cNvPr>
          <p:cNvSpPr/>
          <p:nvPr/>
        </p:nvSpPr>
        <p:spPr>
          <a:xfrm>
            <a:off x="8305800" y="64008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4259291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1015khung-hinh-ong-mat-troi-de-thuong.jpg"/>
          <p:cNvPicPr>
            <a:picLocks noGrp="1" noChangeAspect="1"/>
          </p:cNvPicPr>
          <p:nvPr>
            <p:ph idx="1"/>
          </p:nvPr>
        </p:nvPicPr>
        <p:blipFill>
          <a:blip r:embed="rId4"/>
          <a:stretch>
            <a:fillRect/>
          </a:stretch>
        </p:blipFill>
        <p:spPr>
          <a:xfrm>
            <a:off x="0" y="0"/>
            <a:ext cx="9144000" cy="6858000"/>
          </a:xfrm>
        </p:spPr>
      </p:pic>
      <p:sp>
        <p:nvSpPr>
          <p:cNvPr id="5" name="TextBox 4"/>
          <p:cNvSpPr txBox="1"/>
          <p:nvPr/>
        </p:nvSpPr>
        <p:spPr>
          <a:xfrm>
            <a:off x="2209800" y="1524000"/>
            <a:ext cx="5029200" cy="3139321"/>
          </a:xfrm>
          <a:prstGeom prst="rect">
            <a:avLst/>
          </a:prstGeom>
          <a:noFill/>
        </p:spPr>
        <p:txBody>
          <a:bodyPr wrap="square" rtlCol="0">
            <a:spAutoFit/>
          </a:bodyPr>
          <a:lstStyle/>
          <a:p>
            <a:pPr algn="ctr"/>
            <a:r>
              <a:rPr lang="en-US" sz="6000" b="1" dirty="0" smtClean="0">
                <a:solidFill>
                  <a:srgbClr val="FF00FF"/>
                </a:solidFill>
              </a:rPr>
              <a:t>LỚP HÁT</a:t>
            </a:r>
          </a:p>
          <a:p>
            <a:pPr algn="ctr"/>
            <a:r>
              <a:rPr lang="en-US" sz="6000" b="1" dirty="0" smtClean="0">
                <a:solidFill>
                  <a:srgbClr val="FF00FF"/>
                </a:solidFill>
              </a:rPr>
              <a:t>TỔ, NHÓM</a:t>
            </a:r>
          </a:p>
          <a:p>
            <a:pPr algn="ctr"/>
            <a:r>
              <a:rPr lang="en-US" sz="6000" b="1" dirty="0" smtClean="0">
                <a:solidFill>
                  <a:srgbClr val="FF00FF"/>
                </a:solidFill>
              </a:rPr>
              <a:t>CÁ NHÂN</a:t>
            </a:r>
          </a:p>
          <a:p>
            <a:endParaRPr lang="en-US" dirty="0"/>
          </a:p>
        </p:txBody>
      </p:sp>
      <p:pic>
        <p:nvPicPr>
          <p:cNvPr id="3" name="Em đi qua ngã tư đường phố KARAOKE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10000" y="4160083"/>
            <a:ext cx="609600" cy="609600"/>
          </a:xfrm>
          <a:prstGeom prst="rect">
            <a:avLst/>
          </a:prstGeom>
        </p:spPr>
      </p:pic>
    </p:spTree>
    <p:extLst>
      <p:ext uri="{BB962C8B-B14F-4D97-AF65-F5344CB8AC3E}">
        <p14:creationId xmlns:p14="http://schemas.microsoft.com/office/powerpoint/2010/main" val="3321455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1015khung-hinh-ong-mat-troi-de-thuong.jpg"/>
          <p:cNvPicPr>
            <a:picLocks noGrp="1" noChangeAspect="1"/>
          </p:cNvPicPr>
          <p:nvPr>
            <p:ph idx="1"/>
          </p:nvPr>
        </p:nvPicPr>
        <p:blipFill>
          <a:blip r:embed="rId4"/>
          <a:stretch>
            <a:fillRect/>
          </a:stretch>
        </p:blipFill>
        <p:spPr>
          <a:xfrm>
            <a:off x="0" y="0"/>
            <a:ext cx="9144000" cy="6858000"/>
          </a:xfrm>
        </p:spPr>
      </p:pic>
      <p:sp>
        <p:nvSpPr>
          <p:cNvPr id="5" name="TextBox 4"/>
          <p:cNvSpPr txBox="1"/>
          <p:nvPr/>
        </p:nvSpPr>
        <p:spPr>
          <a:xfrm>
            <a:off x="2209800" y="1524000"/>
            <a:ext cx="5029200" cy="2215991"/>
          </a:xfrm>
          <a:prstGeom prst="rect">
            <a:avLst/>
          </a:prstGeom>
          <a:noFill/>
        </p:spPr>
        <p:txBody>
          <a:bodyPr wrap="square" rtlCol="0">
            <a:spAutoFit/>
          </a:bodyPr>
          <a:lstStyle/>
          <a:p>
            <a:pPr algn="ctr"/>
            <a:r>
              <a:rPr lang="en-US" sz="6000" b="1" dirty="0" err="1" smtClean="0">
                <a:solidFill>
                  <a:srgbClr val="FF00FF"/>
                </a:solidFill>
              </a:rPr>
              <a:t>Nghe</a:t>
            </a:r>
            <a:r>
              <a:rPr lang="en-US" sz="6000" b="1" dirty="0" smtClean="0">
                <a:solidFill>
                  <a:srgbClr val="FF00FF"/>
                </a:solidFill>
              </a:rPr>
              <a:t> </a:t>
            </a:r>
            <a:r>
              <a:rPr lang="en-US" sz="6000" b="1" dirty="0" err="1" smtClean="0">
                <a:solidFill>
                  <a:srgbClr val="FF00FF"/>
                </a:solidFill>
              </a:rPr>
              <a:t>hát</a:t>
            </a:r>
            <a:r>
              <a:rPr lang="en-US" sz="6000" b="1" dirty="0" smtClean="0">
                <a:solidFill>
                  <a:srgbClr val="FF00FF"/>
                </a:solidFill>
              </a:rPr>
              <a:t>: </a:t>
            </a:r>
            <a:r>
              <a:rPr lang="en-US" sz="6000" b="1" dirty="0" err="1" smtClean="0">
                <a:solidFill>
                  <a:srgbClr val="FF00FF"/>
                </a:solidFill>
              </a:rPr>
              <a:t>Đường</a:t>
            </a:r>
            <a:r>
              <a:rPr lang="en-US" sz="6000" b="1" dirty="0" smtClean="0">
                <a:solidFill>
                  <a:srgbClr val="FF00FF"/>
                </a:solidFill>
              </a:rPr>
              <a:t> </a:t>
            </a:r>
            <a:r>
              <a:rPr lang="en-US" sz="6000" b="1" dirty="0" err="1" smtClean="0">
                <a:solidFill>
                  <a:srgbClr val="FF00FF"/>
                </a:solidFill>
              </a:rPr>
              <a:t>em</a:t>
            </a:r>
            <a:r>
              <a:rPr lang="en-US" sz="6000" b="1" dirty="0" smtClean="0">
                <a:solidFill>
                  <a:srgbClr val="FF00FF"/>
                </a:solidFill>
              </a:rPr>
              <a:t> </a:t>
            </a:r>
            <a:r>
              <a:rPr lang="en-US" sz="6000" b="1" dirty="0" err="1" smtClean="0">
                <a:solidFill>
                  <a:srgbClr val="FF00FF"/>
                </a:solidFill>
              </a:rPr>
              <a:t>đi</a:t>
            </a:r>
            <a:endParaRPr lang="en-US" sz="6000" b="1" dirty="0" smtClean="0">
              <a:solidFill>
                <a:srgbClr val="FF00FF"/>
              </a:solidFill>
            </a:endParaRPr>
          </a:p>
          <a:p>
            <a:endParaRPr lang="en-US" dirty="0"/>
          </a:p>
        </p:txBody>
      </p:sp>
      <p:pic>
        <p:nvPicPr>
          <p:cNvPr id="6" name="Karaoke Đường em đi - Melody Eb - Nhạc- Ngô Quốc Thanh - Lời- Lý Trọ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51290" y="354155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20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D:\phông nền\4fed29e6_3091574d_hinh-nen-de-thuong23_resize.jpg"/>
          <p:cNvPicPr>
            <a:picLocks noGrp="1" noChangeAspect="1" noChangeArrowheads="1"/>
          </p:cNvPicPr>
          <p:nvPr>
            <p:ph idx="1"/>
          </p:nvPr>
        </p:nvPicPr>
        <p:blipFill>
          <a:blip r:embed="rId6"/>
          <a:srcRect/>
          <a:stretch>
            <a:fillRect/>
          </a:stretch>
        </p:blipFill>
        <p:spPr bwMode="auto">
          <a:xfrm>
            <a:off x="0" y="0"/>
            <a:ext cx="9144000" cy="6858000"/>
          </a:xfrm>
          <a:prstGeom prst="rect">
            <a:avLst/>
          </a:prstGeom>
          <a:noFill/>
        </p:spPr>
      </p:pic>
      <p:sp>
        <p:nvSpPr>
          <p:cNvPr id="5" name="TextBox 4"/>
          <p:cNvSpPr txBox="1"/>
          <p:nvPr/>
        </p:nvSpPr>
        <p:spPr>
          <a:xfrm>
            <a:off x="1524000" y="1447800"/>
            <a:ext cx="6248400" cy="369332"/>
          </a:xfrm>
          <a:prstGeom prst="rect">
            <a:avLst/>
          </a:prstGeom>
          <a:noFill/>
        </p:spPr>
        <p:txBody>
          <a:bodyPr wrap="square" rtlCol="0">
            <a:spAutoFit/>
          </a:bodyPr>
          <a:lstStyle/>
          <a:p>
            <a:endParaRPr lang="en-US" dirty="0"/>
          </a:p>
        </p:txBody>
      </p:sp>
      <p:sp>
        <p:nvSpPr>
          <p:cNvPr id="6" name="Rectangle 5"/>
          <p:cNvSpPr/>
          <p:nvPr/>
        </p:nvSpPr>
        <p:spPr>
          <a:xfrm>
            <a:off x="190500" y="1417638"/>
            <a:ext cx="8610600" cy="3847207"/>
          </a:xfrm>
          <a:prstGeom prst="rect">
            <a:avLst/>
          </a:prstGeom>
        </p:spPr>
        <p:txBody>
          <a:bodyPr wrap="square">
            <a:spAutoFit/>
          </a:bodyPr>
          <a:lstStyle/>
          <a:p>
            <a:pPr algn="ctr"/>
            <a:r>
              <a:rPr lang="en-US" sz="6000" b="1" dirty="0" err="1" smtClean="0">
                <a:solidFill>
                  <a:srgbClr val="FF0000"/>
                </a:solidFill>
              </a:rPr>
              <a:t>Trò</a:t>
            </a:r>
            <a:r>
              <a:rPr lang="en-US" sz="6000" b="1" dirty="0" smtClean="0">
                <a:solidFill>
                  <a:srgbClr val="FF0000"/>
                </a:solidFill>
              </a:rPr>
              <a:t> </a:t>
            </a:r>
            <a:r>
              <a:rPr lang="en-US" sz="6000" b="1" dirty="0" err="1" smtClean="0">
                <a:solidFill>
                  <a:srgbClr val="FF0000"/>
                </a:solidFill>
              </a:rPr>
              <a:t>chơi</a:t>
            </a:r>
            <a:r>
              <a:rPr lang="en-US" sz="6000" b="1" dirty="0" smtClean="0">
                <a:solidFill>
                  <a:srgbClr val="FF0000"/>
                </a:solidFill>
              </a:rPr>
              <a:t>:</a:t>
            </a:r>
          </a:p>
          <a:p>
            <a:pPr algn="ctr"/>
            <a:r>
              <a:rPr lang="en-US" sz="4400" b="1" dirty="0" err="1" smtClean="0">
                <a:solidFill>
                  <a:srgbClr val="FF0000"/>
                </a:solidFill>
              </a:rPr>
              <a:t>Đèn</a:t>
            </a:r>
            <a:r>
              <a:rPr lang="en-US" sz="4400" b="1" dirty="0" smtClean="0">
                <a:solidFill>
                  <a:srgbClr val="FF0000"/>
                </a:solidFill>
              </a:rPr>
              <a:t> </a:t>
            </a:r>
            <a:r>
              <a:rPr lang="en-US" sz="4400" b="1" dirty="0" err="1" smtClean="0">
                <a:solidFill>
                  <a:srgbClr val="FF0000"/>
                </a:solidFill>
              </a:rPr>
              <a:t>xanh</a:t>
            </a:r>
            <a:r>
              <a:rPr lang="en-US" sz="4400" b="1" dirty="0" smtClean="0">
                <a:solidFill>
                  <a:srgbClr val="FF0000"/>
                </a:solidFill>
              </a:rPr>
              <a:t> </a:t>
            </a:r>
            <a:r>
              <a:rPr lang="en-US" sz="4400" b="1" dirty="0" err="1" smtClean="0">
                <a:solidFill>
                  <a:srgbClr val="FF0000"/>
                </a:solidFill>
              </a:rPr>
              <a:t>đèn</a:t>
            </a:r>
            <a:r>
              <a:rPr lang="en-US" sz="4400" b="1" dirty="0" smtClean="0">
                <a:solidFill>
                  <a:srgbClr val="FF0000"/>
                </a:solidFill>
              </a:rPr>
              <a:t> </a:t>
            </a:r>
            <a:r>
              <a:rPr lang="en-US" sz="4400" b="1" dirty="0" err="1" smtClean="0">
                <a:solidFill>
                  <a:srgbClr val="FF0000"/>
                </a:solidFill>
              </a:rPr>
              <a:t>đỏ</a:t>
            </a:r>
            <a:endParaRPr lang="en-US" sz="4400" b="1" dirty="0" smtClean="0">
              <a:solidFill>
                <a:srgbClr val="FF0000"/>
              </a:solidFill>
            </a:endParaRPr>
          </a:p>
          <a:p>
            <a:r>
              <a:rPr lang="vi-VN" sz="2800" i="1" dirty="0" smtClean="0"/>
              <a:t>- </a:t>
            </a:r>
            <a:r>
              <a:rPr lang="vi-VN" sz="2800" i="1" dirty="0"/>
              <a:t>Cách chơi</a:t>
            </a:r>
            <a:r>
              <a:rPr lang="vi-VN" sz="2800" dirty="0"/>
              <a:t>: cô cho trẻ hát các bài hát về giao thông, đèn xanh cả lớp hát to và bước đi, đèn vàng hát nhỏ và đi chậm, đèn đỏ thì phải im lặng và đứng tại chỗ.</a:t>
            </a:r>
          </a:p>
          <a:p>
            <a:r>
              <a:rPr lang="vi-VN" sz="2800" dirty="0"/>
              <a:t>Sau mỗi lần chơi xong cô nhận xét trẻ chơi.</a:t>
            </a:r>
          </a:p>
          <a:p>
            <a:pPr algn="ctr"/>
            <a:endParaRPr lang="en-US" sz="2800" b="1" dirty="0">
              <a:solidFill>
                <a:srgbClr val="FF0000"/>
              </a:solidFill>
            </a:endParaRPr>
          </a:p>
        </p:txBody>
      </p:sp>
      <p:pic>
        <p:nvPicPr>
          <p:cNvPr id="3" name="Em đi qua ngã tư đường phố KARAOKE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71600" y="4990207"/>
            <a:ext cx="609600" cy="609600"/>
          </a:xfrm>
          <a:prstGeom prst="rect">
            <a:avLst/>
          </a:prstGeom>
        </p:spPr>
      </p:pic>
      <p:pic>
        <p:nvPicPr>
          <p:cNvPr id="7" name="Đèn Xanh Đèn Đỏ - Bài hát thiếu nhi vui nhộn cho trẻ mầm no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324600" y="482272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2607"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hinh n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05" name="WordArt 5"/>
          <p:cNvSpPr>
            <a:spLocks noChangeArrowheads="1" noChangeShapeType="1" noTextEdit="1"/>
          </p:cNvSpPr>
          <p:nvPr/>
        </p:nvSpPr>
        <p:spPr bwMode="auto">
          <a:xfrm>
            <a:off x="1524000" y="990600"/>
            <a:ext cx="6248400" cy="27003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vi-VN" sz="3600" b="1" kern="10">
                <a:ln w="9525">
                  <a:solidFill>
                    <a:srgbClr val="0000FF"/>
                  </a:solidFill>
                  <a:round/>
                  <a:headEnd/>
                  <a:tailEnd/>
                </a:ln>
                <a:solidFill>
                  <a:srgbClr val="000080"/>
                </a:solidFill>
                <a:latin typeface="Times New Roman"/>
                <a:cs typeface="Times New Roman"/>
              </a:rPr>
              <a:t>Giờ học đến đây là hết rồi</a:t>
            </a:r>
            <a:endParaRPr lang="en-US" sz="3600" b="1" kern="10">
              <a:ln w="9525">
                <a:solidFill>
                  <a:srgbClr val="0000FF"/>
                </a:solidFill>
                <a:round/>
                <a:headEnd/>
                <a:tailEnd/>
              </a:ln>
              <a:solidFill>
                <a:srgbClr val="000080"/>
              </a:solidFill>
              <a:latin typeface="Times New Roman"/>
              <a:cs typeface="Times New Roman"/>
            </a:endParaRPr>
          </a:p>
        </p:txBody>
      </p:sp>
      <p:sp>
        <p:nvSpPr>
          <p:cNvPr id="102406" name="WordArt 6"/>
          <p:cNvSpPr>
            <a:spLocks noChangeArrowheads="1" noChangeShapeType="1" noTextEdit="1"/>
          </p:cNvSpPr>
          <p:nvPr/>
        </p:nvSpPr>
        <p:spPr bwMode="auto">
          <a:xfrm>
            <a:off x="1352550" y="2819400"/>
            <a:ext cx="6438900" cy="8715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FF0000"/>
                </a:solidFill>
                <a:latin typeface="Times New Roman"/>
                <a:cs typeface="Times New Roman"/>
              </a:rPr>
              <a:t>Chúc các bé chăm ngoan học giỏi</a:t>
            </a:r>
            <a:endParaRPr lang="en-US" sz="3600" b="1" kern="10">
              <a:ln w="9525">
                <a:solidFill>
                  <a:srgbClr val="000000"/>
                </a:solidFill>
                <a:round/>
                <a:headEnd/>
                <a:tailEnd/>
              </a:ln>
              <a:solidFill>
                <a:srgbClr val="FF0000"/>
              </a:solidFill>
              <a:latin typeface="Times New Roman"/>
              <a:cs typeface="Times New Roman"/>
            </a:endParaRPr>
          </a:p>
        </p:txBody>
      </p:sp>
      <p:sp>
        <p:nvSpPr>
          <p:cNvPr id="102408" name="WordArt 8"/>
          <p:cNvSpPr>
            <a:spLocks noChangeArrowheads="1" noChangeShapeType="1" noTextEdit="1"/>
          </p:cNvSpPr>
          <p:nvPr/>
        </p:nvSpPr>
        <p:spPr bwMode="auto">
          <a:xfrm>
            <a:off x="1752600" y="4800600"/>
            <a:ext cx="5638800" cy="990600"/>
          </a:xfrm>
          <a:prstGeom prst="rect">
            <a:avLst/>
          </a:prstGeom>
        </p:spPr>
        <p:txBody>
          <a:bodyPr wrap="none" fromWordArt="1">
            <a:prstTxWarp prst="textWave1">
              <a:avLst>
                <a:gd name="adj1" fmla="val 13005"/>
                <a:gd name="adj2" fmla="val 0"/>
              </a:avLst>
            </a:prstTxWarp>
          </a:bodyPr>
          <a:lstStyle/>
          <a:p>
            <a:pPr algn="ctr"/>
            <a:r>
              <a:rPr lang="en-US" sz="3600" b="1" kern="10">
                <a:ln w="9525">
                  <a:solidFill>
                    <a:srgbClr val="0000FF"/>
                  </a:solidFill>
                  <a:round/>
                  <a:headEnd/>
                  <a:tailEnd/>
                </a:ln>
                <a:solidFill>
                  <a:srgbClr val="0000FF"/>
                </a:solidFill>
                <a:effectLst>
                  <a:outerShdw dist="53882" dir="2700000" algn="ctr" rotWithShape="0">
                    <a:srgbClr val="C0C0C0">
                      <a:alpha val="80000"/>
                    </a:srgbClr>
                  </a:outerShdw>
                </a:effectLst>
                <a:latin typeface="Times New Roman"/>
                <a:cs typeface="Times New Roman"/>
              </a:rPr>
              <a:t>Hẹn gặp lại</a:t>
            </a:r>
          </a:p>
        </p:txBody>
      </p:sp>
    </p:spTree>
    <p:extLst>
      <p:ext uri="{BB962C8B-B14F-4D97-AF65-F5344CB8AC3E}">
        <p14:creationId xmlns:p14="http://schemas.microsoft.com/office/powerpoint/2010/main" val="3125166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 </a:t>
            </a:r>
            <a:r>
              <a:rPr lang="en-US" b="1" dirty="0" err="1" smtClean="0"/>
              <a:t>Mục</a:t>
            </a:r>
            <a:r>
              <a:rPr lang="en-US" b="1" dirty="0" smtClean="0"/>
              <a:t> </a:t>
            </a:r>
            <a:r>
              <a:rPr lang="en-US" b="1" dirty="0" err="1" smtClean="0"/>
              <a:t>đích</a:t>
            </a:r>
            <a:r>
              <a:rPr lang="en-US" b="1" dirty="0" smtClean="0"/>
              <a:t>- </a:t>
            </a:r>
            <a:r>
              <a:rPr lang="en-US" b="1" dirty="0" err="1" smtClean="0"/>
              <a:t>yêu</a:t>
            </a:r>
            <a:r>
              <a:rPr lang="en-US" b="1" dirty="0" smtClean="0"/>
              <a:t> </a:t>
            </a:r>
            <a:r>
              <a:rPr lang="en-US" b="1" dirty="0" err="1" smtClean="0"/>
              <a:t>cầu</a:t>
            </a:r>
            <a:endParaRPr lang="en-US" b="1" dirty="0"/>
          </a:p>
        </p:txBody>
      </p:sp>
      <p:sp>
        <p:nvSpPr>
          <p:cNvPr id="3" name="Content Placeholder 2"/>
          <p:cNvSpPr>
            <a:spLocks noGrp="1"/>
          </p:cNvSpPr>
          <p:nvPr>
            <p:ph idx="1"/>
          </p:nvPr>
        </p:nvSpPr>
        <p:spPr/>
        <p:txBody>
          <a:bodyPr/>
          <a:lstStyle/>
          <a:p>
            <a:pPr marL="0" indent="0">
              <a:buNone/>
            </a:pPr>
            <a:r>
              <a:rPr lang="vi-VN" sz="2800" dirty="0"/>
              <a:t>* </a:t>
            </a:r>
            <a:r>
              <a:rPr lang="vi-VN" sz="2800" b="1" dirty="0"/>
              <a:t>Kiến thức:</a:t>
            </a:r>
            <a:endParaRPr lang="vi-VN" sz="2800" dirty="0"/>
          </a:p>
          <a:p>
            <a:pPr marL="0" indent="0">
              <a:buNone/>
            </a:pPr>
            <a:r>
              <a:rPr lang="vi-VN" sz="2800" dirty="0"/>
              <a:t>- Trẻ nhớ tên bài bài hát, tên tác giả.</a:t>
            </a:r>
          </a:p>
          <a:p>
            <a:pPr marL="0" indent="0">
              <a:buNone/>
            </a:pPr>
            <a:r>
              <a:rPr lang="vi-VN" sz="2800" dirty="0"/>
              <a:t>-Trẻ hiểu được nội dung bài hát.</a:t>
            </a:r>
          </a:p>
          <a:p>
            <a:pPr marL="0" indent="0">
              <a:buNone/>
            </a:pPr>
            <a:r>
              <a:rPr lang="vi-VN" sz="2800" dirty="0"/>
              <a:t> * </a:t>
            </a:r>
            <a:r>
              <a:rPr lang="vi-VN" sz="2800" b="1" dirty="0"/>
              <a:t>Kỹ năng:</a:t>
            </a:r>
            <a:endParaRPr lang="vi-VN" sz="2800" dirty="0"/>
          </a:p>
          <a:p>
            <a:pPr marL="0" indent="0">
              <a:buNone/>
            </a:pPr>
            <a:r>
              <a:rPr lang="vi-VN" sz="2800" dirty="0"/>
              <a:t>- Trẻ hát đúng nhạc, đúng giai điệu của bài hát.</a:t>
            </a:r>
          </a:p>
          <a:p>
            <a:pPr marL="0" indent="0">
              <a:buNone/>
            </a:pPr>
            <a:r>
              <a:rPr lang="vi-VN" sz="2800" dirty="0"/>
              <a:t>- Trẻ hát rõ lời, đúng nhạc và biểu diễn tự nhiên.</a:t>
            </a:r>
          </a:p>
          <a:p>
            <a:pPr marL="0" indent="0">
              <a:buNone/>
            </a:pPr>
            <a:r>
              <a:rPr lang="vi-VN" sz="2800" dirty="0"/>
              <a:t> * </a:t>
            </a:r>
            <a:r>
              <a:rPr lang="vi-VN" sz="2800" b="1" dirty="0"/>
              <a:t>Thái độ:</a:t>
            </a:r>
            <a:endParaRPr lang="vi-VN" sz="2800" dirty="0"/>
          </a:p>
          <a:p>
            <a:pPr marL="0" indent="0">
              <a:buNone/>
            </a:pPr>
            <a:r>
              <a:rPr lang="vi-VN" sz="2800" dirty="0"/>
              <a:t>- Qua nội dung bài hát trẻ biết chấp hành đúng luật giao thông.</a:t>
            </a:r>
          </a:p>
          <a:p>
            <a:endParaRPr lang="en-US" dirty="0"/>
          </a:p>
        </p:txBody>
      </p:sp>
    </p:spTree>
    <p:extLst>
      <p:ext uri="{BB962C8B-B14F-4D97-AF65-F5344CB8AC3E}">
        <p14:creationId xmlns:p14="http://schemas.microsoft.com/office/powerpoint/2010/main" val="1032052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II. </a:t>
            </a:r>
            <a:r>
              <a:rPr lang="en-US" b="1" dirty="0" err="1" smtClean="0"/>
              <a:t>Chuẩn</a:t>
            </a:r>
            <a:r>
              <a:rPr lang="en-US" b="1" dirty="0" smtClean="0"/>
              <a:t> </a:t>
            </a:r>
            <a:r>
              <a:rPr lang="en-US" b="1" dirty="0" err="1" smtClean="0"/>
              <a:t>bị</a:t>
            </a:r>
            <a:endParaRPr lang="en-US" b="1" dirty="0"/>
          </a:p>
        </p:txBody>
      </p:sp>
      <p:sp>
        <p:nvSpPr>
          <p:cNvPr id="3" name="Content Placeholder 2"/>
          <p:cNvSpPr>
            <a:spLocks noGrp="1"/>
          </p:cNvSpPr>
          <p:nvPr>
            <p:ph idx="1"/>
          </p:nvPr>
        </p:nvSpPr>
        <p:spPr/>
        <p:txBody>
          <a:bodyPr/>
          <a:lstStyle/>
          <a:p>
            <a:pPr marL="0" indent="0">
              <a:buNone/>
            </a:pPr>
            <a:r>
              <a:rPr lang="vi-VN" sz="2800" dirty="0"/>
              <a:t>* </a:t>
            </a:r>
            <a:r>
              <a:rPr lang="en-US" sz="2800" b="1" dirty="0" err="1" smtClean="0"/>
              <a:t>Đồ</a:t>
            </a:r>
            <a:r>
              <a:rPr lang="en-US" sz="2800" b="1" dirty="0" smtClean="0"/>
              <a:t> </a:t>
            </a:r>
            <a:r>
              <a:rPr lang="en-US" sz="2800" b="1" dirty="0" err="1" smtClean="0"/>
              <a:t>dùng</a:t>
            </a:r>
            <a:r>
              <a:rPr lang="en-US" sz="2800" b="1" dirty="0" smtClean="0"/>
              <a:t> </a:t>
            </a:r>
            <a:r>
              <a:rPr lang="en-US" sz="2800" b="1" dirty="0" err="1" smtClean="0"/>
              <a:t>của</a:t>
            </a:r>
            <a:r>
              <a:rPr lang="en-US" sz="2800" b="1" dirty="0" smtClean="0"/>
              <a:t> </a:t>
            </a:r>
            <a:r>
              <a:rPr lang="en-US" sz="2800" b="1" dirty="0" err="1" smtClean="0"/>
              <a:t>cô</a:t>
            </a:r>
            <a:r>
              <a:rPr lang="vi-VN" sz="2800" b="1" dirty="0" smtClean="0"/>
              <a:t>:</a:t>
            </a:r>
            <a:endParaRPr lang="vi-VN" sz="2800" dirty="0"/>
          </a:p>
          <a:p>
            <a:pPr marL="0" indent="0">
              <a:buNone/>
            </a:pPr>
            <a:r>
              <a:rPr lang="vi-VN" sz="2800" b="1" dirty="0"/>
              <a:t>-</a:t>
            </a:r>
            <a:r>
              <a:rPr lang="vi-VN" sz="2800" dirty="0"/>
              <a:t> Đàn đệm giai điệu bài hát :Đèn xanh đèn đỏ, Anh phi công ơi, Em đi qua ngã tư đường phố, Đường em đi...</a:t>
            </a:r>
          </a:p>
          <a:p>
            <a:pPr marL="0" indent="0">
              <a:buNone/>
            </a:pPr>
            <a:r>
              <a:rPr lang="vi-VN" sz="2800" b="1" dirty="0"/>
              <a:t>-</a:t>
            </a:r>
            <a:r>
              <a:rPr lang="vi-VN" sz="2800" dirty="0"/>
              <a:t> Dụng cụ âm nhạc: phách gỗ, xắc xô, trống…</a:t>
            </a:r>
          </a:p>
          <a:p>
            <a:pPr marL="0" indent="0">
              <a:buNone/>
            </a:pPr>
            <a:r>
              <a:rPr lang="vi-VN" sz="2800" dirty="0"/>
              <a:t>- Video hoặc bản nhạc có lời 1 số bài hát về giao thông.</a:t>
            </a:r>
          </a:p>
          <a:p>
            <a:pPr marL="0" indent="0">
              <a:buNone/>
            </a:pPr>
            <a:r>
              <a:rPr lang="vi-VN" sz="2800" b="1" dirty="0"/>
              <a:t> </a:t>
            </a:r>
            <a:r>
              <a:rPr lang="vi-VN" sz="2800" dirty="0"/>
              <a:t>* </a:t>
            </a:r>
            <a:r>
              <a:rPr lang="en-US" sz="2800" b="1" dirty="0" err="1" smtClean="0"/>
              <a:t>Đồ</a:t>
            </a:r>
            <a:r>
              <a:rPr lang="en-US" sz="2800" b="1" dirty="0" smtClean="0"/>
              <a:t> </a:t>
            </a:r>
            <a:r>
              <a:rPr lang="en-US" sz="2800" b="1" dirty="0" err="1" smtClean="0"/>
              <a:t>dùng</a:t>
            </a:r>
            <a:r>
              <a:rPr lang="en-US" sz="2800" b="1" dirty="0" smtClean="0"/>
              <a:t> </a:t>
            </a:r>
            <a:r>
              <a:rPr lang="en-US" sz="2800" b="1" dirty="0" err="1" smtClean="0"/>
              <a:t>của</a:t>
            </a:r>
            <a:r>
              <a:rPr lang="en-US" sz="2800" b="1" dirty="0" smtClean="0"/>
              <a:t> </a:t>
            </a:r>
            <a:r>
              <a:rPr lang="en-US" sz="2800" b="1" dirty="0" err="1" smtClean="0"/>
              <a:t>trẻ</a:t>
            </a:r>
            <a:r>
              <a:rPr lang="vi-VN" sz="2800" b="1" dirty="0" smtClean="0"/>
              <a:t>:</a:t>
            </a:r>
            <a:endParaRPr lang="vi-VN" sz="2800" dirty="0"/>
          </a:p>
          <a:p>
            <a:pPr marL="0" indent="0">
              <a:buNone/>
            </a:pPr>
            <a:r>
              <a:rPr lang="vi-VN" sz="2800" b="1" dirty="0"/>
              <a:t>-</a:t>
            </a:r>
            <a:r>
              <a:rPr lang="vi-VN" sz="2800" dirty="0"/>
              <a:t> Trang phục biểu </a:t>
            </a:r>
            <a:r>
              <a:rPr lang="vi-VN" sz="2800" dirty="0" smtClean="0"/>
              <a:t>diễn</a:t>
            </a:r>
            <a:endParaRPr lang="en-US" sz="2800" dirty="0"/>
          </a:p>
        </p:txBody>
      </p:sp>
    </p:spTree>
    <p:extLst>
      <p:ext uri="{BB962C8B-B14F-4D97-AF65-F5344CB8AC3E}">
        <p14:creationId xmlns:p14="http://schemas.microsoft.com/office/powerpoint/2010/main" val="228696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143000"/>
          </a:xfrm>
        </p:spPr>
        <p:txBody>
          <a:bodyPr/>
          <a:lstStyle/>
          <a:p>
            <a:r>
              <a:rPr lang="vi-VN" b="1" dirty="0"/>
              <a:t>1. Ổn định:</a:t>
            </a:r>
            <a:r>
              <a:rPr lang="vi-VN" dirty="0"/>
              <a:t/>
            </a:r>
            <a:br>
              <a:rPr lang="vi-VN" dirty="0"/>
            </a:br>
            <a:r>
              <a:rPr lang="vi-VN" dirty="0" smtClean="0"/>
              <a:t> </a:t>
            </a:r>
            <a:r>
              <a:rPr lang="vi-VN" dirty="0"/>
              <a:t>Cho trẻ xem hình ảnh ngã tư đường phố và trò chuyện</a:t>
            </a:r>
            <a:br>
              <a:rPr lang="vi-VN" dirty="0"/>
            </a:br>
            <a:endParaRPr lang="en-US" dirty="0"/>
          </a:p>
        </p:txBody>
      </p:sp>
    </p:spTree>
    <p:extLst>
      <p:ext uri="{BB962C8B-B14F-4D97-AF65-F5344CB8AC3E}">
        <p14:creationId xmlns:p14="http://schemas.microsoft.com/office/powerpoint/2010/main" val="39579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35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D:\ảnh phương tiện giao thông\DSC07681a~1 (1).jpg"/>
          <p:cNvPicPr>
            <a:picLocks noGrp="1" noChangeAspect="1" noChangeArrowheads="1"/>
          </p:cNvPicPr>
          <p:nvPr>
            <p:ph idx="1"/>
          </p:nvPr>
        </p:nvPicPr>
        <p:blipFill>
          <a:blip r:embed="rId2"/>
          <a:srcRect/>
          <a:stretch>
            <a:fillRect/>
          </a:stretch>
        </p:blipFill>
        <p:spPr bwMode="auto">
          <a:xfrm>
            <a:off x="0" y="0"/>
            <a:ext cx="9160382"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D:\ảnh phương tiện giao thông\DSC07682a~1 (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D:\ảnh phương tiện giao thông\DSC07680a~1 (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1015khung-hinh-ngo-nghinh-tre-tho.jpg"/>
          <p:cNvPicPr>
            <a:picLocks noGrp="1" noChangeAspect="1"/>
          </p:cNvPicPr>
          <p:nvPr>
            <p:ph idx="1"/>
          </p:nvPr>
        </p:nvPicPr>
        <p:blipFill>
          <a:blip r:embed="rId4"/>
          <a:stretch>
            <a:fillRect/>
          </a:stretch>
        </p:blipFill>
        <p:spPr>
          <a:xfrm>
            <a:off x="0" y="0"/>
            <a:ext cx="9144000" cy="6858000"/>
          </a:xfrm>
        </p:spPr>
      </p:pic>
      <p:sp>
        <p:nvSpPr>
          <p:cNvPr id="5" name="TextBox 4"/>
          <p:cNvSpPr txBox="1"/>
          <p:nvPr/>
        </p:nvSpPr>
        <p:spPr>
          <a:xfrm>
            <a:off x="2286000" y="1981200"/>
            <a:ext cx="4648200" cy="2954655"/>
          </a:xfrm>
          <a:prstGeom prst="rect">
            <a:avLst/>
          </a:prstGeom>
          <a:noFill/>
        </p:spPr>
        <p:txBody>
          <a:bodyPr wrap="square" rtlCol="0">
            <a:spAutoFit/>
          </a:bodyPr>
          <a:lstStyle/>
          <a:p>
            <a:pPr algn="ctr"/>
            <a:r>
              <a:rPr lang="en-US" sz="7200" b="1" u="sng" dirty="0" err="1" smtClean="0">
                <a:solidFill>
                  <a:srgbClr val="002060"/>
                </a:solidFill>
              </a:rPr>
              <a:t>Dạy</a:t>
            </a:r>
            <a:r>
              <a:rPr lang="en-US" sz="7200" b="1" u="sng" dirty="0" smtClean="0">
                <a:solidFill>
                  <a:srgbClr val="002060"/>
                </a:solidFill>
              </a:rPr>
              <a:t> </a:t>
            </a:r>
            <a:r>
              <a:rPr lang="en-US" sz="7200" b="1" u="sng" dirty="0" err="1" smtClean="0">
                <a:solidFill>
                  <a:srgbClr val="002060"/>
                </a:solidFill>
              </a:rPr>
              <a:t>hát</a:t>
            </a:r>
            <a:r>
              <a:rPr lang="en-US" sz="7200" b="1" u="sng" dirty="0" smtClean="0">
                <a:solidFill>
                  <a:srgbClr val="002060"/>
                </a:solidFill>
              </a:rPr>
              <a:t>:</a:t>
            </a:r>
            <a:endParaRPr lang="en-US" sz="6600" b="1" u="sng" dirty="0" smtClean="0">
              <a:solidFill>
                <a:srgbClr val="002060"/>
              </a:solidFill>
            </a:endParaRPr>
          </a:p>
          <a:p>
            <a:pPr algn="ctr"/>
            <a:r>
              <a:rPr lang="en-US" sz="4800" b="1" dirty="0" smtClean="0">
                <a:solidFill>
                  <a:srgbClr val="002060"/>
                </a:solidFill>
              </a:rPr>
              <a:t> </a:t>
            </a:r>
            <a:r>
              <a:rPr lang="en-US" sz="4800" b="1" dirty="0" err="1" smtClean="0">
                <a:solidFill>
                  <a:srgbClr val="002060"/>
                </a:solidFill>
              </a:rPr>
              <a:t>Em</a:t>
            </a:r>
            <a:r>
              <a:rPr lang="en-US" sz="4800" b="1" dirty="0" smtClean="0">
                <a:solidFill>
                  <a:srgbClr val="002060"/>
                </a:solidFill>
              </a:rPr>
              <a:t> </a:t>
            </a:r>
            <a:r>
              <a:rPr lang="en-US" sz="4800" b="1" dirty="0" err="1" smtClean="0">
                <a:solidFill>
                  <a:srgbClr val="002060"/>
                </a:solidFill>
              </a:rPr>
              <a:t>đi</a:t>
            </a:r>
            <a:r>
              <a:rPr lang="en-US" sz="4800" b="1" dirty="0" smtClean="0">
                <a:solidFill>
                  <a:srgbClr val="002060"/>
                </a:solidFill>
              </a:rPr>
              <a:t> qua </a:t>
            </a:r>
            <a:r>
              <a:rPr lang="en-US" sz="4800" b="1" dirty="0" err="1" smtClean="0">
                <a:solidFill>
                  <a:srgbClr val="002060"/>
                </a:solidFill>
              </a:rPr>
              <a:t>ngã</a:t>
            </a:r>
            <a:r>
              <a:rPr lang="en-US" sz="4800" b="1" dirty="0" smtClean="0">
                <a:solidFill>
                  <a:srgbClr val="002060"/>
                </a:solidFill>
              </a:rPr>
              <a:t> </a:t>
            </a:r>
            <a:r>
              <a:rPr lang="en-US" sz="4800" b="1" dirty="0" err="1" smtClean="0">
                <a:solidFill>
                  <a:srgbClr val="002060"/>
                </a:solidFill>
              </a:rPr>
              <a:t>tư</a:t>
            </a:r>
            <a:r>
              <a:rPr lang="en-US" sz="4800" b="1" dirty="0" smtClean="0">
                <a:solidFill>
                  <a:srgbClr val="002060"/>
                </a:solidFill>
              </a:rPr>
              <a:t> </a:t>
            </a:r>
            <a:r>
              <a:rPr lang="en-US" sz="4800" b="1" dirty="0" err="1" smtClean="0">
                <a:solidFill>
                  <a:srgbClr val="002060"/>
                </a:solidFill>
              </a:rPr>
              <a:t>đường</a:t>
            </a:r>
            <a:r>
              <a:rPr lang="en-US" sz="4800" b="1" dirty="0" smtClean="0">
                <a:solidFill>
                  <a:srgbClr val="002060"/>
                </a:solidFill>
              </a:rPr>
              <a:t> </a:t>
            </a:r>
            <a:r>
              <a:rPr lang="en-US" sz="4800" b="1" dirty="0" err="1" smtClean="0">
                <a:solidFill>
                  <a:srgbClr val="002060"/>
                </a:solidFill>
              </a:rPr>
              <a:t>phố</a:t>
            </a:r>
            <a:endParaRPr lang="en-US" sz="4800" b="1" dirty="0" smtClean="0">
              <a:solidFill>
                <a:srgbClr val="002060"/>
              </a:solidFill>
            </a:endParaRPr>
          </a:p>
          <a:p>
            <a:endParaRPr lang="en-US" dirty="0"/>
          </a:p>
        </p:txBody>
      </p:sp>
      <p:pic>
        <p:nvPicPr>
          <p:cNvPr id="3" name="Em đi qua ngã tư đường phố KARAOKE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91000" y="463105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105</TotalTime>
  <Words>129</Words>
  <Application>Microsoft Office PowerPoint</Application>
  <PresentationFormat>On-screen Show (4:3)</PresentationFormat>
  <Paragraphs>39</Paragraphs>
  <Slides>13</Slides>
  <Notes>0</Notes>
  <HiddenSlides>0</HiddenSlides>
  <MMClips>5</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Times New Roman</vt:lpstr>
      <vt:lpstr>Office Theme</vt:lpstr>
      <vt:lpstr>Default Design</vt:lpstr>
      <vt:lpstr>PowerPoint Presentation</vt:lpstr>
      <vt:lpstr>I. Mục đích- yêu cầu</vt:lpstr>
      <vt:lpstr>II. Chuẩn bị</vt:lpstr>
      <vt:lpstr>1. Ổn định:  Cho trẻ xem hình ảnh ngã tư đường phố và trò chuyện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cuu vi</dc:creator>
  <cp:lastModifiedBy>LA080522</cp:lastModifiedBy>
  <cp:revision>20</cp:revision>
  <dcterms:created xsi:type="dcterms:W3CDTF">2014-03-18T00:28:28Z</dcterms:created>
  <dcterms:modified xsi:type="dcterms:W3CDTF">2022-07-20T07:57:13Z</dcterms:modified>
</cp:coreProperties>
</file>