
<file path=[Content_Types].xml><?xml version="1.0" encoding="utf-8"?>
<Types xmlns="http://schemas.openxmlformats.org/package/2006/content-types">
  <Default Extension="mp3" ContentType="audio/mpeg"/>
  <Default Extension="png" ContentType="image/pn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sldIdLst>
    <p:sldId id="267" r:id="rId3"/>
    <p:sldId id="292" r:id="rId4"/>
    <p:sldId id="281" r:id="rId5"/>
    <p:sldId id="282" r:id="rId6"/>
    <p:sldId id="285" r:id="rId7"/>
    <p:sldId id="256" r:id="rId8"/>
    <p:sldId id="257" r:id="rId9"/>
    <p:sldId id="269" r:id="rId10"/>
    <p:sldId id="270" r:id="rId11"/>
    <p:sldId id="271" r:id="rId12"/>
    <p:sldId id="272" r:id="rId13"/>
    <p:sldId id="273" r:id="rId14"/>
    <p:sldId id="274" r:id="rId15"/>
    <p:sldId id="275" r:id="rId16"/>
    <p:sldId id="276" r:id="rId17"/>
    <p:sldId id="277" r:id="rId18"/>
    <p:sldId id="278" r:id="rId19"/>
    <p:sldId id="279" r:id="rId20"/>
    <p:sldId id="280" r:id="rId21"/>
    <p:sldId id="286" r:id="rId22"/>
    <p:sldId id="287" r:id="rId23"/>
    <p:sldId id="288" r:id="rId24"/>
    <p:sldId id="289" r:id="rId25"/>
    <p:sldId id="290" r:id="rId2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79" autoAdjust="0"/>
    <p:restoredTop sz="94660"/>
  </p:normalViewPr>
  <p:slideViewPr>
    <p:cSldViewPr snapToGrid="0">
      <p:cViewPr varScale="1">
        <p:scale>
          <a:sx n="73" d="100"/>
          <a:sy n="73" d="100"/>
        </p:scale>
        <p:origin x="1236" y="7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presProps" Target="presProps.xml"/><Relationship Id="rId30"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A7FB9C8D-0AE7-4D2E-A731-E783F4FBC2E2}" type="datetimeFigureOut">
              <a:rPr lang="en-US" smtClean="0"/>
              <a:t>11/7/2022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674C6B2-0127-4F4E-951C-BF67D129B84D}" type="slidenum">
              <a:rPr lang="en-US" smtClean="0"/>
              <a:t>‹#›</a:t>
            </a:fld>
            <a:endParaRPr lang="en-US" dirty="0"/>
          </a:p>
        </p:txBody>
      </p:sp>
    </p:spTree>
    <p:extLst>
      <p:ext uri="{BB962C8B-B14F-4D97-AF65-F5344CB8AC3E}">
        <p14:creationId xmlns:p14="http://schemas.microsoft.com/office/powerpoint/2010/main" val="13508576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7FB9C8D-0AE7-4D2E-A731-E783F4FBC2E2}" type="datetimeFigureOut">
              <a:rPr lang="en-US" smtClean="0"/>
              <a:t>11/7/2022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674C6B2-0127-4F4E-951C-BF67D129B84D}" type="slidenum">
              <a:rPr lang="en-US" smtClean="0"/>
              <a:t>‹#›</a:t>
            </a:fld>
            <a:endParaRPr lang="en-US" dirty="0"/>
          </a:p>
        </p:txBody>
      </p:sp>
    </p:spTree>
    <p:extLst>
      <p:ext uri="{BB962C8B-B14F-4D97-AF65-F5344CB8AC3E}">
        <p14:creationId xmlns:p14="http://schemas.microsoft.com/office/powerpoint/2010/main" val="8571466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7FB9C8D-0AE7-4D2E-A731-E783F4FBC2E2}" type="datetimeFigureOut">
              <a:rPr lang="en-US" smtClean="0"/>
              <a:t>11/7/2022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674C6B2-0127-4F4E-951C-BF67D129B84D}" type="slidenum">
              <a:rPr lang="en-US" smtClean="0"/>
              <a:t>‹#›</a:t>
            </a:fld>
            <a:endParaRPr lang="en-US" dirty="0"/>
          </a:p>
        </p:txBody>
      </p:sp>
    </p:spTree>
    <p:extLst>
      <p:ext uri="{BB962C8B-B14F-4D97-AF65-F5344CB8AC3E}">
        <p14:creationId xmlns:p14="http://schemas.microsoft.com/office/powerpoint/2010/main" val="340500194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098ADE2-DE4F-498E-BFA4-384312CC889F}" type="datetimeFigureOut">
              <a:rPr lang="en-US" smtClean="0"/>
              <a:t>11/7/2022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DD42C08-064D-466A-A200-29F9F5159340}" type="slidenum">
              <a:rPr lang="en-US" smtClean="0"/>
              <a:t>‹#›</a:t>
            </a:fld>
            <a:endParaRPr lang="en-US" dirty="0"/>
          </a:p>
        </p:txBody>
      </p:sp>
    </p:spTree>
    <p:extLst>
      <p:ext uri="{BB962C8B-B14F-4D97-AF65-F5344CB8AC3E}">
        <p14:creationId xmlns:p14="http://schemas.microsoft.com/office/powerpoint/2010/main" val="396277200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098ADE2-DE4F-498E-BFA4-384312CC889F}" type="datetimeFigureOut">
              <a:rPr lang="en-US" smtClean="0"/>
              <a:t>11/7/2022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DD42C08-064D-466A-A200-29F9F5159340}" type="slidenum">
              <a:rPr lang="en-US" smtClean="0"/>
              <a:t>‹#›</a:t>
            </a:fld>
            <a:endParaRPr lang="en-US" dirty="0"/>
          </a:p>
        </p:txBody>
      </p:sp>
    </p:spTree>
    <p:extLst>
      <p:ext uri="{BB962C8B-B14F-4D97-AF65-F5344CB8AC3E}">
        <p14:creationId xmlns:p14="http://schemas.microsoft.com/office/powerpoint/2010/main" val="22334738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098ADE2-DE4F-498E-BFA4-384312CC889F}" type="datetimeFigureOut">
              <a:rPr lang="en-US" smtClean="0"/>
              <a:t>11/7/2022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DD42C08-064D-466A-A200-29F9F5159340}" type="slidenum">
              <a:rPr lang="en-US" smtClean="0"/>
              <a:t>‹#›</a:t>
            </a:fld>
            <a:endParaRPr lang="en-US" dirty="0"/>
          </a:p>
        </p:txBody>
      </p:sp>
    </p:spTree>
    <p:extLst>
      <p:ext uri="{BB962C8B-B14F-4D97-AF65-F5344CB8AC3E}">
        <p14:creationId xmlns:p14="http://schemas.microsoft.com/office/powerpoint/2010/main" val="171486428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098ADE2-DE4F-498E-BFA4-384312CC889F}" type="datetimeFigureOut">
              <a:rPr lang="en-US" smtClean="0"/>
              <a:t>11/7/2022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DD42C08-064D-466A-A200-29F9F5159340}" type="slidenum">
              <a:rPr lang="en-US" smtClean="0"/>
              <a:t>‹#›</a:t>
            </a:fld>
            <a:endParaRPr lang="en-US" dirty="0"/>
          </a:p>
        </p:txBody>
      </p:sp>
    </p:spTree>
    <p:extLst>
      <p:ext uri="{BB962C8B-B14F-4D97-AF65-F5344CB8AC3E}">
        <p14:creationId xmlns:p14="http://schemas.microsoft.com/office/powerpoint/2010/main" val="106168702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098ADE2-DE4F-498E-BFA4-384312CC889F}" type="datetimeFigureOut">
              <a:rPr lang="en-US" smtClean="0"/>
              <a:t>11/7/2022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DD42C08-064D-466A-A200-29F9F5159340}" type="slidenum">
              <a:rPr lang="en-US" smtClean="0"/>
              <a:t>‹#›</a:t>
            </a:fld>
            <a:endParaRPr lang="en-US" dirty="0"/>
          </a:p>
        </p:txBody>
      </p:sp>
    </p:spTree>
    <p:extLst>
      <p:ext uri="{BB962C8B-B14F-4D97-AF65-F5344CB8AC3E}">
        <p14:creationId xmlns:p14="http://schemas.microsoft.com/office/powerpoint/2010/main" val="360237088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098ADE2-DE4F-498E-BFA4-384312CC889F}" type="datetimeFigureOut">
              <a:rPr lang="en-US" smtClean="0"/>
              <a:t>11/7/2022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DD42C08-064D-466A-A200-29F9F5159340}" type="slidenum">
              <a:rPr lang="en-US" smtClean="0"/>
              <a:t>‹#›</a:t>
            </a:fld>
            <a:endParaRPr lang="en-US" dirty="0"/>
          </a:p>
        </p:txBody>
      </p:sp>
    </p:spTree>
    <p:extLst>
      <p:ext uri="{BB962C8B-B14F-4D97-AF65-F5344CB8AC3E}">
        <p14:creationId xmlns:p14="http://schemas.microsoft.com/office/powerpoint/2010/main" val="193620462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098ADE2-DE4F-498E-BFA4-384312CC889F}" type="datetimeFigureOut">
              <a:rPr lang="en-US" smtClean="0"/>
              <a:t>11/7/2022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DD42C08-064D-466A-A200-29F9F5159340}" type="slidenum">
              <a:rPr lang="en-US" smtClean="0"/>
              <a:t>‹#›</a:t>
            </a:fld>
            <a:endParaRPr lang="en-US" dirty="0"/>
          </a:p>
        </p:txBody>
      </p:sp>
    </p:spTree>
    <p:extLst>
      <p:ext uri="{BB962C8B-B14F-4D97-AF65-F5344CB8AC3E}">
        <p14:creationId xmlns:p14="http://schemas.microsoft.com/office/powerpoint/2010/main" val="30515916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098ADE2-DE4F-498E-BFA4-384312CC889F}" type="datetimeFigureOut">
              <a:rPr lang="en-US" smtClean="0"/>
              <a:t>11/7/2022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DD42C08-064D-466A-A200-29F9F5159340}" type="slidenum">
              <a:rPr lang="en-US" smtClean="0"/>
              <a:t>‹#›</a:t>
            </a:fld>
            <a:endParaRPr lang="en-US" dirty="0"/>
          </a:p>
        </p:txBody>
      </p:sp>
    </p:spTree>
    <p:extLst>
      <p:ext uri="{BB962C8B-B14F-4D97-AF65-F5344CB8AC3E}">
        <p14:creationId xmlns:p14="http://schemas.microsoft.com/office/powerpoint/2010/main" val="26517422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7FB9C8D-0AE7-4D2E-A731-E783F4FBC2E2}" type="datetimeFigureOut">
              <a:rPr lang="en-US" smtClean="0"/>
              <a:t>11/7/2022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674C6B2-0127-4F4E-951C-BF67D129B84D}" type="slidenum">
              <a:rPr lang="en-US" smtClean="0"/>
              <a:t>‹#›</a:t>
            </a:fld>
            <a:endParaRPr lang="en-US" dirty="0"/>
          </a:p>
        </p:txBody>
      </p:sp>
    </p:spTree>
    <p:extLst>
      <p:ext uri="{BB962C8B-B14F-4D97-AF65-F5344CB8AC3E}">
        <p14:creationId xmlns:p14="http://schemas.microsoft.com/office/powerpoint/2010/main" val="168680239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098ADE2-DE4F-498E-BFA4-384312CC889F}" type="datetimeFigureOut">
              <a:rPr lang="en-US" smtClean="0"/>
              <a:t>11/7/2022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DD42C08-064D-466A-A200-29F9F5159340}" type="slidenum">
              <a:rPr lang="en-US" smtClean="0"/>
              <a:t>‹#›</a:t>
            </a:fld>
            <a:endParaRPr lang="en-US" dirty="0"/>
          </a:p>
        </p:txBody>
      </p:sp>
    </p:spTree>
    <p:extLst>
      <p:ext uri="{BB962C8B-B14F-4D97-AF65-F5344CB8AC3E}">
        <p14:creationId xmlns:p14="http://schemas.microsoft.com/office/powerpoint/2010/main" val="379391741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098ADE2-DE4F-498E-BFA4-384312CC889F}" type="datetimeFigureOut">
              <a:rPr lang="en-US" smtClean="0"/>
              <a:t>11/7/2022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DD42C08-064D-466A-A200-29F9F5159340}" type="slidenum">
              <a:rPr lang="en-US" smtClean="0"/>
              <a:t>‹#›</a:t>
            </a:fld>
            <a:endParaRPr lang="en-US" dirty="0"/>
          </a:p>
        </p:txBody>
      </p:sp>
    </p:spTree>
    <p:extLst>
      <p:ext uri="{BB962C8B-B14F-4D97-AF65-F5344CB8AC3E}">
        <p14:creationId xmlns:p14="http://schemas.microsoft.com/office/powerpoint/2010/main" val="134909605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098ADE2-DE4F-498E-BFA4-384312CC889F}" type="datetimeFigureOut">
              <a:rPr lang="en-US" smtClean="0"/>
              <a:t>11/7/2022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DD42C08-064D-466A-A200-29F9F5159340}" type="slidenum">
              <a:rPr lang="en-US" smtClean="0"/>
              <a:t>‹#›</a:t>
            </a:fld>
            <a:endParaRPr lang="en-US" dirty="0"/>
          </a:p>
        </p:txBody>
      </p:sp>
    </p:spTree>
    <p:extLst>
      <p:ext uri="{BB962C8B-B14F-4D97-AF65-F5344CB8AC3E}">
        <p14:creationId xmlns:p14="http://schemas.microsoft.com/office/powerpoint/2010/main" val="16469022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7FB9C8D-0AE7-4D2E-A731-E783F4FBC2E2}" type="datetimeFigureOut">
              <a:rPr lang="en-US" smtClean="0"/>
              <a:t>11/7/2022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674C6B2-0127-4F4E-951C-BF67D129B84D}" type="slidenum">
              <a:rPr lang="en-US" smtClean="0"/>
              <a:t>‹#›</a:t>
            </a:fld>
            <a:endParaRPr lang="en-US" dirty="0"/>
          </a:p>
        </p:txBody>
      </p:sp>
    </p:spTree>
    <p:extLst>
      <p:ext uri="{BB962C8B-B14F-4D97-AF65-F5344CB8AC3E}">
        <p14:creationId xmlns:p14="http://schemas.microsoft.com/office/powerpoint/2010/main" val="21389804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7FB9C8D-0AE7-4D2E-A731-E783F4FBC2E2}" type="datetimeFigureOut">
              <a:rPr lang="en-US" smtClean="0"/>
              <a:t>11/7/2022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674C6B2-0127-4F4E-951C-BF67D129B84D}" type="slidenum">
              <a:rPr lang="en-US" smtClean="0"/>
              <a:t>‹#›</a:t>
            </a:fld>
            <a:endParaRPr lang="en-US" dirty="0"/>
          </a:p>
        </p:txBody>
      </p:sp>
    </p:spTree>
    <p:extLst>
      <p:ext uri="{BB962C8B-B14F-4D97-AF65-F5344CB8AC3E}">
        <p14:creationId xmlns:p14="http://schemas.microsoft.com/office/powerpoint/2010/main" val="41173271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7FB9C8D-0AE7-4D2E-A731-E783F4FBC2E2}" type="datetimeFigureOut">
              <a:rPr lang="en-US" smtClean="0"/>
              <a:t>11/7/2022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C674C6B2-0127-4F4E-951C-BF67D129B84D}" type="slidenum">
              <a:rPr lang="en-US" smtClean="0"/>
              <a:t>‹#›</a:t>
            </a:fld>
            <a:endParaRPr lang="en-US" dirty="0"/>
          </a:p>
        </p:txBody>
      </p:sp>
    </p:spTree>
    <p:extLst>
      <p:ext uri="{BB962C8B-B14F-4D97-AF65-F5344CB8AC3E}">
        <p14:creationId xmlns:p14="http://schemas.microsoft.com/office/powerpoint/2010/main" val="33177530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7FB9C8D-0AE7-4D2E-A731-E783F4FBC2E2}" type="datetimeFigureOut">
              <a:rPr lang="en-US" smtClean="0"/>
              <a:t>11/7/2022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C674C6B2-0127-4F4E-951C-BF67D129B84D}" type="slidenum">
              <a:rPr lang="en-US" smtClean="0"/>
              <a:t>‹#›</a:t>
            </a:fld>
            <a:endParaRPr lang="en-US" dirty="0"/>
          </a:p>
        </p:txBody>
      </p:sp>
    </p:spTree>
    <p:extLst>
      <p:ext uri="{BB962C8B-B14F-4D97-AF65-F5344CB8AC3E}">
        <p14:creationId xmlns:p14="http://schemas.microsoft.com/office/powerpoint/2010/main" val="29795887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7FB9C8D-0AE7-4D2E-A731-E783F4FBC2E2}" type="datetimeFigureOut">
              <a:rPr lang="en-US" smtClean="0"/>
              <a:t>11/7/2022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C674C6B2-0127-4F4E-951C-BF67D129B84D}" type="slidenum">
              <a:rPr lang="en-US" smtClean="0"/>
              <a:t>‹#›</a:t>
            </a:fld>
            <a:endParaRPr lang="en-US" dirty="0"/>
          </a:p>
        </p:txBody>
      </p:sp>
    </p:spTree>
    <p:extLst>
      <p:ext uri="{BB962C8B-B14F-4D97-AF65-F5344CB8AC3E}">
        <p14:creationId xmlns:p14="http://schemas.microsoft.com/office/powerpoint/2010/main" val="32242918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7FB9C8D-0AE7-4D2E-A731-E783F4FBC2E2}" type="datetimeFigureOut">
              <a:rPr lang="en-US" smtClean="0"/>
              <a:t>11/7/2022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674C6B2-0127-4F4E-951C-BF67D129B84D}" type="slidenum">
              <a:rPr lang="en-US" smtClean="0"/>
              <a:t>‹#›</a:t>
            </a:fld>
            <a:endParaRPr lang="en-US" dirty="0"/>
          </a:p>
        </p:txBody>
      </p:sp>
    </p:spTree>
    <p:extLst>
      <p:ext uri="{BB962C8B-B14F-4D97-AF65-F5344CB8AC3E}">
        <p14:creationId xmlns:p14="http://schemas.microsoft.com/office/powerpoint/2010/main" val="20584287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7FB9C8D-0AE7-4D2E-A731-E783F4FBC2E2}" type="datetimeFigureOut">
              <a:rPr lang="en-US" smtClean="0"/>
              <a:t>11/7/2022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674C6B2-0127-4F4E-951C-BF67D129B84D}" type="slidenum">
              <a:rPr lang="en-US" smtClean="0"/>
              <a:t>‹#›</a:t>
            </a:fld>
            <a:endParaRPr lang="en-US" dirty="0"/>
          </a:p>
        </p:txBody>
      </p:sp>
    </p:spTree>
    <p:extLst>
      <p:ext uri="{BB962C8B-B14F-4D97-AF65-F5344CB8AC3E}">
        <p14:creationId xmlns:p14="http://schemas.microsoft.com/office/powerpoint/2010/main" val="23848279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4000" r="-4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7FB9C8D-0AE7-4D2E-A731-E783F4FBC2E2}" type="datetimeFigureOut">
              <a:rPr lang="en-US" smtClean="0"/>
              <a:t>11/7/2022</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674C6B2-0127-4F4E-951C-BF67D129B84D}" type="slidenum">
              <a:rPr lang="en-US" smtClean="0"/>
              <a:t>‹#›</a:t>
            </a:fld>
            <a:endParaRPr lang="en-US" dirty="0"/>
          </a:p>
        </p:txBody>
      </p:sp>
    </p:spTree>
    <p:extLst>
      <p:ext uri="{BB962C8B-B14F-4D97-AF65-F5344CB8AC3E}">
        <p14:creationId xmlns:p14="http://schemas.microsoft.com/office/powerpoint/2010/main" val="37785046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4000" r="-4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098ADE2-DE4F-498E-BFA4-384312CC889F}" type="datetimeFigureOut">
              <a:rPr lang="en-US" smtClean="0"/>
              <a:t>11/7/2022</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D42C08-064D-466A-A200-29F9F5159340}" type="slidenum">
              <a:rPr lang="en-US" smtClean="0"/>
              <a:t>‹#›</a:t>
            </a:fld>
            <a:endParaRPr lang="en-US" dirty="0"/>
          </a:p>
        </p:txBody>
      </p:sp>
    </p:spTree>
    <p:extLst>
      <p:ext uri="{BB962C8B-B14F-4D97-AF65-F5344CB8AC3E}">
        <p14:creationId xmlns:p14="http://schemas.microsoft.com/office/powerpoint/2010/main" val="389471533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microsoft.com/office/2007/relationships/media" Target="../media/media1.mp3"/><Relationship Id="rId1" Type="http://schemas.openxmlformats.org/officeDocument/2006/relationships/audio" Target="NULL" TargetMode="External"/><Relationship Id="rId5" Type="http://schemas.openxmlformats.org/officeDocument/2006/relationships/image" Target="../media/image3.pn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5.mp4"/><Relationship Id="rId1" Type="http://schemas.microsoft.com/office/2007/relationships/media" Target="../media/media5.mp4"/><Relationship Id="rId4" Type="http://schemas.openxmlformats.org/officeDocument/2006/relationships/image" Target="../media/image20.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p3"/><Relationship Id="rId1" Type="http://schemas.microsoft.com/office/2007/relationships/media" Target="../media/media4.mp3"/><Relationship Id="rId4" Type="http://schemas.openxmlformats.org/officeDocument/2006/relationships/image" Target="../media/image3.png"/></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 Id="rId5" Type="http://schemas.openxmlformats.org/officeDocument/2006/relationships/image" Target="../media/image24.png"/><Relationship Id="rId4" Type="http://schemas.openxmlformats.org/officeDocument/2006/relationships/image" Target="../media/image23.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p3"/><Relationship Id="rId1" Type="http://schemas.microsoft.com/office/2007/relationships/media" Target="../media/media6.mp3"/><Relationship Id="rId5" Type="http://schemas.openxmlformats.org/officeDocument/2006/relationships/image" Target="../media/image3.png"/><Relationship Id="rId4" Type="http://schemas.openxmlformats.org/officeDocument/2006/relationships/image" Target="../media/image25.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3.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3.pn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4.mp3"/><Relationship Id="rId1" Type="http://schemas.microsoft.com/office/2007/relationships/media" Target="../media/media4.mp3"/><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3A62CCF-17BF-4212-ADD8-A0CF57CCC21C}"/>
              </a:ext>
            </a:extLst>
          </p:cNvPr>
          <p:cNvSpPr>
            <a:spLocks noGrp="1"/>
          </p:cNvSpPr>
          <p:nvPr>
            <p:ph type="ctrTitle"/>
          </p:nvPr>
        </p:nvSpPr>
        <p:spPr>
          <a:xfrm>
            <a:off x="685800" y="603903"/>
            <a:ext cx="7772400" cy="2387600"/>
          </a:xfrm>
        </p:spPr>
        <p:txBody>
          <a:bodyPr>
            <a:normAutofit/>
          </a:bodyPr>
          <a:lstStyle/>
          <a:p>
            <a:pPr>
              <a:lnSpc>
                <a:spcPct val="150000"/>
              </a:lnSpc>
              <a:spcBef>
                <a:spcPts val="600"/>
              </a:spcBef>
              <a:spcAft>
                <a:spcPts val="1800"/>
              </a:spcAft>
            </a:pPr>
            <a:r>
              <a:rPr lang="en-US" sz="3200" b="1" dirty="0">
                <a:solidFill>
                  <a:schemeClr val="accent1">
                    <a:lumMod val="75000"/>
                  </a:schemeClr>
                </a:solidFill>
                <a:latin typeface="Times New Roman" panose="02020603050405020304" pitchFamily="18" charset="0"/>
                <a:cs typeface="Times New Roman" panose="02020603050405020304" pitchFamily="18" charset="0"/>
              </a:rPr>
              <a:t>LĨNH VỰC PHÁT TRIỂN NHẬN THỨC</a:t>
            </a:r>
            <a:br>
              <a:rPr lang="en-US" sz="3200" b="1" dirty="0">
                <a:solidFill>
                  <a:schemeClr val="accent1">
                    <a:lumMod val="75000"/>
                  </a:schemeClr>
                </a:solidFill>
                <a:latin typeface="Times New Roman" panose="02020603050405020304" pitchFamily="18" charset="0"/>
                <a:cs typeface="Times New Roman" panose="02020603050405020304" pitchFamily="18" charset="0"/>
              </a:rPr>
            </a:br>
            <a:r>
              <a:rPr lang="en-US" sz="3200" b="1" dirty="0">
                <a:solidFill>
                  <a:schemeClr val="accent1">
                    <a:lumMod val="75000"/>
                  </a:schemeClr>
                </a:solidFill>
                <a:latin typeface="Times New Roman" panose="02020603050405020304" pitchFamily="18" charset="0"/>
                <a:cs typeface="Times New Roman" panose="02020603050405020304" pitchFamily="18" charset="0"/>
              </a:rPr>
              <a:t>HOẠT ĐỘNG HỌC</a:t>
            </a:r>
          </a:p>
        </p:txBody>
      </p:sp>
      <p:sp>
        <p:nvSpPr>
          <p:cNvPr id="3" name="Subtitle 2">
            <a:extLst>
              <a:ext uri="{FF2B5EF4-FFF2-40B4-BE49-F238E27FC236}">
                <a16:creationId xmlns:a16="http://schemas.microsoft.com/office/drawing/2014/main" id="{D10C887D-BC56-4DEC-8985-CC4F2F406168}"/>
              </a:ext>
            </a:extLst>
          </p:cNvPr>
          <p:cNvSpPr>
            <a:spLocks noGrp="1"/>
          </p:cNvSpPr>
          <p:nvPr>
            <p:ph type="subTitle" idx="1"/>
          </p:nvPr>
        </p:nvSpPr>
        <p:spPr>
          <a:xfrm>
            <a:off x="1143000" y="3429000"/>
            <a:ext cx="6858000" cy="1655762"/>
          </a:xfrm>
        </p:spPr>
        <p:txBody>
          <a:bodyPr>
            <a:noAutofit/>
          </a:bodyPr>
          <a:lstStyle/>
          <a:p>
            <a:r>
              <a:rPr lang="en-US" i="1" dirty="0">
                <a:latin typeface="Times New Roman" panose="02020603050405020304" pitchFamily="18" charset="0"/>
                <a:cs typeface="Times New Roman" panose="02020603050405020304" pitchFamily="18" charset="0"/>
              </a:rPr>
              <a:t>Tên đề tài: </a:t>
            </a:r>
            <a:r>
              <a:rPr lang="en-US" b="1" dirty="0">
                <a:solidFill>
                  <a:schemeClr val="accent1">
                    <a:lumMod val="75000"/>
                  </a:schemeClr>
                </a:solidFill>
                <a:latin typeface="Times New Roman" panose="02020603050405020304" pitchFamily="18" charset="0"/>
                <a:cs typeface="Times New Roman" panose="02020603050405020304" pitchFamily="18" charset="0"/>
              </a:rPr>
              <a:t>SỐ CHẴN – SỐ LẺ</a:t>
            </a:r>
          </a:p>
          <a:p>
            <a:r>
              <a:rPr lang="en-US" i="1" dirty="0">
                <a:latin typeface="Times New Roman" panose="02020603050405020304" pitchFamily="18" charset="0"/>
                <a:cs typeface="Times New Roman" panose="02020603050405020304" pitchFamily="18" charset="0"/>
              </a:rPr>
              <a:t>Lứa tuổi: </a:t>
            </a:r>
            <a:r>
              <a:rPr lang="en-US" b="1" dirty="0">
                <a:solidFill>
                  <a:schemeClr val="accent1">
                    <a:lumMod val="75000"/>
                  </a:schemeClr>
                </a:solidFill>
                <a:latin typeface="Times New Roman" panose="02020603050405020304" pitchFamily="18" charset="0"/>
                <a:cs typeface="Times New Roman" panose="02020603050405020304" pitchFamily="18" charset="0"/>
              </a:rPr>
              <a:t>MẪU GIÁO LỚN 5 – 6 TUỔI</a:t>
            </a:r>
          </a:p>
          <a:p>
            <a:r>
              <a:rPr lang="en-US" i="1" dirty="0">
                <a:latin typeface="Times New Roman" panose="02020603050405020304" pitchFamily="18" charset="0"/>
                <a:cs typeface="Times New Roman" panose="02020603050405020304" pitchFamily="18" charset="0"/>
              </a:rPr>
              <a:t>Giáo viên thực hiện: </a:t>
            </a:r>
            <a:r>
              <a:rPr lang="en-US" b="1" dirty="0">
                <a:solidFill>
                  <a:schemeClr val="accent1">
                    <a:lumMod val="75000"/>
                  </a:schemeClr>
                </a:solidFill>
                <a:latin typeface="Times New Roman" panose="02020603050405020304" pitchFamily="18" charset="0"/>
                <a:cs typeface="Times New Roman" panose="02020603050405020304" pitchFamily="18" charset="0"/>
              </a:rPr>
              <a:t>NGUYỄN THỊ </a:t>
            </a:r>
            <a:r>
              <a:rPr lang="en-US" b="1" dirty="0" smtClean="0">
                <a:solidFill>
                  <a:schemeClr val="accent1">
                    <a:lumMod val="75000"/>
                  </a:schemeClr>
                </a:solidFill>
                <a:latin typeface="Times New Roman" panose="02020603050405020304" pitchFamily="18" charset="0"/>
                <a:cs typeface="Times New Roman" panose="02020603050405020304" pitchFamily="18" charset="0"/>
              </a:rPr>
              <a:t>PHƯỢNG</a:t>
            </a:r>
            <a:endParaRPr lang="en-US" b="1" dirty="0">
              <a:solidFill>
                <a:schemeClr val="accent1">
                  <a:lumMod val="75000"/>
                </a:schemeClr>
              </a:solidFill>
              <a:latin typeface="Times New Roman" panose="02020603050405020304" pitchFamily="18" charset="0"/>
              <a:cs typeface="Times New Roman" panose="02020603050405020304" pitchFamily="18" charset="0"/>
            </a:endParaRPr>
          </a:p>
        </p:txBody>
      </p:sp>
      <p:sp>
        <p:nvSpPr>
          <p:cNvPr id="4" name="Subtitle 2">
            <a:extLst>
              <a:ext uri="{FF2B5EF4-FFF2-40B4-BE49-F238E27FC236}">
                <a16:creationId xmlns:a16="http://schemas.microsoft.com/office/drawing/2014/main" id="{76FF6AE0-35BE-48A9-B439-0C6D62DEF1DF}"/>
              </a:ext>
            </a:extLst>
          </p:cNvPr>
          <p:cNvSpPr txBox="1">
            <a:spLocks/>
          </p:cNvSpPr>
          <p:nvPr/>
        </p:nvSpPr>
        <p:spPr>
          <a:xfrm>
            <a:off x="1143000" y="294482"/>
            <a:ext cx="6858000" cy="54835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TRƯỜNG MẦM NON THẠCH CẦU</a:t>
            </a:r>
          </a:p>
        </p:txBody>
      </p:sp>
      <p:sp>
        <p:nvSpPr>
          <p:cNvPr id="6" name="TextBox 5">
            <a:extLst>
              <a:ext uri="{FF2B5EF4-FFF2-40B4-BE49-F238E27FC236}">
                <a16:creationId xmlns:a16="http://schemas.microsoft.com/office/drawing/2014/main" id="{81887552-3A15-4C64-87ED-F73891E632D4}"/>
              </a:ext>
            </a:extLst>
          </p:cNvPr>
          <p:cNvSpPr txBox="1"/>
          <p:nvPr/>
        </p:nvSpPr>
        <p:spPr>
          <a:xfrm>
            <a:off x="2286000" y="5765495"/>
            <a:ext cx="4572000" cy="400110"/>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NĂM HỌC: </a:t>
            </a:r>
            <a:r>
              <a:rPr kumimoji="0" lang="en-US" sz="2000" b="0"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2022</a:t>
            </a:r>
            <a:r>
              <a:rPr kumimoji="0" lang="en-US" sz="2000" b="0" i="0" u="none" strike="noStrike" kern="1200" cap="none" spc="0" normalizeH="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2023</a:t>
            </a:r>
            <a:endParaRPr kumimoji="0" lang="en-US" sz="20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cxnSp>
        <p:nvCxnSpPr>
          <p:cNvPr id="7" name="Straight Connector 6">
            <a:extLst>
              <a:ext uri="{FF2B5EF4-FFF2-40B4-BE49-F238E27FC236}">
                <a16:creationId xmlns:a16="http://schemas.microsoft.com/office/drawing/2014/main" id="{3DB7CC1F-35CE-408C-B6BC-3CF5D00E8DA2}"/>
              </a:ext>
            </a:extLst>
          </p:cNvPr>
          <p:cNvCxnSpPr/>
          <p:nvPr/>
        </p:nvCxnSpPr>
        <p:spPr>
          <a:xfrm>
            <a:off x="2286000" y="692150"/>
            <a:ext cx="462280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0788238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EE28221-0B02-4837-A3D8-CAB2EF8B169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83"/>
            <a:ext cx="9144000" cy="6857033"/>
          </a:xfrm>
          <a:prstGeom prst="rect">
            <a:avLst/>
          </a:prstGeom>
        </p:spPr>
      </p:pic>
    </p:spTree>
    <p:extLst>
      <p:ext uri="{BB962C8B-B14F-4D97-AF65-F5344CB8AC3E}">
        <p14:creationId xmlns:p14="http://schemas.microsoft.com/office/powerpoint/2010/main" val="1722036329"/>
      </p:ext>
    </p:extLst>
  </p:cSld>
  <p:clrMapOvr>
    <a:masterClrMapping/>
  </p:clrMapOvr>
  <p:transition spd="slow">
    <p:fade/>
  </p:transition>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E398B86-5BD4-44DE-91D3-F81BD7BA915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83"/>
            <a:ext cx="9144000" cy="6857033"/>
          </a:xfrm>
          <a:prstGeom prst="rect">
            <a:avLst/>
          </a:prstGeom>
        </p:spPr>
      </p:pic>
    </p:spTree>
    <p:extLst>
      <p:ext uri="{BB962C8B-B14F-4D97-AF65-F5344CB8AC3E}">
        <p14:creationId xmlns:p14="http://schemas.microsoft.com/office/powerpoint/2010/main" val="355817968"/>
      </p:ext>
    </p:extLst>
  </p:cSld>
  <p:clrMapOvr>
    <a:masterClrMapping/>
  </p:clrMapOvr>
  <p:transition spd="slow">
    <p:fade/>
  </p:transition>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E2D0E04-7E5B-4879-8BCD-D31E0B286E6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5" y="0"/>
            <a:ext cx="9142710" cy="6858000"/>
          </a:xfrm>
          <a:prstGeom prst="rect">
            <a:avLst/>
          </a:prstGeom>
        </p:spPr>
      </p:pic>
    </p:spTree>
    <p:extLst>
      <p:ext uri="{BB962C8B-B14F-4D97-AF65-F5344CB8AC3E}">
        <p14:creationId xmlns:p14="http://schemas.microsoft.com/office/powerpoint/2010/main" val="294008414"/>
      </p:ext>
    </p:extLst>
  </p:cSld>
  <p:clrMapOvr>
    <a:masterClrMapping/>
  </p:clrMapOvr>
  <p:transition spd="slow">
    <p:fade/>
  </p:transition>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F4C8E06-C94C-4817-8CB7-69630CFA6FD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5" y="0"/>
            <a:ext cx="9142710" cy="6858000"/>
          </a:xfrm>
          <a:prstGeom prst="rect">
            <a:avLst/>
          </a:prstGeom>
        </p:spPr>
      </p:pic>
    </p:spTree>
    <p:extLst>
      <p:ext uri="{BB962C8B-B14F-4D97-AF65-F5344CB8AC3E}">
        <p14:creationId xmlns:p14="http://schemas.microsoft.com/office/powerpoint/2010/main" val="484842478"/>
      </p:ext>
    </p:extLst>
  </p:cSld>
  <p:clrMapOvr>
    <a:masterClrMapping/>
  </p:clrMapOvr>
  <p:transition spd="slow">
    <p:fade/>
  </p:transition>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93BEAA8-2CF6-4289-B068-25C8FF89416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5" y="0"/>
            <a:ext cx="9142710" cy="6858000"/>
          </a:xfrm>
          <a:prstGeom prst="rect">
            <a:avLst/>
          </a:prstGeom>
        </p:spPr>
      </p:pic>
    </p:spTree>
    <p:extLst>
      <p:ext uri="{BB962C8B-B14F-4D97-AF65-F5344CB8AC3E}">
        <p14:creationId xmlns:p14="http://schemas.microsoft.com/office/powerpoint/2010/main" val="3860739957"/>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E985BB6-C615-400A-B198-8A254569033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5" y="0"/>
            <a:ext cx="9142710" cy="6858000"/>
          </a:xfrm>
          <a:prstGeom prst="rect">
            <a:avLst/>
          </a:prstGeom>
        </p:spPr>
      </p:pic>
    </p:spTree>
    <p:extLst>
      <p:ext uri="{BB962C8B-B14F-4D97-AF65-F5344CB8AC3E}">
        <p14:creationId xmlns:p14="http://schemas.microsoft.com/office/powerpoint/2010/main" val="358678502"/>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205160A-A651-4A04-BD86-EE24EB83CB7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83"/>
            <a:ext cx="9144000" cy="6857033"/>
          </a:xfrm>
          <a:prstGeom prst="rect">
            <a:avLst/>
          </a:prstGeom>
        </p:spPr>
      </p:pic>
    </p:spTree>
    <p:extLst>
      <p:ext uri="{BB962C8B-B14F-4D97-AF65-F5344CB8AC3E}">
        <p14:creationId xmlns:p14="http://schemas.microsoft.com/office/powerpoint/2010/main" val="215203831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AD59ABF-72EA-40C9-97D4-0B6F048DCAA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83"/>
            <a:ext cx="9144000" cy="6857033"/>
          </a:xfrm>
          <a:prstGeom prst="rect">
            <a:avLst/>
          </a:prstGeom>
        </p:spPr>
      </p:pic>
    </p:spTree>
    <p:extLst>
      <p:ext uri="{BB962C8B-B14F-4D97-AF65-F5344CB8AC3E}">
        <p14:creationId xmlns:p14="http://schemas.microsoft.com/office/powerpoint/2010/main" val="313653483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CCADEBC-93A5-47A2-87CF-513E812E3D7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5" y="0"/>
            <a:ext cx="9142710" cy="6858000"/>
          </a:xfrm>
          <a:prstGeom prst="rect">
            <a:avLst/>
          </a:prstGeom>
        </p:spPr>
      </p:pic>
    </p:spTree>
    <p:extLst>
      <p:ext uri="{BB962C8B-B14F-4D97-AF65-F5344CB8AC3E}">
        <p14:creationId xmlns:p14="http://schemas.microsoft.com/office/powerpoint/2010/main" val="792016534"/>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A822B93-8943-4C66-905D-0F05504DCF1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5" y="0"/>
            <a:ext cx="9142710" cy="6858000"/>
          </a:xfrm>
          <a:prstGeom prst="rect">
            <a:avLst/>
          </a:prstGeom>
        </p:spPr>
      </p:pic>
    </p:spTree>
    <p:extLst>
      <p:ext uri="{BB962C8B-B14F-4D97-AF65-F5344CB8AC3E}">
        <p14:creationId xmlns:p14="http://schemas.microsoft.com/office/powerpoint/2010/main" val="764837004"/>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4" name="Tiếng_Anh_Của_Thiên_Nhiên_Hiệu_ứng_Âm_thanh_MP3_Tải_xuống_Miễn_phí (mp3cut.net)">
            <a:hlinkClick r:id="" action="ppaction://media"/>
            <a:extLst>
              <a:ext uri="{FF2B5EF4-FFF2-40B4-BE49-F238E27FC236}">
                <a16:creationId xmlns:a16="http://schemas.microsoft.com/office/drawing/2014/main" id="{1FB88268-97C0-48DE-9BDF-F1EAA9E11CE9}"/>
              </a:ext>
            </a:extLst>
          </p:cNvPr>
          <p:cNvPicPr>
            <a:picLocks noChangeAspect="1"/>
          </p:cNvPicPr>
          <p:nvPr>
            <a:audioFile r:link="rId1"/>
            <p:extLst>
              <p:ext uri="{DAA4B4D4-6D71-4841-9C94-3DE7FCFB9230}">
                <p14:media xmlns:p14="http://schemas.microsoft.com/office/powerpoint/2010/main" r:embed="rId2">
                  <p14:trim end="209.5357"/>
                </p14:media>
              </p:ext>
            </p:extLst>
          </p:nvPr>
        </p:nvPicPr>
        <p:blipFill>
          <a:blip r:embed="rId5"/>
          <a:stretch>
            <a:fillRect/>
          </a:stretch>
        </p:blipFill>
        <p:spPr>
          <a:xfrm>
            <a:off x="5585030" y="0"/>
            <a:ext cx="1771650" cy="1771650"/>
          </a:xfrm>
          <a:prstGeom prst="rect">
            <a:avLst/>
          </a:prstGeom>
        </p:spPr>
      </p:pic>
    </p:spTree>
    <p:extLst>
      <p:ext uri="{BB962C8B-B14F-4D97-AF65-F5344CB8AC3E}">
        <p14:creationId xmlns:p14="http://schemas.microsoft.com/office/powerpoint/2010/main" val="3264019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766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C54AA88-7045-4C66-91DF-27382C358B63}"/>
              </a:ext>
            </a:extLst>
          </p:cNvPr>
          <p:cNvSpPr txBox="1"/>
          <p:nvPr/>
        </p:nvSpPr>
        <p:spPr>
          <a:xfrm>
            <a:off x="474593" y="283129"/>
            <a:ext cx="8194813" cy="461665"/>
          </a:xfrm>
          <a:prstGeom prst="rect">
            <a:avLst/>
          </a:prstGeom>
          <a:noFill/>
        </p:spPr>
        <p:txBody>
          <a:bodyPr wrap="square">
            <a:spAutoFit/>
          </a:bodyPr>
          <a:lstStyle/>
          <a:p>
            <a:pPr algn="ctr"/>
            <a:r>
              <a:rPr lang="en-US" sz="2400" b="1">
                <a:solidFill>
                  <a:srgbClr val="FF0000"/>
                </a:solidFill>
                <a:latin typeface="Times New Roman" panose="02020603050405020304" pitchFamily="18" charset="0"/>
                <a:ea typeface="+mj-ea"/>
                <a:cs typeface="Times New Roman" panose="02020603050405020304" pitchFamily="18" charset="0"/>
              </a:rPr>
              <a:t>ỨNG DỤNG SỐ CHẴN – SỐ LẺ TRONG CUỘC SỐNG</a:t>
            </a:r>
            <a:endParaRPr lang="en-US">
              <a:solidFill>
                <a:srgbClr val="FF0000"/>
              </a:solidFill>
            </a:endParaRPr>
          </a:p>
        </p:txBody>
      </p:sp>
      <p:pic>
        <p:nvPicPr>
          <p:cNvPr id="2" name="video so nha">
            <a:hlinkClick r:id="" action="ppaction://media"/>
            <a:extLst>
              <a:ext uri="{FF2B5EF4-FFF2-40B4-BE49-F238E27FC236}">
                <a16:creationId xmlns:a16="http://schemas.microsoft.com/office/drawing/2014/main" id="{07A05CD3-C8E3-4170-B76D-160C2A1D0075}"/>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942302" y="945989"/>
            <a:ext cx="3016045" cy="5401871"/>
          </a:xfrm>
          <a:prstGeom prst="rect">
            <a:avLst/>
          </a:prstGeom>
        </p:spPr>
      </p:pic>
    </p:spTree>
    <p:extLst>
      <p:ext uri="{BB962C8B-B14F-4D97-AF65-F5344CB8AC3E}">
        <p14:creationId xmlns:p14="http://schemas.microsoft.com/office/powerpoint/2010/main" val="2147580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079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CDDF3D8-73CD-4475-B823-AA33E5A12EEF}"/>
              </a:ext>
            </a:extLst>
          </p:cNvPr>
          <p:cNvSpPr txBox="1"/>
          <p:nvPr/>
        </p:nvSpPr>
        <p:spPr>
          <a:xfrm>
            <a:off x="623921" y="1471986"/>
            <a:ext cx="7896158" cy="1938992"/>
          </a:xfrm>
          <a:prstGeom prst="rect">
            <a:avLst/>
          </a:prstGeom>
          <a:noFill/>
        </p:spPr>
        <p:txBody>
          <a:bodyPr wrap="square">
            <a:spAutoFit/>
          </a:bodyPr>
          <a:lstStyle/>
          <a:p>
            <a:pPr algn="just">
              <a:spcBef>
                <a:spcPts val="600"/>
              </a:spcBef>
              <a:spcAft>
                <a:spcPts val="600"/>
              </a:spcAft>
            </a:pPr>
            <a:r>
              <a:rPr lang="en-US" sz="2000" b="1" i="1">
                <a:solidFill>
                  <a:srgbClr val="FF0000"/>
                </a:solidFill>
                <a:latin typeface="Times New Roman" panose="02020603050405020304" pitchFamily="18" charset="0"/>
                <a:ea typeface="+mj-ea"/>
                <a:cs typeface="Times New Roman" panose="02020603050405020304" pitchFamily="18" charset="0"/>
              </a:rPr>
              <a:t>Cách chơi: </a:t>
            </a:r>
            <a:r>
              <a:rPr lang="en-US" sz="2000" b="1">
                <a:solidFill>
                  <a:srgbClr val="4472C4">
                    <a:lumMod val="75000"/>
                  </a:srgbClr>
                </a:solidFill>
                <a:latin typeface="Times New Roman" panose="02020603050405020304" pitchFamily="18" charset="0"/>
                <a:ea typeface="+mj-ea"/>
                <a:cs typeface="Times New Roman" panose="02020603050405020304" pitchFamily="18" charset="0"/>
              </a:rPr>
              <a:t>Cô chia thành 2 đội, mỗi đội có 2 bạn lên chơi 1 lượt. Các con sẽ đi bằng đôi dép dành cho 2 bạn có tên gọi là “Đôi dép tình bạn” đến chỗ giấu trứng. Nhiệm vụ của 2 đội là tìm và chọn quả trứng mang số chẵn hoặc số lẻ theo đúng yêu cầu và mang về khay trứng của đội mình. Khi bản nhạc kết thúc, đội nào lấy được trứng đúng yêu cầu hơn, đội đó sẽ chiến thắng.</a:t>
            </a:r>
          </a:p>
        </p:txBody>
      </p:sp>
      <p:sp>
        <p:nvSpPr>
          <p:cNvPr id="5" name="TextBox 4">
            <a:extLst>
              <a:ext uri="{FF2B5EF4-FFF2-40B4-BE49-F238E27FC236}">
                <a16:creationId xmlns:a16="http://schemas.microsoft.com/office/drawing/2014/main" id="{ACEE8908-A41A-4F27-955D-6092CEF07776}"/>
              </a:ext>
            </a:extLst>
          </p:cNvPr>
          <p:cNvSpPr txBox="1"/>
          <p:nvPr/>
        </p:nvSpPr>
        <p:spPr>
          <a:xfrm>
            <a:off x="2286000" y="427392"/>
            <a:ext cx="4572000" cy="400110"/>
          </a:xfrm>
          <a:prstGeom prst="rect">
            <a:avLst/>
          </a:prstGeom>
          <a:noFill/>
        </p:spPr>
        <p:txBody>
          <a:bodyPr wrap="square">
            <a:spAutoFit/>
          </a:bodyPr>
          <a:lstStyle/>
          <a:p>
            <a:pPr algn="ctr"/>
            <a:r>
              <a:rPr lang="en-US" sz="2000" b="1">
                <a:solidFill>
                  <a:srgbClr val="FF0000"/>
                </a:solidFill>
                <a:latin typeface="Times New Roman" panose="02020603050405020304" pitchFamily="18" charset="0"/>
                <a:ea typeface="+mj-ea"/>
                <a:cs typeface="Times New Roman" panose="02020603050405020304" pitchFamily="18" charset="0"/>
              </a:rPr>
              <a:t>TRÒ CHƠI: TÌM TRỨNG</a:t>
            </a:r>
          </a:p>
        </p:txBody>
      </p:sp>
      <p:pic>
        <p:nvPicPr>
          <p:cNvPr id="6" name="Baby_Shark_Dance_Sing_and_Dance!_@Baby_Shark_Official_PINKFONG_Songs">
            <a:hlinkClick r:id="" action="ppaction://media"/>
            <a:extLst>
              <a:ext uri="{FF2B5EF4-FFF2-40B4-BE49-F238E27FC236}">
                <a16:creationId xmlns:a16="http://schemas.microsoft.com/office/drawing/2014/main" id="{39636DD6-8303-4D66-82C9-94DE55C8AF1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209931" y="5319252"/>
            <a:ext cx="1310148" cy="1310148"/>
          </a:xfrm>
          <a:prstGeom prst="rect">
            <a:avLst/>
          </a:prstGeom>
        </p:spPr>
      </p:pic>
      <p:sp>
        <p:nvSpPr>
          <p:cNvPr id="8" name="TextBox 7">
            <a:extLst>
              <a:ext uri="{FF2B5EF4-FFF2-40B4-BE49-F238E27FC236}">
                <a16:creationId xmlns:a16="http://schemas.microsoft.com/office/drawing/2014/main" id="{8C3280CE-5524-4E8C-93CA-91A99DC7F938}"/>
              </a:ext>
            </a:extLst>
          </p:cNvPr>
          <p:cNvSpPr txBox="1"/>
          <p:nvPr/>
        </p:nvSpPr>
        <p:spPr>
          <a:xfrm>
            <a:off x="623920" y="3699927"/>
            <a:ext cx="7896157" cy="1015663"/>
          </a:xfrm>
          <a:prstGeom prst="rect">
            <a:avLst/>
          </a:prstGeom>
          <a:noFill/>
        </p:spPr>
        <p:txBody>
          <a:bodyPr wrap="square">
            <a:spAutoFit/>
          </a:bodyPr>
          <a:lstStyle/>
          <a:p>
            <a:pPr algn="just">
              <a:spcBef>
                <a:spcPts val="600"/>
              </a:spcBef>
              <a:spcAft>
                <a:spcPts val="600"/>
              </a:spcAft>
            </a:pPr>
            <a:r>
              <a:rPr lang="en-US" sz="2000" b="1" i="1">
                <a:solidFill>
                  <a:srgbClr val="FF0000"/>
                </a:solidFill>
                <a:latin typeface="Times New Roman" panose="02020603050405020304" pitchFamily="18" charset="0"/>
                <a:ea typeface="+mj-ea"/>
                <a:cs typeface="Times New Roman" panose="02020603050405020304" pitchFamily="18" charset="0"/>
              </a:rPr>
              <a:t>Luật chơi: </a:t>
            </a:r>
            <a:r>
              <a:rPr lang="en-US" sz="2000" b="1">
                <a:solidFill>
                  <a:srgbClr val="4472C4">
                    <a:lumMod val="75000"/>
                  </a:srgbClr>
                </a:solidFill>
                <a:latin typeface="Times New Roman" panose="02020603050405020304" pitchFamily="18" charset="0"/>
                <a:ea typeface="+mj-ea"/>
                <a:cs typeface="Times New Roman" panose="02020603050405020304" pitchFamily="18" charset="0"/>
              </a:rPr>
              <a:t>Mỗi bạn lên chơi chỉ được chọn 1 quả trứng theo yêu cầu. Đội nào khi di chuyển bằng dép bị ngã thì sẽ phải quay lại nhường lượt chơi cho bạn đội khác.</a:t>
            </a:r>
          </a:p>
        </p:txBody>
      </p:sp>
    </p:spTree>
    <p:extLst>
      <p:ext uri="{BB962C8B-B14F-4D97-AF65-F5344CB8AC3E}">
        <p14:creationId xmlns:p14="http://schemas.microsoft.com/office/powerpoint/2010/main" val="49125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mediacall" presetSubtype="0" fill="hold" nodeType="clickEffect">
                                  <p:stCondLst>
                                    <p:cond delay="0"/>
                                  </p:stCondLst>
                                  <p:childTnLst>
                                    <p:cmd type="call" cmd="playFrom(0.0)">
                                      <p:cBhvr>
                                        <p:cTn id="17" dur="9763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8" fill="hold" display="0">
                  <p:stCondLst>
                    <p:cond delay="indefinite"/>
                  </p:stCondLst>
                  <p:endCondLst>
                    <p:cond evt="onStopAudio" delay="0">
                      <p:tgtEl>
                        <p:sldTgt/>
                      </p:tgtEl>
                    </p:cond>
                  </p:endCondLst>
                </p:cTn>
                <p:tgtEl>
                  <p:spTgt spid="6"/>
                </p:tgtEl>
              </p:cMediaNode>
            </p:audio>
          </p:childTnLst>
        </p:cTn>
      </p:par>
    </p:tnLst>
    <p:bldLst>
      <p:bldP spid="3" grpId="0"/>
      <p:bldP spid="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93372E4-57C5-4317-A3B0-6558AD8EE39C}"/>
              </a:ext>
            </a:extLst>
          </p:cNvPr>
          <p:cNvSpPr txBox="1"/>
          <p:nvPr/>
        </p:nvSpPr>
        <p:spPr>
          <a:xfrm>
            <a:off x="700709" y="422290"/>
            <a:ext cx="7742582" cy="461665"/>
          </a:xfrm>
          <a:prstGeom prst="rect">
            <a:avLst/>
          </a:prstGeom>
          <a:noFill/>
        </p:spPr>
        <p:txBody>
          <a:bodyPr wrap="square">
            <a:spAutoFit/>
          </a:bodyPr>
          <a:lstStyle/>
          <a:p>
            <a:pPr algn="ctr"/>
            <a:r>
              <a:rPr kumimoji="0" lang="en-US" sz="2400" b="1" i="0" u="none" strike="noStrike" kern="1200" cap="none" spc="0" normalizeH="0" baseline="0" noProof="0">
                <a:ln>
                  <a:noFill/>
                </a:ln>
                <a:solidFill>
                  <a:srgbClr val="FF0000"/>
                </a:solidFill>
                <a:effectLst/>
                <a:uLnTx/>
                <a:uFillTx/>
                <a:latin typeface="Times New Roman" panose="02020603050405020304" pitchFamily="18" charset="0"/>
                <a:ea typeface="+mj-ea"/>
                <a:cs typeface="Times New Roman" panose="02020603050405020304" pitchFamily="18" charset="0"/>
              </a:rPr>
              <a:t>GIỚI THIỆU CÁC NHÓM CHƠI</a:t>
            </a:r>
            <a:endParaRPr lang="en-US">
              <a:solidFill>
                <a:srgbClr val="FF0000"/>
              </a:solidFill>
            </a:endParaRPr>
          </a:p>
        </p:txBody>
      </p:sp>
      <p:grpSp>
        <p:nvGrpSpPr>
          <p:cNvPr id="27" name="Group 26">
            <a:extLst>
              <a:ext uri="{FF2B5EF4-FFF2-40B4-BE49-F238E27FC236}">
                <a16:creationId xmlns:a16="http://schemas.microsoft.com/office/drawing/2014/main" id="{5DD75703-ED62-481B-B9DD-01E1DA5BEFDD}"/>
              </a:ext>
            </a:extLst>
          </p:cNvPr>
          <p:cNvGrpSpPr/>
          <p:nvPr/>
        </p:nvGrpSpPr>
        <p:grpSpPr>
          <a:xfrm>
            <a:off x="1574800" y="3516765"/>
            <a:ext cx="6007100" cy="584775"/>
            <a:chOff x="1574800" y="3516765"/>
            <a:chExt cx="6007100" cy="584775"/>
          </a:xfrm>
        </p:grpSpPr>
        <p:sp>
          <p:nvSpPr>
            <p:cNvPr id="26" name="Rectangle: Rounded Corners 25">
              <a:extLst>
                <a:ext uri="{FF2B5EF4-FFF2-40B4-BE49-F238E27FC236}">
                  <a16:creationId xmlns:a16="http://schemas.microsoft.com/office/drawing/2014/main" id="{0BD7DB1A-8089-4762-8679-C0BE6CCB8B9E}"/>
                </a:ext>
              </a:extLst>
            </p:cNvPr>
            <p:cNvSpPr/>
            <p:nvPr/>
          </p:nvSpPr>
          <p:spPr>
            <a:xfrm>
              <a:off x="1574800" y="3516765"/>
              <a:ext cx="6007100" cy="5847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5" name="TextBox 24">
              <a:extLst>
                <a:ext uri="{FF2B5EF4-FFF2-40B4-BE49-F238E27FC236}">
                  <a16:creationId xmlns:a16="http://schemas.microsoft.com/office/drawing/2014/main" id="{FA4BFF3B-7E2C-429A-B7D2-C5CF97AF91C6}"/>
                </a:ext>
              </a:extLst>
            </p:cNvPr>
            <p:cNvSpPr txBox="1"/>
            <p:nvPr/>
          </p:nvSpPr>
          <p:spPr>
            <a:xfrm>
              <a:off x="1670050" y="3624487"/>
              <a:ext cx="5803900" cy="369332"/>
            </a:xfrm>
            <a:prstGeom prst="rect">
              <a:avLst/>
            </a:prstGeom>
            <a:noFill/>
          </p:spPr>
          <p:txBody>
            <a:bodyPr wrap="square">
              <a:spAutoFit/>
            </a:bodyPr>
            <a:lstStyle/>
            <a:p>
              <a:pPr algn="ctr"/>
              <a:r>
                <a:rPr lang="en-US" b="1">
                  <a:solidFill>
                    <a:srgbClr val="FF0000"/>
                  </a:solidFill>
                  <a:latin typeface="Times New Roman" panose="02020603050405020304" pitchFamily="18" charset="0"/>
                  <a:cs typeface="Times New Roman" panose="02020603050405020304" pitchFamily="18" charset="0"/>
                </a:rPr>
                <a:t>HOẠT ĐỘNG BỔ TRỢ CHƠI VỚI SỐ CHẴN - SỐ LẺ</a:t>
              </a:r>
            </a:p>
          </p:txBody>
        </p:sp>
      </p:grpSp>
      <p:grpSp>
        <p:nvGrpSpPr>
          <p:cNvPr id="40" name="Group 39">
            <a:extLst>
              <a:ext uri="{FF2B5EF4-FFF2-40B4-BE49-F238E27FC236}">
                <a16:creationId xmlns:a16="http://schemas.microsoft.com/office/drawing/2014/main" id="{E227A39E-90C6-46CE-B2AB-99C8F664CCF9}"/>
              </a:ext>
            </a:extLst>
          </p:cNvPr>
          <p:cNvGrpSpPr/>
          <p:nvPr/>
        </p:nvGrpSpPr>
        <p:grpSpPr>
          <a:xfrm>
            <a:off x="956060" y="1356318"/>
            <a:ext cx="3622290" cy="2160447"/>
            <a:chOff x="956060" y="1356318"/>
            <a:chExt cx="3622290" cy="2160447"/>
          </a:xfrm>
        </p:grpSpPr>
        <p:grpSp>
          <p:nvGrpSpPr>
            <p:cNvPr id="29" name="Group 28">
              <a:extLst>
                <a:ext uri="{FF2B5EF4-FFF2-40B4-BE49-F238E27FC236}">
                  <a16:creationId xmlns:a16="http://schemas.microsoft.com/office/drawing/2014/main" id="{EF54F23B-8A89-4EB9-906D-6D22C2A0F6F9}"/>
                </a:ext>
              </a:extLst>
            </p:cNvPr>
            <p:cNvGrpSpPr/>
            <p:nvPr/>
          </p:nvGrpSpPr>
          <p:grpSpPr>
            <a:xfrm>
              <a:off x="956060" y="1356318"/>
              <a:ext cx="3082540" cy="1836378"/>
              <a:chOff x="956060" y="1356318"/>
              <a:chExt cx="3082540" cy="1836378"/>
            </a:xfrm>
          </p:grpSpPr>
          <p:pic>
            <p:nvPicPr>
              <p:cNvPr id="7" name="Picture 6">
                <a:extLst>
                  <a:ext uri="{FF2B5EF4-FFF2-40B4-BE49-F238E27FC236}">
                    <a16:creationId xmlns:a16="http://schemas.microsoft.com/office/drawing/2014/main" id="{D83FF4D1-CE16-45F1-9019-068DEA698F3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52211" y="1356318"/>
                <a:ext cx="2880564" cy="1160206"/>
              </a:xfrm>
              <a:prstGeom prst="rect">
                <a:avLst/>
              </a:prstGeom>
            </p:spPr>
          </p:pic>
          <p:sp>
            <p:nvSpPr>
              <p:cNvPr id="15" name="TextBox 14">
                <a:extLst>
                  <a:ext uri="{FF2B5EF4-FFF2-40B4-BE49-F238E27FC236}">
                    <a16:creationId xmlns:a16="http://schemas.microsoft.com/office/drawing/2014/main" id="{0A006F2A-9C34-4E18-ADDB-70952D418B06}"/>
                  </a:ext>
                </a:extLst>
              </p:cNvPr>
              <p:cNvSpPr txBox="1"/>
              <p:nvPr/>
            </p:nvSpPr>
            <p:spPr>
              <a:xfrm>
                <a:off x="956060" y="2607921"/>
                <a:ext cx="3082540" cy="584775"/>
              </a:xfrm>
              <a:prstGeom prst="rect">
                <a:avLst/>
              </a:prstGeom>
              <a:noFill/>
            </p:spPr>
            <p:txBody>
              <a:bodyPr wrap="square">
                <a:spAutoFit/>
              </a:bodyPr>
              <a:lstStyle/>
              <a:p>
                <a:pPr algn="ctr"/>
                <a:r>
                  <a:rPr lang="en-US" sz="1600">
                    <a:solidFill>
                      <a:schemeClr val="accent1">
                        <a:lumMod val="75000"/>
                      </a:schemeClr>
                    </a:solidFill>
                    <a:latin typeface="Times New Roman" panose="02020603050405020304" pitchFamily="18" charset="0"/>
                    <a:ea typeface="+mj-ea"/>
                    <a:cs typeface="Times New Roman" panose="02020603050405020304" pitchFamily="18" charset="0"/>
                  </a:rPr>
                  <a:t>Nhóm 1: X</a:t>
                </a:r>
                <a:r>
                  <a:rPr kumimoji="0" lang="en-US" sz="1600" i="0" u="none" strike="noStrike" kern="1200" cap="none" spc="0" normalizeH="0" baseline="0" noProof="0">
                    <a:ln>
                      <a:noFill/>
                    </a:ln>
                    <a:solidFill>
                      <a:schemeClr val="accent1">
                        <a:lumMod val="75000"/>
                      </a:schemeClr>
                    </a:solidFill>
                    <a:effectLst/>
                    <a:uLnTx/>
                    <a:uFillTx/>
                    <a:latin typeface="Times New Roman" panose="02020603050405020304" pitchFamily="18" charset="0"/>
                    <a:ea typeface="+mj-ea"/>
                    <a:cs typeface="Times New Roman" panose="02020603050405020304" pitchFamily="18" charset="0"/>
                  </a:rPr>
                  <a:t>âu dây số chẵn số lẻ. Kẹp quần áo theo dây số chẵn số lẻ</a:t>
                </a:r>
                <a:endParaRPr lang="en-US" sz="1600">
                  <a:solidFill>
                    <a:schemeClr val="accent1">
                      <a:lumMod val="75000"/>
                    </a:schemeClr>
                  </a:solidFill>
                </a:endParaRPr>
              </a:p>
            </p:txBody>
          </p:sp>
        </p:grpSp>
        <p:cxnSp>
          <p:nvCxnSpPr>
            <p:cNvPr id="33" name="Straight Arrow Connector 32">
              <a:extLst>
                <a:ext uri="{FF2B5EF4-FFF2-40B4-BE49-F238E27FC236}">
                  <a16:creationId xmlns:a16="http://schemas.microsoft.com/office/drawing/2014/main" id="{EE0980FD-BBD6-4E03-9F88-F9A7BD906A58}"/>
                </a:ext>
              </a:extLst>
            </p:cNvPr>
            <p:cNvCxnSpPr>
              <a:stCxn id="26" idx="0"/>
              <a:endCxn id="15" idx="2"/>
            </p:cNvCxnSpPr>
            <p:nvPr/>
          </p:nvCxnSpPr>
          <p:spPr>
            <a:xfrm flipH="1" flipV="1">
              <a:off x="2497330" y="3192696"/>
              <a:ext cx="2081020" cy="32406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grpSp>
        <p:nvGrpSpPr>
          <p:cNvPr id="41" name="Group 40">
            <a:extLst>
              <a:ext uri="{FF2B5EF4-FFF2-40B4-BE49-F238E27FC236}">
                <a16:creationId xmlns:a16="http://schemas.microsoft.com/office/drawing/2014/main" id="{D5EC95E0-DE3D-46A8-8AAF-5A43FA9EF2DF}"/>
              </a:ext>
            </a:extLst>
          </p:cNvPr>
          <p:cNvGrpSpPr/>
          <p:nvPr/>
        </p:nvGrpSpPr>
        <p:grpSpPr>
          <a:xfrm>
            <a:off x="4578350" y="1356035"/>
            <a:ext cx="3503767" cy="2160730"/>
            <a:chOff x="4578350" y="1356035"/>
            <a:chExt cx="3503767" cy="2160730"/>
          </a:xfrm>
        </p:grpSpPr>
        <p:grpSp>
          <p:nvGrpSpPr>
            <p:cNvPr id="28" name="Group 27">
              <a:extLst>
                <a:ext uri="{FF2B5EF4-FFF2-40B4-BE49-F238E27FC236}">
                  <a16:creationId xmlns:a16="http://schemas.microsoft.com/office/drawing/2014/main" id="{4EF195F7-BD81-42E2-AE9C-E9709AF5FF04}"/>
                </a:ext>
              </a:extLst>
            </p:cNvPr>
            <p:cNvGrpSpPr/>
            <p:nvPr/>
          </p:nvGrpSpPr>
          <p:grpSpPr>
            <a:xfrm>
              <a:off x="5201555" y="1356035"/>
              <a:ext cx="2880562" cy="1836661"/>
              <a:chOff x="5201555" y="1356035"/>
              <a:chExt cx="2880562" cy="1836661"/>
            </a:xfrm>
          </p:grpSpPr>
          <p:pic>
            <p:nvPicPr>
              <p:cNvPr id="9" name="Picture 8">
                <a:extLst>
                  <a:ext uri="{FF2B5EF4-FFF2-40B4-BE49-F238E27FC236}">
                    <a16:creationId xmlns:a16="http://schemas.microsoft.com/office/drawing/2014/main" id="{B08DBD04-A176-4C2A-855D-1045C54470A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01555" y="1356035"/>
                <a:ext cx="2880562" cy="1158782"/>
              </a:xfrm>
              <a:prstGeom prst="rect">
                <a:avLst/>
              </a:prstGeom>
            </p:spPr>
          </p:pic>
          <p:sp>
            <p:nvSpPr>
              <p:cNvPr id="17" name="TextBox 16">
                <a:extLst>
                  <a:ext uri="{FF2B5EF4-FFF2-40B4-BE49-F238E27FC236}">
                    <a16:creationId xmlns:a16="http://schemas.microsoft.com/office/drawing/2014/main" id="{159E7BA0-9A95-45DB-8F41-FF7056CD176B}"/>
                  </a:ext>
                </a:extLst>
              </p:cNvPr>
              <p:cNvSpPr txBox="1"/>
              <p:nvPr/>
            </p:nvSpPr>
            <p:spPr>
              <a:xfrm>
                <a:off x="5211227" y="2607921"/>
                <a:ext cx="2870890" cy="584775"/>
              </a:xfrm>
              <a:prstGeom prst="rect">
                <a:avLst/>
              </a:prstGeom>
              <a:noFill/>
            </p:spPr>
            <p:txBody>
              <a:bodyPr wrap="square">
                <a:spAutoFit/>
              </a:bodyPr>
              <a:lstStyle/>
              <a:p>
                <a:pPr algn="ctr"/>
                <a:r>
                  <a:rPr kumimoji="0" lang="en-US" sz="1600" i="0" u="none" strike="noStrike" kern="1200" cap="none" spc="0" normalizeH="0" baseline="0" noProof="0">
                    <a:ln>
                      <a:noFill/>
                    </a:ln>
                    <a:solidFill>
                      <a:schemeClr val="accent1">
                        <a:lumMod val="75000"/>
                      </a:schemeClr>
                    </a:solidFill>
                    <a:effectLst/>
                    <a:uLnTx/>
                    <a:uFillTx/>
                    <a:latin typeface="Times New Roman" panose="02020603050405020304" pitchFamily="18" charset="0"/>
                    <a:ea typeface="+mj-ea"/>
                    <a:cs typeface="Times New Roman" panose="02020603050405020304" pitchFamily="18" charset="0"/>
                  </a:rPr>
                  <a:t>Nhóm 2: Nối toa tàu số chẵn số lẻ, tìm nhà cho cánh cam</a:t>
                </a:r>
                <a:endParaRPr lang="en-US" sz="1600">
                  <a:solidFill>
                    <a:schemeClr val="accent1">
                      <a:lumMod val="75000"/>
                    </a:schemeClr>
                  </a:solidFill>
                </a:endParaRPr>
              </a:p>
            </p:txBody>
          </p:sp>
        </p:grpSp>
        <p:cxnSp>
          <p:nvCxnSpPr>
            <p:cNvPr id="35" name="Straight Arrow Connector 34">
              <a:extLst>
                <a:ext uri="{FF2B5EF4-FFF2-40B4-BE49-F238E27FC236}">
                  <a16:creationId xmlns:a16="http://schemas.microsoft.com/office/drawing/2014/main" id="{A9D5C43A-3239-4E00-B27D-31579F13E985}"/>
                </a:ext>
              </a:extLst>
            </p:cNvPr>
            <p:cNvCxnSpPr>
              <a:stCxn id="26" idx="0"/>
              <a:endCxn id="17" idx="2"/>
            </p:cNvCxnSpPr>
            <p:nvPr/>
          </p:nvCxnSpPr>
          <p:spPr>
            <a:xfrm flipV="1">
              <a:off x="4578350" y="3192696"/>
              <a:ext cx="2068322" cy="32406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grpSp>
        <p:nvGrpSpPr>
          <p:cNvPr id="43" name="Group 42">
            <a:extLst>
              <a:ext uri="{FF2B5EF4-FFF2-40B4-BE49-F238E27FC236}">
                <a16:creationId xmlns:a16="http://schemas.microsoft.com/office/drawing/2014/main" id="{AD4FF397-3643-40E6-8B5F-B568AE22EBB2}"/>
              </a:ext>
            </a:extLst>
          </p:cNvPr>
          <p:cNvGrpSpPr/>
          <p:nvPr/>
        </p:nvGrpSpPr>
        <p:grpSpPr>
          <a:xfrm>
            <a:off x="4578350" y="4101540"/>
            <a:ext cx="3503765" cy="2539865"/>
            <a:chOff x="4578350" y="4101540"/>
            <a:chExt cx="3503765" cy="2539865"/>
          </a:xfrm>
        </p:grpSpPr>
        <p:grpSp>
          <p:nvGrpSpPr>
            <p:cNvPr id="31" name="Group 30">
              <a:extLst>
                <a:ext uri="{FF2B5EF4-FFF2-40B4-BE49-F238E27FC236}">
                  <a16:creationId xmlns:a16="http://schemas.microsoft.com/office/drawing/2014/main" id="{FA661F7E-EF68-45E6-BD72-94E6FD3E545D}"/>
                </a:ext>
              </a:extLst>
            </p:cNvPr>
            <p:cNvGrpSpPr/>
            <p:nvPr/>
          </p:nvGrpSpPr>
          <p:grpSpPr>
            <a:xfrm>
              <a:off x="5201553" y="4487032"/>
              <a:ext cx="2880562" cy="2154373"/>
              <a:chOff x="5201553" y="4487032"/>
              <a:chExt cx="2880562" cy="2154373"/>
            </a:xfrm>
          </p:grpSpPr>
          <p:pic>
            <p:nvPicPr>
              <p:cNvPr id="13" name="Picture 12">
                <a:extLst>
                  <a:ext uri="{FF2B5EF4-FFF2-40B4-BE49-F238E27FC236}">
                    <a16:creationId xmlns:a16="http://schemas.microsoft.com/office/drawing/2014/main" id="{283F545B-638F-4182-AE7A-99819C65C7C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01553" y="4487032"/>
                <a:ext cx="2880562" cy="1158782"/>
              </a:xfrm>
              <a:prstGeom prst="rect">
                <a:avLst/>
              </a:prstGeom>
            </p:spPr>
          </p:pic>
          <p:sp>
            <p:nvSpPr>
              <p:cNvPr id="23" name="TextBox 22">
                <a:extLst>
                  <a:ext uri="{FF2B5EF4-FFF2-40B4-BE49-F238E27FC236}">
                    <a16:creationId xmlns:a16="http://schemas.microsoft.com/office/drawing/2014/main" id="{944F3E68-CDBD-46B1-A2B1-93B9D8C99B65}"/>
                  </a:ext>
                </a:extLst>
              </p:cNvPr>
              <p:cNvSpPr txBox="1"/>
              <p:nvPr/>
            </p:nvSpPr>
            <p:spPr>
              <a:xfrm>
                <a:off x="5201553" y="5810408"/>
                <a:ext cx="2870890" cy="830997"/>
              </a:xfrm>
              <a:prstGeom prst="rect">
                <a:avLst/>
              </a:prstGeom>
              <a:noFill/>
            </p:spPr>
            <p:txBody>
              <a:bodyPr wrap="square">
                <a:spAutoFit/>
              </a:bodyPr>
              <a:lstStyle/>
              <a:p>
                <a:pPr algn="ctr"/>
                <a:r>
                  <a:rPr kumimoji="0" lang="vi-VN" sz="1600" i="0" u="none" strike="noStrike" kern="1200" cap="none" spc="0" normalizeH="0" baseline="0" noProof="0">
                    <a:ln>
                      <a:noFill/>
                    </a:ln>
                    <a:solidFill>
                      <a:schemeClr val="accent1">
                        <a:lumMod val="75000"/>
                      </a:schemeClr>
                    </a:solidFill>
                    <a:effectLst/>
                    <a:uLnTx/>
                    <a:uFillTx/>
                    <a:latin typeface="Times New Roman" panose="02020603050405020304" pitchFamily="18" charset="0"/>
                    <a:ea typeface="+mj-ea"/>
                    <a:cs typeface="Times New Roman" panose="02020603050405020304" pitchFamily="18" charset="0"/>
                  </a:rPr>
                  <a:t>Nhóm 4: </a:t>
                </a:r>
                <a:r>
                  <a:rPr kumimoji="0" lang="en-US" sz="1600" i="0" u="none" strike="noStrike" kern="1200" cap="none" spc="0" normalizeH="0" baseline="0" noProof="0">
                    <a:ln>
                      <a:noFill/>
                    </a:ln>
                    <a:solidFill>
                      <a:schemeClr val="accent1">
                        <a:lumMod val="75000"/>
                      </a:schemeClr>
                    </a:solidFill>
                    <a:effectLst/>
                    <a:uLnTx/>
                    <a:uFillTx/>
                    <a:latin typeface="Times New Roman" panose="02020603050405020304" pitchFamily="18" charset="0"/>
                    <a:ea typeface="+mj-ea"/>
                    <a:cs typeface="Times New Roman" panose="02020603050405020304" pitchFamily="18" charset="0"/>
                  </a:rPr>
                  <a:t>B</a:t>
                </a:r>
                <a:r>
                  <a:rPr kumimoji="0" lang="vi-VN" sz="1600" i="0" u="none" strike="noStrike" kern="1200" cap="none" spc="0" normalizeH="0" baseline="0" noProof="0">
                    <a:ln>
                      <a:noFill/>
                    </a:ln>
                    <a:solidFill>
                      <a:schemeClr val="accent1">
                        <a:lumMod val="75000"/>
                      </a:schemeClr>
                    </a:solidFill>
                    <a:effectLst/>
                    <a:uLnTx/>
                    <a:uFillTx/>
                    <a:latin typeface="Times New Roman" panose="02020603050405020304" pitchFamily="18" charset="0"/>
                    <a:ea typeface="+mj-ea"/>
                    <a:cs typeface="Times New Roman" panose="02020603050405020304" pitchFamily="18" charset="0"/>
                  </a:rPr>
                  <a:t>ài tập cá nhân</a:t>
                </a:r>
              </a:p>
              <a:p>
                <a:pPr algn="ctr"/>
                <a:r>
                  <a:rPr kumimoji="0" lang="vi-VN" sz="1600" i="0" u="none" strike="noStrike" kern="1200" cap="none" spc="0" normalizeH="0" baseline="0" noProof="0">
                    <a:ln>
                      <a:noFill/>
                    </a:ln>
                    <a:solidFill>
                      <a:schemeClr val="accent1">
                        <a:lumMod val="75000"/>
                      </a:schemeClr>
                    </a:solidFill>
                    <a:effectLst/>
                    <a:uLnTx/>
                    <a:uFillTx/>
                    <a:latin typeface="Times New Roman" panose="02020603050405020304" pitchFamily="18" charset="0"/>
                    <a:ea typeface="+mj-ea"/>
                    <a:cs typeface="Times New Roman" panose="02020603050405020304" pitchFamily="18" charset="0"/>
                  </a:rPr>
                  <a:t>Trò chơi logic, hoàn thành dãy số chẵn hoặc lẻ</a:t>
                </a:r>
                <a:endParaRPr lang="en-US" sz="1600">
                  <a:solidFill>
                    <a:schemeClr val="accent1">
                      <a:lumMod val="75000"/>
                    </a:schemeClr>
                  </a:solidFill>
                </a:endParaRPr>
              </a:p>
            </p:txBody>
          </p:sp>
        </p:grpSp>
        <p:cxnSp>
          <p:nvCxnSpPr>
            <p:cNvPr id="37" name="Straight Arrow Connector 36">
              <a:extLst>
                <a:ext uri="{FF2B5EF4-FFF2-40B4-BE49-F238E27FC236}">
                  <a16:creationId xmlns:a16="http://schemas.microsoft.com/office/drawing/2014/main" id="{BD9B0CAE-EDC4-4EAF-9E9E-CB73A3BDCA36}"/>
                </a:ext>
              </a:extLst>
            </p:cNvPr>
            <p:cNvCxnSpPr>
              <a:stCxn id="26" idx="2"/>
              <a:endCxn id="13" idx="0"/>
            </p:cNvCxnSpPr>
            <p:nvPr/>
          </p:nvCxnSpPr>
          <p:spPr>
            <a:xfrm>
              <a:off x="4578350" y="4101540"/>
              <a:ext cx="2063484" cy="38549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grpSp>
        <p:nvGrpSpPr>
          <p:cNvPr id="42" name="Group 41">
            <a:extLst>
              <a:ext uri="{FF2B5EF4-FFF2-40B4-BE49-F238E27FC236}">
                <a16:creationId xmlns:a16="http://schemas.microsoft.com/office/drawing/2014/main" id="{1A237910-03DD-4ACF-97BF-3BCA2A4DDF25}"/>
              </a:ext>
            </a:extLst>
          </p:cNvPr>
          <p:cNvGrpSpPr/>
          <p:nvPr/>
        </p:nvGrpSpPr>
        <p:grpSpPr>
          <a:xfrm>
            <a:off x="936712" y="4101540"/>
            <a:ext cx="3641638" cy="2279670"/>
            <a:chOff x="936712" y="4101540"/>
            <a:chExt cx="3641638" cy="2279670"/>
          </a:xfrm>
        </p:grpSpPr>
        <p:grpSp>
          <p:nvGrpSpPr>
            <p:cNvPr id="30" name="Group 29">
              <a:extLst>
                <a:ext uri="{FF2B5EF4-FFF2-40B4-BE49-F238E27FC236}">
                  <a16:creationId xmlns:a16="http://schemas.microsoft.com/office/drawing/2014/main" id="{0617A813-CF67-4CF7-9F6A-E3AB8084EC5E}"/>
                </a:ext>
              </a:extLst>
            </p:cNvPr>
            <p:cNvGrpSpPr/>
            <p:nvPr/>
          </p:nvGrpSpPr>
          <p:grpSpPr>
            <a:xfrm>
              <a:off x="936712" y="4487032"/>
              <a:ext cx="3101888" cy="1894178"/>
              <a:chOff x="936712" y="4487032"/>
              <a:chExt cx="3101888" cy="1894178"/>
            </a:xfrm>
          </p:grpSpPr>
          <p:pic>
            <p:nvPicPr>
              <p:cNvPr id="11" name="Picture 10">
                <a:extLst>
                  <a:ext uri="{FF2B5EF4-FFF2-40B4-BE49-F238E27FC236}">
                    <a16:creationId xmlns:a16="http://schemas.microsoft.com/office/drawing/2014/main" id="{2CF03D40-194A-4282-8EC8-763F574390B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61885" y="4487032"/>
                <a:ext cx="2880562" cy="1158782"/>
              </a:xfrm>
              <a:prstGeom prst="rect">
                <a:avLst/>
              </a:prstGeom>
            </p:spPr>
          </p:pic>
          <p:sp>
            <p:nvSpPr>
              <p:cNvPr id="19" name="TextBox 18">
                <a:extLst>
                  <a:ext uri="{FF2B5EF4-FFF2-40B4-BE49-F238E27FC236}">
                    <a16:creationId xmlns:a16="http://schemas.microsoft.com/office/drawing/2014/main" id="{1D8BA113-CCF0-4C52-9EFC-613E736B3DC7}"/>
                  </a:ext>
                </a:extLst>
              </p:cNvPr>
              <p:cNvSpPr txBox="1"/>
              <p:nvPr/>
            </p:nvSpPr>
            <p:spPr>
              <a:xfrm>
                <a:off x="936712" y="5796435"/>
                <a:ext cx="3101888" cy="584775"/>
              </a:xfrm>
              <a:prstGeom prst="rect">
                <a:avLst/>
              </a:prstGeom>
              <a:noFill/>
            </p:spPr>
            <p:txBody>
              <a:bodyPr wrap="square">
                <a:spAutoFit/>
              </a:bodyPr>
              <a:lstStyle/>
              <a:p>
                <a:pPr algn="ctr"/>
                <a:r>
                  <a:rPr kumimoji="0" lang="en-US" sz="1600" i="0" u="none" strike="noStrike" kern="1200" cap="none" spc="0" normalizeH="0" baseline="0" noProof="0">
                    <a:ln>
                      <a:noFill/>
                    </a:ln>
                    <a:solidFill>
                      <a:schemeClr val="accent1">
                        <a:lumMod val="75000"/>
                      </a:schemeClr>
                    </a:solidFill>
                    <a:effectLst/>
                    <a:uLnTx/>
                    <a:uFillTx/>
                    <a:latin typeface="Times New Roman" panose="02020603050405020304" pitchFamily="18" charset="0"/>
                    <a:ea typeface="+mj-ea"/>
                    <a:cs typeface="Times New Roman" panose="02020603050405020304" pitchFamily="18" charset="0"/>
                  </a:rPr>
                  <a:t>Nhóm 3: Xếp số chẵn - số lẻ bằng cúc, hột hạt. Viết số chẵn, lẻ</a:t>
                </a:r>
                <a:endParaRPr lang="en-US" sz="1600">
                  <a:solidFill>
                    <a:schemeClr val="accent1">
                      <a:lumMod val="75000"/>
                    </a:schemeClr>
                  </a:solidFill>
                </a:endParaRPr>
              </a:p>
            </p:txBody>
          </p:sp>
        </p:grpSp>
        <p:cxnSp>
          <p:nvCxnSpPr>
            <p:cNvPr id="39" name="Straight Arrow Connector 38">
              <a:extLst>
                <a:ext uri="{FF2B5EF4-FFF2-40B4-BE49-F238E27FC236}">
                  <a16:creationId xmlns:a16="http://schemas.microsoft.com/office/drawing/2014/main" id="{EB78D6B8-716D-4AD3-B291-94924D06A296}"/>
                </a:ext>
              </a:extLst>
            </p:cNvPr>
            <p:cNvCxnSpPr>
              <a:stCxn id="26" idx="2"/>
              <a:endCxn id="11" idx="0"/>
            </p:cNvCxnSpPr>
            <p:nvPr/>
          </p:nvCxnSpPr>
          <p:spPr>
            <a:xfrm flipH="1">
              <a:off x="2502166" y="4101540"/>
              <a:ext cx="2076184" cy="38549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462528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0"/>
                                        </p:tgtEl>
                                        <p:attrNameLst>
                                          <p:attrName>style.visibility</p:attrName>
                                        </p:attrNameLst>
                                      </p:cBhvr>
                                      <p:to>
                                        <p:strVal val="visible"/>
                                      </p:to>
                                    </p:set>
                                    <p:animEffect transition="in" filter="fade">
                                      <p:cBhvr>
                                        <p:cTn id="14" dur="1000"/>
                                        <p:tgtEl>
                                          <p:spTgt spid="40"/>
                                        </p:tgtEl>
                                      </p:cBhvr>
                                    </p:animEffect>
                                    <p:anim calcmode="lin" valueType="num">
                                      <p:cBhvr>
                                        <p:cTn id="15" dur="1000" fill="hold"/>
                                        <p:tgtEl>
                                          <p:spTgt spid="40"/>
                                        </p:tgtEl>
                                        <p:attrNameLst>
                                          <p:attrName>ppt_x</p:attrName>
                                        </p:attrNameLst>
                                      </p:cBhvr>
                                      <p:tavLst>
                                        <p:tav tm="0">
                                          <p:val>
                                            <p:strVal val="#ppt_x"/>
                                          </p:val>
                                        </p:tav>
                                        <p:tav tm="100000">
                                          <p:val>
                                            <p:strVal val="#ppt_x"/>
                                          </p:val>
                                        </p:tav>
                                      </p:tavLst>
                                    </p:anim>
                                    <p:anim calcmode="lin" valueType="num">
                                      <p:cBhvr>
                                        <p:cTn id="16" dur="1000" fill="hold"/>
                                        <p:tgtEl>
                                          <p:spTgt spid="4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41"/>
                                        </p:tgtEl>
                                        <p:attrNameLst>
                                          <p:attrName>style.visibility</p:attrName>
                                        </p:attrNameLst>
                                      </p:cBhvr>
                                      <p:to>
                                        <p:strVal val="visible"/>
                                      </p:to>
                                    </p:set>
                                    <p:animEffect transition="in" filter="barn(inVertical)">
                                      <p:cBhvr>
                                        <p:cTn id="21" dur="500"/>
                                        <p:tgtEl>
                                          <p:spTgt spid="41"/>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42"/>
                                        </p:tgtEl>
                                        <p:attrNameLst>
                                          <p:attrName>style.visibility</p:attrName>
                                        </p:attrNameLst>
                                      </p:cBhvr>
                                      <p:to>
                                        <p:strVal val="visible"/>
                                      </p:to>
                                    </p:set>
                                    <p:animEffect transition="in" filter="wipe(down)">
                                      <p:cBhvr>
                                        <p:cTn id="26" dur="500"/>
                                        <p:tgtEl>
                                          <p:spTgt spid="42"/>
                                        </p:tgtEl>
                                      </p:cBhvr>
                                    </p:animEffec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FF9A338-4AF9-4C29-81C4-F8CB0AC1C85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483"/>
            <a:ext cx="9144000" cy="6857033"/>
          </a:xfrm>
          <a:prstGeom prst="rect">
            <a:avLst/>
          </a:prstGeom>
        </p:spPr>
      </p:pic>
      <p:pic>
        <p:nvPicPr>
          <p:cNvPr id="2" name="Những_Người_Bạn_Ngộ_Nghỉnh_Hoài_Băng_NhacCuaTui_mp3cut_net">
            <a:hlinkClick r:id="" action="ppaction://media"/>
            <a:extLst>
              <a:ext uri="{FF2B5EF4-FFF2-40B4-BE49-F238E27FC236}">
                <a16:creationId xmlns:a16="http://schemas.microsoft.com/office/drawing/2014/main" id="{4F58D28F-E297-45FE-B624-D95C0EE2818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429500" y="4870450"/>
            <a:ext cx="1320800" cy="1320800"/>
          </a:xfrm>
          <a:prstGeom prst="rect">
            <a:avLst/>
          </a:prstGeom>
        </p:spPr>
      </p:pic>
    </p:spTree>
    <p:extLst>
      <p:ext uri="{BB962C8B-B14F-4D97-AF65-F5344CB8AC3E}">
        <p14:creationId xmlns:p14="http://schemas.microsoft.com/office/powerpoint/2010/main" val="2987403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831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6FD0478-08C5-4BEF-9588-7411AE728221}"/>
              </a:ext>
            </a:extLst>
          </p:cNvPr>
          <p:cNvSpPr txBox="1"/>
          <p:nvPr/>
        </p:nvSpPr>
        <p:spPr>
          <a:xfrm>
            <a:off x="383458" y="2644170"/>
            <a:ext cx="8598309" cy="769441"/>
          </a:xfrm>
          <a:prstGeom prst="rect">
            <a:avLst/>
          </a:prstGeom>
          <a:noFill/>
        </p:spPr>
        <p:txBody>
          <a:bodyPr wrap="square">
            <a:spAutoFit/>
          </a:bodyPr>
          <a:lstStyle/>
          <a:p>
            <a:pPr algn="ctr"/>
            <a:r>
              <a:rPr kumimoji="0" lang="en-US" sz="4400" b="1" i="0" u="none" strike="noStrike" kern="1200" cap="none" spc="0" normalizeH="0" baseline="0" noProof="0">
                <a:ln>
                  <a:noFill/>
                </a:ln>
                <a:solidFill>
                  <a:srgbClr val="FF0000"/>
                </a:solidFill>
                <a:effectLst/>
                <a:uLnTx/>
                <a:uFillTx/>
                <a:latin typeface="Times New Roman" panose="02020603050405020304" pitchFamily="18" charset="0"/>
                <a:ea typeface="+mj-ea"/>
                <a:cs typeface="Times New Roman" panose="02020603050405020304" pitchFamily="18" charset="0"/>
              </a:rPr>
              <a:t>TRÂN TRỌNG CẢM ƠN!</a:t>
            </a:r>
            <a:endParaRPr lang="en-US" sz="4400">
              <a:solidFill>
                <a:srgbClr val="FF0000"/>
              </a:solidFill>
            </a:endParaRPr>
          </a:p>
        </p:txBody>
      </p:sp>
    </p:spTree>
    <p:extLst>
      <p:ext uri="{BB962C8B-B14F-4D97-AF65-F5344CB8AC3E}">
        <p14:creationId xmlns:p14="http://schemas.microsoft.com/office/powerpoint/2010/main" val="38698074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A1C9B90-25D3-484A-9B58-9FB04E3022FE}"/>
              </a:ext>
            </a:extLst>
          </p:cNvPr>
          <p:cNvSpPr>
            <a:spLocks noGrp="1"/>
          </p:cNvSpPr>
          <p:nvPr>
            <p:ph type="title"/>
          </p:nvPr>
        </p:nvSpPr>
        <p:spPr>
          <a:xfrm>
            <a:off x="628650" y="6000751"/>
            <a:ext cx="7886700" cy="677865"/>
          </a:xfrm>
        </p:spPr>
        <p:txBody>
          <a:bodyPr>
            <a:normAutofit/>
          </a:bodyPr>
          <a:lstStyle/>
          <a:p>
            <a:pPr algn="ctr"/>
            <a:r>
              <a:rPr lang="en-US" sz="2400">
                <a:solidFill>
                  <a:schemeClr val="accent1">
                    <a:lumMod val="60000"/>
                    <a:lumOff val="40000"/>
                  </a:schemeClr>
                </a:solidFill>
                <a:latin typeface="Times New Roman" panose="02020603050405020304" pitchFamily="18" charset="0"/>
                <a:cs typeface="Times New Roman" panose="02020603050405020304" pitchFamily="18" charset="0"/>
              </a:rPr>
              <a:t>Nhịp điệu rừng xanh</a:t>
            </a:r>
          </a:p>
        </p:txBody>
      </p:sp>
      <p:pic>
        <p:nvPicPr>
          <p:cNvPr id="3" name="NHỊP_ĐIỆU_RỪNG_XANH_KARAOKE_CÓ_LỜI_LỚP_1_Vì_Sự_Bình_Đẳng_Và_Dân">
            <a:hlinkClick r:id="" action="ppaction://media"/>
            <a:extLst>
              <a:ext uri="{FF2B5EF4-FFF2-40B4-BE49-F238E27FC236}">
                <a16:creationId xmlns:a16="http://schemas.microsoft.com/office/drawing/2014/main" id="{918B2722-05D0-40D6-A568-C7D09DC4E60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503605" y="-22122"/>
            <a:ext cx="1479755" cy="1479755"/>
          </a:xfrm>
          <a:prstGeom prst="rect">
            <a:avLst/>
          </a:prstGeom>
        </p:spPr>
      </p:pic>
    </p:spTree>
    <p:extLst>
      <p:ext uri="{BB962C8B-B14F-4D97-AF65-F5344CB8AC3E}">
        <p14:creationId xmlns:p14="http://schemas.microsoft.com/office/powerpoint/2010/main" val="4216665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917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3" name="Title 4">
            <a:extLst>
              <a:ext uri="{FF2B5EF4-FFF2-40B4-BE49-F238E27FC236}">
                <a16:creationId xmlns:a16="http://schemas.microsoft.com/office/drawing/2014/main" id="{F761323C-E0FD-49C0-BA4E-45B8292200A7}"/>
              </a:ext>
            </a:extLst>
          </p:cNvPr>
          <p:cNvSpPr>
            <a:spLocks noGrp="1"/>
          </p:cNvSpPr>
          <p:nvPr>
            <p:ph type="title"/>
          </p:nvPr>
        </p:nvSpPr>
        <p:spPr>
          <a:xfrm>
            <a:off x="628650" y="6000751"/>
            <a:ext cx="7886700" cy="677865"/>
          </a:xfrm>
        </p:spPr>
        <p:txBody>
          <a:bodyPr>
            <a:normAutofit/>
          </a:bodyPr>
          <a:lstStyle/>
          <a:p>
            <a:pPr algn="ctr"/>
            <a:r>
              <a:rPr lang="en-US" sz="2400">
                <a:solidFill>
                  <a:schemeClr val="accent1">
                    <a:lumMod val="60000"/>
                    <a:lumOff val="40000"/>
                  </a:schemeClr>
                </a:solidFill>
                <a:latin typeface="Times New Roman" panose="02020603050405020304" pitchFamily="18" charset="0"/>
                <a:cs typeface="Times New Roman" panose="02020603050405020304" pitchFamily="18" charset="0"/>
              </a:rPr>
              <a:t>Tiếng tắc kè</a:t>
            </a:r>
          </a:p>
        </p:txBody>
      </p:sp>
      <p:pic>
        <p:nvPicPr>
          <p:cNvPr id="2" name="Cận_Cảnh_Rõ_Nét_Con_Tắc_Kè_Hình_Ảnh_Và_Tiếng_Tắc_Kè_Kêu_Picture">
            <a:hlinkClick r:id="" action="ppaction://media"/>
            <a:extLst>
              <a:ext uri="{FF2B5EF4-FFF2-40B4-BE49-F238E27FC236}">
                <a16:creationId xmlns:a16="http://schemas.microsoft.com/office/drawing/2014/main" id="{85CB2A84-CD7E-4F76-88DA-385EC0E5203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370870" y="83573"/>
            <a:ext cx="1546123" cy="1546123"/>
          </a:xfrm>
          <a:prstGeom prst="rect">
            <a:avLst/>
          </a:prstGeom>
        </p:spPr>
      </p:pic>
    </p:spTree>
    <p:extLst>
      <p:ext uri="{BB962C8B-B14F-4D97-AF65-F5344CB8AC3E}">
        <p14:creationId xmlns:p14="http://schemas.microsoft.com/office/powerpoint/2010/main" val="622562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012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5627BF-33EE-4758-BA08-647FA7FE0C1F}"/>
              </a:ext>
            </a:extLst>
          </p:cNvPr>
          <p:cNvSpPr>
            <a:spLocks noGrp="1"/>
          </p:cNvSpPr>
          <p:nvPr>
            <p:ph type="title"/>
          </p:nvPr>
        </p:nvSpPr>
        <p:spPr>
          <a:xfrm>
            <a:off x="628650" y="2315369"/>
            <a:ext cx="7886700" cy="1113632"/>
          </a:xfrm>
        </p:spPr>
        <p:txBody>
          <a:bodyPr>
            <a:normAutofit fontScale="90000"/>
          </a:bodyPr>
          <a:lstStyle/>
          <a:p>
            <a:pPr algn="ctr">
              <a:lnSpc>
                <a:spcPct val="150000"/>
              </a:lnSpc>
              <a:spcBef>
                <a:spcPts val="600"/>
              </a:spcBef>
              <a:spcAft>
                <a:spcPts val="600"/>
              </a:spcAft>
            </a:pPr>
            <a:r>
              <a:rPr kumimoji="0" lang="en-US" sz="2400" b="1" i="0" u="none" strike="noStrike" kern="1200" cap="none" spc="0" normalizeH="0" baseline="0" noProof="0">
                <a:ln>
                  <a:noFill/>
                </a:ln>
                <a:solidFill>
                  <a:srgbClr val="4472C4">
                    <a:lumMod val="75000"/>
                  </a:srgbClr>
                </a:solidFill>
                <a:effectLst/>
                <a:uLnTx/>
                <a:uFillTx/>
                <a:latin typeface="Times New Roman" panose="02020603050405020304" pitchFamily="18" charset="0"/>
                <a:ea typeface="+mj-ea"/>
                <a:cs typeface="Times New Roman" panose="02020603050405020304" pitchFamily="18" charset="0"/>
              </a:rPr>
              <a:t>DẠY TRẺ NHẬN BIẾT SỐ CHẴN, SỐ LẺ</a:t>
            </a:r>
            <a:br>
              <a:rPr kumimoji="0" lang="en-US" sz="2400" b="1" i="0" u="none" strike="noStrike" kern="1200" cap="none" spc="0" normalizeH="0" baseline="0" noProof="0">
                <a:ln>
                  <a:noFill/>
                </a:ln>
                <a:solidFill>
                  <a:srgbClr val="4472C4">
                    <a:lumMod val="75000"/>
                  </a:srgbClr>
                </a:solidFill>
                <a:effectLst/>
                <a:uLnTx/>
                <a:uFillTx/>
                <a:latin typeface="Times New Roman" panose="02020603050405020304" pitchFamily="18" charset="0"/>
                <a:ea typeface="+mj-ea"/>
                <a:cs typeface="Times New Roman" panose="02020603050405020304" pitchFamily="18" charset="0"/>
              </a:rPr>
            </a:br>
            <a:r>
              <a:rPr kumimoji="0" lang="en-US" sz="2400" b="1" i="0" u="none" strike="noStrike" kern="1200" cap="none" spc="0" normalizeH="0" baseline="0" noProof="0">
                <a:ln>
                  <a:noFill/>
                </a:ln>
                <a:solidFill>
                  <a:srgbClr val="4472C4">
                    <a:lumMod val="75000"/>
                  </a:srgbClr>
                </a:solidFill>
                <a:effectLst/>
                <a:uLnTx/>
                <a:uFillTx/>
                <a:latin typeface="Times New Roman" panose="02020603050405020304" pitchFamily="18" charset="0"/>
                <a:ea typeface="+mj-ea"/>
                <a:cs typeface="Times New Roman" panose="02020603050405020304" pitchFamily="18" charset="0"/>
              </a:rPr>
              <a:t>QUA VIỆC GHÉP ĐÔI CÁC ĐỐI TƯỢNG KHÁC NHAU</a:t>
            </a:r>
            <a:endParaRPr lang="en-US"/>
          </a:p>
        </p:txBody>
      </p:sp>
      <p:sp>
        <p:nvSpPr>
          <p:cNvPr id="9" name="TextBox 8">
            <a:extLst>
              <a:ext uri="{FF2B5EF4-FFF2-40B4-BE49-F238E27FC236}">
                <a16:creationId xmlns:a16="http://schemas.microsoft.com/office/drawing/2014/main" id="{F424CA70-5D05-45AC-862D-359BAC140210}"/>
              </a:ext>
            </a:extLst>
          </p:cNvPr>
          <p:cNvSpPr txBox="1"/>
          <p:nvPr/>
        </p:nvSpPr>
        <p:spPr>
          <a:xfrm>
            <a:off x="2286000" y="1078984"/>
            <a:ext cx="4572000" cy="461665"/>
          </a:xfrm>
          <a:prstGeom prst="rect">
            <a:avLst/>
          </a:prstGeom>
          <a:noFill/>
        </p:spPr>
        <p:txBody>
          <a:bodyPr wrap="square">
            <a:spAutoFit/>
          </a:bodyPr>
          <a:lstStyle/>
          <a:p>
            <a:pPr algn="ctr"/>
            <a:r>
              <a:rPr kumimoji="0" lang="en-US" sz="2400" b="1" i="0" u="none" strike="noStrike" kern="1200" cap="none" spc="0" normalizeH="0" baseline="0" noProof="0">
                <a:ln>
                  <a:noFill/>
                </a:ln>
                <a:solidFill>
                  <a:srgbClr val="FF0000"/>
                </a:solidFill>
                <a:effectLst/>
                <a:uLnTx/>
                <a:uFillTx/>
                <a:latin typeface="Times New Roman" panose="02020603050405020304" pitchFamily="18" charset="0"/>
                <a:ea typeface="+mj-ea"/>
                <a:cs typeface="Times New Roman" panose="02020603050405020304" pitchFamily="18" charset="0"/>
              </a:rPr>
              <a:t>HOẠT ĐỘNG 2</a:t>
            </a:r>
            <a:endParaRPr lang="en-US" sz="2400"/>
          </a:p>
        </p:txBody>
      </p:sp>
      <p:pic>
        <p:nvPicPr>
          <p:cNvPr id="10" name="Baby_Shark_Dance_Sing_and_Dance!_@Baby_Shark_Official_PINKFONG_Songs">
            <a:hlinkClick r:id="" action="ppaction://media"/>
            <a:extLst>
              <a:ext uri="{FF2B5EF4-FFF2-40B4-BE49-F238E27FC236}">
                <a16:creationId xmlns:a16="http://schemas.microsoft.com/office/drawing/2014/main" id="{4FC097FE-91C2-442E-B652-89A86EB33EB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823200" y="4958259"/>
            <a:ext cx="939800" cy="939800"/>
          </a:xfrm>
          <a:prstGeom prst="rect">
            <a:avLst/>
          </a:prstGeom>
        </p:spPr>
      </p:pic>
    </p:spTree>
    <p:extLst>
      <p:ext uri="{BB962C8B-B14F-4D97-AF65-F5344CB8AC3E}">
        <p14:creationId xmlns:p14="http://schemas.microsoft.com/office/powerpoint/2010/main" val="889726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97632"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10"/>
                </p:tgtEl>
              </p:cMediaNode>
            </p:audio>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80BA33-6BCA-46A0-9A67-3F7E6BF9EC81}"/>
              </a:ext>
            </a:extLst>
          </p:cNvPr>
          <p:cNvSpPr>
            <a:spLocks noGrp="1"/>
          </p:cNvSpPr>
          <p:nvPr>
            <p:ph type="title"/>
          </p:nvPr>
        </p:nvSpPr>
        <p:spPr/>
        <p:txBody>
          <a:bodyPr>
            <a:normAutofit/>
          </a:bodyPr>
          <a:lstStyle/>
          <a:p>
            <a:pPr algn="ctr">
              <a:lnSpc>
                <a:spcPct val="150000"/>
              </a:lnSpc>
              <a:spcBef>
                <a:spcPts val="1200"/>
              </a:spcBef>
              <a:spcAft>
                <a:spcPts val="1200"/>
              </a:spcAft>
            </a:pPr>
            <a:r>
              <a:rPr lang="en-US" sz="2400" b="1" dirty="0">
                <a:solidFill>
                  <a:schemeClr val="accent1">
                    <a:lumMod val="75000"/>
                  </a:schemeClr>
                </a:solidFill>
                <a:latin typeface="Times New Roman" panose="02020603050405020304" pitchFamily="18" charset="0"/>
                <a:cs typeface="Times New Roman" panose="02020603050405020304" pitchFamily="18" charset="0"/>
              </a:rPr>
              <a:t>CÁCH SẮP XẾP VỊ TRÍ CÁC SỐ CHẴN – SỐ LẺ</a:t>
            </a:r>
            <a:br>
              <a:rPr lang="en-US" sz="2400" b="1" dirty="0">
                <a:solidFill>
                  <a:schemeClr val="accent1">
                    <a:lumMod val="75000"/>
                  </a:schemeClr>
                </a:solidFill>
                <a:latin typeface="Times New Roman" panose="02020603050405020304" pitchFamily="18" charset="0"/>
                <a:cs typeface="Times New Roman" panose="02020603050405020304" pitchFamily="18" charset="0"/>
              </a:rPr>
            </a:br>
            <a:r>
              <a:rPr lang="en-US" sz="2400" b="1" dirty="0">
                <a:solidFill>
                  <a:schemeClr val="accent1">
                    <a:lumMod val="75000"/>
                  </a:schemeClr>
                </a:solidFill>
                <a:latin typeface="Times New Roman" panose="02020603050405020304" pitchFamily="18" charset="0"/>
                <a:cs typeface="Times New Roman" panose="02020603050405020304" pitchFamily="18" charset="0"/>
              </a:rPr>
              <a:t>TRONG DÃY SỐ TỪ 1 ĐẾN 10</a:t>
            </a:r>
          </a:p>
        </p:txBody>
      </p:sp>
      <p:pic>
        <p:nvPicPr>
          <p:cNvPr id="4" name="Picture 3">
            <a:extLst>
              <a:ext uri="{FF2B5EF4-FFF2-40B4-BE49-F238E27FC236}">
                <a16:creationId xmlns:a16="http://schemas.microsoft.com/office/drawing/2014/main" id="{3541F5C2-8E53-4B01-BDAC-876B05237E7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18535" y="2640869"/>
            <a:ext cx="7506930" cy="2667642"/>
          </a:xfrm>
          <a:prstGeom prst="rect">
            <a:avLst/>
          </a:prstGeom>
        </p:spPr>
      </p:pic>
    </p:spTree>
    <p:extLst>
      <p:ext uri="{BB962C8B-B14F-4D97-AF65-F5344CB8AC3E}">
        <p14:creationId xmlns:p14="http://schemas.microsoft.com/office/powerpoint/2010/main" val="1990183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9144000" cy="7180729"/>
          </a:xfrm>
          <a:prstGeom prst="rect">
            <a:avLst/>
          </a:prstGeom>
        </p:spPr>
      </p:pic>
      <p:sp>
        <p:nvSpPr>
          <p:cNvPr id="6" name="TextBox 5"/>
          <p:cNvSpPr txBox="1"/>
          <p:nvPr/>
        </p:nvSpPr>
        <p:spPr>
          <a:xfrm>
            <a:off x="952684" y="3044279"/>
            <a:ext cx="7158930" cy="584775"/>
          </a:xfrm>
          <a:prstGeom prst="rect">
            <a:avLst/>
          </a:prstGeom>
          <a:noFill/>
          <a:scene3d>
            <a:camera prst="orthographicFront"/>
            <a:lightRig rig="harsh" dir="t"/>
          </a:scene3d>
          <a:sp3d>
            <a:bevelT w="152400" h="50800" prst="softRound"/>
          </a:sp3d>
        </p:spPr>
        <p:txBody>
          <a:bodyPr wrap="square" rtlCol="0">
            <a:spAutoFit/>
            <a:sp3d extrusionH="57150" prstMaterial="matte">
              <a:bevelT w="63500" h="12700" prst="angle"/>
              <a:contourClr>
                <a:schemeClr val="bg1">
                  <a:lumMod val="65000"/>
                </a:schemeClr>
              </a:contourClr>
            </a:sp3d>
          </a:bodyPr>
          <a:lstStyle/>
          <a:p>
            <a:pPr algn="ctr"/>
            <a:r>
              <a:rPr lang="en-US" sz="3200" b="1" err="1">
                <a:ln/>
                <a:solidFill>
                  <a:srgbClr val="FF0000"/>
                </a:solidFill>
                <a:latin typeface="Times New Roman" panose="02020603050405020304" pitchFamily="18" charset="0"/>
                <a:cs typeface="Times New Roman" panose="02020603050405020304" pitchFamily="18" charset="0"/>
              </a:rPr>
              <a:t>Trò</a:t>
            </a:r>
            <a:r>
              <a:rPr lang="en-US" sz="3200" b="1">
                <a:ln/>
                <a:solidFill>
                  <a:srgbClr val="FF0000"/>
                </a:solidFill>
                <a:latin typeface="Times New Roman" panose="02020603050405020304" pitchFamily="18" charset="0"/>
                <a:cs typeface="Times New Roman" panose="02020603050405020304" pitchFamily="18" charset="0"/>
              </a:rPr>
              <a:t> chơi: ĐOÁN NHANH NÓI ĐÚNG</a:t>
            </a:r>
          </a:p>
        </p:txBody>
      </p:sp>
      <p:sp>
        <p:nvSpPr>
          <p:cNvPr id="7" name="TextBox 6">
            <a:extLst>
              <a:ext uri="{FF2B5EF4-FFF2-40B4-BE49-F238E27FC236}">
                <a16:creationId xmlns:a16="http://schemas.microsoft.com/office/drawing/2014/main" id="{2E2B003D-26A6-4031-B9F9-DD82B5B44F2C}"/>
              </a:ext>
            </a:extLst>
          </p:cNvPr>
          <p:cNvSpPr txBox="1"/>
          <p:nvPr/>
        </p:nvSpPr>
        <p:spPr>
          <a:xfrm>
            <a:off x="1032386" y="3975083"/>
            <a:ext cx="7227903" cy="1200329"/>
          </a:xfrm>
          <a:prstGeom prst="rect">
            <a:avLst/>
          </a:prstGeom>
          <a:noFill/>
        </p:spPr>
        <p:txBody>
          <a:bodyPr wrap="square">
            <a:spAutoFit/>
          </a:bodyPr>
          <a:lstStyle/>
          <a:p>
            <a:pPr marL="342900" indent="-342900" algn="just">
              <a:buFontTx/>
              <a:buChar char="-"/>
            </a:pPr>
            <a:r>
              <a:rPr lang="en-US" sz="2400" b="1">
                <a:ln/>
                <a:solidFill>
                  <a:schemeClr val="accent1">
                    <a:lumMod val="75000"/>
                  </a:schemeClr>
                </a:solidFill>
                <a:latin typeface="Times New Roman" panose="02020603050405020304" pitchFamily="18" charset="0"/>
                <a:cs typeface="Times New Roman" panose="02020603050405020304" pitchFamily="18" charset="0"/>
              </a:rPr>
              <a:t>Trên màn hình sẽ xuất hiện các con vật mang thẻ số, các con hãy nói cho cô biết đó là những số nào?</a:t>
            </a:r>
          </a:p>
          <a:p>
            <a:pPr marL="342900" indent="-342900">
              <a:buFontTx/>
              <a:buChar char="-"/>
            </a:pPr>
            <a:r>
              <a:rPr lang="en-US" sz="2400" b="1">
                <a:ln/>
                <a:solidFill>
                  <a:schemeClr val="accent1">
                    <a:lumMod val="75000"/>
                  </a:schemeClr>
                </a:solidFill>
                <a:latin typeface="Times New Roman" panose="02020603050405020304" pitchFamily="18" charset="0"/>
                <a:cs typeface="Times New Roman" panose="02020603050405020304" pitchFamily="18" charset="0"/>
              </a:rPr>
              <a:t>Là số chẵn hay số lẻ?</a:t>
            </a:r>
          </a:p>
        </p:txBody>
      </p:sp>
    </p:spTree>
    <p:extLst>
      <p:ext uri="{BB962C8B-B14F-4D97-AF65-F5344CB8AC3E}">
        <p14:creationId xmlns:p14="http://schemas.microsoft.com/office/powerpoint/2010/main" val="1604027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4036880-74B6-46B7-8884-72CF5BAC333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2" y="0"/>
            <a:ext cx="9143355" cy="6858000"/>
          </a:xfrm>
          <a:prstGeom prst="rect">
            <a:avLst/>
          </a:prstGeom>
        </p:spPr>
      </p:pic>
    </p:spTree>
    <p:extLst>
      <p:ext uri="{BB962C8B-B14F-4D97-AF65-F5344CB8AC3E}">
        <p14:creationId xmlns:p14="http://schemas.microsoft.com/office/powerpoint/2010/main" val="3691873708"/>
      </p:ext>
    </p:extLst>
  </p:cSld>
  <p:clrMapOvr>
    <a:masterClrMapping/>
  </p:clrMapOvr>
  <p:transition spd="slow">
    <p:fade/>
  </p:transition>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1E70AD0-4556-4870-AEA8-BA2E3B8149E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83"/>
            <a:ext cx="9144000" cy="6857033"/>
          </a:xfrm>
          <a:prstGeom prst="rect">
            <a:avLst/>
          </a:prstGeom>
        </p:spPr>
      </p:pic>
    </p:spTree>
    <p:extLst>
      <p:ext uri="{BB962C8B-B14F-4D97-AF65-F5344CB8AC3E}">
        <p14:creationId xmlns:p14="http://schemas.microsoft.com/office/powerpoint/2010/main" val="566422140"/>
      </p:ext>
    </p:extLst>
  </p:cSld>
  <p:clrMapOvr>
    <a:masterClrMapping/>
  </p:clrMapOvr>
  <p:transition spd="slow">
    <p:fade/>
  </p:transition>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4606</TotalTime>
  <Words>360</Words>
  <Application>Microsoft Office PowerPoint</Application>
  <PresentationFormat>On-screen Show (4:3)</PresentationFormat>
  <Paragraphs>26</Paragraphs>
  <Slides>24</Slides>
  <Notes>0</Notes>
  <HiddenSlides>0</HiddenSlides>
  <MMClips>7</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24</vt:i4>
      </vt:variant>
    </vt:vector>
  </HeadingPairs>
  <TitlesOfParts>
    <vt:vector size="30" baseType="lpstr">
      <vt:lpstr>Arial</vt:lpstr>
      <vt:lpstr>Calibri</vt:lpstr>
      <vt:lpstr>Calibri Light</vt:lpstr>
      <vt:lpstr>Times New Roman</vt:lpstr>
      <vt:lpstr>Office Theme</vt:lpstr>
      <vt:lpstr>1_Office Theme</vt:lpstr>
      <vt:lpstr>LĨNH VỰC PHÁT TRIỂN NHẬN THỨC HOẠT ĐỘNG HỌC</vt:lpstr>
      <vt:lpstr>PowerPoint Presentation</vt:lpstr>
      <vt:lpstr>Nhịp điệu rừng xanh</vt:lpstr>
      <vt:lpstr>Tiếng tắc kè</vt:lpstr>
      <vt:lpstr>DẠY TRẺ NHẬN BIẾT SỐ CHẴN, SỐ LẺ QUA VIỆC GHÉP ĐÔI CÁC ĐỐI TƯỢNG KHÁC NHAU</vt:lpstr>
      <vt:lpstr>CÁCH SẮP XẾP VỊ TRÍ CÁC SỐ CHẴN – SỐ LẺ TRONG DÃY SỐ TỪ 1 ĐẾN 10</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AutoBVT</dc:creator>
  <cp:lastModifiedBy>PT MAI</cp:lastModifiedBy>
  <cp:revision>43</cp:revision>
  <dcterms:created xsi:type="dcterms:W3CDTF">2020-10-19T13:23:42Z</dcterms:created>
  <dcterms:modified xsi:type="dcterms:W3CDTF">2022-11-07T12:12:34Z</dcterms:modified>
</cp:coreProperties>
</file>