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6"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0E78-A337-42A4-9E23-BEEBCEB97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A045B-2895-43E1-B577-8DB0CBA8EF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A66A6A-94B7-4A74-8484-F6B202C8803B}"/>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519E2C89-97DD-4CD2-ACF3-5B198B535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617C1-A8B7-402C-BA21-E856F7E8ADC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20209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E584-F253-4BF0-9F13-1AB8F27DAF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B0E8D-082A-44C0-A761-E80EAFC96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B2846-8F45-4F19-8FA8-E34D9C08AC62}"/>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C95ED4AB-47DD-4EAF-B674-56E930912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8F80-758A-4866-99F7-DC005571F89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646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6DBE5F-79F9-4EFA-8BAA-C848FE2B68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6AEAA9-1FBA-4CD3-8667-3E8EFAF27E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68C01-6AC8-4F38-B9B8-B1AF5DFD75D5}"/>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F8C4DC73-15FC-48D4-A0D0-E810BA6D1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B5774-D7F5-428B-819F-C6B4974AA754}"/>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98269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7B3D-06C3-47A8-90A8-4D2053AB9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F22B4-839A-4EE9-8B7D-3BB1E6A8D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3DCBE-C765-4E23-87E4-8CAFD3EECF6A}"/>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63496D84-D9EF-4745-A4B5-07F7BD69C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6297C-7273-408E-A5E2-85D80A134225}"/>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4740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2E1E-5E30-4D22-B81F-4269286DB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46397D-5AE5-4C69-A998-9F786104D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14C4F-3B5D-414C-A5E2-AB73A4F09418}"/>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F033E423-7A17-41CB-91DE-29541F713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E600D-5B6D-4552-88D9-775C056FB5C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53095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FD31-DFE0-40D9-A8D1-B62C8DFA8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1C98D-87A1-49F4-B0CC-5DD0E1B27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CBE2D-1AB2-49CD-841B-7C80AAA1D2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ADA2E-BF9F-4CC1-8FA5-34F109AE0257}"/>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6" name="Footer Placeholder 5">
            <a:extLst>
              <a:ext uri="{FF2B5EF4-FFF2-40B4-BE49-F238E27FC236}">
                <a16:creationId xmlns:a16="http://schemas.microsoft.com/office/drawing/2014/main" id="{2DB8F1CE-E441-487B-95B9-8D78CCC20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ABEE6-30A0-41A8-AD6B-21FBA6658066}"/>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99513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C302-9F65-4275-9036-4783260C4B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91BE2-A575-48AF-ABF2-E6FBA10DE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B7A07-88A0-417E-B23B-E9E43DA45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869E2-D06A-46FE-B08D-0C4BEE7C9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3DE9F-B1A7-4A74-9387-AD956AEF5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A6A52-9FF5-4008-A578-0F6FF5FBF679}"/>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8" name="Footer Placeholder 7">
            <a:extLst>
              <a:ext uri="{FF2B5EF4-FFF2-40B4-BE49-F238E27FC236}">
                <a16:creationId xmlns:a16="http://schemas.microsoft.com/office/drawing/2014/main" id="{9CD159AB-AC41-4A2B-84C1-6EE1E2F7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7AB7-6F32-4E9E-B05E-55FBA6D4E34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202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7C729-1A46-4D97-B924-AB2DFFAB79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7FC08-F95B-4F41-8EFF-F5700EA5DED0}"/>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4" name="Footer Placeholder 3">
            <a:extLst>
              <a:ext uri="{FF2B5EF4-FFF2-40B4-BE49-F238E27FC236}">
                <a16:creationId xmlns:a16="http://schemas.microsoft.com/office/drawing/2014/main" id="{A99E955E-7F23-45C6-AB2E-379E07834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311430-37D1-4FFA-9B8D-43BB5C06D7FB}"/>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67361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9C26C-1A1A-4F21-BE4D-896AD365267D}"/>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3" name="Footer Placeholder 2">
            <a:extLst>
              <a:ext uri="{FF2B5EF4-FFF2-40B4-BE49-F238E27FC236}">
                <a16:creationId xmlns:a16="http://schemas.microsoft.com/office/drawing/2014/main" id="{DB8737AD-2462-44F2-9AC6-07B678197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3A0B03-DB5F-4824-A0D6-E4B4E1F29B32}"/>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26248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607F-0893-4876-BACA-12A9EE96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A65127-5BCF-49E6-85FD-6C5F6CF220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F3E92-44CE-4E15-99F9-BDBC3BAC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16996-8FC5-4F46-A41F-8A4A96145B58}"/>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6" name="Footer Placeholder 5">
            <a:extLst>
              <a:ext uri="{FF2B5EF4-FFF2-40B4-BE49-F238E27FC236}">
                <a16:creationId xmlns:a16="http://schemas.microsoft.com/office/drawing/2014/main" id="{0DE72EBB-4B10-47D3-B728-0BCB18322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0AD95-DA8D-4A89-9E41-5F14BCE1DC13}"/>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7207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6BD3-B3CB-4EA8-B8E1-FB272E069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9A7F9C-E38D-4AC2-BCC2-6F9C158BE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3A8C4C-0472-4CFC-A131-C460885C1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78352-B8E2-42AD-BCCB-3739C0C48EF9}"/>
              </a:ext>
            </a:extLst>
          </p:cNvPr>
          <p:cNvSpPr>
            <a:spLocks noGrp="1"/>
          </p:cNvSpPr>
          <p:nvPr>
            <p:ph type="dt" sz="half" idx="10"/>
          </p:nvPr>
        </p:nvSpPr>
        <p:spPr/>
        <p:txBody>
          <a:bodyPr/>
          <a:lstStyle/>
          <a:p>
            <a:fld id="{9EA5FE02-2B59-4958-AA49-DDD4A6B09D90}" type="datetimeFigureOut">
              <a:rPr lang="en-US" smtClean="0"/>
              <a:t>6/6/2022</a:t>
            </a:fld>
            <a:endParaRPr lang="en-US"/>
          </a:p>
        </p:txBody>
      </p:sp>
      <p:sp>
        <p:nvSpPr>
          <p:cNvPr id="6" name="Footer Placeholder 5">
            <a:extLst>
              <a:ext uri="{FF2B5EF4-FFF2-40B4-BE49-F238E27FC236}">
                <a16:creationId xmlns:a16="http://schemas.microsoft.com/office/drawing/2014/main" id="{06C1CC41-CC93-42EE-BA35-CA99C5F10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77132-7D7F-4442-A830-1E0C5C9D6FFD}"/>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88319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CCFA97-D1E7-43CA-B6B1-2C545BA28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22738-5EAC-439A-90D7-644B04EB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81D09-9BC8-4757-8A24-26068A173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5FE02-2B59-4958-AA49-DDD4A6B09D90}" type="datetimeFigureOut">
              <a:rPr lang="en-US" smtClean="0"/>
              <a:t>6/6/2022</a:t>
            </a:fld>
            <a:endParaRPr lang="en-US"/>
          </a:p>
        </p:txBody>
      </p:sp>
      <p:sp>
        <p:nvSpPr>
          <p:cNvPr id="5" name="Footer Placeholder 4">
            <a:extLst>
              <a:ext uri="{FF2B5EF4-FFF2-40B4-BE49-F238E27FC236}">
                <a16:creationId xmlns:a16="http://schemas.microsoft.com/office/drawing/2014/main" id="{CF84DA82-055D-4AFE-8025-505BAEDF0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09D41C-AD7E-4032-B26C-6559B7184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E44D-AF0C-418C-906B-0691B0C2E5A2}" type="slidenum">
              <a:rPr lang="en-US" smtClean="0"/>
              <a:t>‹#›</a:t>
            </a:fld>
            <a:endParaRPr lang="en-US"/>
          </a:p>
        </p:txBody>
      </p:sp>
    </p:spTree>
    <p:extLst>
      <p:ext uri="{BB962C8B-B14F-4D97-AF65-F5344CB8AC3E}">
        <p14:creationId xmlns:p14="http://schemas.microsoft.com/office/powerpoint/2010/main" val="320785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6EE5-7779-4013-A153-C22C5D7387A0}"/>
              </a:ext>
            </a:extLst>
          </p:cNvPr>
          <p:cNvSpPr>
            <a:spLocks noGrp="1"/>
          </p:cNvSpPr>
          <p:nvPr>
            <p:ph type="title"/>
          </p:nvPr>
        </p:nvSpPr>
        <p:spPr/>
        <p:txBody>
          <a:bodyPr/>
          <a:lstStyle/>
          <a:p>
            <a:endParaRPr lang="en-US"/>
          </a:p>
        </p:txBody>
      </p:sp>
      <p:pic>
        <p:nvPicPr>
          <p:cNvPr id="9" name="Ngõ 638 Đường Ngô Gia Tự 70">
            <a:hlinkClick r:id="" action="ppaction://media"/>
            <a:extLst>
              <a:ext uri="{FF2B5EF4-FFF2-40B4-BE49-F238E27FC236}">
                <a16:creationId xmlns:a16="http://schemas.microsoft.com/office/drawing/2014/main" id="{87A0274E-FC25-4279-808A-EAA70D65152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nền Đồng Hồ Báo Thức Màu Hồng Màu Xanh Và Cọ Hoạt Hình Nền, Hoạt Hình,  Phim Hoạt Hình Trang Trí, Mô Hình Phẳng Vector để tải xuống miễn phí">
            <a:extLst>
              <a:ext uri="{FF2B5EF4-FFF2-40B4-BE49-F238E27FC236}">
                <a16:creationId xmlns:a16="http://schemas.microsoft.com/office/drawing/2014/main" id="{BEE58D70-BBBD-4271-B527-05C6E119F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4EB2B5-1A91-4713-A98D-1135CDB4788A}"/>
              </a:ext>
            </a:extLst>
          </p:cNvPr>
          <p:cNvSpPr/>
          <p:nvPr/>
        </p:nvSpPr>
        <p:spPr>
          <a:xfrm>
            <a:off x="4444204" y="0"/>
            <a:ext cx="3303598" cy="584775"/>
          </a:xfrm>
          <a:prstGeom prst="rect">
            <a:avLst/>
          </a:prstGeom>
          <a:noFill/>
        </p:spPr>
        <p:txBody>
          <a:bodyPr wrap="none" lIns="91440" tIns="45720" rIns="91440" bIns="45720">
            <a:spAutoFit/>
          </a:bodyPr>
          <a:lstStyle/>
          <a:p>
            <a:pPr algn="ctr"/>
            <a:r>
              <a:rPr lang="en-US" sz="16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UBND QUẬN LONG BIÊN</a:t>
            </a:r>
          </a:p>
          <a:p>
            <a:pPr algn="ctr"/>
            <a:r>
              <a:rPr lang="en-US" sz="16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MẦN NON THẠCH CẦU</a:t>
            </a:r>
          </a:p>
        </p:txBody>
      </p:sp>
      <p:sp>
        <p:nvSpPr>
          <p:cNvPr id="5" name="Rectangle 4">
            <a:extLst>
              <a:ext uri="{FF2B5EF4-FFF2-40B4-BE49-F238E27FC236}">
                <a16:creationId xmlns:a16="http://schemas.microsoft.com/office/drawing/2014/main" id="{A173F0B0-57E2-48C1-BA1C-C9FE035732C1}"/>
              </a:ext>
            </a:extLst>
          </p:cNvPr>
          <p:cNvSpPr/>
          <p:nvPr/>
        </p:nvSpPr>
        <p:spPr>
          <a:xfrm>
            <a:off x="2191249" y="2186067"/>
            <a:ext cx="8413201" cy="646331"/>
          </a:xfrm>
          <a:prstGeom prst="rect">
            <a:avLst/>
          </a:prstGeom>
          <a:noFill/>
        </p:spPr>
        <p:txBody>
          <a:bodyPr wrap="none" lIns="91440" tIns="45720" rIns="91440" bIns="45720">
            <a:spAutoFit/>
          </a:bodyPr>
          <a:lstStyle/>
          <a:p>
            <a:pPr algn="ctr"/>
            <a:r>
              <a:rPr lang="en-US" sz="3600" b="1" cap="none" spc="0">
                <a:ln w="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LĨNH VỰC PHÁT TRIỂN NHẬN THỨC</a:t>
            </a:r>
          </a:p>
        </p:txBody>
      </p:sp>
      <p:sp>
        <p:nvSpPr>
          <p:cNvPr id="6" name="Rectangle 5">
            <a:extLst>
              <a:ext uri="{FF2B5EF4-FFF2-40B4-BE49-F238E27FC236}">
                <a16:creationId xmlns:a16="http://schemas.microsoft.com/office/drawing/2014/main" id="{C38B0B69-B180-4A99-9101-481EE2061E1D}"/>
              </a:ext>
            </a:extLst>
          </p:cNvPr>
          <p:cNvSpPr/>
          <p:nvPr/>
        </p:nvSpPr>
        <p:spPr>
          <a:xfrm>
            <a:off x="2967577" y="2961208"/>
            <a:ext cx="6256842" cy="707886"/>
          </a:xfrm>
          <a:prstGeom prst="rect">
            <a:avLst/>
          </a:prstGeom>
          <a:noFill/>
        </p:spPr>
        <p:txBody>
          <a:bodyPr wrap="none" lIns="91440" tIns="45720" rIns="91440" bIns="45720">
            <a:spAutoFit/>
          </a:bodyPr>
          <a:lstStyle/>
          <a:p>
            <a:pPr algn="ctr"/>
            <a:r>
              <a:rPr lang="en-US" sz="4000" b="1">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 tài: dạy trẻ xem đồng hồ</a:t>
            </a:r>
            <a:endParaRPr lang="en-US" sz="4000" b="1" cap="none" spc="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D1E89B3-2068-4679-9946-9FA555315012}"/>
              </a:ext>
            </a:extLst>
          </p:cNvPr>
          <p:cNvSpPr/>
          <p:nvPr/>
        </p:nvSpPr>
        <p:spPr>
          <a:xfrm>
            <a:off x="3040778" y="4001294"/>
            <a:ext cx="6165150" cy="646331"/>
          </a:xfrm>
          <a:prstGeom prst="rect">
            <a:avLst/>
          </a:prstGeom>
          <a:noFill/>
        </p:spPr>
        <p:txBody>
          <a:bodyPr wrap="none" lIns="91440" tIns="45720" rIns="91440" bIns="45720">
            <a:spAutoFit/>
          </a:bodyPr>
          <a:lstStyle/>
          <a:p>
            <a:pPr algn="ctr"/>
            <a:r>
              <a:rPr lang="en-US" sz="3600" b="0" cap="none" spc="0" dirty="0" err="1">
                <a:ln w="0"/>
                <a:solidFill>
                  <a:schemeClr val="accent5">
                    <a:lumMod val="75000"/>
                  </a:schemeClr>
                </a:solidFill>
                <a:latin typeface="Times New Roman" panose="02020603050405020304" pitchFamily="18" charset="0"/>
                <a:cs typeface="Times New Roman" panose="02020603050405020304" pitchFamily="18" charset="0"/>
              </a:rPr>
              <a:t>Giáo</a:t>
            </a:r>
            <a:r>
              <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rPr>
              <a:t> </a:t>
            </a:r>
            <a:r>
              <a:rPr lang="en-US" sz="3600" b="0" cap="none" spc="0" dirty="0" err="1">
                <a:ln w="0"/>
                <a:solidFill>
                  <a:schemeClr val="accent5">
                    <a:lumMod val="75000"/>
                  </a:schemeClr>
                </a:solidFill>
                <a:latin typeface="Times New Roman" panose="02020603050405020304" pitchFamily="18" charset="0"/>
                <a:cs typeface="Times New Roman" panose="02020603050405020304" pitchFamily="18" charset="0"/>
              </a:rPr>
              <a:t>viên</a:t>
            </a:r>
            <a:r>
              <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rPr>
              <a:t>: </a:t>
            </a:r>
            <a:r>
              <a:rPr lang="en-US" sz="3600" b="0" cap="none" spc="0" dirty="0" err="1">
                <a:ln w="0"/>
                <a:solidFill>
                  <a:schemeClr val="accent5">
                    <a:lumMod val="75000"/>
                  </a:schemeClr>
                </a:solidFill>
                <a:latin typeface="Times New Roman" panose="02020603050405020304" pitchFamily="18" charset="0"/>
                <a:cs typeface="Times New Roman" panose="02020603050405020304" pitchFamily="18" charset="0"/>
              </a:rPr>
              <a:t>Nguyễn</a:t>
            </a:r>
            <a:r>
              <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rPr>
              <a:t> </a:t>
            </a:r>
            <a:r>
              <a:rPr lang="en-US" sz="3600" b="0" cap="none" spc="0" dirty="0" err="1">
                <a:ln w="0"/>
                <a:solidFill>
                  <a:schemeClr val="accent5">
                    <a:lumMod val="75000"/>
                  </a:schemeClr>
                </a:solidFill>
                <a:latin typeface="Times New Roman" panose="02020603050405020304" pitchFamily="18" charset="0"/>
                <a:cs typeface="Times New Roman" panose="02020603050405020304" pitchFamily="18" charset="0"/>
              </a:rPr>
              <a:t>Thị</a:t>
            </a:r>
            <a:r>
              <a:rPr lang="en-US" sz="3600" b="0" cap="none" spc="0" dirty="0">
                <a:ln w="0"/>
                <a:solidFill>
                  <a:schemeClr val="accent5">
                    <a:lumMod val="75000"/>
                  </a:schemeClr>
                </a:solidFill>
                <a:latin typeface="Times New Roman" panose="02020603050405020304" pitchFamily="18" charset="0"/>
                <a:cs typeface="Times New Roman" panose="02020603050405020304" pitchFamily="18" charset="0"/>
              </a:rPr>
              <a:t> Kim Chi</a:t>
            </a:r>
          </a:p>
        </p:txBody>
      </p:sp>
      <p:sp>
        <p:nvSpPr>
          <p:cNvPr id="8" name="Rectangle 7">
            <a:extLst>
              <a:ext uri="{FF2B5EF4-FFF2-40B4-BE49-F238E27FC236}">
                <a16:creationId xmlns:a16="http://schemas.microsoft.com/office/drawing/2014/main" id="{5003BC57-784E-49DB-9FBC-DCDF2A338AA9}"/>
              </a:ext>
            </a:extLst>
          </p:cNvPr>
          <p:cNvSpPr/>
          <p:nvPr/>
        </p:nvSpPr>
        <p:spPr>
          <a:xfrm>
            <a:off x="5247849" y="6497400"/>
            <a:ext cx="1696298" cy="338554"/>
          </a:xfrm>
          <a:prstGeom prst="rect">
            <a:avLst/>
          </a:prstGeom>
          <a:noFill/>
        </p:spPr>
        <p:txBody>
          <a:bodyPr wrap="none" lIns="91440" tIns="45720" rIns="91440" bIns="45720">
            <a:spAutoFit/>
          </a:bodyPr>
          <a:lstStyle/>
          <a:p>
            <a:pPr algn="ctr"/>
            <a:r>
              <a:rPr lang="en-US" sz="16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 GIÁO LỚN</a:t>
            </a:r>
          </a:p>
        </p:txBody>
      </p:sp>
    </p:spTree>
    <p:extLst>
      <p:ext uri="{BB962C8B-B14F-4D97-AF65-F5344CB8AC3E}">
        <p14:creationId xmlns:p14="http://schemas.microsoft.com/office/powerpoint/2010/main" val="10075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15" fill="hold"/>
                                        <p:tgtEl>
                                          <p:spTgt spid="9"/>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1500"/>
                                        <p:tgtEl>
                                          <p:spTgt spid="4"/>
                                        </p:tgtEl>
                                      </p:cBhvr>
                                    </p:animEffect>
                                  </p:childTnLst>
                                </p:cTn>
                              </p:par>
                              <p:par>
                                <p:cTn id="10" presetID="21" presetClass="entr" presetSubtype="1"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16" presetClass="entr" presetSubtype="21" fill="hold" grpId="0" nodeType="with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53" presetClass="entr" presetSubtype="16" fill="hold" grpId="0" nodeType="withEffect">
                                  <p:stCondLst>
                                    <p:cond delay="4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Effect transition="in" filter="fade">
                                      <p:cBhvr>
                                        <p:cTn id="20" dur="1500"/>
                                        <p:tgtEl>
                                          <p:spTgt spid="7"/>
                                        </p:tgtEl>
                                      </p:cBhvr>
                                    </p:animEffect>
                                  </p:childTnLst>
                                </p:cTn>
                              </p:par>
                              <p:par>
                                <p:cTn id="21" presetID="42" presetClass="entr" presetSubtype="0" fill="hold" grpId="0" nodeType="withEffect">
                                  <p:stCondLst>
                                    <p:cond delay="6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3106-0088-436F-BED4-2508693643D7}"/>
              </a:ext>
            </a:extLst>
          </p:cNvPr>
          <p:cNvSpPr>
            <a:spLocks noGrp="1"/>
          </p:cNvSpPr>
          <p:nvPr>
            <p:ph type="title"/>
          </p:nvPr>
        </p:nvSpPr>
        <p:spPr/>
        <p:txBody>
          <a:bodyPr/>
          <a:lstStyle/>
          <a:p>
            <a:endParaRPr lang="en-US"/>
          </a:p>
        </p:txBody>
      </p:sp>
      <p:pic>
        <p:nvPicPr>
          <p:cNvPr id="7" name="Ngõ 638 Đường Ngô Gia Tự 71">
            <a:hlinkClick r:id="" action="ppaction://media"/>
            <a:extLst>
              <a:ext uri="{FF2B5EF4-FFF2-40B4-BE49-F238E27FC236}">
                <a16:creationId xmlns:a16="http://schemas.microsoft.com/office/drawing/2014/main" id="{BE5DEA82-6E16-4CFE-B1B4-F1A0EE050A3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ảnh Nền Chiếc đồng Hồ, Chiếc đồng Hồ Vector Nền Và Tập Tin Tải về Miễn  Phí | Pngtree">
            <a:extLst>
              <a:ext uri="{FF2B5EF4-FFF2-40B4-BE49-F238E27FC236}">
                <a16:creationId xmlns:a16="http://schemas.microsoft.com/office/drawing/2014/main" id="{F945DF3B-ACD7-4109-8653-FCC83ECCA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46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02B05E-B65A-4ED7-A3B2-AADC31D408DD}"/>
              </a:ext>
            </a:extLst>
          </p:cNvPr>
          <p:cNvSpPr/>
          <p:nvPr/>
        </p:nvSpPr>
        <p:spPr>
          <a:xfrm>
            <a:off x="4271622" y="797073"/>
            <a:ext cx="3648756" cy="584775"/>
          </a:xfrm>
          <a:prstGeom prst="rect">
            <a:avLst/>
          </a:prstGeom>
          <a:noFill/>
        </p:spPr>
        <p:txBody>
          <a:bodyPr wrap="none" lIns="91440" tIns="45720" rIns="91440" bIns="45720">
            <a:spAutoFit/>
          </a:bodyPr>
          <a:lstStyle/>
          <a:p>
            <a:pPr algn="ctr"/>
            <a:r>
              <a:rPr lang="en-US" sz="3200" b="1" i="0">
                <a:solidFill>
                  <a:schemeClr val="accent5">
                    <a:lumMod val="75000"/>
                  </a:schemeClr>
                </a:solidFill>
                <a:effectLst/>
                <a:latin typeface="Times New Roman" panose="02020603050405020304" pitchFamily="18" charset="0"/>
                <a:cs typeface="Times New Roman" panose="02020603050405020304" pitchFamily="18" charset="0"/>
              </a:rPr>
              <a:t>Mục đích - yêu cầu:</a:t>
            </a:r>
            <a:endParaRPr lang="en-US" sz="3200" b="0" cap="none" spc="0">
              <a:ln w="0"/>
              <a:solidFill>
                <a:schemeClr val="accent5">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792CBEF-472E-4801-A1AD-09FC260F92DD}"/>
              </a:ext>
            </a:extLst>
          </p:cNvPr>
          <p:cNvSpPr/>
          <p:nvPr/>
        </p:nvSpPr>
        <p:spPr>
          <a:xfrm>
            <a:off x="497150" y="1690688"/>
            <a:ext cx="10856650" cy="4893647"/>
          </a:xfrm>
          <a:prstGeom prst="rect">
            <a:avLst/>
          </a:prstGeom>
          <a:noFill/>
        </p:spPr>
        <p:txBody>
          <a:bodyPr wrap="square" lIns="91440" tIns="45720" rIns="91440" bIns="45720">
            <a:spAutoFit/>
          </a:bodyPr>
          <a:lstStyle/>
          <a:p>
            <a:r>
              <a:rPr lang="vi-VN" sz="2400" b="1" i="1">
                <a:solidFill>
                  <a:srgbClr val="7030A0"/>
                </a:solidFill>
                <a:effectLst/>
                <a:latin typeface="Times New Roman" panose="02020603050405020304" pitchFamily="18" charset="0"/>
                <a:cs typeface="Times New Roman" panose="02020603050405020304" pitchFamily="18" charset="0"/>
              </a:rPr>
              <a:t>1. Kiến thức:</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Trẻ biết đặc điểm và tác dụng của đồng hồ, biết chức năng của các chữ số và các kim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Nhận biết giờ đúng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chơi, luật chơi của các trò chơi.</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2. Kĩ năng:</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tạo giờ đúng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Rèn luyện kỹ năng quan sát, chú ý, ghi nhớ có chủ định.</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Kỹ năng làm việc theo nhóm. </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3. Thái độ: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Giáo dục trẻ biết quý trọng và tiết kiệm thời gian. Có ý thức thực hiện đúng giờ giấc trong sinh hoạt hàng ngày.</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Hứng thú, tích cực tham gia các hoạt động.</a:t>
            </a:r>
            <a:endParaRPr lang="en-US" sz="2400" cap="none" spc="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4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35"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1500"/>
                                        <p:tgtEl>
                                          <p:spTgt spid="5"/>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B5EA-B336-40D9-B192-CBE891F00516}"/>
              </a:ext>
            </a:extLst>
          </p:cNvPr>
          <p:cNvSpPr>
            <a:spLocks noGrp="1"/>
          </p:cNvSpPr>
          <p:nvPr>
            <p:ph type="title"/>
          </p:nvPr>
        </p:nvSpPr>
        <p:spPr/>
        <p:txBody>
          <a:bodyPr/>
          <a:lstStyle/>
          <a:p>
            <a:endParaRPr lang="en-US"/>
          </a:p>
        </p:txBody>
      </p:sp>
      <p:pic>
        <p:nvPicPr>
          <p:cNvPr id="8" name="Ngõ 638 Đường Ngô Gia Tự 72">
            <a:hlinkClick r:id="" action="ppaction://media"/>
            <a:extLst>
              <a:ext uri="{FF2B5EF4-FFF2-40B4-BE49-F238E27FC236}">
                <a16:creationId xmlns:a16="http://schemas.microsoft.com/office/drawing/2014/main" id="{5401F79D-F1EA-4FFF-81E4-7BCE87C028D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0" name="Picture 2" descr="Hình nền Đồng Hồ Báo Thức Sáng Tạo Màu Hồng Nền đơn Giản, Hồng, Sáng Tạo,  Đồng Hồ Báo Thức Vector để tải xuống miễn phí">
            <a:extLst>
              <a:ext uri="{FF2B5EF4-FFF2-40B4-BE49-F238E27FC236}">
                <a16:creationId xmlns:a16="http://schemas.microsoft.com/office/drawing/2014/main" id="{F076E021-98A0-4ADE-B0A3-1A3EA2DF9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C20EE6-38AE-498C-B407-AB005321EDCB}"/>
              </a:ext>
            </a:extLst>
          </p:cNvPr>
          <p:cNvSpPr txBox="1"/>
          <p:nvPr/>
        </p:nvSpPr>
        <p:spPr>
          <a:xfrm>
            <a:off x="301840" y="1825625"/>
            <a:ext cx="10191565" cy="2677656"/>
          </a:xfrm>
          <a:prstGeom prst="rect">
            <a:avLst/>
          </a:prstGeom>
          <a:noFill/>
        </p:spPr>
        <p:txBody>
          <a:bodyPr wrap="square">
            <a:spAutoFit/>
          </a:bodyPr>
          <a:lstStyle/>
          <a:p>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cô:</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PowerPoint</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+ 1 chiếc đồng hồ mô hình to cô đeo trên người để chỉnh giờ.</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en-US" sz="2800">
                <a:solidFill>
                  <a:schemeClr val="accent6">
                    <a:lumMod val="75000"/>
                  </a:schemeClr>
                </a:solidFill>
                <a:latin typeface="Times New Roman" panose="02020603050405020304" pitchFamily="18" charset="0"/>
                <a:cs typeface="Times New Roman" panose="02020603050405020304" pitchFamily="18" charset="0"/>
              </a:rPr>
              <a:t>+</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a:t>
            </a:r>
            <a:r>
              <a:rPr lang="en-US" sz="2800">
                <a:solidFill>
                  <a:schemeClr val="accent6">
                    <a:lumMod val="75000"/>
                  </a:schemeClr>
                </a:solidFill>
                <a:latin typeface="Times New Roman" panose="02020603050405020304" pitchFamily="18" charset="0"/>
                <a:cs typeface="Times New Roman" panose="02020603050405020304" pitchFamily="18" charset="0"/>
              </a:rPr>
              <a:t>M</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ột số hình đồng hồ cho trẻ chơi</a:t>
            </a:r>
            <a:br>
              <a:rPr lang="vi-VN" sz="2800">
                <a:latin typeface="Times New Roman" panose="02020603050405020304" pitchFamily="18" charset="0"/>
                <a:cs typeface="Times New Roman" panose="02020603050405020304" pitchFamily="18" charset="0"/>
              </a:rPr>
            </a:br>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trẻ:</a:t>
            </a:r>
            <a:br>
              <a:rPr lang="vi-VN" sz="2800" b="1">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Mỗi trẻ có 1 chiếc đồng hồ tự tạo có các kim quay được.</a:t>
            </a:r>
            <a:endParaRPr lang="en-US" sz="28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F502A75-50E1-46A9-94A1-1E3538C9C383}"/>
              </a:ext>
            </a:extLst>
          </p:cNvPr>
          <p:cNvSpPr/>
          <p:nvPr/>
        </p:nvSpPr>
        <p:spPr>
          <a:xfrm>
            <a:off x="4898395" y="566241"/>
            <a:ext cx="2395207" cy="707886"/>
          </a:xfrm>
          <a:prstGeom prst="rect">
            <a:avLst/>
          </a:prstGeom>
          <a:noFill/>
        </p:spPr>
        <p:txBody>
          <a:bodyPr wrap="none" lIns="91440" tIns="45720" rIns="91440" bIns="45720">
            <a:spAutoFit/>
          </a:bodyPr>
          <a:lstStyle/>
          <a:p>
            <a:pPr algn="ctr"/>
            <a:r>
              <a:rPr lang="vi-VN" sz="4000" b="1" i="0">
                <a:solidFill>
                  <a:schemeClr val="accent2">
                    <a:lumMod val="75000"/>
                  </a:schemeClr>
                </a:solidFill>
                <a:effectLst/>
                <a:latin typeface="Times New Roman" panose="02020603050405020304" pitchFamily="18" charset="0"/>
                <a:cs typeface="Times New Roman" panose="02020603050405020304" pitchFamily="18" charset="0"/>
              </a:rPr>
              <a:t>Chuẩn bị:</a:t>
            </a:r>
            <a:endParaRPr lang="en-US" sz="4000" b="0" cap="none" spc="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77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7" fill="hold"/>
                                        <p:tgtEl>
                                          <p:spTgt spid="8"/>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1000"/>
                                        <p:tgtEl>
                                          <p:spTgt spid="7"/>
                                        </p:tgtEl>
                                      </p:cBhvr>
                                    </p:animEffect>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anim calcmode="lin" valueType="num">
                                      <p:cBhvr>
                                        <p:cTn id="13" dur="1500" fill="hold"/>
                                        <p:tgtEl>
                                          <p:spTgt spid="9"/>
                                        </p:tgtEl>
                                        <p:attrNameLst>
                                          <p:attrName>ppt_x</p:attrName>
                                        </p:attrNameLst>
                                      </p:cBhvr>
                                      <p:tavLst>
                                        <p:tav tm="0">
                                          <p:val>
                                            <p:strVal val="#ppt_x"/>
                                          </p:val>
                                        </p:tav>
                                        <p:tav tm="100000">
                                          <p:val>
                                            <p:strVal val="#ppt_x"/>
                                          </p:val>
                                        </p:tav>
                                      </p:tavLst>
                                    </p:anim>
                                    <p:anim calcmode="lin" valueType="num">
                                      <p:cBhvr>
                                        <p:cTn id="14"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C968-6651-4B69-A369-21567535D42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B7CCA1-10FA-4BD0-9AA0-A5CA13AC84C0}"/>
              </a:ext>
            </a:extLst>
          </p:cNvPr>
          <p:cNvSpPr>
            <a:spLocks noGrp="1"/>
          </p:cNvSpPr>
          <p:nvPr>
            <p:ph type="subTitle" idx="1"/>
          </p:nvPr>
        </p:nvSpPr>
        <p:spPr/>
        <p:txBody>
          <a:bodyPr/>
          <a:lstStyle/>
          <a:p>
            <a:endParaRPr lang="en-US"/>
          </a:p>
        </p:txBody>
      </p:sp>
      <p:pic>
        <p:nvPicPr>
          <p:cNvPr id="4" name="LQVT Dạy trẻ cách xem đồng hồ, xem giờ đúng - cô giáo Hà Trang - Trường MN Chim Én">
            <a:hlinkClick r:id="" action="ppaction://media"/>
            <a:extLst>
              <a:ext uri="{FF2B5EF4-FFF2-40B4-BE49-F238E27FC236}">
                <a16:creationId xmlns:a16="http://schemas.microsoft.com/office/drawing/2014/main" id="{1C73B2A1-5AB4-4E35-8B91-22E7CFF822D1}"/>
              </a:ext>
            </a:extLst>
          </p:cNvPr>
          <p:cNvPicPr>
            <a:picLocks noChangeAspect="1"/>
          </p:cNvPicPr>
          <p:nvPr>
            <a:videoFile r:link="rId1"/>
            <p:extLst>
              <p:ext uri="{DAA4B4D4-6D71-4841-9C94-3DE7FCFB9230}">
                <p14:media xmlns:p14="http://schemas.microsoft.com/office/powerpoint/2010/main" r:embed="rId2">
                  <p14:trim st="25425" end="14997"/>
                </p14:media>
              </p:ext>
            </p:extLst>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06D70B8-969E-4BB1-A8F7-207FAC150308}"/>
              </a:ext>
            </a:extLst>
          </p:cNvPr>
          <p:cNvPicPr>
            <a:picLocks noChangeAspect="1"/>
          </p:cNvPicPr>
          <p:nvPr/>
        </p:nvPicPr>
        <p:blipFill>
          <a:blip r:embed="rId5"/>
          <a:stretch>
            <a:fillRect/>
          </a:stretch>
        </p:blipFill>
        <p:spPr>
          <a:xfrm>
            <a:off x="-1" y="-1"/>
            <a:ext cx="1322773" cy="1322773"/>
          </a:xfrm>
          <a:prstGeom prst="rect">
            <a:avLst/>
          </a:prstGeom>
        </p:spPr>
      </p:pic>
    </p:spTree>
    <p:extLst>
      <p:ext uri="{BB962C8B-B14F-4D97-AF65-F5344CB8AC3E}">
        <p14:creationId xmlns:p14="http://schemas.microsoft.com/office/powerpoint/2010/main" val="13315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 presetClass="mediacall" presetSubtype="0" fill="hold" nodeType="withEffect">
                                  <p:stCondLst>
                                    <p:cond delay="0"/>
                                  </p:stCondLst>
                                  <p:childTnLst>
                                    <p:cmd type="call" cmd="playFrom(0.0)">
                                      <p:cBhvr>
                                        <p:cTn id="8" dur="56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50BF-7F2D-409B-A9F1-96003FDDA215}"/>
              </a:ext>
            </a:extLst>
          </p:cNvPr>
          <p:cNvSpPr>
            <a:spLocks noGrp="1"/>
          </p:cNvSpPr>
          <p:nvPr>
            <p:ph type="title"/>
          </p:nvPr>
        </p:nvSpPr>
        <p:spPr/>
        <p:txBody>
          <a:bodyPr/>
          <a:lstStyle/>
          <a:p>
            <a:endParaRPr lang="en-US"/>
          </a:p>
        </p:txBody>
      </p:sp>
      <p:pic>
        <p:nvPicPr>
          <p:cNvPr id="5" name="Ngõ 638 Đường Ngô Gia Tự 73">
            <a:hlinkClick r:id="" action="ppaction://media"/>
            <a:extLst>
              <a:ext uri="{FF2B5EF4-FFF2-40B4-BE49-F238E27FC236}">
                <a16:creationId xmlns:a16="http://schemas.microsoft.com/office/drawing/2014/main" id="{B4396624-4022-4FE8-BB7F-6EFA53D9A74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2" name="Picture 4" descr="99+ Hình nền Slide chuyên nghiệp">
            <a:extLst>
              <a:ext uri="{FF2B5EF4-FFF2-40B4-BE49-F238E27FC236}">
                <a16:creationId xmlns:a16="http://schemas.microsoft.com/office/drawing/2014/main" id="{7FA9AD94-5F48-4C27-910A-98C1566F5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F8E325-154E-4112-9BC8-876CAC85F4F2}"/>
              </a:ext>
            </a:extLst>
          </p:cNvPr>
          <p:cNvSpPr/>
          <p:nvPr/>
        </p:nvSpPr>
        <p:spPr>
          <a:xfrm>
            <a:off x="1660124" y="1415971"/>
            <a:ext cx="4653936" cy="2585323"/>
          </a:xfrm>
          <a:prstGeom prst="rect">
            <a:avLst/>
          </a:prstGeom>
          <a:noFill/>
        </p:spPr>
        <p:txBody>
          <a:bodyPr wrap="square" lIns="91440" tIns="45720" rIns="91440" bIns="45720">
            <a:spAutoFit/>
          </a:bodyPr>
          <a:lstStyle/>
          <a:p>
            <a:pPr algn="ctr"/>
            <a:r>
              <a:rPr lang="en-US" sz="5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Hẹn gặp lại các con vào giờ học lần sau!</a:t>
            </a:r>
          </a:p>
        </p:txBody>
      </p:sp>
    </p:spTree>
    <p:extLst>
      <p:ext uri="{BB962C8B-B14F-4D97-AF65-F5344CB8AC3E}">
        <p14:creationId xmlns:p14="http://schemas.microsoft.com/office/powerpoint/2010/main" val="32075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0"/>
                                        <p:tgtEl>
                                          <p:spTgt spid="4"/>
                                        </p:tgtEl>
                                      </p:cBhvr>
                                    </p:animEffect>
                                  </p:childTnLst>
                                </p:cTn>
                              </p:par>
                              <p:par>
                                <p:cTn id="8" presetID="1" presetClass="mediacall" presetSubtype="0" fill="hold" nodeType="withEffect">
                                  <p:stCondLst>
                                    <p:cond delay="0"/>
                                  </p:stCondLst>
                                  <p:childTnLst>
                                    <p:cmd type="call" cmd="playFrom(0.0)">
                                      <p:cBhvr>
                                        <p:cTn id="9" dur="11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260</Words>
  <Application>Microsoft Office PowerPoint</Application>
  <PresentationFormat>Widescreen</PresentationFormat>
  <Paragraphs>11</Paragraphs>
  <Slides>5</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Thanh</dc:creator>
  <cp:lastModifiedBy>12A1.25.Nguyễn Thành Nam</cp:lastModifiedBy>
  <cp:revision>7</cp:revision>
  <dcterms:created xsi:type="dcterms:W3CDTF">2022-05-17T11:29:47Z</dcterms:created>
  <dcterms:modified xsi:type="dcterms:W3CDTF">2022-06-06T12:37:56Z</dcterms:modified>
</cp:coreProperties>
</file>