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20" r:id="rId4"/>
    <p:sldMasterId id="2147483732" r:id="rId5"/>
    <p:sldMasterId id="2147483744" r:id="rId6"/>
    <p:sldMasterId id="2147483756" r:id="rId7"/>
    <p:sldMasterId id="2147483768" r:id="rId8"/>
  </p:sldMasterIdLst>
  <p:notesMasterIdLst>
    <p:notesMasterId r:id="rId37"/>
  </p:notesMasterIdLst>
  <p:sldIdLst>
    <p:sldId id="259" r:id="rId9"/>
    <p:sldId id="328" r:id="rId10"/>
    <p:sldId id="292" r:id="rId11"/>
    <p:sldId id="293" r:id="rId12"/>
    <p:sldId id="294" r:id="rId13"/>
    <p:sldId id="300" r:id="rId14"/>
    <p:sldId id="319" r:id="rId15"/>
    <p:sldId id="296" r:id="rId16"/>
    <p:sldId id="297" r:id="rId17"/>
    <p:sldId id="298" r:id="rId18"/>
    <p:sldId id="303" r:id="rId19"/>
    <p:sldId id="304" r:id="rId20"/>
    <p:sldId id="305" r:id="rId21"/>
    <p:sldId id="306" r:id="rId22"/>
    <p:sldId id="308" r:id="rId23"/>
    <p:sldId id="310" r:id="rId24"/>
    <p:sldId id="316" r:id="rId25"/>
    <p:sldId id="317" r:id="rId26"/>
    <p:sldId id="321" r:id="rId27"/>
    <p:sldId id="322" r:id="rId28"/>
    <p:sldId id="323" r:id="rId29"/>
    <p:sldId id="324" r:id="rId30"/>
    <p:sldId id="325" r:id="rId31"/>
    <p:sldId id="326" r:id="rId32"/>
    <p:sldId id="313" r:id="rId33"/>
    <p:sldId id="327" r:id="rId34"/>
    <p:sldId id="312"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BC62D"/>
    <a:srgbClr val="BC4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192BE-D9C8-4629-BFB5-65CFC175B4DF}" type="datetimeFigureOut">
              <a:rPr lang="en-US" smtClean="0"/>
              <a:t>6/6/2022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993FD-1D81-458B-9821-9061D09B6024}" type="slidenum">
              <a:rPr lang="en-US" smtClean="0"/>
              <a:t>‹#›</a:t>
            </a:fld>
            <a:endParaRPr lang="en-US"/>
          </a:p>
        </p:txBody>
      </p:sp>
    </p:spTree>
    <p:extLst>
      <p:ext uri="{BB962C8B-B14F-4D97-AF65-F5344CB8AC3E}">
        <p14:creationId xmlns:p14="http://schemas.microsoft.com/office/powerpoint/2010/main" val="404647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eaLnBrk="0" fontAlgn="base" hangingPunct="0">
              <a:spcBef>
                <a:spcPct val="0"/>
              </a:spcBef>
              <a:spcAft>
                <a:spcPct val="0"/>
              </a:spcAft>
              <a:defRPr/>
            </a:pPr>
            <a:fld id="{39AD698A-D66C-4FA1-BBD8-F72AE9E6E751}" type="slidenum">
              <a:rPr lang="zh-CN" altLang="en-US" smtClean="0">
                <a:solidFill>
                  <a:prstClr val="black"/>
                </a:solidFill>
                <a:ea typeface="微软雅黑" panose="020B0503020204020204" pitchFamily="34" charset="-122"/>
              </a:rPr>
              <a:pPr eaLnBrk="0" fontAlgn="base" hangingPunct="0">
                <a:spcBef>
                  <a:spcPct val="0"/>
                </a:spcBef>
                <a:spcAft>
                  <a:spcPct val="0"/>
                </a:spcAft>
                <a:defRPr/>
              </a:pPr>
              <a:t>1</a:t>
            </a:fld>
            <a:endParaRPr lang="zh-CN" altLang="en-US">
              <a:solidFill>
                <a:prstClr val="black"/>
              </a:solidFill>
              <a:ea typeface="微软雅黑" panose="020B0503020204020204" pitchFamily="34" charset="-122"/>
            </a:endParaRPr>
          </a:p>
        </p:txBody>
      </p:sp>
    </p:spTree>
    <p:extLst>
      <p:ext uri="{BB962C8B-B14F-4D97-AF65-F5344CB8AC3E}">
        <p14:creationId xmlns:p14="http://schemas.microsoft.com/office/powerpoint/2010/main" val="28117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C9E3-74A4-401E-ABB9-C8454ED12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1612C34-93AB-47C4-AEA3-8C565ABB1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8839B2-F9AA-4DCF-A048-FA61A235C208}"/>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BF86324D-C02E-40B2-9CB5-BAA871D25D1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0448C1E-DE65-4CE1-B625-F2A25AEBE7A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14950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08EB-BE52-4FC1-9959-2E5683D3BC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DD489DA-DBB6-4EFC-9DE9-A8A6E92A6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2E56FC-8BFA-4759-99DA-3AC54E245755}"/>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9C62EBF-AEAE-40E3-A2CC-97320A4C561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17B655F-2D1C-4ED2-81E7-1082C2B7BA53}"/>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6720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E9B227-D368-4C93-AD53-475416FF6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54DE5A7-D414-4864-A1DB-DCC52A5BE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218C284-1BDB-4665-825D-FE7EDD8DFBE2}"/>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4726A2AD-02A0-408A-AB7E-A9058986814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8B18727A-DAFD-4F47-9F21-A5F6D80D9BD1}"/>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92065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047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851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326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841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88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90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68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25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AD1EF-1969-4DA4-A422-18C5AB7577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F3A120C-5FDF-4A05-869B-FD85E652B9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6FE088-FE45-4C47-BE07-B866964041B6}"/>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7F479AB-78BB-4243-A7A1-33CC7FC648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E33D4F7-68A3-4CE4-A75C-1D1FA840ABDF}"/>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8621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85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112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311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531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408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919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515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398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363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21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B6B-0CF8-4FCF-8D6E-C06FC9485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A6800D7-E30E-44A5-9712-690D25650A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BA789-BD69-4DFA-96C9-7202B6AF31C8}"/>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1EF961C9-43CB-47CA-8580-CD8C846EE04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DCD5DAD-B49A-4512-8326-3688D8E8C069}"/>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57260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38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152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071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732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96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542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30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263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822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719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8115-BF7D-49D6-9DFE-39DC6F5640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8FC2EC7-7791-498C-AAAD-1CA0E4E89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DDB958D-D9C8-4C6B-88E4-9EE90C8C6E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D6C527-77AB-49A1-96FC-15DEB9A7E3D9}"/>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06A2F998-C5E6-4399-9371-F20FD4F96C1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5710A41-77BB-426D-B208-33B5A2D8C9DD}"/>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9104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031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13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537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6401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605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6305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0052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2557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92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37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DB23-F353-4173-B072-E7080A06BEF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151BBF3-AA72-4885-A683-875615BFA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6D2BE1-302D-4898-87E1-5BDB88DA5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7CA47B4-6933-457E-A5BB-C5D7A6C89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BED800-792D-4789-BCCB-9977654F75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41D1516-7208-4C03-B9D2-8E425FE03B36}"/>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6842B897-3B0B-429C-B111-E380902BC80C}"/>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3D5A36F3-82CA-4072-AE3A-5B482112191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108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409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016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6736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080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2136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2233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DD22EF-6B0D-41DE-9FAA-1E01E60BE6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9941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C32E8-450D-4F2C-A6F3-2332308C79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747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915E6-495B-426D-B6A4-54C6047EE1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0850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17CA26-157F-419C-8781-E818631B9C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724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AACEB-6208-4A82-8E30-B80757F2A1E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2CCAA17-BF6B-4BFB-B46E-897C71373BE0}"/>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45BD0087-79CE-4905-AE38-9010C8BAA95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A8D4E4A-09F7-4845-A69D-36F6E0ED50A8}"/>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34729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B85C0F-E764-44DA-90D1-3ED944C28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610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024008-DB90-4E85-B92A-57A272BAC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014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EEDF593-79BC-495F-AD7E-50534752C9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589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B3545C-E834-4EFB-8E49-283114BE6A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383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F6BD0D-7FEC-4DF9-9103-8631575591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487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EE2AA8-0CE6-4E2C-96BD-78F29C64BD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0932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74913A-0577-452B-988D-0302D8332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191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593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2050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53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86368-4EBC-49B8-9ACF-AC258BDA246F}"/>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88BA7B0B-1BC7-466C-8D80-09075C8D24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D8556606-8D13-4E91-902B-2F288D446DB3}"/>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113364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3086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417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33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4261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446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035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80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62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573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907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1724-FA3E-4BC4-B21A-1886F64E2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A523F76-0B69-45DA-B665-C289A5D9C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1A49F03-C276-4B81-88AB-8D2C3070D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676EE-7F0B-4DCF-854A-540889B9CE55}"/>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7DD24E93-7206-4A24-84CC-D69F61C85994}"/>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C2C4E065-C3B6-43D1-A9DD-474C09DC87F0}"/>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556017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729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090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10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894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4658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9706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112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843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29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A024-56D9-4BC4-B044-C80E050ED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023B4A-F865-4486-A1A4-6107A7607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1DF3CF5-48E6-4360-BF6B-EF2BCBEFF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E6C3A-9097-4CE7-BADC-8F829362882A}"/>
              </a:ext>
            </a:extLst>
          </p:cNvPr>
          <p:cNvSpPr>
            <a:spLocks noGrp="1"/>
          </p:cNvSpPr>
          <p:nvPr>
            <p:ph type="dt" sz="half" idx="10"/>
          </p:nvPr>
        </p:nvSpPr>
        <p:spPr/>
        <p:txBody>
          <a:body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487D2C3-3508-4EEB-93A9-1F55A669097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D96C5E89-4C8B-46F9-A19B-643858670BB2}"/>
              </a:ext>
            </a:extLst>
          </p:cNvPr>
          <p:cNvSpPr>
            <a:spLocks noGrp="1"/>
          </p:cNvSpPr>
          <p:nvPr>
            <p:ph type="sldNum" sz="quarter" idx="12"/>
          </p:nvPr>
        </p:nvSpPr>
        <p:spPr/>
        <p:txBody>
          <a:body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2337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DAA96-1DEF-40D9-8A3C-D1E8C79E9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A7C38D-65E1-44C3-9026-40989DBE9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3B82FC-BB98-4016-83AD-F1F59927F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A9852-394B-43E0-A28D-019658513A2D}" type="datetimeFigureOut">
              <a:rPr lang="vi-VN" smtClean="0">
                <a:solidFill>
                  <a:prstClr val="black">
                    <a:tint val="75000"/>
                  </a:prstClr>
                </a:solidFill>
              </a:rPr>
              <a:pPr/>
              <a:t>06/06/2022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8EE15C0-F435-47D8-A068-1C3B0D3D9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8F08B7A-8BB0-4A75-828E-F750F7BCC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E77E2-894A-44E8-BD63-FD67ABD54CC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84877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2F78F-D0CD-4D18-8A2C-6752CA014422}"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AD9E0-3E32-47FF-9608-EC96EC362A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1059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5746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042229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27865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D0E372-EF0B-4273-8C95-6DF4B0C64F0A}"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6521600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767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7493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62.xml"/><Relationship Id="rId1" Type="http://schemas.openxmlformats.org/officeDocument/2006/relationships/tags" Target="../tags/tag9.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8.jpg"/><Relationship Id="rId2" Type="http://schemas.openxmlformats.org/officeDocument/2006/relationships/slideLayout" Target="../slideLayouts/slideLayout73.xml"/><Relationship Id="rId1" Type="http://schemas.openxmlformats.org/officeDocument/2006/relationships/tags" Target="../tags/tag1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21.jfif"/><Relationship Id="rId3" Type="http://schemas.openxmlformats.org/officeDocument/2006/relationships/image" Target="../media/image17.png"/><Relationship Id="rId7" Type="http://schemas.openxmlformats.org/officeDocument/2006/relationships/image" Target="../media/image9.jpg"/><Relationship Id="rId2" Type="http://schemas.openxmlformats.org/officeDocument/2006/relationships/slideLayout" Target="../slideLayouts/slideLayout29.xml"/><Relationship Id="rId1" Type="http://schemas.openxmlformats.org/officeDocument/2006/relationships/tags" Target="../tags/tag17.xml"/><Relationship Id="rId6" Type="http://schemas.openxmlformats.org/officeDocument/2006/relationships/image" Target="../media/image20.svg"/><Relationship Id="rId11" Type="http://schemas.openxmlformats.org/officeDocument/2006/relationships/image" Target="../media/image11.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18.svg"/><Relationship Id="rId9" Type="http://schemas.openxmlformats.org/officeDocument/2006/relationships/image" Target="../media/image13.jpg"/></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9" Type="http://schemas.openxmlformats.org/officeDocument/2006/relationships/image" Target="../media/image11.png"/><Relationship Id="rId3" Type="http://schemas.openxmlformats.org/officeDocument/2006/relationships/image" Target="../media/image22.png"/><Relationship Id="rId21" Type="http://schemas.openxmlformats.org/officeDocument/2006/relationships/image" Target="../media/image40.png"/><Relationship Id="rId34" Type="http://schemas.openxmlformats.org/officeDocument/2006/relationships/image" Target="../media/image53.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svg"/><Relationship Id="rId2" Type="http://schemas.openxmlformats.org/officeDocument/2006/relationships/slideLayout" Target="../slideLayouts/slideLayout84.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tags" Target="../tags/tag18.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51.svg"/><Relationship Id="rId37" Type="http://schemas.openxmlformats.org/officeDocument/2006/relationships/image" Target="../media/image56.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36" Type="http://schemas.openxmlformats.org/officeDocument/2006/relationships/image" Target="../media/image55.sv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 Id="rId35"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9" Type="http://schemas.openxmlformats.org/officeDocument/2006/relationships/image" Target="../media/image11.png"/><Relationship Id="rId3" Type="http://schemas.openxmlformats.org/officeDocument/2006/relationships/image" Target="../media/image22.png"/><Relationship Id="rId21" Type="http://schemas.openxmlformats.org/officeDocument/2006/relationships/image" Target="../media/image40.png"/><Relationship Id="rId34" Type="http://schemas.openxmlformats.org/officeDocument/2006/relationships/image" Target="../media/image53.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svg"/><Relationship Id="rId2" Type="http://schemas.openxmlformats.org/officeDocument/2006/relationships/slideLayout" Target="../slideLayouts/slideLayout29.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tags" Target="../tags/tag20.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51.svg"/><Relationship Id="rId37" Type="http://schemas.openxmlformats.org/officeDocument/2006/relationships/image" Target="../media/image56.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36" Type="http://schemas.openxmlformats.org/officeDocument/2006/relationships/image" Target="../media/image55.sv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 Id="rId35"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9" Type="http://schemas.openxmlformats.org/officeDocument/2006/relationships/image" Target="../media/image11.png"/><Relationship Id="rId3" Type="http://schemas.openxmlformats.org/officeDocument/2006/relationships/image" Target="../media/image22.png"/><Relationship Id="rId21" Type="http://schemas.openxmlformats.org/officeDocument/2006/relationships/image" Target="../media/image40.png"/><Relationship Id="rId34" Type="http://schemas.openxmlformats.org/officeDocument/2006/relationships/image" Target="../media/image53.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svg"/><Relationship Id="rId2" Type="http://schemas.openxmlformats.org/officeDocument/2006/relationships/slideLayout" Target="../slideLayouts/slideLayout29.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tags" Target="../tags/tag23.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51.svg"/><Relationship Id="rId37" Type="http://schemas.openxmlformats.org/officeDocument/2006/relationships/image" Target="../media/image56.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36" Type="http://schemas.openxmlformats.org/officeDocument/2006/relationships/image" Target="../media/image55.sv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 Id="rId35"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29.xml"/><Relationship Id="rId1" Type="http://schemas.openxmlformats.org/officeDocument/2006/relationships/tags" Target="../tags/tag2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0.xml"/><Relationship Id="rId1" Type="http://schemas.openxmlformats.org/officeDocument/2006/relationships/tags" Target="../tags/tag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51.xml"/><Relationship Id="rId1" Type="http://schemas.openxmlformats.org/officeDocument/2006/relationships/tags" Target="../tags/tag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466"/>
            <a:ext cx="12192000" cy="6858000"/>
          </a:xfrm>
          <a:prstGeom prst="rect">
            <a:avLst/>
          </a:prstGeom>
        </p:spPr>
      </p:pic>
      <p:sp>
        <p:nvSpPr>
          <p:cNvPr id="21" name="TextBox 20">
            <a:extLst>
              <a:ext uri="{FF2B5EF4-FFF2-40B4-BE49-F238E27FC236}">
                <a16:creationId xmlns:a16="http://schemas.microsoft.com/office/drawing/2014/main" id="{43746504-02BC-489D-AADA-2ECEEEC3F437}"/>
              </a:ext>
            </a:extLst>
          </p:cNvPr>
          <p:cNvSpPr txBox="1"/>
          <p:nvPr/>
        </p:nvSpPr>
        <p:spPr>
          <a:xfrm>
            <a:off x="2792567" y="1110939"/>
            <a:ext cx="6606862" cy="369332"/>
          </a:xfrm>
          <a:prstGeom prst="rect">
            <a:avLst/>
          </a:prstGeom>
          <a:noFill/>
        </p:spPr>
        <p:txBody>
          <a:bodyPr wrap="square" rtlCol="0">
            <a:spAutoFit/>
          </a:bodyPr>
          <a:lstStyle/>
          <a:p>
            <a:pPr algn="ctr"/>
            <a:r>
              <a:rPr lang="en-US" b="1" dirty="0">
                <a:solidFill>
                  <a:srgbClr val="C00000"/>
                </a:solidFill>
              </a:rPr>
              <a:t>ỦY BAN NHÂN DÂN QUẬN LONG BIÊN</a:t>
            </a:r>
          </a:p>
        </p:txBody>
      </p:sp>
      <p:sp>
        <p:nvSpPr>
          <p:cNvPr id="22" name="TextBox 21">
            <a:extLst>
              <a:ext uri="{FF2B5EF4-FFF2-40B4-BE49-F238E27FC236}">
                <a16:creationId xmlns:a16="http://schemas.microsoft.com/office/drawing/2014/main" id="{C144F489-6BF7-49BE-B0F8-C45B535DC948}"/>
              </a:ext>
            </a:extLst>
          </p:cNvPr>
          <p:cNvSpPr txBox="1"/>
          <p:nvPr/>
        </p:nvSpPr>
        <p:spPr>
          <a:xfrm>
            <a:off x="2792567" y="1344361"/>
            <a:ext cx="6606862" cy="369332"/>
          </a:xfrm>
          <a:prstGeom prst="rect">
            <a:avLst/>
          </a:prstGeom>
          <a:noFill/>
        </p:spPr>
        <p:txBody>
          <a:bodyPr wrap="square" rtlCol="0">
            <a:spAutoFit/>
          </a:bodyPr>
          <a:lstStyle/>
          <a:p>
            <a:pPr algn="ctr"/>
            <a:r>
              <a:rPr lang="en-US" b="1" dirty="0">
                <a:solidFill>
                  <a:srgbClr val="C00000"/>
                </a:solidFill>
              </a:rPr>
              <a:t>TRƯỜNG MẦM NON THẠCH CẦU</a:t>
            </a:r>
          </a:p>
        </p:txBody>
      </p:sp>
      <p:sp>
        <p:nvSpPr>
          <p:cNvPr id="23" name="TextBox 22">
            <a:extLst>
              <a:ext uri="{FF2B5EF4-FFF2-40B4-BE49-F238E27FC236}">
                <a16:creationId xmlns:a16="http://schemas.microsoft.com/office/drawing/2014/main" id="{2252FBFC-B116-495E-A065-44A0BFEB7C39}"/>
              </a:ext>
            </a:extLst>
          </p:cNvPr>
          <p:cNvSpPr txBox="1"/>
          <p:nvPr/>
        </p:nvSpPr>
        <p:spPr>
          <a:xfrm>
            <a:off x="855133" y="3105585"/>
            <a:ext cx="10369455" cy="738664"/>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ĐỀ TÀI: THƠ BÓ HOA TẶNG CÔ</a:t>
            </a:r>
            <a:endParaRPr lang="vi-VN" sz="2800" b="1" dirty="0">
              <a:solidFill>
                <a:srgbClr val="C0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EB22AF6-8E79-4BED-AC0B-2621BBFB2A83}"/>
              </a:ext>
            </a:extLst>
          </p:cNvPr>
          <p:cNvSpPr/>
          <p:nvPr/>
        </p:nvSpPr>
        <p:spPr>
          <a:xfrm>
            <a:off x="2580238" y="2520809"/>
            <a:ext cx="6970162" cy="584775"/>
          </a:xfrm>
          <a:prstGeom prst="rect">
            <a:avLst/>
          </a:prstGeom>
          <a:noFill/>
        </p:spPr>
        <p:txBody>
          <a:bodyPr wrap="square" lIns="91440" tIns="45720" rIns="91440" bIns="45720">
            <a:spAutoFit/>
          </a:bodyPr>
          <a:lstStyle/>
          <a:p>
            <a:pPr algn="ctr"/>
            <a:r>
              <a:rPr lang="en-US" sz="3200" b="1">
                <a:ln w="0"/>
                <a:solidFill>
                  <a:srgbClr val="0066FF"/>
                </a:solidFill>
                <a:effectLst>
                  <a:outerShdw blurRad="38100" dist="25400" dir="5400000" algn="ctr" rotWithShape="0">
                    <a:srgbClr val="6E747A">
                      <a:alpha val="43000"/>
                    </a:srgbClr>
                  </a:outerShdw>
                </a:effectLst>
              </a:rPr>
              <a:t>LĨNH VỰC PHÁT TRIỂN NGÔN NGỮ</a:t>
            </a:r>
            <a:endParaRPr lang="en-US" sz="3200" b="1" dirty="0">
              <a:ln w="0"/>
              <a:solidFill>
                <a:srgbClr val="0066FF"/>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id="{3AA1AEAA-A75E-4E0D-9916-FD1EEED8E42A}"/>
              </a:ext>
            </a:extLst>
          </p:cNvPr>
          <p:cNvSpPr txBox="1"/>
          <p:nvPr/>
        </p:nvSpPr>
        <p:spPr>
          <a:xfrm>
            <a:off x="5812325" y="4454305"/>
            <a:ext cx="5497384" cy="369332"/>
          </a:xfrm>
          <a:prstGeom prst="rect">
            <a:avLst/>
          </a:prstGeom>
          <a:noFill/>
        </p:spPr>
        <p:txBody>
          <a:bodyPr wrap="square" rtlCol="0">
            <a:spAutoFit/>
          </a:bodyPr>
          <a:lstStyle/>
          <a:p>
            <a:pPr algn="ctr"/>
            <a:r>
              <a:rPr lang="en-US" b="1" dirty="0" err="1">
                <a:solidFill>
                  <a:prstClr val="black"/>
                </a:solidFill>
                <a:latin typeface="Times New Roman" panose="02020603050405020304" pitchFamily="18" charset="0"/>
                <a:cs typeface="Times New Roman" panose="02020603050405020304" pitchFamily="18" charset="0"/>
              </a:rPr>
              <a:t>Giáo</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viên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hiện:Nguyễn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Thị</a:t>
            </a:r>
            <a:r>
              <a:rPr lang="en-US" b="1" dirty="0">
                <a:solidFill>
                  <a:prstClr val="black"/>
                </a:solidFill>
                <a:latin typeface="Times New Roman" panose="02020603050405020304" pitchFamily="18" charset="0"/>
                <a:cs typeface="Times New Roman" panose="02020603050405020304" pitchFamily="18" charset="0"/>
              </a:rPr>
              <a:t> Kim Chi</a:t>
            </a:r>
          </a:p>
        </p:txBody>
      </p:sp>
      <p:sp>
        <p:nvSpPr>
          <p:cNvPr id="12" name="TextBox 11">
            <a:extLst>
              <a:ext uri="{FF2B5EF4-FFF2-40B4-BE49-F238E27FC236}">
                <a16:creationId xmlns:a16="http://schemas.microsoft.com/office/drawing/2014/main" id="{3AA1AEAA-A75E-4E0D-9916-FD1EEED8E42A}"/>
              </a:ext>
            </a:extLst>
          </p:cNvPr>
          <p:cNvSpPr txBox="1"/>
          <p:nvPr/>
        </p:nvSpPr>
        <p:spPr>
          <a:xfrm>
            <a:off x="2915216" y="3837968"/>
            <a:ext cx="6327273" cy="461665"/>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Lứa tuổi: 5-6 tuổ</a:t>
            </a:r>
            <a:r>
              <a:rPr lang="en-US" sz="2000" b="1">
                <a:solidFill>
                  <a:srgbClr val="0070C0"/>
                </a:solidFill>
                <a:latin typeface="Times New Roman" panose="02020603050405020304" pitchFamily="18" charset="0"/>
                <a:cs typeface="Times New Roman" panose="02020603050405020304" pitchFamily="18" charset="0"/>
              </a:rPr>
              <a:t>i</a:t>
            </a:r>
            <a:endParaRPr lang="en-US" sz="2000" b="1"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DDB83BA-EB3D-6384-5C98-462296AAF9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6508" y="1713692"/>
            <a:ext cx="1267691" cy="652445"/>
          </a:xfrm>
          <a:prstGeom prst="rect">
            <a:avLst/>
          </a:prstGeom>
        </p:spPr>
      </p:pic>
    </p:spTree>
    <p:custDataLst>
      <p:tags r:id="rId1"/>
    </p:custDataLst>
    <p:extLst>
      <p:ext uri="{BB962C8B-B14F-4D97-AF65-F5344CB8AC3E}">
        <p14:creationId xmlns:p14="http://schemas.microsoft.com/office/powerpoint/2010/main" val="3485874759"/>
      </p:ext>
    </p:extLst>
  </p:cSld>
  <p:clrMapOvr>
    <a:masterClrMapping/>
  </p:clrMapOvr>
  <p:transition spd="slow" advTm="2835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133600" y="83820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sz="3600" b="1">
                <a:solidFill>
                  <a:srgbClr val="FFFFFF"/>
                </a:solidFill>
                <a:latin typeface="Times New Roman" panose="02020603050405020304" pitchFamily="18" charset="0"/>
                <a:cs typeface="Times New Roman" panose="02020603050405020304" pitchFamily="18" charset="0"/>
              </a:rPr>
              <a:t>Tim tím hoa bìm bìm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3929"/>
          </a:xfrm>
          <a:prstGeom prst="rect">
            <a:avLst/>
          </a:prstGeom>
        </p:spPr>
      </p:pic>
      <p:sp>
        <p:nvSpPr>
          <p:cNvPr id="4" name="TextBox 3"/>
          <p:cNvSpPr txBox="1"/>
          <p:nvPr/>
        </p:nvSpPr>
        <p:spPr>
          <a:xfrm>
            <a:off x="3340729" y="5142368"/>
            <a:ext cx="5350598"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Tim tím hoa bìm bìm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169435851"/>
      </p:ext>
    </p:extLst>
  </p:cSld>
  <p:clrMapOvr>
    <a:masterClrMapping/>
  </p:clrMapOvr>
  <mc:AlternateContent xmlns:mc="http://schemas.openxmlformats.org/markup-compatibility/2006" xmlns:p14="http://schemas.microsoft.com/office/powerpoint/2010/main">
    <mc:Choice Requires="p14">
      <p:transition spd="slow" p14:dur="2000" advTm="6015"/>
    </mc:Choice>
    <mc:Fallback xmlns="">
      <p:transition spd="slow" advTm="601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49789" y="606581"/>
            <a:ext cx="5133315"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Dây tơ hồng em cuốn</a:t>
            </a:r>
          </a:p>
          <a:p>
            <a:pPr algn="ctr"/>
            <a:r>
              <a:rPr lang="en-US" sz="3600" b="1">
                <a:solidFill>
                  <a:srgbClr val="FF0000"/>
                </a:solidFill>
                <a:latin typeface="Times New Roman" panose="02020603050405020304" pitchFamily="18" charset="0"/>
                <a:cs typeface="Times New Roman" panose="02020603050405020304" pitchFamily="18" charset="0"/>
              </a:rPr>
              <a:t>Thành một bó vừa xinh</a:t>
            </a:r>
          </a:p>
        </p:txBody>
      </p:sp>
      <p:pic>
        <p:nvPicPr>
          <p:cNvPr id="5" name="Picture 4"/>
          <p:cNvPicPr>
            <a:picLocks noChangeAspect="1"/>
          </p:cNvPicPr>
          <p:nvPr/>
        </p:nvPicPr>
        <p:blipFill>
          <a:blip r:embed="rId4"/>
          <a:stretch>
            <a:fillRect/>
          </a:stretch>
        </p:blipFill>
        <p:spPr>
          <a:xfrm>
            <a:off x="90264" y="0"/>
            <a:ext cx="658425" cy="658425"/>
          </a:xfrm>
          <a:prstGeom prst="rect">
            <a:avLst/>
          </a:prstGeom>
        </p:spPr>
      </p:pic>
    </p:spTree>
    <p:custDataLst>
      <p:tags r:id="rId1"/>
    </p:custDataLst>
    <p:extLst>
      <p:ext uri="{BB962C8B-B14F-4D97-AF65-F5344CB8AC3E}">
        <p14:creationId xmlns:p14="http://schemas.microsoft.com/office/powerpoint/2010/main" val="2120172357"/>
      </p:ext>
    </p:extLst>
  </p:cSld>
  <p:clrMapOvr>
    <a:masterClrMapping/>
  </p:clrMapOvr>
  <mc:AlternateContent xmlns:mc="http://schemas.openxmlformats.org/markup-compatibility/2006" xmlns:p14="http://schemas.microsoft.com/office/powerpoint/2010/main">
    <mc:Choice Requires="p14">
      <p:transition spd="slow" p14:dur="2000" advTm="5890"/>
    </mc:Choice>
    <mc:Fallback xmlns="">
      <p:transition spd="slow" advTm="5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860079" y="5830432"/>
            <a:ext cx="5359651" cy="959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a:t>
            </a:r>
          </a:p>
        </p:txBody>
      </p:sp>
      <p:sp>
        <p:nvSpPr>
          <p:cNvPr id="4" name="TextBox 3"/>
          <p:cNvSpPr txBox="1"/>
          <p:nvPr/>
        </p:nvSpPr>
        <p:spPr>
          <a:xfrm>
            <a:off x="1131683" y="5780782"/>
            <a:ext cx="5214796" cy="1077218"/>
          </a:xfrm>
          <a:prstGeom prst="rect">
            <a:avLst/>
          </a:prstGeom>
          <a:noFill/>
        </p:spPr>
        <p:txBody>
          <a:bodyPr wrap="squar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Sao em hồi hộp thế</a:t>
            </a:r>
          </a:p>
          <a:p>
            <a:pPr algn="ctr"/>
            <a:r>
              <a:rPr lang="en-US" sz="3200">
                <a:solidFill>
                  <a:srgbClr val="FF0000"/>
                </a:solidFill>
                <a:latin typeface="Times New Roman" panose="02020603050405020304" pitchFamily="18" charset="0"/>
                <a:cs typeface="Times New Roman" panose="02020603050405020304" pitchFamily="18" charset="0"/>
              </a:rPr>
              <a:t>Chẳng nói được câu nào</a:t>
            </a:r>
          </a:p>
        </p:txBody>
      </p:sp>
      <p:pic>
        <p:nvPicPr>
          <p:cNvPr id="6" name="Picture 5"/>
          <p:cNvPicPr>
            <a:picLocks noChangeAspect="1"/>
          </p:cNvPicPr>
          <p:nvPr/>
        </p:nvPicPr>
        <p:blipFill>
          <a:blip r:embed="rId4"/>
          <a:stretch>
            <a:fillRect/>
          </a:stretch>
        </p:blipFill>
        <p:spPr>
          <a:xfrm>
            <a:off x="90264" y="66876"/>
            <a:ext cx="658425" cy="658425"/>
          </a:xfrm>
          <a:prstGeom prst="rect">
            <a:avLst/>
          </a:prstGeom>
        </p:spPr>
      </p:pic>
    </p:spTree>
    <p:custDataLst>
      <p:tags r:id="rId1"/>
    </p:custDataLst>
    <p:extLst>
      <p:ext uri="{BB962C8B-B14F-4D97-AF65-F5344CB8AC3E}">
        <p14:creationId xmlns:p14="http://schemas.microsoft.com/office/powerpoint/2010/main" val="2671032054"/>
      </p:ext>
    </p:extLst>
  </p:cSld>
  <p:clrMapOvr>
    <a:masterClrMapping/>
  </p:clrMapOvr>
  <mc:AlternateContent xmlns:mc="http://schemas.openxmlformats.org/markup-compatibility/2006" xmlns:p14="http://schemas.microsoft.com/office/powerpoint/2010/main">
    <mc:Choice Requires="p14">
      <p:transition spd="slow" p14:dur="2000" advTm="6177"/>
    </mc:Choice>
    <mc:Fallback xmlns="">
      <p:transition spd="slow" advTm="61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80642" cy="1665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0162" y="259956"/>
            <a:ext cx="4110273" cy="1815882"/>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cô thân thiết sao</a:t>
            </a:r>
          </a:p>
          <a:p>
            <a:pPr algn="ctr"/>
            <a:r>
              <a:rPr lang="en-US" sz="2800" b="1">
                <a:solidFill>
                  <a:srgbClr val="FF0000"/>
                </a:solidFill>
                <a:latin typeface="Times New Roman" panose="02020603050405020304" pitchFamily="18" charset="0"/>
                <a:cs typeface="Times New Roman" panose="02020603050405020304" pitchFamily="18" charset="0"/>
              </a:rPr>
              <a:t>Vòng tay cô dịu quá</a:t>
            </a:r>
          </a:p>
          <a:p>
            <a:pPr algn="ctr"/>
            <a:r>
              <a:rPr lang="en-US" sz="2800" b="1">
                <a:solidFill>
                  <a:srgbClr val="FF0000"/>
                </a:solidFill>
                <a:latin typeface="Times New Roman" panose="02020603050405020304" pitchFamily="18" charset="0"/>
                <a:cs typeface="Times New Roman" panose="02020603050405020304" pitchFamily="18" charset="0"/>
              </a:rPr>
              <a:t>Có phải hoa nói hộ </a:t>
            </a:r>
          </a:p>
          <a:p>
            <a:pPr algn="ctr"/>
            <a:r>
              <a:rPr lang="en-US" sz="2800" b="1">
                <a:solidFill>
                  <a:srgbClr val="FF0000"/>
                </a:solidFill>
                <a:latin typeface="Times New Roman" panose="02020603050405020304" pitchFamily="18" charset="0"/>
                <a:cs typeface="Times New Roman" panose="02020603050405020304" pitchFamily="18" charset="0"/>
              </a:rPr>
              <a:t>Cho lòng em xôn xao</a:t>
            </a: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38263" y="-31745"/>
            <a:ext cx="658425" cy="658425"/>
          </a:xfrm>
          <a:prstGeom prst="rect">
            <a:avLst/>
          </a:prstGeom>
        </p:spPr>
      </p:pic>
    </p:spTree>
    <p:custDataLst>
      <p:tags r:id="rId1"/>
    </p:custDataLst>
    <p:extLst>
      <p:ext uri="{BB962C8B-B14F-4D97-AF65-F5344CB8AC3E}">
        <p14:creationId xmlns:p14="http://schemas.microsoft.com/office/powerpoint/2010/main" val="998628791"/>
      </p:ext>
    </p:extLst>
  </p:cSld>
  <p:clrMapOvr>
    <a:masterClrMapping/>
  </p:clrMapOvr>
  <mc:AlternateContent xmlns:mc="http://schemas.openxmlformats.org/markup-compatibility/2006" xmlns:p14="http://schemas.microsoft.com/office/powerpoint/2010/main">
    <mc:Choice Requires="p14">
      <p:transition spd="slow" p14:dur="2000" advTm="11892"/>
    </mc:Choice>
    <mc:Fallback xmlns="">
      <p:transition spd="slow" advTm="11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35374" cy="1139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37858" y="427444"/>
            <a:ext cx="4110273"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Ôi chùm hoa bé nhỏ</a:t>
            </a:r>
          </a:p>
          <a:p>
            <a:pPr algn="ctr"/>
            <a:r>
              <a:rPr lang="en-US" sz="2800" b="1">
                <a:solidFill>
                  <a:srgbClr val="FF0000"/>
                </a:solidFill>
                <a:latin typeface="Times New Roman" panose="02020603050405020304" pitchFamily="18" charset="0"/>
                <a:cs typeface="Times New Roman" panose="02020603050405020304" pitchFamily="18" charset="0"/>
              </a:rPr>
              <a:t>Của đồng quê ngọt ngào</a:t>
            </a: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5765" y="5765"/>
            <a:ext cx="658425" cy="658425"/>
          </a:xfrm>
          <a:prstGeom prst="rect">
            <a:avLst/>
          </a:prstGeom>
        </p:spPr>
      </p:pic>
    </p:spTree>
    <p:custDataLst>
      <p:tags r:id="rId1"/>
    </p:custDataLst>
    <p:extLst>
      <p:ext uri="{BB962C8B-B14F-4D97-AF65-F5344CB8AC3E}">
        <p14:creationId xmlns:p14="http://schemas.microsoft.com/office/powerpoint/2010/main" val="3777169391"/>
      </p:ext>
    </p:extLst>
  </p:cSld>
  <p:clrMapOvr>
    <a:masterClrMapping/>
  </p:clrMapOvr>
  <mc:AlternateContent xmlns:mc="http://schemas.openxmlformats.org/markup-compatibility/2006" xmlns:p14="http://schemas.microsoft.com/office/powerpoint/2010/main">
    <mc:Choice Requires="p14">
      <p:transition spd="slow" p14:dur="2000" advTm="6951"/>
    </mc:Choice>
    <mc:Fallback xmlns="">
      <p:transition spd="slow" advTm="6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4" name="TextBox 3"/>
          <p:cNvSpPr txBox="1"/>
          <p:nvPr/>
        </p:nvSpPr>
        <p:spPr>
          <a:xfrm>
            <a:off x="2308631" y="2239079"/>
            <a:ext cx="7804087" cy="2123658"/>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Bây  giờ, cô cháu mình cùng tìm hiểu nội dung bài thơ qua một số câu hỏi nhé!</a:t>
            </a:r>
          </a:p>
        </p:txBody>
      </p:sp>
      <p:pic>
        <p:nvPicPr>
          <p:cNvPr id="3" name="Picture 2"/>
          <p:cNvPicPr>
            <a:picLocks noChangeAspect="1"/>
          </p:cNvPicPr>
          <p:nvPr/>
        </p:nvPicPr>
        <p:blipFill>
          <a:blip r:embed="rId4"/>
          <a:stretch>
            <a:fillRect/>
          </a:stretch>
        </p:blipFill>
        <p:spPr>
          <a:xfrm>
            <a:off x="81210" y="66876"/>
            <a:ext cx="658425" cy="658425"/>
          </a:xfrm>
          <a:prstGeom prst="rect">
            <a:avLst/>
          </a:prstGeom>
        </p:spPr>
      </p:pic>
    </p:spTree>
    <p:custDataLst>
      <p:tags r:id="rId1"/>
    </p:custDataLst>
    <p:extLst>
      <p:ext uri="{BB962C8B-B14F-4D97-AF65-F5344CB8AC3E}">
        <p14:creationId xmlns:p14="http://schemas.microsoft.com/office/powerpoint/2010/main" val="2424092197"/>
      </p:ext>
    </p:extLst>
  </p:cSld>
  <p:clrMapOvr>
    <a:masterClrMapping/>
  </p:clrMapOvr>
  <mc:AlternateContent xmlns:mc="http://schemas.openxmlformats.org/markup-compatibility/2006" xmlns:p14="http://schemas.microsoft.com/office/powerpoint/2010/main">
    <mc:Choice Requires="p14">
      <p:transition spd="slow" p14:dur="2000" advTm="12403"/>
    </mc:Choice>
    <mc:Fallback xmlns="">
      <p:transition spd="slow" advTm="124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3" name="TextBox 2"/>
          <p:cNvSpPr txBox="1"/>
          <p:nvPr/>
        </p:nvSpPr>
        <p:spPr>
          <a:xfrm>
            <a:off x="2417275" y="99589"/>
            <a:ext cx="7804087" cy="1446550"/>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Cô vừa đọc cho các con nghe bài thơ gì? Do ai sáng tác?</a:t>
            </a:r>
          </a:p>
        </p:txBody>
      </p:sp>
      <p:sp>
        <p:nvSpPr>
          <p:cNvPr id="4" name="TextBox 3"/>
          <p:cNvSpPr txBox="1"/>
          <p:nvPr/>
        </p:nvSpPr>
        <p:spPr>
          <a:xfrm>
            <a:off x="2417273" y="2003689"/>
            <a:ext cx="7804087" cy="769441"/>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Bài thơ: Bó hoa tặng cô</a:t>
            </a:r>
          </a:p>
        </p:txBody>
      </p:sp>
      <p:sp>
        <p:nvSpPr>
          <p:cNvPr id="5" name="TextBox 4"/>
          <p:cNvSpPr txBox="1"/>
          <p:nvPr/>
        </p:nvSpPr>
        <p:spPr>
          <a:xfrm>
            <a:off x="2417273" y="2773130"/>
            <a:ext cx="7804087" cy="769441"/>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Tác giả: Ngô Quân Miện</a:t>
            </a:r>
          </a:p>
        </p:txBody>
      </p:sp>
      <p:pic>
        <p:nvPicPr>
          <p:cNvPr id="7" name="Picture 6"/>
          <p:cNvPicPr>
            <a:picLocks noChangeAspect="1"/>
          </p:cNvPicPr>
          <p:nvPr/>
        </p:nvPicPr>
        <p:blipFill>
          <a:blip r:embed="rId4"/>
          <a:stretch>
            <a:fillRect/>
          </a:stretch>
        </p:blipFill>
        <p:spPr>
          <a:xfrm>
            <a:off x="221000" y="11720"/>
            <a:ext cx="658425" cy="658425"/>
          </a:xfrm>
          <a:prstGeom prst="rect">
            <a:avLst/>
          </a:prstGeom>
        </p:spPr>
      </p:pic>
    </p:spTree>
    <p:custDataLst>
      <p:tags r:id="rId1"/>
    </p:custDataLst>
    <p:extLst>
      <p:ext uri="{BB962C8B-B14F-4D97-AF65-F5344CB8AC3E}">
        <p14:creationId xmlns:p14="http://schemas.microsoft.com/office/powerpoint/2010/main" val="3673479549"/>
      </p:ext>
    </p:extLst>
  </p:cSld>
  <p:clrMapOvr>
    <a:masterClrMapping/>
  </p:clrMapOvr>
  <mc:AlternateContent xmlns:mc="http://schemas.openxmlformats.org/markup-compatibility/2006" xmlns:p14="http://schemas.microsoft.com/office/powerpoint/2010/main">
    <mc:Choice Requires="p14">
      <p:transition spd="slow" p14:dur="2000" advTm="15899"/>
    </mc:Choice>
    <mc:Fallback xmlns="">
      <p:transition spd="slow" advTm="158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112" y="575124"/>
            <a:ext cx="5979551" cy="5707753"/>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54750" y="5019495"/>
            <a:ext cx="1823195" cy="1582635"/>
          </a:xfrm>
          <a:prstGeom prst="rect">
            <a:avLst/>
          </a:prstGeom>
        </p:spPr>
      </p:pic>
      <p:sp>
        <p:nvSpPr>
          <p:cNvPr id="13" name="TextBox 12"/>
          <p:cNvSpPr txBox="1"/>
          <p:nvPr/>
        </p:nvSpPr>
        <p:spPr>
          <a:xfrm>
            <a:off x="1122629" y="1792585"/>
            <a:ext cx="4590107" cy="2800767"/>
          </a:xfrm>
          <a:prstGeom prst="rect">
            <a:avLst/>
          </a:prstGeom>
          <a:noFill/>
        </p:spPr>
        <p:txBody>
          <a:bodyPr wrap="square" rtlCol="0">
            <a:spAutoFit/>
          </a:bodyPr>
          <a:lstStyle/>
          <a:p>
            <a:pPr algn="ctr"/>
            <a:r>
              <a:rPr lang="en-US" sz="4400" b="1">
                <a:solidFill>
                  <a:srgbClr val="00B050"/>
                </a:solidFill>
                <a:latin typeface="Times New Roman" panose="02020603050405020304" pitchFamily="18" charset="0"/>
                <a:cs typeface="Times New Roman" panose="02020603050405020304" pitchFamily="18" charset="0"/>
              </a:rPr>
              <a:t>Trong bài thơ, ngày 8/3 bạn nhỏ muốn tặng gì cho cô?</a:t>
            </a:r>
          </a:p>
        </p:txBody>
      </p:sp>
      <p:sp>
        <p:nvSpPr>
          <p:cNvPr id="15" name="Rounded Rectangle 14"/>
          <p:cNvSpPr/>
          <p:nvPr/>
        </p:nvSpPr>
        <p:spPr>
          <a:xfrm>
            <a:off x="6681457" y="742385"/>
            <a:ext cx="5214796" cy="5305330"/>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559490339"/>
      </p:ext>
    </p:extLst>
  </p:cSld>
  <p:clrMapOvr>
    <a:masterClrMapping/>
  </p:clrMapOvr>
  <mc:AlternateContent xmlns:mc="http://schemas.openxmlformats.org/markup-compatibility/2006" xmlns:p14="http://schemas.microsoft.com/office/powerpoint/2010/main">
    <mc:Choice Requires="p14">
      <p:transition spd="slow" p14:dur="2000" advTm="20585"/>
    </mc:Choice>
    <mc:Fallback xmlns="">
      <p:transition spd="slow" advTm="205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456" y="479834"/>
            <a:ext cx="5060020" cy="5567882"/>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55800" y="4248080"/>
            <a:ext cx="1823195" cy="1582635"/>
          </a:xfrm>
          <a:prstGeom prst="rect">
            <a:avLst/>
          </a:prstGeom>
        </p:spPr>
      </p:pic>
      <p:sp>
        <p:nvSpPr>
          <p:cNvPr id="13" name="TextBox 12"/>
          <p:cNvSpPr txBox="1"/>
          <p:nvPr/>
        </p:nvSpPr>
        <p:spPr>
          <a:xfrm>
            <a:off x="488888" y="1948500"/>
            <a:ext cx="4590107" cy="1446550"/>
          </a:xfrm>
          <a:prstGeom prst="rect">
            <a:avLst/>
          </a:prstGeom>
          <a:noFill/>
        </p:spPr>
        <p:txBody>
          <a:bodyPr wrap="square" rtlCol="0">
            <a:spAutoFit/>
          </a:bodyPr>
          <a:lstStyle/>
          <a:p>
            <a:pPr algn="ctr"/>
            <a:r>
              <a:rPr lang="en-US" sz="4400" b="1">
                <a:solidFill>
                  <a:srgbClr val="00B050"/>
                </a:solidFill>
                <a:latin typeface="Times New Roman" panose="02020603050405020304" pitchFamily="18" charset="0"/>
                <a:cs typeface="Times New Roman" panose="02020603050405020304" pitchFamily="18" charset="0"/>
              </a:rPr>
              <a:t>Bó hoa của bé có những hoa gì?</a:t>
            </a:r>
          </a:p>
        </p:txBody>
      </p:sp>
      <p:sp>
        <p:nvSpPr>
          <p:cNvPr id="15" name="Rounded Rectangle 14"/>
          <p:cNvSpPr/>
          <p:nvPr/>
        </p:nvSpPr>
        <p:spPr>
          <a:xfrm>
            <a:off x="5467427" y="479834"/>
            <a:ext cx="3305380" cy="2670772"/>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5467425" y="3304517"/>
            <a:ext cx="3305381" cy="2743199"/>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8886618" y="3395050"/>
            <a:ext cx="3136386" cy="2652666"/>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4" descr="untitl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6618" y="479834"/>
            <a:ext cx="3152597" cy="2580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272048091"/>
      </p:ext>
    </p:extLst>
  </p:cSld>
  <p:clrMapOvr>
    <a:masterClrMapping/>
  </p:clrMapOvr>
  <mc:AlternateContent xmlns:mc="http://schemas.openxmlformats.org/markup-compatibility/2006" xmlns:p14="http://schemas.microsoft.com/office/powerpoint/2010/main">
    <mc:Choice Requires="p14">
      <p:transition spd="slow" p14:dur="2000" advTm="22321"/>
    </mc:Choice>
    <mc:Fallback xmlns="">
      <p:transition spd="slow" advTm="22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a:solidFill>
                  <a:srgbClr val="00B050"/>
                </a:solidFill>
                <a:latin typeface="Times New Roman" panose="02020603050405020304" pitchFamily="18" charset="0"/>
                <a:cs typeface="Times New Roman" panose="02020603050405020304" pitchFamily="18" charset="0"/>
              </a:rPr>
              <a:t>Các bé tặng hoa và nói gì với cô?</a:t>
            </a:r>
          </a:p>
        </p:txBody>
      </p:sp>
      <p:pic>
        <p:nvPicPr>
          <p:cNvPr id="26" name="Picture 2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2675228830"/>
      </p:ext>
    </p:extLst>
  </p:cSld>
  <p:clrMapOvr>
    <a:masterClrMapping/>
  </p:clrMapOvr>
  <mc:AlternateContent xmlns:mc="http://schemas.openxmlformats.org/markup-compatibility/2006" xmlns:p14="http://schemas.microsoft.com/office/powerpoint/2010/main">
    <mc:Choice Requires="p14">
      <p:transition spd="slow" p14:dur="2000" advTm="7378"/>
    </mc:Choice>
    <mc:Fallback xmlns="">
      <p:transition spd="slow" advTm="7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 hat 83ok">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220"/>
          </a:xfrm>
        </p:spPr>
      </p:pic>
    </p:spTree>
    <p:extLst>
      <p:ext uri="{BB962C8B-B14F-4D97-AF65-F5344CB8AC3E}">
        <p14:creationId xmlns:p14="http://schemas.microsoft.com/office/powerpoint/2010/main" val="26464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860079" y="5830432"/>
            <a:ext cx="5359651" cy="9596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Sa</a:t>
            </a:r>
          </a:p>
        </p:txBody>
      </p:sp>
      <p:sp>
        <p:nvSpPr>
          <p:cNvPr id="4" name="TextBox 3"/>
          <p:cNvSpPr txBox="1"/>
          <p:nvPr/>
        </p:nvSpPr>
        <p:spPr>
          <a:xfrm>
            <a:off x="1131683" y="5780782"/>
            <a:ext cx="5214796" cy="1077218"/>
          </a:xfrm>
          <a:prstGeom prst="rect">
            <a:avLst/>
          </a:prstGeom>
          <a:noFill/>
        </p:spPr>
        <p:txBody>
          <a:bodyPr wrap="squar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Sao em hồi hộp thế</a:t>
            </a:r>
          </a:p>
          <a:p>
            <a:pPr algn="ctr"/>
            <a:r>
              <a:rPr lang="en-US" sz="3200">
                <a:solidFill>
                  <a:srgbClr val="FF0000"/>
                </a:solidFill>
                <a:latin typeface="Times New Roman" panose="02020603050405020304" pitchFamily="18" charset="0"/>
                <a:cs typeface="Times New Roman" panose="02020603050405020304" pitchFamily="18" charset="0"/>
              </a:rPr>
              <a:t>Chẳng nói được câu nào</a:t>
            </a:r>
          </a:p>
        </p:txBody>
      </p:sp>
      <p:pic>
        <p:nvPicPr>
          <p:cNvPr id="5" name="Picture 4"/>
          <p:cNvPicPr>
            <a:picLocks noChangeAspect="1"/>
          </p:cNvPicPr>
          <p:nvPr/>
        </p:nvPicPr>
        <p:blipFill>
          <a:blip r:embed="rId4"/>
          <a:stretch>
            <a:fillRect/>
          </a:stretch>
        </p:blipFill>
        <p:spPr>
          <a:xfrm>
            <a:off x="0" y="66876"/>
            <a:ext cx="658425" cy="658425"/>
          </a:xfrm>
          <a:prstGeom prst="rect">
            <a:avLst/>
          </a:prstGeom>
        </p:spPr>
      </p:pic>
    </p:spTree>
    <p:custDataLst>
      <p:tags r:id="rId1"/>
    </p:custDataLst>
    <p:extLst>
      <p:ext uri="{BB962C8B-B14F-4D97-AF65-F5344CB8AC3E}">
        <p14:creationId xmlns:p14="http://schemas.microsoft.com/office/powerpoint/2010/main" val="3655098075"/>
      </p:ext>
    </p:extLst>
  </p:cSld>
  <p:clrMapOvr>
    <a:masterClrMapping/>
  </p:clrMapOvr>
  <mc:AlternateContent xmlns:mc="http://schemas.openxmlformats.org/markup-compatibility/2006" xmlns:p14="http://schemas.microsoft.com/office/powerpoint/2010/main">
    <mc:Choice Requires="p14">
      <p:transition spd="slow" p14:dur="2000" advTm="7800"/>
    </mc:Choice>
    <mc:Fallback xmlns="">
      <p:transition spd="slow" advTm="7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a:solidFill>
                  <a:srgbClr val="00B050"/>
                </a:solidFill>
                <a:latin typeface="Times New Roman" panose="02020603050405020304" pitchFamily="18" charset="0"/>
                <a:cs typeface="Times New Roman" panose="02020603050405020304" pitchFamily="18" charset="0"/>
              </a:rPr>
              <a:t>Bé bồi hồi và nhờ ai nói hộ lòng mình?</a:t>
            </a:r>
          </a:p>
        </p:txBody>
      </p:sp>
      <p:pic>
        <p:nvPicPr>
          <p:cNvPr id="25" name="Picture 24"/>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4139122335"/>
      </p:ext>
    </p:extLst>
  </p:cSld>
  <p:clrMapOvr>
    <a:masterClrMapping/>
  </p:clrMapOvr>
  <mc:AlternateContent xmlns:mc="http://schemas.openxmlformats.org/markup-compatibility/2006" xmlns:p14="http://schemas.microsoft.com/office/powerpoint/2010/main">
    <mc:Choice Requires="p14">
      <p:transition spd="slow" p14:dur="2000" advTm="6973"/>
    </mc:Choice>
    <mc:Fallback xmlns="">
      <p:transition spd="slow" advTm="69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80642" cy="1665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20162" y="259956"/>
            <a:ext cx="4110273" cy="1815882"/>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Lời cô thân thiết sao</a:t>
            </a:r>
          </a:p>
          <a:p>
            <a:pPr algn="ctr"/>
            <a:r>
              <a:rPr lang="en-US" sz="2800" b="1">
                <a:solidFill>
                  <a:srgbClr val="FF0000"/>
                </a:solidFill>
                <a:latin typeface="Times New Roman" panose="02020603050405020304" pitchFamily="18" charset="0"/>
                <a:cs typeface="Times New Roman" panose="02020603050405020304" pitchFamily="18" charset="0"/>
              </a:rPr>
              <a:t>Vòng tay cô dịu quá</a:t>
            </a:r>
          </a:p>
          <a:p>
            <a:pPr algn="ctr"/>
            <a:r>
              <a:rPr lang="en-US" sz="2800" b="1">
                <a:solidFill>
                  <a:srgbClr val="FF0000"/>
                </a:solidFill>
                <a:latin typeface="Times New Roman" panose="02020603050405020304" pitchFamily="18" charset="0"/>
                <a:cs typeface="Times New Roman" panose="02020603050405020304" pitchFamily="18" charset="0"/>
              </a:rPr>
              <a:t>Có phải hoa nói hộ </a:t>
            </a:r>
          </a:p>
          <a:p>
            <a:pPr algn="ctr"/>
            <a:r>
              <a:rPr lang="en-US" sz="2800" b="1">
                <a:solidFill>
                  <a:srgbClr val="FF0000"/>
                </a:solidFill>
                <a:latin typeface="Times New Roman" panose="02020603050405020304" pitchFamily="18" charset="0"/>
                <a:cs typeface="Times New Roman" panose="02020603050405020304" pitchFamily="18" charset="0"/>
              </a:rPr>
              <a:t>Cho lòng em xôn xao</a:t>
            </a: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0" y="5765"/>
            <a:ext cx="658425" cy="658425"/>
          </a:xfrm>
          <a:prstGeom prst="rect">
            <a:avLst/>
          </a:prstGeom>
        </p:spPr>
      </p:pic>
    </p:spTree>
    <p:custDataLst>
      <p:tags r:id="rId1"/>
    </p:custDataLst>
    <p:extLst>
      <p:ext uri="{BB962C8B-B14F-4D97-AF65-F5344CB8AC3E}">
        <p14:creationId xmlns:p14="http://schemas.microsoft.com/office/powerpoint/2010/main" val="624634964"/>
      </p:ext>
    </p:extLst>
  </p:cSld>
  <p:clrMapOvr>
    <a:masterClrMapping/>
  </p:clrMapOvr>
  <mc:AlternateContent xmlns:mc="http://schemas.openxmlformats.org/markup-compatibility/2006" xmlns:p14="http://schemas.microsoft.com/office/powerpoint/2010/main">
    <mc:Choice Requires="p14">
      <p:transition spd="slow" p14:dur="2000" advTm="11797"/>
    </mc:Choice>
    <mc:Fallback xmlns="">
      <p:transition spd="slow" advTm="117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34978" y="334978"/>
            <a:ext cx="4635374" cy="1139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37858" y="427444"/>
            <a:ext cx="4110273"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Ôi chùm hoa bé nhỏ</a:t>
            </a:r>
          </a:p>
          <a:p>
            <a:pPr algn="ctr"/>
            <a:r>
              <a:rPr lang="en-US" sz="2800" b="1">
                <a:solidFill>
                  <a:srgbClr val="FF0000"/>
                </a:solidFill>
                <a:latin typeface="Times New Roman" panose="02020603050405020304" pitchFamily="18" charset="0"/>
                <a:cs typeface="Times New Roman" panose="02020603050405020304" pitchFamily="18" charset="0"/>
              </a:rPr>
              <a:t>Của đồng quê ngọt ngào</a:t>
            </a:r>
          </a:p>
        </p:txBody>
      </p:sp>
      <p:sp>
        <p:nvSpPr>
          <p:cNvPr id="5" name="Rounded Rectangle 4"/>
          <p:cNvSpPr/>
          <p:nvPr/>
        </p:nvSpPr>
        <p:spPr>
          <a:xfrm flipV="1">
            <a:off x="7831246" y="6857999"/>
            <a:ext cx="1330861" cy="45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stretch>
            <a:fillRect/>
          </a:stretch>
        </p:blipFill>
        <p:spPr>
          <a:xfrm>
            <a:off x="0" y="98231"/>
            <a:ext cx="658425" cy="658425"/>
          </a:xfrm>
          <a:prstGeom prst="rect">
            <a:avLst/>
          </a:prstGeom>
        </p:spPr>
      </p:pic>
    </p:spTree>
    <p:custDataLst>
      <p:tags r:id="rId1"/>
    </p:custDataLst>
    <p:extLst>
      <p:ext uri="{BB962C8B-B14F-4D97-AF65-F5344CB8AC3E}">
        <p14:creationId xmlns:p14="http://schemas.microsoft.com/office/powerpoint/2010/main" val="3160001551"/>
      </p:ext>
    </p:extLst>
  </p:cSld>
  <p:clrMapOvr>
    <a:masterClrMapping/>
  </p:clrMapOvr>
  <mc:AlternateContent xmlns:mc="http://schemas.openxmlformats.org/markup-compatibility/2006" xmlns:p14="http://schemas.microsoft.com/office/powerpoint/2010/main">
    <mc:Choice Requires="p14">
      <p:transition spd="slow" p14:dur="2000" advTm="7082"/>
    </mc:Choice>
    <mc:Fallback xmlns="">
      <p:transition spd="slow" advTm="7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1667744" y="931980"/>
            <a:ext cx="9401348" cy="4128907"/>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0413050" y="2417559"/>
            <a:ext cx="472005" cy="472005"/>
          </a:xfrm>
          <a:prstGeom prst="rect">
            <a:avLst/>
          </a:prstGeom>
        </p:spPr>
      </p:pic>
      <p:sp>
        <p:nvSpPr>
          <p:cNvPr id="24" name="TextBox 23"/>
          <p:cNvSpPr txBox="1"/>
          <p:nvPr/>
        </p:nvSpPr>
        <p:spPr>
          <a:xfrm>
            <a:off x="3060071" y="2417558"/>
            <a:ext cx="6618083" cy="1323439"/>
          </a:xfrm>
          <a:prstGeom prst="rect">
            <a:avLst/>
          </a:prstGeom>
          <a:noFill/>
        </p:spPr>
        <p:txBody>
          <a:bodyPr wrap="square" rtlCol="0">
            <a:spAutoFit/>
          </a:bodyPr>
          <a:lstStyle/>
          <a:p>
            <a:pPr algn="ctr"/>
            <a:r>
              <a:rPr lang="en-US" sz="4000" b="1">
                <a:solidFill>
                  <a:srgbClr val="00B050"/>
                </a:solidFill>
                <a:latin typeface="Times New Roman" panose="02020603050405020304" pitchFamily="18" charset="0"/>
                <a:cs typeface="Times New Roman" panose="02020603050405020304" pitchFamily="18" charset="0"/>
              </a:rPr>
              <a:t>Các con có yêu cô giáo của mình không?</a:t>
            </a:r>
          </a:p>
        </p:txBody>
      </p:sp>
      <p:pic>
        <p:nvPicPr>
          <p:cNvPr id="26" name="Picture 2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1985301838"/>
      </p:ext>
    </p:extLst>
  </p:cSld>
  <p:clrMapOvr>
    <a:masterClrMapping/>
  </p:clrMapOvr>
  <mc:AlternateContent xmlns:mc="http://schemas.openxmlformats.org/markup-compatibility/2006" xmlns:p14="http://schemas.microsoft.com/office/powerpoint/2010/main">
    <mc:Choice Requires="p14">
      <p:transition spd="slow" p14:dur="2000" advTm="7162"/>
    </mc:Choice>
    <mc:Fallback xmlns="">
      <p:transition spd="slow" advTm="71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87172" cy="6858001"/>
          </a:xfrm>
          <a:prstGeom prst="rect">
            <a:avLst/>
          </a:prstGeom>
        </p:spPr>
      </p:pic>
      <p:sp>
        <p:nvSpPr>
          <p:cNvPr id="3" name="TextBox 2"/>
          <p:cNvSpPr txBox="1"/>
          <p:nvPr/>
        </p:nvSpPr>
        <p:spPr>
          <a:xfrm>
            <a:off x="1493822" y="1656782"/>
            <a:ext cx="8935769" cy="3170099"/>
          </a:xfrm>
          <a:prstGeom prst="rect">
            <a:avLst/>
          </a:prstGeom>
          <a:noFill/>
        </p:spPr>
        <p:txBody>
          <a:bodyPr wrap="square" rtlCol="0">
            <a:spAutoFit/>
          </a:bodyPr>
          <a:lstStyle/>
          <a:p>
            <a:pPr algn="ctr"/>
            <a:r>
              <a:rPr lang="en-US" sz="4000" b="1">
                <a:solidFill>
                  <a:srgbClr val="7030A0"/>
                </a:solidFill>
                <a:latin typeface="Times New Roman" panose="02020603050405020304" pitchFamily="18" charset="0"/>
                <a:cs typeface="Times New Roman" panose="02020603050405020304" pitchFamily="18" charset="0"/>
              </a:rPr>
              <a:t>Giáo dục: Ngày 8/3 không chỉ là ngày lễ của cô giáo mà còn là ngày lễ của bà, của mẹ, của chị nên chúng mình  phải ngoan ngoãn, học giỏi, nghe lời cô giáo và mọi người các con nhớ chưa?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536030099"/>
      </p:ext>
    </p:extLst>
  </p:cSld>
  <p:clrMapOvr>
    <a:masterClrMapping/>
  </p:clrMapOvr>
  <mc:AlternateContent xmlns:mc="http://schemas.openxmlformats.org/markup-compatibility/2006" xmlns:p14="http://schemas.microsoft.com/office/powerpoint/2010/main">
    <mc:Choice Requires="p14">
      <p:transition spd="slow" p14:dur="2000" advTm="18774"/>
    </mc:Choice>
    <mc:Fallback xmlns="">
      <p:transition spd="slow" advTm="18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76119" y="84607"/>
            <a:ext cx="4562947" cy="830997"/>
          </a:xfrm>
          <a:prstGeom prst="rect">
            <a:avLst/>
          </a:prstGeom>
          <a:noFill/>
        </p:spPr>
        <p:txBody>
          <a:bodyPr wrap="square" rtlCol="0">
            <a:spAutoFit/>
          </a:bodyPr>
          <a:lstStyle/>
          <a:p>
            <a:r>
              <a:rPr lang="en-US" sz="4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Bó hoa tặng cô</a:t>
            </a:r>
          </a:p>
        </p:txBody>
      </p:sp>
      <p:sp>
        <p:nvSpPr>
          <p:cNvPr id="4" name="TextBox 3"/>
          <p:cNvSpPr txBox="1"/>
          <p:nvPr/>
        </p:nvSpPr>
        <p:spPr>
          <a:xfrm>
            <a:off x="6268016" y="915604"/>
            <a:ext cx="4562947" cy="461665"/>
          </a:xfrm>
          <a:prstGeom prst="rect">
            <a:avLst/>
          </a:prstGeom>
          <a:noFill/>
        </p:spPr>
        <p:txBody>
          <a:bodyPr wrap="square" rtlCol="0">
            <a:spAutoFit/>
          </a:bodyPr>
          <a:lstStyle/>
          <a:p>
            <a:r>
              <a:rPr lang="en-US" sz="2400" b="1">
                <a:ln w="12700" cmpd="sng">
                  <a:solidFill>
                    <a:schemeClr val="accent4"/>
                  </a:solidFill>
                  <a:prstDash val="solid"/>
                </a:ln>
                <a:solidFill>
                  <a:schemeClr val="accent4"/>
                </a:solidFill>
                <a:latin typeface="Times New Roman" panose="02020603050405020304" pitchFamily="18" charset="0"/>
                <a:cs typeface="Times New Roman" panose="02020603050405020304" pitchFamily="18" charset="0"/>
              </a:rPr>
              <a:t>Tác giả:  Ngô Quân Miện</a:t>
            </a:r>
          </a:p>
        </p:txBody>
      </p:sp>
      <p:sp>
        <p:nvSpPr>
          <p:cNvPr id="5" name="TextBox 4"/>
          <p:cNvSpPr txBox="1"/>
          <p:nvPr/>
        </p:nvSpPr>
        <p:spPr>
          <a:xfrm>
            <a:off x="852535" y="1377269"/>
            <a:ext cx="4562947" cy="4708981"/>
          </a:xfrm>
          <a:prstGeom prst="rect">
            <a:avLst/>
          </a:prstGeom>
          <a:noFill/>
        </p:spPr>
        <p:txBody>
          <a:bodyPr wrap="square" rtlCol="0">
            <a:spAutoFit/>
          </a:bodyPr>
          <a:lstStyle/>
          <a:p>
            <a:r>
              <a:rPr lang="en-US" sz="3000" b="1">
                <a:solidFill>
                  <a:srgbClr val="FF0000"/>
                </a:solidFill>
                <a:latin typeface="Times New Roman" panose="02020603050405020304" pitchFamily="18" charset="0"/>
                <a:cs typeface="Times New Roman" panose="02020603050405020304" pitchFamily="18" charset="0"/>
              </a:rPr>
              <a:t>Ngày mồng 8 tháng 3</a:t>
            </a:r>
          </a:p>
          <a:p>
            <a:r>
              <a:rPr lang="en-US" sz="3000" b="1">
                <a:solidFill>
                  <a:srgbClr val="FF0000"/>
                </a:solidFill>
                <a:latin typeface="Times New Roman" panose="02020603050405020304" pitchFamily="18" charset="0"/>
                <a:cs typeface="Times New Roman" panose="02020603050405020304" pitchFamily="18" charset="0"/>
              </a:rPr>
              <a:t>Chúng em đi hái</a:t>
            </a:r>
          </a:p>
          <a:p>
            <a:r>
              <a:rPr lang="en-US" sz="3000" b="1">
                <a:solidFill>
                  <a:srgbClr val="FF0000"/>
                </a:solidFill>
                <a:latin typeface="Times New Roman" panose="02020603050405020304" pitchFamily="18" charset="0"/>
                <a:cs typeface="Times New Roman" panose="02020603050405020304" pitchFamily="18" charset="0"/>
              </a:rPr>
              <a:t>Mang về tặng cô giáo</a:t>
            </a:r>
          </a:p>
          <a:p>
            <a:r>
              <a:rPr lang="en-US" sz="3000" b="1">
                <a:solidFill>
                  <a:srgbClr val="FF0000"/>
                </a:solidFill>
                <a:latin typeface="Times New Roman" panose="02020603050405020304" pitchFamily="18" charset="0"/>
                <a:cs typeface="Times New Roman" panose="02020603050405020304" pitchFamily="18" charset="0"/>
              </a:rPr>
              <a:t>Bó hoa của em đây</a:t>
            </a:r>
          </a:p>
          <a:p>
            <a:r>
              <a:rPr lang="en-US" sz="3000" b="1">
                <a:solidFill>
                  <a:srgbClr val="FF0000"/>
                </a:solidFill>
                <a:latin typeface="Times New Roman" panose="02020603050405020304" pitchFamily="18" charset="0"/>
                <a:cs typeface="Times New Roman" panose="02020603050405020304" pitchFamily="18" charset="0"/>
              </a:rPr>
              <a:t>Vàng tươi hoa </a:t>
            </a:r>
          </a:p>
          <a:p>
            <a:r>
              <a:rPr lang="en-US" sz="3000" b="1">
                <a:solidFill>
                  <a:srgbClr val="FF0000"/>
                </a:solidFill>
                <a:latin typeface="Times New Roman" panose="02020603050405020304" pitchFamily="18" charset="0"/>
                <a:cs typeface="Times New Roman" panose="02020603050405020304" pitchFamily="18" charset="0"/>
              </a:rPr>
              <a:t>Hồng hồng hoa</a:t>
            </a:r>
          </a:p>
          <a:p>
            <a:r>
              <a:rPr lang="en-US" sz="3000" b="1">
                <a:solidFill>
                  <a:srgbClr val="FF0000"/>
                </a:solidFill>
                <a:latin typeface="Times New Roman" panose="02020603050405020304" pitchFamily="18" charset="0"/>
                <a:cs typeface="Times New Roman" panose="02020603050405020304" pitchFamily="18" charset="0"/>
              </a:rPr>
              <a:t>Đỏ rực nụ</a:t>
            </a:r>
          </a:p>
          <a:p>
            <a:r>
              <a:rPr lang="en-US" sz="3000" b="1">
                <a:solidFill>
                  <a:srgbClr val="FF0000"/>
                </a:solidFill>
                <a:latin typeface="Times New Roman" panose="02020603050405020304" pitchFamily="18" charset="0"/>
                <a:cs typeface="Times New Roman" panose="02020603050405020304" pitchFamily="18" charset="0"/>
              </a:rPr>
              <a:t>Tim tím hoa</a:t>
            </a:r>
          </a:p>
          <a:p>
            <a:r>
              <a:rPr lang="en-US" sz="3000" b="1">
                <a:solidFill>
                  <a:srgbClr val="FF0000"/>
                </a:solidFill>
                <a:latin typeface="Times New Roman" panose="02020603050405020304" pitchFamily="18" charset="0"/>
                <a:cs typeface="Times New Roman" panose="02020603050405020304" pitchFamily="18" charset="0"/>
              </a:rPr>
              <a:t>Dây tơ hồng em cuốn</a:t>
            </a:r>
          </a:p>
          <a:p>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439382" y="1441153"/>
            <a:ext cx="4562947" cy="4708981"/>
          </a:xfrm>
          <a:prstGeom prst="rect">
            <a:avLst/>
          </a:prstGeom>
          <a:noFill/>
        </p:spPr>
        <p:txBody>
          <a:bodyPr wrap="square" rtlCol="0">
            <a:spAutoFit/>
          </a:bodyPr>
          <a:lstStyle/>
          <a:p>
            <a:r>
              <a:rPr lang="en-US" sz="3000" b="1">
                <a:solidFill>
                  <a:srgbClr val="FF0000"/>
                </a:solidFill>
                <a:latin typeface="Times New Roman" panose="02020603050405020304" pitchFamily="18" charset="0"/>
                <a:cs typeface="Times New Roman" panose="02020603050405020304" pitchFamily="18" charset="0"/>
              </a:rPr>
              <a:t>Thành một bó vừa xinh</a:t>
            </a:r>
          </a:p>
          <a:p>
            <a:r>
              <a:rPr lang="en-US" sz="3000" b="1">
                <a:solidFill>
                  <a:srgbClr val="FF0000"/>
                </a:solidFill>
                <a:latin typeface="Times New Roman" panose="02020603050405020304" pitchFamily="18" charset="0"/>
                <a:cs typeface="Times New Roman" panose="02020603050405020304" pitchFamily="18" charset="0"/>
              </a:rPr>
              <a:t>Sao em hồi hộp thế</a:t>
            </a:r>
          </a:p>
          <a:p>
            <a:r>
              <a:rPr lang="en-US" sz="3000" b="1">
                <a:solidFill>
                  <a:srgbClr val="FF0000"/>
                </a:solidFill>
                <a:latin typeface="Times New Roman" panose="02020603050405020304" pitchFamily="18" charset="0"/>
                <a:cs typeface="Times New Roman" panose="02020603050405020304" pitchFamily="18" charset="0"/>
              </a:rPr>
              <a:t>Chẳng nói được  câu nào</a:t>
            </a:r>
          </a:p>
          <a:p>
            <a:r>
              <a:rPr lang="en-US" sz="3000" b="1">
                <a:solidFill>
                  <a:srgbClr val="FF0000"/>
                </a:solidFill>
                <a:latin typeface="Times New Roman" panose="02020603050405020304" pitchFamily="18" charset="0"/>
                <a:cs typeface="Times New Roman" panose="02020603050405020304" pitchFamily="18" charset="0"/>
              </a:rPr>
              <a:t>Lời cô  thân thiết sao</a:t>
            </a:r>
          </a:p>
          <a:p>
            <a:r>
              <a:rPr lang="en-US" sz="3000" b="1">
                <a:solidFill>
                  <a:srgbClr val="FF0000"/>
                </a:solidFill>
                <a:latin typeface="Times New Roman" panose="02020603050405020304" pitchFamily="18" charset="0"/>
                <a:cs typeface="Times New Roman" panose="02020603050405020304" pitchFamily="18" charset="0"/>
              </a:rPr>
              <a:t>Vòng tay cô dịu quá</a:t>
            </a:r>
          </a:p>
          <a:p>
            <a:r>
              <a:rPr lang="en-US" sz="3000" b="1">
                <a:solidFill>
                  <a:srgbClr val="FF0000"/>
                </a:solidFill>
                <a:latin typeface="Times New Roman" panose="02020603050405020304" pitchFamily="18" charset="0"/>
                <a:cs typeface="Times New Roman" panose="02020603050405020304" pitchFamily="18" charset="0"/>
              </a:rPr>
              <a:t>Có phải hoa nói hộ </a:t>
            </a:r>
          </a:p>
          <a:p>
            <a:r>
              <a:rPr lang="en-US" sz="3000" b="1">
                <a:solidFill>
                  <a:srgbClr val="FF0000"/>
                </a:solidFill>
                <a:latin typeface="Times New Roman" panose="02020603050405020304" pitchFamily="18" charset="0"/>
                <a:cs typeface="Times New Roman" panose="02020603050405020304" pitchFamily="18" charset="0"/>
              </a:rPr>
              <a:t>Cho lòng em xôn xao</a:t>
            </a:r>
          </a:p>
          <a:p>
            <a:r>
              <a:rPr lang="en-US" sz="3000" b="1">
                <a:solidFill>
                  <a:srgbClr val="FF0000"/>
                </a:solidFill>
                <a:latin typeface="Times New Roman" panose="02020603050405020304" pitchFamily="18" charset="0"/>
                <a:cs typeface="Times New Roman" panose="02020603050405020304" pitchFamily="18" charset="0"/>
              </a:rPr>
              <a:t>Ôi chùm hoa bé nhỏ</a:t>
            </a:r>
          </a:p>
          <a:p>
            <a:r>
              <a:rPr lang="en-US" sz="3000" b="1">
                <a:solidFill>
                  <a:srgbClr val="FF0000"/>
                </a:solidFill>
                <a:latin typeface="Times New Roman" panose="02020603050405020304" pitchFamily="18" charset="0"/>
                <a:cs typeface="Times New Roman" panose="02020603050405020304" pitchFamily="18" charset="0"/>
              </a:rPr>
              <a:t>Của đồng quê ngọt ngào</a:t>
            </a:r>
          </a:p>
          <a:p>
            <a:endParaRPr lang="en-US" sz="3000" b="1">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758" y="3249667"/>
            <a:ext cx="662004" cy="413753"/>
          </a:xfrm>
          <a:prstGeom prst="rect">
            <a:avLst/>
          </a:prstGeom>
        </p:spPr>
      </p:pic>
      <p:pic>
        <p:nvPicPr>
          <p:cNvPr id="11" name="Picture 4" descr="untitl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859" y="3796747"/>
            <a:ext cx="748078" cy="420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062" y="4276505"/>
            <a:ext cx="583571" cy="38880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3031849" y="4724272"/>
            <a:ext cx="588263" cy="39248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787" y="1813083"/>
            <a:ext cx="747950" cy="74795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3820962155"/>
      </p:ext>
    </p:extLst>
  </p:cSld>
  <p:clrMapOvr>
    <a:masterClrMapping/>
  </p:clrMapOvr>
  <mc:AlternateContent xmlns:mc="http://schemas.openxmlformats.org/markup-compatibility/2006" xmlns:p14="http://schemas.microsoft.com/office/powerpoint/2010/main">
    <mc:Choice Requires="p14">
      <p:transition spd="slow" p14:dur="2000" advTm="60135"/>
    </mc:Choice>
    <mc:Fallback xmlns="">
      <p:transition spd="slow" advTm="601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barn(inVertical)">
                                      <p:cBhvr>
                                        <p:cTn id="50" dur="500"/>
                                        <p:tgtEl>
                                          <p:spTgt spid="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barn(inVertical)">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inVertical)">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Effect transition="in" filter="barn(inVertical)">
                                      <p:cBhvr>
                                        <p:cTn id="70" dur="500"/>
                                        <p:tgtEl>
                                          <p:spTgt spid="5">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arn(inVertical)">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
                                            <p:txEl>
                                              <p:pRg st="8" end="8"/>
                                            </p:txEl>
                                          </p:spTgt>
                                        </p:tgtEl>
                                        <p:attrNameLst>
                                          <p:attrName>style.visibility</p:attrName>
                                        </p:attrNameLst>
                                      </p:cBhvr>
                                      <p:to>
                                        <p:strVal val="visible"/>
                                      </p:to>
                                    </p:set>
                                    <p:animEffect transition="in" filter="barn(inVertical)">
                                      <p:cBhvr>
                                        <p:cTn id="80" dur="500"/>
                                        <p:tgtEl>
                                          <p:spTgt spid="5">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Effect transition="in" filter="barn(inVertical)">
                                      <p:cBhvr>
                                        <p:cTn id="85" dur="500"/>
                                        <p:tgtEl>
                                          <p:spTgt spid="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6">
                                            <p:txEl>
                                              <p:pRg st="1" end="1"/>
                                            </p:txEl>
                                          </p:spTgt>
                                        </p:tgtEl>
                                        <p:attrNameLst>
                                          <p:attrName>style.visibility</p:attrName>
                                        </p:attrNameLst>
                                      </p:cBhvr>
                                      <p:to>
                                        <p:strVal val="visible"/>
                                      </p:to>
                                    </p:set>
                                    <p:animEffect transition="in" filter="barn(inVertical)">
                                      <p:cBhvr>
                                        <p:cTn id="90" dur="500"/>
                                        <p:tgtEl>
                                          <p:spTgt spid="6">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6">
                                            <p:txEl>
                                              <p:pRg st="2" end="2"/>
                                            </p:txEl>
                                          </p:spTgt>
                                        </p:tgtEl>
                                        <p:attrNameLst>
                                          <p:attrName>style.visibility</p:attrName>
                                        </p:attrNameLst>
                                      </p:cBhvr>
                                      <p:to>
                                        <p:strVal val="visible"/>
                                      </p:to>
                                    </p:set>
                                    <p:animEffect transition="in" filter="barn(inVertical)">
                                      <p:cBhvr>
                                        <p:cTn id="95" dur="500"/>
                                        <p:tgtEl>
                                          <p:spTgt spid="6">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6">
                                            <p:txEl>
                                              <p:pRg st="3" end="3"/>
                                            </p:txEl>
                                          </p:spTgt>
                                        </p:tgtEl>
                                        <p:attrNameLst>
                                          <p:attrName>style.visibility</p:attrName>
                                        </p:attrNameLst>
                                      </p:cBhvr>
                                      <p:to>
                                        <p:strVal val="visible"/>
                                      </p:to>
                                    </p:set>
                                    <p:animEffect transition="in" filter="barn(inVertical)">
                                      <p:cBhvr>
                                        <p:cTn id="100" dur="500"/>
                                        <p:tgtEl>
                                          <p:spTgt spid="6">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6">
                                            <p:txEl>
                                              <p:pRg st="4" end="4"/>
                                            </p:txEl>
                                          </p:spTgt>
                                        </p:tgtEl>
                                        <p:attrNameLst>
                                          <p:attrName>style.visibility</p:attrName>
                                        </p:attrNameLst>
                                      </p:cBhvr>
                                      <p:to>
                                        <p:strVal val="visible"/>
                                      </p:to>
                                    </p:set>
                                    <p:animEffect transition="in" filter="barn(inVertical)">
                                      <p:cBhvr>
                                        <p:cTn id="105" dur="500"/>
                                        <p:tgtEl>
                                          <p:spTgt spid="6">
                                            <p:txEl>
                                              <p:pRg st="4" end="4"/>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6">
                                            <p:txEl>
                                              <p:pRg st="5" end="5"/>
                                            </p:txEl>
                                          </p:spTgt>
                                        </p:tgtEl>
                                        <p:attrNameLst>
                                          <p:attrName>style.visibility</p:attrName>
                                        </p:attrNameLst>
                                      </p:cBhvr>
                                      <p:to>
                                        <p:strVal val="visible"/>
                                      </p:to>
                                    </p:set>
                                    <p:animEffect transition="in" filter="barn(inVertical)">
                                      <p:cBhvr>
                                        <p:cTn id="110" dur="500"/>
                                        <p:tgtEl>
                                          <p:spTgt spid="6">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6">
                                            <p:txEl>
                                              <p:pRg st="6" end="6"/>
                                            </p:txEl>
                                          </p:spTgt>
                                        </p:tgtEl>
                                        <p:attrNameLst>
                                          <p:attrName>style.visibility</p:attrName>
                                        </p:attrNameLst>
                                      </p:cBhvr>
                                      <p:to>
                                        <p:strVal val="visible"/>
                                      </p:to>
                                    </p:set>
                                    <p:animEffect transition="in" filter="barn(inVertical)">
                                      <p:cBhvr>
                                        <p:cTn id="115" dur="500"/>
                                        <p:tgtEl>
                                          <p:spTgt spid="6">
                                            <p:txEl>
                                              <p:pRg st="6" end="6"/>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6">
                                            <p:txEl>
                                              <p:pRg st="7" end="7"/>
                                            </p:txEl>
                                          </p:spTgt>
                                        </p:tgtEl>
                                        <p:attrNameLst>
                                          <p:attrName>style.visibility</p:attrName>
                                        </p:attrNameLst>
                                      </p:cBhvr>
                                      <p:to>
                                        <p:strVal val="visible"/>
                                      </p:to>
                                    </p:set>
                                    <p:animEffect transition="in" filter="barn(inVertical)">
                                      <p:cBhvr>
                                        <p:cTn id="120" dur="500"/>
                                        <p:tgtEl>
                                          <p:spTgt spid="6">
                                            <p:txEl>
                                              <p:pRg st="7" end="7"/>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6">
                                            <p:txEl>
                                              <p:pRg st="8" end="8"/>
                                            </p:txEl>
                                          </p:spTgt>
                                        </p:tgtEl>
                                        <p:attrNameLst>
                                          <p:attrName>style.visibility</p:attrName>
                                        </p:attrNameLst>
                                      </p:cBhvr>
                                      <p:to>
                                        <p:strVal val="visible"/>
                                      </p:to>
                                    </p:set>
                                    <p:animEffect transition="in" filter="barn(inVertical)">
                                      <p:cBhvr>
                                        <p:cTn id="12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87172" cy="6858001"/>
          </a:xfrm>
          <a:prstGeom prst="rect">
            <a:avLst/>
          </a:prstGeom>
        </p:spPr>
      </p:pic>
      <p:sp>
        <p:nvSpPr>
          <p:cNvPr id="3" name="TextBox 2"/>
          <p:cNvSpPr txBox="1"/>
          <p:nvPr/>
        </p:nvSpPr>
        <p:spPr>
          <a:xfrm>
            <a:off x="1765426" y="2272418"/>
            <a:ext cx="8302028" cy="1323439"/>
          </a:xfrm>
          <a:prstGeom prst="rect">
            <a:avLst/>
          </a:prstGeom>
          <a:noFill/>
        </p:spPr>
        <p:txBody>
          <a:bodyPr wrap="square" rtlCol="0">
            <a:spAutoFit/>
          </a:bodyPr>
          <a:lstStyle/>
          <a:p>
            <a:pPr algn="ctr"/>
            <a:r>
              <a:rPr lang="en-US" sz="4000" b="1">
                <a:solidFill>
                  <a:srgbClr val="7030A0"/>
                </a:solidFill>
                <a:latin typeface="Times New Roman" panose="02020603050405020304" pitchFamily="18" charset="0"/>
                <a:cs typeface="Times New Roman" panose="02020603050405020304" pitchFamily="18" charset="0"/>
              </a:rPr>
              <a:t>Các con hãy học thuộc</a:t>
            </a:r>
          </a:p>
          <a:p>
            <a:pPr algn="ctr"/>
            <a:r>
              <a:rPr lang="en-US" sz="4000" b="1">
                <a:solidFill>
                  <a:srgbClr val="7030A0"/>
                </a:solidFill>
                <a:latin typeface="Times New Roman" panose="02020603050405020304" pitchFamily="18" charset="0"/>
                <a:cs typeface="Times New Roman" panose="02020603050405020304" pitchFamily="18" charset="0"/>
              </a:rPr>
              <a:t> bài thơ này!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916737596"/>
      </p:ext>
    </p:extLst>
  </p:cSld>
  <p:clrMapOvr>
    <a:masterClrMapping/>
  </p:clrMapOvr>
  <mc:AlternateContent xmlns:mc="http://schemas.openxmlformats.org/markup-compatibility/2006" xmlns:p14="http://schemas.microsoft.com/office/powerpoint/2010/main">
    <mc:Choice Requires="p14">
      <p:transition spd="slow" p14:dur="2000" advTm="15769"/>
    </mc:Choice>
    <mc:Fallback xmlns="">
      <p:transition spd="slow" advTm="157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72161"/>
          </a:xfrm>
          <a:prstGeom prst="rect">
            <a:avLst/>
          </a:prstGeom>
        </p:spPr>
      </p:pic>
      <p:sp>
        <p:nvSpPr>
          <p:cNvPr id="4" name="TextBox 3"/>
          <p:cNvSpPr txBox="1"/>
          <p:nvPr/>
        </p:nvSpPr>
        <p:spPr>
          <a:xfrm>
            <a:off x="2663687" y="2099144"/>
            <a:ext cx="7521934" cy="1754326"/>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Giờ học đến đây là hết rồi!</a:t>
            </a:r>
          </a:p>
          <a:p>
            <a:pPr algn="ctr"/>
            <a:r>
              <a:rPr lang="en-US" sz="3600">
                <a:solidFill>
                  <a:srgbClr val="FF0000"/>
                </a:solidFill>
                <a:latin typeface="Times New Roman" panose="02020603050405020304" pitchFamily="18" charset="0"/>
                <a:cs typeface="Times New Roman" panose="02020603050405020304" pitchFamily="18" charset="0"/>
              </a:rPr>
              <a:t>Xin chào và hẹn gặp lại các con ở những giờ học sau!</a:t>
            </a:r>
          </a:p>
        </p:txBody>
      </p:sp>
      <p:pic>
        <p:nvPicPr>
          <p:cNvPr id="5" name="Picture 4"/>
          <p:cNvPicPr>
            <a:picLocks noChangeAspect="1"/>
          </p:cNvPicPr>
          <p:nvPr/>
        </p:nvPicPr>
        <p:blipFill>
          <a:blip r:embed="rId4"/>
          <a:stretch>
            <a:fillRect/>
          </a:stretch>
        </p:blipFill>
        <p:spPr>
          <a:xfrm>
            <a:off x="159827" y="0"/>
            <a:ext cx="627942" cy="634039"/>
          </a:xfrm>
          <a:prstGeom prst="rect">
            <a:avLst/>
          </a:prstGeom>
        </p:spPr>
      </p:pic>
    </p:spTree>
    <p:custDataLst>
      <p:tags r:id="rId1"/>
    </p:custDataLst>
    <p:extLst>
      <p:ext uri="{BB962C8B-B14F-4D97-AF65-F5344CB8AC3E}">
        <p14:creationId xmlns:p14="http://schemas.microsoft.com/office/powerpoint/2010/main" val="3611809178"/>
      </p:ext>
    </p:extLst>
  </p:cSld>
  <p:clrMapOvr>
    <a:masterClrMapping/>
  </p:clrMapOvr>
  <mc:AlternateContent xmlns:mc="http://schemas.openxmlformats.org/markup-compatibility/2006" xmlns:p14="http://schemas.microsoft.com/office/powerpoint/2010/main">
    <mc:Choice Requires="p14">
      <p:transition spd="slow" p14:dur="2000" advTm="8862"/>
    </mc:Choice>
    <mc:Fallback xmlns="">
      <p:transition spd="slow" advTm="8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687023" y="76247"/>
            <a:ext cx="4010686" cy="523220"/>
          </a:xfrm>
          <a:prstGeom prst="rect">
            <a:avLst/>
          </a:prstGeom>
          <a:noFill/>
        </p:spPr>
        <p:txBody>
          <a:bodyPr wrap="square" rtlCol="0">
            <a:spAutoFit/>
          </a:bodyPr>
          <a:lstStyle/>
          <a:p>
            <a:r>
              <a:rPr lang="en-US" sz="2800" b="1">
                <a:ln w="22225">
                  <a:solidFill>
                    <a:schemeClr val="accent2"/>
                  </a:solidFill>
                  <a:prstDash val="solid"/>
                </a:ln>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Bài thơ: Bó hoa tặng cô</a:t>
            </a:r>
          </a:p>
        </p:txBody>
      </p:sp>
      <p:sp>
        <p:nvSpPr>
          <p:cNvPr id="9" name="TextBox 8"/>
          <p:cNvSpPr txBox="1"/>
          <p:nvPr/>
        </p:nvSpPr>
        <p:spPr>
          <a:xfrm>
            <a:off x="7334816" y="464136"/>
            <a:ext cx="3929204" cy="369332"/>
          </a:xfrm>
          <a:prstGeom prst="rect">
            <a:avLst/>
          </a:prstGeom>
          <a:noFill/>
        </p:spPr>
        <p:txBody>
          <a:bodyPr wrap="square" rtlCol="0">
            <a:spAutoFit/>
          </a:bodyPr>
          <a:lstStyle/>
          <a:p>
            <a:r>
              <a:rPr lang="en-US" b="1">
                <a:solidFill>
                  <a:srgbClr val="7030A0"/>
                </a:solidFill>
                <a:latin typeface="Times New Roman" panose="02020603050405020304" pitchFamily="18" charset="0"/>
                <a:cs typeface="Times New Roman" panose="02020603050405020304" pitchFamily="18" charset="0"/>
              </a:rPr>
              <a:t>Tác giả: Ngô Quân Miện</a:t>
            </a:r>
          </a:p>
        </p:txBody>
      </p:sp>
      <p:sp>
        <p:nvSpPr>
          <p:cNvPr id="10" name="TextBox 9"/>
          <p:cNvSpPr txBox="1"/>
          <p:nvPr/>
        </p:nvSpPr>
        <p:spPr>
          <a:xfrm>
            <a:off x="2020430" y="833468"/>
            <a:ext cx="3333185" cy="1323439"/>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Ngày mồng tám tháng ba</a:t>
            </a:r>
          </a:p>
          <a:p>
            <a:r>
              <a:rPr lang="en-US" sz="2000" b="1">
                <a:solidFill>
                  <a:srgbClr val="00B050"/>
                </a:solidFill>
                <a:latin typeface="Times New Roman" panose="02020603050405020304" pitchFamily="18" charset="0"/>
                <a:cs typeface="Times New Roman" panose="02020603050405020304" pitchFamily="18" charset="0"/>
              </a:rPr>
              <a:t>Chúng em đi hái hoa</a:t>
            </a:r>
          </a:p>
          <a:p>
            <a:r>
              <a:rPr lang="en-US" sz="2000" b="1">
                <a:solidFill>
                  <a:srgbClr val="00B050"/>
                </a:solidFill>
                <a:latin typeface="Times New Roman" panose="02020603050405020304" pitchFamily="18" charset="0"/>
                <a:cs typeface="Times New Roman" panose="02020603050405020304" pitchFamily="18" charset="0"/>
              </a:rPr>
              <a:t>Mang về tặng cô giáo</a:t>
            </a:r>
          </a:p>
          <a:p>
            <a:r>
              <a:rPr lang="en-US" sz="2000" b="1">
                <a:solidFill>
                  <a:srgbClr val="00B050"/>
                </a:solidFill>
                <a:latin typeface="Times New Roman" panose="02020603050405020304" pitchFamily="18" charset="0"/>
                <a:cs typeface="Times New Roman" panose="02020603050405020304" pitchFamily="18" charset="0"/>
              </a:rPr>
              <a:t>Bó hoa của em đây</a:t>
            </a:r>
          </a:p>
        </p:txBody>
      </p:sp>
      <p:sp>
        <p:nvSpPr>
          <p:cNvPr id="11" name="TextBox 10"/>
          <p:cNvSpPr txBox="1"/>
          <p:nvPr/>
        </p:nvSpPr>
        <p:spPr>
          <a:xfrm>
            <a:off x="3687022" y="2052953"/>
            <a:ext cx="3177766" cy="1323439"/>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Vàng tươi hoa cúc áo</a:t>
            </a:r>
          </a:p>
          <a:p>
            <a:r>
              <a:rPr lang="en-US" sz="2000" b="1">
                <a:solidFill>
                  <a:srgbClr val="00B050"/>
                </a:solidFill>
                <a:latin typeface="Times New Roman" panose="02020603050405020304" pitchFamily="18" charset="0"/>
                <a:cs typeface="Times New Roman" panose="02020603050405020304" pitchFamily="18" charset="0"/>
              </a:rPr>
              <a:t>Hồng hồng hoa cối xay</a:t>
            </a:r>
          </a:p>
          <a:p>
            <a:r>
              <a:rPr lang="en-US" sz="2000" b="1">
                <a:solidFill>
                  <a:srgbClr val="00B050"/>
                </a:solidFill>
                <a:latin typeface="Times New Roman" panose="02020603050405020304" pitchFamily="18" charset="0"/>
                <a:cs typeface="Times New Roman" panose="02020603050405020304" pitchFamily="18" charset="0"/>
              </a:rPr>
              <a:t>Đỏ rực nụ dong giềng</a:t>
            </a:r>
          </a:p>
          <a:p>
            <a:r>
              <a:rPr lang="en-US" sz="2000" b="1">
                <a:solidFill>
                  <a:srgbClr val="00B050"/>
                </a:solidFill>
                <a:latin typeface="Times New Roman" panose="02020603050405020304" pitchFamily="18" charset="0"/>
                <a:cs typeface="Times New Roman" panose="02020603050405020304" pitchFamily="18" charset="0"/>
              </a:rPr>
              <a:t>Dây tơ hồng em cuốn</a:t>
            </a:r>
          </a:p>
        </p:txBody>
      </p:sp>
      <p:sp>
        <p:nvSpPr>
          <p:cNvPr id="12" name="TextBox 11"/>
          <p:cNvSpPr txBox="1"/>
          <p:nvPr/>
        </p:nvSpPr>
        <p:spPr>
          <a:xfrm>
            <a:off x="5155194" y="3330001"/>
            <a:ext cx="3203418" cy="1631216"/>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Thành một bó vừa xinh</a:t>
            </a:r>
          </a:p>
          <a:p>
            <a:r>
              <a:rPr lang="en-US" sz="2000" b="1">
                <a:solidFill>
                  <a:srgbClr val="00B050"/>
                </a:solidFill>
                <a:latin typeface="Times New Roman" panose="02020603050405020304" pitchFamily="18" charset="0"/>
                <a:cs typeface="Times New Roman" panose="02020603050405020304" pitchFamily="18" charset="0"/>
              </a:rPr>
              <a:t>Sao em hồi hộp thế</a:t>
            </a:r>
          </a:p>
          <a:p>
            <a:r>
              <a:rPr lang="en-US" sz="2000" b="1">
                <a:solidFill>
                  <a:srgbClr val="00B050"/>
                </a:solidFill>
                <a:latin typeface="Times New Roman" panose="02020603050405020304" pitchFamily="18" charset="0"/>
                <a:cs typeface="Times New Roman" panose="02020603050405020304" pitchFamily="18" charset="0"/>
              </a:rPr>
              <a:t>Chẳng nói được câu nào</a:t>
            </a:r>
          </a:p>
          <a:p>
            <a:r>
              <a:rPr lang="en-US" sz="2000" b="1">
                <a:solidFill>
                  <a:srgbClr val="00B050"/>
                </a:solidFill>
                <a:latin typeface="Times New Roman" panose="02020603050405020304" pitchFamily="18" charset="0"/>
                <a:cs typeface="Times New Roman" panose="02020603050405020304" pitchFamily="18" charset="0"/>
              </a:rPr>
              <a:t>Lời cô thân thiết sao</a:t>
            </a:r>
          </a:p>
          <a:p>
            <a:endParaRPr lang="en-US" sz="2000" b="1">
              <a:solidFill>
                <a:srgbClr val="00B05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545658" y="4615692"/>
            <a:ext cx="3102320" cy="1631216"/>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Vòng tay cô dịu quá</a:t>
            </a:r>
          </a:p>
          <a:p>
            <a:r>
              <a:rPr lang="en-US" sz="2000" b="1">
                <a:solidFill>
                  <a:srgbClr val="00B050"/>
                </a:solidFill>
                <a:latin typeface="Times New Roman" panose="02020603050405020304" pitchFamily="18" charset="0"/>
                <a:cs typeface="Times New Roman" panose="02020603050405020304" pitchFamily="18" charset="0"/>
              </a:rPr>
              <a:t>Có phải hoa nói hộ</a:t>
            </a:r>
          </a:p>
          <a:p>
            <a:r>
              <a:rPr lang="en-US" sz="2000" b="1">
                <a:solidFill>
                  <a:srgbClr val="00B050"/>
                </a:solidFill>
                <a:latin typeface="Times New Roman" panose="02020603050405020304" pitchFamily="18" charset="0"/>
                <a:cs typeface="Times New Roman" panose="02020603050405020304" pitchFamily="18" charset="0"/>
              </a:rPr>
              <a:t>Cho lòng em xôn xao</a:t>
            </a:r>
          </a:p>
          <a:p>
            <a:endParaRPr lang="en-US" sz="2000" b="1">
              <a:solidFill>
                <a:srgbClr val="00B050"/>
              </a:solidFill>
              <a:latin typeface="Times New Roman" panose="02020603050405020304" pitchFamily="18" charset="0"/>
              <a:cs typeface="Times New Roman" panose="02020603050405020304" pitchFamily="18" charset="0"/>
            </a:endParaRPr>
          </a:p>
          <a:p>
            <a:r>
              <a:rPr lang="en-US" sz="2000" b="1">
                <a:solidFill>
                  <a:srgbClr val="00B050"/>
                </a:solidFill>
                <a:latin typeface="Times New Roman" panose="02020603050405020304" pitchFamily="18" charset="0"/>
                <a:cs typeface="Times New Roman" panose="02020603050405020304" pitchFamily="18" charset="0"/>
              </a:rPr>
              <a:t>      </a:t>
            </a:r>
          </a:p>
        </p:txBody>
      </p:sp>
      <p:sp>
        <p:nvSpPr>
          <p:cNvPr id="15" name="TextBox 14"/>
          <p:cNvSpPr txBox="1"/>
          <p:nvPr/>
        </p:nvSpPr>
        <p:spPr>
          <a:xfrm>
            <a:off x="7936122" y="5659442"/>
            <a:ext cx="3102320" cy="1323439"/>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Ôi chùm hoa bé nhỏ</a:t>
            </a:r>
          </a:p>
          <a:p>
            <a:r>
              <a:rPr lang="en-US" sz="2000" b="1">
                <a:solidFill>
                  <a:srgbClr val="00B050"/>
                </a:solidFill>
                <a:latin typeface="Times New Roman" panose="02020603050405020304" pitchFamily="18" charset="0"/>
                <a:cs typeface="Times New Roman" panose="02020603050405020304" pitchFamily="18" charset="0"/>
              </a:rPr>
              <a:t> Của đồng quê ngọt ngào</a:t>
            </a:r>
          </a:p>
          <a:p>
            <a:endParaRPr lang="en-US" sz="2000" b="1">
              <a:solidFill>
                <a:srgbClr val="00B050"/>
              </a:solidFill>
              <a:latin typeface="Times New Roman" panose="02020603050405020304" pitchFamily="18" charset="0"/>
              <a:cs typeface="Times New Roman" panose="02020603050405020304" pitchFamily="18" charset="0"/>
            </a:endParaRPr>
          </a:p>
          <a:p>
            <a:r>
              <a:rPr lang="en-US" sz="2000" b="1">
                <a:solidFill>
                  <a:srgbClr val="00B050"/>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4"/>
          <a:stretch>
            <a:fillRect/>
          </a:stretch>
        </p:blipFill>
        <p:spPr>
          <a:xfrm>
            <a:off x="120712" y="76247"/>
            <a:ext cx="658425" cy="658425"/>
          </a:xfrm>
          <a:prstGeom prst="rect">
            <a:avLst/>
          </a:prstGeom>
        </p:spPr>
      </p:pic>
    </p:spTree>
    <p:custDataLst>
      <p:tags r:id="rId1"/>
    </p:custDataLst>
    <p:extLst>
      <p:ext uri="{BB962C8B-B14F-4D97-AF65-F5344CB8AC3E}">
        <p14:creationId xmlns:p14="http://schemas.microsoft.com/office/powerpoint/2010/main" val="990184197"/>
      </p:ext>
    </p:extLst>
  </p:cSld>
  <p:clrMapOvr>
    <a:masterClrMapping/>
  </p:clrMapOvr>
  <mc:AlternateContent xmlns:mc="http://schemas.openxmlformats.org/markup-compatibility/2006" xmlns:p14="http://schemas.microsoft.com/office/powerpoint/2010/main">
    <mc:Choice Requires="p14">
      <p:transition spd="slow" p14:dur="2000" advTm="70640"/>
    </mc:Choice>
    <mc:Fallback xmlns="">
      <p:transition spd="slow" advTm="70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018"/>
            <a:ext cx="12192001" cy="6879018"/>
          </a:xfrm>
          <a:prstGeom prst="rect">
            <a:avLst/>
          </a:prstGeom>
        </p:spPr>
      </p:pic>
      <p:sp>
        <p:nvSpPr>
          <p:cNvPr id="3" name="TextBox 2"/>
          <p:cNvSpPr txBox="1"/>
          <p:nvPr/>
        </p:nvSpPr>
        <p:spPr>
          <a:xfrm>
            <a:off x="2417275" y="99589"/>
            <a:ext cx="7804087" cy="1446550"/>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Cô vừa đọc cho các con nghe bài thơ gì? Do ai sáng tác?</a:t>
            </a:r>
          </a:p>
        </p:txBody>
      </p:sp>
      <p:sp>
        <p:nvSpPr>
          <p:cNvPr id="4" name="TextBox 3"/>
          <p:cNvSpPr txBox="1"/>
          <p:nvPr/>
        </p:nvSpPr>
        <p:spPr>
          <a:xfrm>
            <a:off x="2417273" y="2003689"/>
            <a:ext cx="7804087" cy="769441"/>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Bài thơ: Bó hoa tặng cô</a:t>
            </a:r>
          </a:p>
        </p:txBody>
      </p:sp>
      <p:sp>
        <p:nvSpPr>
          <p:cNvPr id="5" name="TextBox 4"/>
          <p:cNvSpPr txBox="1"/>
          <p:nvPr/>
        </p:nvSpPr>
        <p:spPr>
          <a:xfrm>
            <a:off x="2417273" y="2773130"/>
            <a:ext cx="7804087" cy="769441"/>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Tác giả: Ngô Quân Miện</a:t>
            </a:r>
          </a:p>
        </p:txBody>
      </p:sp>
      <p:pic>
        <p:nvPicPr>
          <p:cNvPr id="7" name="Picture 6"/>
          <p:cNvPicPr>
            <a:picLocks noChangeAspect="1"/>
          </p:cNvPicPr>
          <p:nvPr/>
        </p:nvPicPr>
        <p:blipFill>
          <a:blip r:embed="rId4"/>
          <a:stretch>
            <a:fillRect/>
          </a:stretch>
        </p:blipFill>
        <p:spPr>
          <a:xfrm>
            <a:off x="117424" y="0"/>
            <a:ext cx="658425" cy="658425"/>
          </a:xfrm>
          <a:prstGeom prst="rect">
            <a:avLst/>
          </a:prstGeom>
        </p:spPr>
      </p:pic>
    </p:spTree>
    <p:custDataLst>
      <p:tags r:id="rId1"/>
    </p:custDataLst>
    <p:extLst>
      <p:ext uri="{BB962C8B-B14F-4D97-AF65-F5344CB8AC3E}">
        <p14:creationId xmlns:p14="http://schemas.microsoft.com/office/powerpoint/2010/main" val="3482091826"/>
      </p:ext>
    </p:extLst>
  </p:cSld>
  <p:clrMapOvr>
    <a:masterClrMapping/>
  </p:clrMapOvr>
  <mc:AlternateContent xmlns:mc="http://schemas.openxmlformats.org/markup-compatibility/2006" xmlns:p14="http://schemas.microsoft.com/office/powerpoint/2010/main">
    <mc:Choice Requires="p14">
      <p:transition spd="slow" p14:dur="2000" advTm="26025"/>
    </mc:Choice>
    <mc:Fallback xmlns="">
      <p:transition spd="slow" advTm="260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631254" y="4861710"/>
            <a:ext cx="6491335" cy="1323439"/>
          </a:xfrm>
          <a:prstGeom prst="rect">
            <a:avLst/>
          </a:prstGeom>
          <a:noFill/>
        </p:spPr>
        <p:txBody>
          <a:bodyPr wrap="square" rtlCol="0">
            <a:spAutoFit/>
          </a:bodyPr>
          <a:lstStyle/>
          <a:p>
            <a:r>
              <a:rPr lang="en-US" sz="40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Bài thơ: Bó hoa tặng cô</a:t>
            </a:r>
          </a:p>
          <a:p>
            <a:endParaRPr lang="en-US" sz="40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p:cNvSpPr txBox="1"/>
          <p:nvPr/>
        </p:nvSpPr>
        <p:spPr>
          <a:xfrm>
            <a:off x="6195589" y="5657671"/>
            <a:ext cx="6491335" cy="1200329"/>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Tác giả: Ngô Quân Miện </a:t>
            </a:r>
          </a:p>
          <a:p>
            <a:endParaRPr lang="en-US" sz="40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Picture 5"/>
          <p:cNvPicPr>
            <a:picLocks noChangeAspect="1"/>
          </p:cNvPicPr>
          <p:nvPr/>
        </p:nvPicPr>
        <p:blipFill>
          <a:blip r:embed="rId4"/>
          <a:stretch>
            <a:fillRect/>
          </a:stretch>
        </p:blipFill>
        <p:spPr>
          <a:xfrm>
            <a:off x="0" y="66876"/>
            <a:ext cx="658425" cy="658425"/>
          </a:xfrm>
          <a:prstGeom prst="rect">
            <a:avLst/>
          </a:prstGeom>
        </p:spPr>
      </p:pic>
    </p:spTree>
    <p:custDataLst>
      <p:tags r:id="rId1"/>
    </p:custDataLst>
    <p:extLst>
      <p:ext uri="{BB962C8B-B14F-4D97-AF65-F5344CB8AC3E}">
        <p14:creationId xmlns:p14="http://schemas.microsoft.com/office/powerpoint/2010/main" val="639921758"/>
      </p:ext>
    </p:extLst>
  </p:cSld>
  <p:clrMapOvr>
    <a:masterClrMapping/>
  </p:clrMapOvr>
  <mc:AlternateContent xmlns:mc="http://schemas.openxmlformats.org/markup-compatibility/2006" xmlns:p14="http://schemas.microsoft.com/office/powerpoint/2010/main">
    <mc:Choice Requires="p14">
      <p:transition spd="slow" p14:dur="2000" advTm="6556"/>
    </mc:Choice>
    <mc:Fallback xmlns="">
      <p:transition spd="slow" advTm="6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382693" y="4517678"/>
            <a:ext cx="5368705" cy="1754326"/>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Ngày mồng tám tháng ba</a:t>
            </a:r>
          </a:p>
          <a:p>
            <a:pPr algn="ctr"/>
            <a:r>
              <a:rPr lang="en-US" sz="3600" b="1">
                <a:solidFill>
                  <a:schemeClr val="bg1"/>
                </a:solidFill>
                <a:latin typeface="Times New Roman" panose="02020603050405020304" pitchFamily="18" charset="0"/>
                <a:cs typeface="Times New Roman" panose="02020603050405020304" pitchFamily="18" charset="0"/>
              </a:rPr>
              <a:t>Chúng em đi hái hoa</a:t>
            </a:r>
          </a:p>
          <a:p>
            <a:pPr algn="ctr"/>
            <a:r>
              <a:rPr lang="en-US" sz="3600" b="1">
                <a:solidFill>
                  <a:schemeClr val="bg1"/>
                </a:solidFill>
                <a:latin typeface="Times New Roman" panose="02020603050405020304" pitchFamily="18" charset="0"/>
                <a:cs typeface="Times New Roman" panose="02020603050405020304" pitchFamily="18" charset="0"/>
              </a:rPr>
              <a:t>Mang về tặng cô giáo</a:t>
            </a:r>
          </a:p>
        </p:txBody>
      </p:sp>
      <p:pic>
        <p:nvPicPr>
          <p:cNvPr id="5" name="Picture 4"/>
          <p:cNvPicPr>
            <a:picLocks noChangeAspect="1"/>
          </p:cNvPicPr>
          <p:nvPr/>
        </p:nvPicPr>
        <p:blipFill>
          <a:blip r:embed="rId4"/>
          <a:stretch>
            <a:fillRect/>
          </a:stretch>
        </p:blipFill>
        <p:spPr>
          <a:xfrm>
            <a:off x="72157" y="0"/>
            <a:ext cx="658425" cy="658425"/>
          </a:xfrm>
          <a:prstGeom prst="rect">
            <a:avLst/>
          </a:prstGeom>
        </p:spPr>
      </p:pic>
    </p:spTree>
    <p:custDataLst>
      <p:tags r:id="rId1"/>
    </p:custDataLst>
    <p:extLst>
      <p:ext uri="{BB962C8B-B14F-4D97-AF65-F5344CB8AC3E}">
        <p14:creationId xmlns:p14="http://schemas.microsoft.com/office/powerpoint/2010/main" val="1119256088"/>
      </p:ext>
    </p:extLst>
  </p:cSld>
  <p:clrMapOvr>
    <a:masterClrMapping/>
  </p:clrMapOvr>
  <mc:AlternateContent xmlns:mc="http://schemas.openxmlformats.org/markup-compatibility/2006" xmlns:p14="http://schemas.microsoft.com/office/powerpoint/2010/main">
    <mc:Choice Requires="p14">
      <p:transition spd="slow" p14:dur="2000" advTm="10463"/>
    </mc:Choice>
    <mc:Fallback xmlns="">
      <p:transition spd="slow" advTm="10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74975"/>
          </a:xfrm>
          <a:prstGeom prst="rect">
            <a:avLst/>
          </a:prstGeom>
        </p:spPr>
      </p:pic>
      <p:sp>
        <p:nvSpPr>
          <p:cNvPr id="3" name="TextBox 2"/>
          <p:cNvSpPr txBox="1"/>
          <p:nvPr/>
        </p:nvSpPr>
        <p:spPr>
          <a:xfrm>
            <a:off x="878187" y="561316"/>
            <a:ext cx="4581053" cy="1200329"/>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Bó hoa của em đây</a:t>
            </a:r>
          </a:p>
          <a:p>
            <a:pPr algn="ctr"/>
            <a:r>
              <a:rPr lang="en-US" sz="3600" b="1">
                <a:solidFill>
                  <a:schemeClr val="bg1"/>
                </a:solidFill>
                <a:latin typeface="Times New Roman" panose="02020603050405020304" pitchFamily="18" charset="0"/>
                <a:cs typeface="Times New Roman" panose="02020603050405020304" pitchFamily="18" charset="0"/>
              </a:rPr>
              <a:t>Vàng tươi hoa cúc áo</a:t>
            </a:r>
          </a:p>
        </p:txBody>
      </p:sp>
      <p:pic>
        <p:nvPicPr>
          <p:cNvPr id="5" name="Picture 4"/>
          <p:cNvPicPr>
            <a:picLocks noChangeAspect="1"/>
          </p:cNvPicPr>
          <p:nvPr/>
        </p:nvPicPr>
        <p:blipFill>
          <a:blip r:embed="rId4"/>
          <a:stretch>
            <a:fillRect/>
          </a:stretch>
        </p:blipFill>
        <p:spPr>
          <a:xfrm>
            <a:off x="109881" y="0"/>
            <a:ext cx="658425" cy="658425"/>
          </a:xfrm>
          <a:prstGeom prst="rect">
            <a:avLst/>
          </a:prstGeom>
        </p:spPr>
      </p:pic>
    </p:spTree>
    <p:custDataLst>
      <p:tags r:id="rId1"/>
    </p:custDataLst>
    <p:extLst>
      <p:ext uri="{BB962C8B-B14F-4D97-AF65-F5344CB8AC3E}">
        <p14:creationId xmlns:p14="http://schemas.microsoft.com/office/powerpoint/2010/main" val="2935312601"/>
      </p:ext>
    </p:extLst>
  </p:cSld>
  <p:clrMapOvr>
    <a:masterClrMapping/>
  </p:clrMapOvr>
  <mc:AlternateContent xmlns:mc="http://schemas.openxmlformats.org/markup-compatibility/2006" xmlns:p14="http://schemas.microsoft.com/office/powerpoint/2010/main">
    <mc:Choice Requires="p14">
      <p:transition spd="slow" p14:dur="2000" advTm="7463"/>
    </mc:Choice>
    <mc:Fallback xmlns="">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327903" y="5337772"/>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a:solidFill>
                  <a:schemeClr val="bg1"/>
                </a:solidFill>
                <a:latin typeface="Times New Roman" panose="02020603050405020304" pitchFamily="18" charset="0"/>
                <a:cs typeface="Times New Roman" panose="02020603050405020304" pitchFamily="18" charset="0"/>
              </a:rPr>
              <a:t>Hồng hồng hoa cối xay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1229157934"/>
      </p:ext>
    </p:extLst>
  </p:cSld>
  <p:clrMapOvr>
    <a:masterClrMapping/>
  </p:clrMapOvr>
  <mc:AlternateContent xmlns:mc="http://schemas.openxmlformats.org/markup-compatibility/2006" xmlns:p14="http://schemas.microsoft.com/office/powerpoint/2010/main">
    <mc:Choice Requires="p14">
      <p:transition spd="slow" p14:dur="2000" advTm="4539"/>
    </mc:Choice>
    <mc:Fallback xmlns="">
      <p:transition spd="slow" advTm="45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ong rie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2375403" y="5279679"/>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sz="3600" b="1">
                <a:solidFill>
                  <a:srgbClr val="FFFFFF"/>
                </a:solidFill>
                <a:latin typeface="Times New Roman" panose="02020603050405020304" pitchFamily="18" charset="0"/>
                <a:cs typeface="Times New Roman" panose="02020603050405020304" pitchFamily="18" charset="0"/>
              </a:rPr>
              <a:t>Đỏ rực nụ dong giềng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0903" cy="660903"/>
          </a:xfrm>
          <a:prstGeom prst="rect">
            <a:avLst/>
          </a:prstGeom>
        </p:spPr>
      </p:pic>
    </p:spTree>
    <p:custDataLst>
      <p:tags r:id="rId1"/>
    </p:custDataLst>
    <p:extLst>
      <p:ext uri="{BB962C8B-B14F-4D97-AF65-F5344CB8AC3E}">
        <p14:creationId xmlns:p14="http://schemas.microsoft.com/office/powerpoint/2010/main" val="3561804635"/>
      </p:ext>
    </p:extLst>
  </p:cSld>
  <p:clrMapOvr>
    <a:masterClrMapping/>
  </p:clrMapOvr>
  <mc:AlternateContent xmlns:mc="http://schemas.openxmlformats.org/markup-compatibility/2006" xmlns:p14="http://schemas.microsoft.com/office/powerpoint/2010/main">
    <mc:Choice Requires="p14">
      <p:transition spd="slow" p14:dur="2000" advTm="5210"/>
    </mc:Choice>
    <mc:Fallback xmlns="">
      <p:transition spd="slow" advTm="5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TIMING" val="|3.1|1|0.7|4.1|2.2|3.1|2.6"/>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TIMING" val="|1.6"/>
</p:tagLst>
</file>

<file path=ppt/tags/tag13.xml><?xml version="1.0" encoding="utf-8"?>
<p:tagLst xmlns:a="http://schemas.openxmlformats.org/drawingml/2006/main" xmlns:r="http://schemas.openxmlformats.org/officeDocument/2006/relationships" xmlns:p="http://schemas.openxmlformats.org/presentationml/2006/main">
  <p:tag name="TIMING" val="|1.8"/>
</p:tagLst>
</file>

<file path=ppt/tags/tag14.xml><?xml version="1.0" encoding="utf-8"?>
<p:tagLst xmlns:a="http://schemas.openxmlformats.org/drawingml/2006/main" xmlns:r="http://schemas.openxmlformats.org/officeDocument/2006/relationships" xmlns:p="http://schemas.openxmlformats.org/presentationml/2006/main">
  <p:tag name="TIMING" val="|7.1"/>
</p:tagLst>
</file>

<file path=ppt/tags/tag15.xml><?xml version="1.0" encoding="utf-8"?>
<p:tagLst xmlns:a="http://schemas.openxmlformats.org/drawingml/2006/main" xmlns:r="http://schemas.openxmlformats.org/officeDocument/2006/relationships" xmlns:p="http://schemas.openxmlformats.org/presentationml/2006/main">
  <p:tag name="TIMING" val="|2.4|7.3|2.2"/>
</p:tagLst>
</file>

<file path=ppt/tags/tag16.xml><?xml version="1.0" encoding="utf-8"?>
<p:tagLst xmlns:a="http://schemas.openxmlformats.org/drawingml/2006/main" xmlns:r="http://schemas.openxmlformats.org/officeDocument/2006/relationships" xmlns:p="http://schemas.openxmlformats.org/presentationml/2006/main">
  <p:tag name="TIMING" val="|1.9|11.5"/>
</p:tagLst>
</file>

<file path=ppt/tags/tag17.xml><?xml version="1.0" encoding="utf-8"?>
<p:tagLst xmlns:a="http://schemas.openxmlformats.org/drawingml/2006/main" xmlns:r="http://schemas.openxmlformats.org/officeDocument/2006/relationships" xmlns:p="http://schemas.openxmlformats.org/presentationml/2006/main">
  <p:tag name="TIMING" val="|3.5|7|2.5|2.3|2.7"/>
</p:tagLst>
</file>

<file path=ppt/tags/tag18.xml><?xml version="1.0" encoding="utf-8"?>
<p:tagLst xmlns:a="http://schemas.openxmlformats.org/drawingml/2006/main" xmlns:r="http://schemas.openxmlformats.org/officeDocument/2006/relationships" xmlns:p="http://schemas.openxmlformats.org/presentationml/2006/main">
  <p:tag name="TIMING" val="|2"/>
</p:tagLst>
</file>

<file path=ppt/tags/tag19.xml><?xml version="1.0" encoding="utf-8"?>
<p:tagLst xmlns:a="http://schemas.openxmlformats.org/drawingml/2006/main" xmlns:r="http://schemas.openxmlformats.org/officeDocument/2006/relationships" xmlns:p="http://schemas.openxmlformats.org/presentationml/2006/main">
  <p:tag name="TIMING" val="|2.7"/>
</p:tagLst>
</file>

<file path=ppt/tags/tag2.xml><?xml version="1.0" encoding="utf-8"?>
<p:tagLst xmlns:a="http://schemas.openxmlformats.org/drawingml/2006/main" xmlns:r="http://schemas.openxmlformats.org/officeDocument/2006/relationships" xmlns:p="http://schemas.openxmlformats.org/presentationml/2006/main">
  <p:tag name="TIMING" val="|25|2|0.9"/>
</p:tagLst>
</file>

<file path=ppt/tags/tag20.xml><?xml version="1.0" encoding="utf-8"?>
<p:tagLst xmlns:a="http://schemas.openxmlformats.org/drawingml/2006/main" xmlns:r="http://schemas.openxmlformats.org/officeDocument/2006/relationships" xmlns:p="http://schemas.openxmlformats.org/presentationml/2006/main">
  <p:tag name="TIMING" val="|1.6"/>
</p:tagLst>
</file>

<file path=ppt/tags/tag21.xml><?xml version="1.0" encoding="utf-8"?>
<p:tagLst xmlns:a="http://schemas.openxmlformats.org/drawingml/2006/main" xmlns:r="http://schemas.openxmlformats.org/officeDocument/2006/relationships" xmlns:p="http://schemas.openxmlformats.org/presentationml/2006/main">
  <p:tag name="TIMING" val="|1.9"/>
</p:tagLst>
</file>

<file path=ppt/tags/tag22.xml><?xml version="1.0" encoding="utf-8"?>
<p:tagLst xmlns:a="http://schemas.openxmlformats.org/drawingml/2006/main" xmlns:r="http://schemas.openxmlformats.org/officeDocument/2006/relationships" xmlns:p="http://schemas.openxmlformats.org/presentationml/2006/main">
  <p:tag name="TIMING" val="|2"/>
</p:tagLst>
</file>

<file path=ppt/tags/tag23.xml><?xml version="1.0" encoding="utf-8"?>
<p:tagLst xmlns:a="http://schemas.openxmlformats.org/drawingml/2006/main" xmlns:r="http://schemas.openxmlformats.org/officeDocument/2006/relationships" xmlns:p="http://schemas.openxmlformats.org/presentationml/2006/main">
  <p:tag name="TIMING" val="|2.4"/>
</p:tagLst>
</file>

<file path=ppt/tags/tag24.xml><?xml version="1.0" encoding="utf-8"?>
<p:tagLst xmlns:a="http://schemas.openxmlformats.org/drawingml/2006/main" xmlns:r="http://schemas.openxmlformats.org/officeDocument/2006/relationships" xmlns:p="http://schemas.openxmlformats.org/presentationml/2006/main">
  <p:tag name="TIMING" val="|1.9"/>
</p:tagLst>
</file>

<file path=ppt/tags/tag25.xml><?xml version="1.0" encoding="utf-8"?>
<p:tagLst xmlns:a="http://schemas.openxmlformats.org/drawingml/2006/main" xmlns:r="http://schemas.openxmlformats.org/officeDocument/2006/relationships" xmlns:p="http://schemas.openxmlformats.org/presentationml/2006/main">
  <p:tag name="TIMING" val="|7.2|2.3|2.3|1.4|1.3|2.5|2.5|1.2|1.4|1.3|1.4|1.4|1.3|1.2|1.3|2.7|2.6|2.6|2.8|2.3|2.5|2.7|2.5|2.7"/>
</p:tagLst>
</file>

<file path=ppt/tags/tag26.xml><?xml version="1.0" encoding="utf-8"?>
<p:tagLst xmlns:a="http://schemas.openxmlformats.org/drawingml/2006/main" xmlns:r="http://schemas.openxmlformats.org/officeDocument/2006/relationships" xmlns:p="http://schemas.openxmlformats.org/presentationml/2006/main">
  <p:tag name="TIMING" val="|6.4"/>
</p:tagLst>
</file>

<file path=ppt/tags/tag27.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9|8.6|2"/>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1.9"/>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1.8"/>
</p:tagLst>
</file>

<file path=ppt/tags/tag9.xml><?xml version="1.0" encoding="utf-8"?>
<p:tagLst xmlns:a="http://schemas.openxmlformats.org/drawingml/2006/main" xmlns:r="http://schemas.openxmlformats.org/officeDocument/2006/relationships" xmlns:p="http://schemas.openxmlformats.org/presentationml/2006/main">
  <p:tag name="TIMING" val="|1.8|1.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595</Words>
  <Application>Microsoft Office PowerPoint</Application>
  <PresentationFormat>Widescreen</PresentationFormat>
  <Paragraphs>98</Paragraphs>
  <Slides>28</Slides>
  <Notes>1</Notes>
  <HiddenSlides>0</HiddenSlides>
  <MMClips>1</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28</vt:i4>
      </vt:variant>
    </vt:vector>
  </HeadingPairs>
  <TitlesOfParts>
    <vt:vector size="40" baseType="lpstr">
      <vt:lpstr>Arial</vt:lpstr>
      <vt:lpstr>Calibri</vt:lpstr>
      <vt:lpstr>Calibri Light</vt:lpstr>
      <vt:lpstr>Times New Roman</vt:lpstr>
      <vt:lpstr>1_Office Theme</vt:lpstr>
      <vt:lpstr>2_Office Theme</vt:lpstr>
      <vt:lpstr>3_Office Theme</vt:lpstr>
      <vt:lpstr>1_Default Design</vt:lpstr>
      <vt:lpstr>2_Default Design</vt:lpstr>
      <vt:lpstr>3_Default Design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12A1.25.Nguyễn Thành Nam</cp:lastModifiedBy>
  <cp:revision>51</cp:revision>
  <dcterms:created xsi:type="dcterms:W3CDTF">2022-01-19T13:36:27Z</dcterms:created>
  <dcterms:modified xsi:type="dcterms:W3CDTF">2022-06-06T14:48:39Z</dcterms:modified>
</cp:coreProperties>
</file>