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1" r:id="rId4"/>
    <p:sldId id="258" r:id="rId5"/>
    <p:sldId id="259" r:id="rId6"/>
    <p:sldId id="265" r:id="rId7"/>
    <p:sldId id="260" r:id="rId8"/>
    <p:sldId id="266" r:id="rId9"/>
    <p:sldId id="264" r:id="rId10"/>
    <p:sldId id="267" r:id="rId11"/>
    <p:sldId id="268" r:id="rId12"/>
    <p:sldId id="275" r:id="rId13"/>
    <p:sldId id="276" r:id="rId14"/>
    <p:sldId id="282" r:id="rId15"/>
    <p:sldId id="274" r:id="rId16"/>
    <p:sldId id="277" r:id="rId17"/>
    <p:sldId id="283" r:id="rId18"/>
    <p:sldId id="27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F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681" autoAdjust="0"/>
  </p:normalViewPr>
  <p:slideViewPr>
    <p:cSldViewPr snapToGrid="0">
      <p:cViewPr>
        <p:scale>
          <a:sx n="33" d="100"/>
          <a:sy n="33" d="100"/>
        </p:scale>
        <p:origin x="2664" y="10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45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849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74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2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2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8600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93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413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251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5237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45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5580A-AD6E-4F26-BF75-0340FADDC3FC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398D9-DAB7-4863-8E41-C388F00B27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56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2.png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inimg.com/564x/24/8f/f0/248ff042f00f54768e3a455f734268ca.jpg">
            <a:extLst>
              <a:ext uri="{FF2B5EF4-FFF2-40B4-BE49-F238E27FC236}">
                <a16:creationId xmlns:a16="http://schemas.microsoft.com/office/drawing/2014/main" id="{E9223A68-8C20-3F65-8959-6DCA5F25E1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21" b="5983"/>
          <a:stretch/>
        </p:blipFill>
        <p:spPr bwMode="auto">
          <a:xfrm>
            <a:off x="-84348" y="-27384"/>
            <a:ext cx="12360696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B80EAF3-0D06-9019-80C4-63A085605D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985" y="685800"/>
            <a:ext cx="1636531" cy="137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E293752-A7A3-D4CE-45B6-B22864FFBE72}"/>
              </a:ext>
            </a:extLst>
          </p:cNvPr>
          <p:cNvSpPr txBox="1"/>
          <p:nvPr/>
        </p:nvSpPr>
        <p:spPr>
          <a:xfrm>
            <a:off x="2711624" y="1124744"/>
            <a:ext cx="7093729" cy="5333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PHÒNG GIÁO DỤC VÀ ĐÀO TẠO QUẬN LONG BIÊN</a:t>
            </a:r>
          </a:p>
          <a:p>
            <a:pPr algn="ctr">
              <a:lnSpc>
                <a:spcPct val="150000"/>
              </a:lnSpc>
            </a:pP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Trường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mầm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non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Thạch</a:t>
            </a:r>
            <a:r>
              <a:rPr lang="en-US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Cầu</a:t>
            </a:r>
            <a:endParaRPr lang="en-US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Lĩnh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vực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phát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triển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nhận</a:t>
            </a:r>
            <a:r>
              <a:rPr lang="en-US" sz="24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4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thức</a:t>
            </a:r>
            <a:endParaRPr lang="en-US" sz="24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LQVT: </a:t>
            </a:r>
            <a:r>
              <a:rPr lang="en-US" sz="2800" b="1" dirty="0" err="1">
                <a:solidFill>
                  <a:schemeClr val="accent5"/>
                </a:solidFill>
              </a:rPr>
              <a:t>Dạy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trẻ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chắp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ghép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hình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tạo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thành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bức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tranh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đơn</a:t>
            </a:r>
            <a:r>
              <a:rPr lang="en-US" sz="2800" b="1" dirty="0">
                <a:solidFill>
                  <a:schemeClr val="accent5"/>
                </a:solidFill>
              </a:rPr>
              <a:t> </a:t>
            </a:r>
            <a:r>
              <a:rPr lang="en-US" sz="2800" b="1" dirty="0" err="1">
                <a:solidFill>
                  <a:schemeClr val="accent5"/>
                </a:solidFill>
              </a:rPr>
              <a:t>giản</a:t>
            </a:r>
            <a:endParaRPr lang="en-US" sz="2800" b="1" dirty="0">
              <a:solidFill>
                <a:schemeClr val="accent5"/>
              </a:solidFill>
            </a:endParaRPr>
          </a:p>
          <a:p>
            <a:pPr algn="ctr">
              <a:lnSpc>
                <a:spcPct val="150000"/>
              </a:lnSpc>
            </a:pP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Lứa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MGN 4 – 5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tuổi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Giáo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viên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: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Nguyễn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Thị</a:t>
            </a:r>
            <a:r>
              <a:rPr lang="en-US" sz="2000" b="1" dirty="0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 </a:t>
            </a:r>
            <a:r>
              <a:rPr lang="en-US" sz="2000" b="1" dirty="0" err="1">
                <a:ln w="12700">
                  <a:noFill/>
                  <a:prstDash val="solid"/>
                </a:ln>
                <a:solidFill>
                  <a:srgbClr val="192CB7"/>
                </a:solidFill>
              </a:rPr>
              <a:t>Giang</a:t>
            </a:r>
            <a:endParaRPr lang="en-US" sz="2000" b="1" dirty="0">
              <a:ln w="12700">
                <a:noFill/>
                <a:prstDash val="solid"/>
              </a:ln>
              <a:solidFill>
                <a:srgbClr val="192CB7"/>
              </a:solidFill>
            </a:endParaRPr>
          </a:p>
          <a:p>
            <a:pPr algn="ctr">
              <a:lnSpc>
                <a:spcPct val="150000"/>
              </a:lnSpc>
            </a:pPr>
            <a:endParaRPr lang="en-US" sz="4800" b="1" dirty="0">
              <a:ln w="12700">
                <a:noFill/>
                <a:prstDash val="solid"/>
              </a:ln>
              <a:solidFill>
                <a:srgbClr val="FF0000"/>
              </a:solidFill>
            </a:endParaRP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B3742EEE-1FB0-4B3A-4656-3F563AA46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6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3450280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2865822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5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561" y="768485"/>
            <a:ext cx="9619034" cy="356681"/>
          </a:xfrm>
        </p:spPr>
        <p:txBody>
          <a:bodyPr>
            <a:normAutofit fontScale="90000"/>
          </a:bodyPr>
          <a:lstStyle/>
          <a:p>
            <a:pPr algn="ctr"/>
            <a:r>
              <a:rPr lang="vi-VN" b="1" i="1" dirty="0"/>
              <a:t>*</a:t>
            </a:r>
            <a:r>
              <a:rPr lang="vi-VN" b="1" i="1" dirty="0">
                <a:solidFill>
                  <a:srgbClr val="FF0000"/>
                </a:solidFill>
              </a:rPr>
              <a:t> Dạy trẻ chắp ghép các hình tạo thành</a:t>
            </a:r>
            <a:br>
              <a:rPr lang="en-US" b="1" i="1" dirty="0">
                <a:solidFill>
                  <a:srgbClr val="FF0000"/>
                </a:solidFill>
              </a:rPr>
            </a:br>
            <a:r>
              <a:rPr lang="vi-VN" b="1" i="1" dirty="0">
                <a:solidFill>
                  <a:srgbClr val="FF0000"/>
                </a:solidFill>
              </a:rPr>
              <a:t> bức tranh đơn giản</a:t>
            </a:r>
            <a:r>
              <a:rPr lang="vi-VN" b="1" dirty="0">
                <a:solidFill>
                  <a:srgbClr val="FF0000"/>
                </a:solidFill>
              </a:rPr>
              <a:t> </a:t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CHUAN BI DO DU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53884" y="1284051"/>
            <a:ext cx="9581711" cy="5251900"/>
          </a:xfrm>
        </p:spPr>
      </p:pic>
    </p:spTree>
    <p:extLst>
      <p:ext uri="{BB962C8B-B14F-4D97-AF65-F5344CB8AC3E}">
        <p14:creationId xmlns:p14="http://schemas.microsoft.com/office/powerpoint/2010/main" val="401779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9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3578" y="73297"/>
            <a:ext cx="5173494" cy="743828"/>
          </a:xfrm>
        </p:spPr>
        <p:txBody>
          <a:bodyPr/>
          <a:lstStyle/>
          <a:p>
            <a:r>
              <a:rPr lang="en-US" b="1" dirty="0" err="1">
                <a:solidFill>
                  <a:srgbClr val="FF0000"/>
                </a:solidFill>
              </a:rPr>
              <a:t>Cô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thực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hiện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làm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mẫu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743" y="817126"/>
            <a:ext cx="10579619" cy="5904688"/>
          </a:xfrm>
        </p:spPr>
      </p:pic>
    </p:spTree>
    <p:extLst>
      <p:ext uri="{BB962C8B-B14F-4D97-AF65-F5344CB8AC3E}">
        <p14:creationId xmlns:p14="http://schemas.microsoft.com/office/powerpoint/2010/main" val="426424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6815" y="142387"/>
            <a:ext cx="10515600" cy="666506"/>
          </a:xfrm>
        </p:spPr>
        <p:txBody>
          <a:bodyPr>
            <a:noAutofit/>
          </a:bodyPr>
          <a:lstStyle/>
          <a:p>
            <a:pPr algn="ctr"/>
            <a:r>
              <a:rPr lang="en-US" sz="4800" b="1" u="sng" dirty="0" err="1">
                <a:solidFill>
                  <a:schemeClr val="accent6">
                    <a:lumMod val="50000"/>
                  </a:schemeClr>
                </a:solidFill>
              </a:rPr>
              <a:t>Mở</a:t>
            </a:r>
            <a:r>
              <a:rPr lang="en-US" sz="4800" b="1" u="sng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4800" b="1" u="sng" dirty="0" err="1">
                <a:solidFill>
                  <a:schemeClr val="accent6">
                    <a:lumMod val="50000"/>
                  </a:schemeClr>
                </a:solidFill>
              </a:rPr>
              <a:t>rộng</a:t>
            </a:r>
            <a:r>
              <a:rPr lang="en-US" sz="4800" b="1" u="sng" dirty="0">
                <a:solidFill>
                  <a:schemeClr val="accent6">
                    <a:lumMod val="50000"/>
                  </a:schemeClr>
                </a:solidFill>
              </a:rPr>
              <a:t>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17" y="808893"/>
            <a:ext cx="5774660" cy="486507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7385" y="808893"/>
            <a:ext cx="5973952" cy="48650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66092" y="5908431"/>
            <a:ext cx="3411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TRANH: TÀU HỎA</a:t>
            </a:r>
          </a:p>
        </p:txBody>
      </p:sp>
      <p:sp>
        <p:nvSpPr>
          <p:cNvPr id="7" name="Rectangle 6"/>
          <p:cNvSpPr/>
          <p:nvPr/>
        </p:nvSpPr>
        <p:spPr>
          <a:xfrm>
            <a:off x="7122912" y="5908431"/>
            <a:ext cx="36631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TRANH: THUYỀN BUỒM</a:t>
            </a:r>
          </a:p>
        </p:txBody>
      </p:sp>
    </p:spTree>
    <p:extLst>
      <p:ext uri="{BB962C8B-B14F-4D97-AF65-F5344CB8AC3E}">
        <p14:creationId xmlns:p14="http://schemas.microsoft.com/office/powerpoint/2010/main" val="2753538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1720" y="520767"/>
            <a:ext cx="9340174" cy="714645"/>
          </a:xfrm>
        </p:spPr>
        <p:txBody>
          <a:bodyPr/>
          <a:lstStyle/>
          <a:p>
            <a:pPr algn="ctr"/>
            <a:r>
              <a:rPr lang="en-US" dirty="0" err="1">
                <a:solidFill>
                  <a:srgbClr val="FF0000"/>
                </a:solidFill>
              </a:rPr>
              <a:t>Cô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hỏi</a:t>
            </a:r>
            <a:r>
              <a:rPr lang="en-US" dirty="0">
                <a:solidFill>
                  <a:srgbClr val="FF0000"/>
                </a:solidFill>
              </a:rPr>
              <a:t> ý </a:t>
            </a:r>
            <a:r>
              <a:rPr lang="en-US" dirty="0" err="1">
                <a:solidFill>
                  <a:srgbClr val="FF0000"/>
                </a:solidFill>
              </a:rPr>
              <a:t>định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của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trẻ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HOI Y DINH TRẺ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4017" y="1235412"/>
            <a:ext cx="8949447" cy="5145932"/>
          </a:xfrm>
        </p:spPr>
      </p:pic>
    </p:spTree>
    <p:extLst>
      <p:ext uri="{BB962C8B-B14F-4D97-AF65-F5344CB8AC3E}">
        <p14:creationId xmlns:p14="http://schemas.microsoft.com/office/powerpoint/2010/main" val="403770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RE THUC HIE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2000" cy="6822841"/>
          </a:xfrm>
        </p:spPr>
      </p:pic>
      <p:sp>
        <p:nvSpPr>
          <p:cNvPr id="3" name="Flowchart: Punched Tape 2"/>
          <p:cNvSpPr/>
          <p:nvPr/>
        </p:nvSpPr>
        <p:spPr>
          <a:xfrm>
            <a:off x="2074985" y="1852246"/>
            <a:ext cx="9366738" cy="3903785"/>
          </a:xfrm>
          <a:prstGeom prst="flowChartPunchedTap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88677" y="3212123"/>
            <a:ext cx="725658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lấy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đồ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dùng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và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ghép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thành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bức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tranh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mà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trẻ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yêu</a:t>
            </a:r>
            <a:r>
              <a:rPr lang="en-US" sz="44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4400" dirty="0" err="1">
                <a:solidFill>
                  <a:schemeClr val="accent2">
                    <a:lumMod val="75000"/>
                  </a:schemeClr>
                </a:solidFill>
              </a:rPr>
              <a:t>thích</a:t>
            </a:r>
            <a:endParaRPr lang="en-US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1554" y="646479"/>
            <a:ext cx="10515600" cy="1325563"/>
          </a:xfrm>
        </p:spPr>
        <p:txBody>
          <a:bodyPr/>
          <a:lstStyle/>
          <a:p>
            <a:r>
              <a:rPr lang="vi-VN" b="1" i="1" dirty="0">
                <a:solidFill>
                  <a:schemeClr val="accent2">
                    <a:lumMod val="75000"/>
                  </a:schemeClr>
                </a:solidFill>
              </a:rPr>
              <a:t>*Trò chơi” Đội nào nhanh nhất”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492" y="2271102"/>
            <a:ext cx="105156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Cách chơi: Trẻ chia 4 đội, mỗi đội sẽ dùng hình ghép thành bức tranh của đội thích.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+ Luật chơi: Trong thời gian 1 bản nhạc, đội nào ghép được bức tranh và trình bày được thì đội đó thắng.</a:t>
            </a:r>
          </a:p>
          <a:p>
            <a:pPr marL="0" indent="0" algn="just">
              <a:buNone/>
            </a:pPr>
            <a:r>
              <a:rPr lang="vi-VN" dirty="0">
                <a:solidFill>
                  <a:srgbClr val="7030A0"/>
                </a:solidFill>
              </a:rPr>
              <a:t>- Cho trẻ chơi 2 lần.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Sau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khi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kết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thúc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cô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nhận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xét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cách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>
                <a:solidFill>
                  <a:srgbClr val="7030A0"/>
                </a:solidFill>
              </a:rPr>
              <a:t>chơi</a:t>
            </a:r>
            <a:r>
              <a:rPr lang="en-US" dirty="0">
                <a:solidFill>
                  <a:srgbClr val="7030A0"/>
                </a:solidFill>
              </a:rPr>
              <a:t>.</a:t>
            </a:r>
            <a:endParaRPr lang="vi-VN" dirty="0">
              <a:solidFill>
                <a:srgbClr val="7030A0"/>
              </a:solidFill>
            </a:endParaRPr>
          </a:p>
          <a:p>
            <a:pPr marL="0" indent="0" algn="just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4" name="TaiBaiHat.Net - Tr4yLpsgK8j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66871" y="5863070"/>
            <a:ext cx="770947" cy="77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0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9200" y="365125"/>
            <a:ext cx="5054600" cy="743239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3 KẾT THÚC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359565" y="1265382"/>
            <a:ext cx="68718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002060"/>
                </a:solidFill>
              </a:rPr>
              <a:t>Cô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nhận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xét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giờ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học</a:t>
            </a:r>
            <a:r>
              <a:rPr lang="en-US" sz="3200" dirty="0">
                <a:solidFill>
                  <a:srgbClr val="002060"/>
                </a:solidFill>
              </a:rPr>
              <a:t>, </a:t>
            </a:r>
            <a:r>
              <a:rPr lang="en-US" sz="3200" dirty="0" err="1">
                <a:solidFill>
                  <a:srgbClr val="002060"/>
                </a:solidFill>
              </a:rPr>
              <a:t>tuyên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dương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khen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ngợi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trẻ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và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chuyển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hoạt</a:t>
            </a:r>
            <a:r>
              <a:rPr lang="en-US" sz="3200" dirty="0">
                <a:solidFill>
                  <a:srgbClr val="002060"/>
                </a:solidFill>
              </a:rPr>
              <a:t> </a:t>
            </a:r>
            <a:r>
              <a:rPr lang="en-US" sz="3200" dirty="0" err="1">
                <a:solidFill>
                  <a:srgbClr val="002060"/>
                </a:solidFill>
              </a:rPr>
              <a:t>động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9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5485" y="306760"/>
            <a:ext cx="4764932" cy="802194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 </a:t>
            </a:r>
            <a:r>
              <a:rPr lang="en-US" dirty="0" err="1">
                <a:solidFill>
                  <a:srgbClr val="FF0000"/>
                </a:solidFill>
              </a:rPr>
              <a:t>Mục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đích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yêu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cầu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7940" y="1264596"/>
            <a:ext cx="10565860" cy="4912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1.Kiến thức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nhận biết, gọi đúng tên và tính chất của các hình: hình vuông, hình tròn, hình tam giác, hình chữ nhật.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2.Kỹ năng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Rèn trẻ kĩ năng tư duy, so sánh.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Chắp ghép các hình tạo thành bức tranh đơn giản</a:t>
            </a:r>
          </a:p>
          <a:p>
            <a:pPr marL="0" indent="0">
              <a:buNone/>
            </a:pPr>
            <a:r>
              <a:rPr lang="vi-VN" b="1" dirty="0">
                <a:solidFill>
                  <a:srgbClr val="002060"/>
                </a:solidFill>
              </a:rPr>
              <a:t>3.Thái độ</a:t>
            </a:r>
            <a:endParaRPr lang="vi-VN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Trẻ hứng thú với giờ học.</a:t>
            </a:r>
          </a:p>
          <a:p>
            <a:pPr marL="0" indent="0">
              <a:buNone/>
            </a:pPr>
            <a:r>
              <a:rPr lang="vi-VN" dirty="0">
                <a:solidFill>
                  <a:srgbClr val="002060"/>
                </a:solidFill>
              </a:rPr>
              <a:t>- Rèn cho trẻ tính cẩn thận</a:t>
            </a:r>
          </a:p>
          <a:p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3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37181" y="355890"/>
            <a:ext cx="3521364" cy="974148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II </a:t>
            </a:r>
            <a:r>
              <a:rPr lang="en-US" dirty="0" err="1">
                <a:solidFill>
                  <a:srgbClr val="FF0000"/>
                </a:solidFill>
              </a:rPr>
              <a:t>Chuẩn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bị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09964"/>
            <a:ext cx="10515600" cy="4966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cô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án</a:t>
            </a:r>
            <a:r>
              <a:rPr lang="en-US" dirty="0"/>
              <a:t> </a:t>
            </a:r>
            <a:r>
              <a:rPr lang="en-US" dirty="0" err="1"/>
              <a:t>điện</a:t>
            </a:r>
            <a:r>
              <a:rPr lang="en-US" dirty="0"/>
              <a:t> </a:t>
            </a:r>
            <a:r>
              <a:rPr lang="en-US" dirty="0" err="1"/>
              <a:t>tử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</a:t>
            </a:r>
            <a:r>
              <a:rPr lang="en-US" dirty="0" err="1"/>
              <a:t>chiếu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,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tam </a:t>
            </a:r>
            <a:r>
              <a:rPr lang="en-US" dirty="0" err="1"/>
              <a:t>giác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ghép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/>
              <a:t>tô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* </a:t>
            </a:r>
            <a:r>
              <a:rPr lang="en-US" b="1" dirty="0" err="1"/>
              <a:t>Đồ</a:t>
            </a:r>
            <a:r>
              <a:rPr lang="en-US" b="1" dirty="0"/>
              <a:t> </a:t>
            </a:r>
            <a:r>
              <a:rPr lang="en-US" b="1" dirty="0" err="1"/>
              <a:t>dùng</a:t>
            </a:r>
            <a:r>
              <a:rPr lang="en-US" b="1" dirty="0"/>
              <a:t> </a:t>
            </a:r>
            <a:r>
              <a:rPr lang="en-US" b="1" dirty="0" err="1"/>
              <a:t>của</a:t>
            </a:r>
            <a:r>
              <a:rPr lang="en-US" b="1" dirty="0"/>
              <a:t> </a:t>
            </a:r>
            <a:r>
              <a:rPr lang="en-US" b="1" dirty="0" err="1"/>
              <a:t>trẻ</a:t>
            </a:r>
            <a:r>
              <a:rPr lang="en-US" b="1" dirty="0"/>
              <a:t>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: </a:t>
            </a:r>
            <a:r>
              <a:rPr lang="en-US" dirty="0" err="1"/>
              <a:t>hình</a:t>
            </a:r>
            <a:r>
              <a:rPr lang="en-US" dirty="0"/>
              <a:t> tam </a:t>
            </a:r>
            <a:r>
              <a:rPr lang="en-US" dirty="0" err="1"/>
              <a:t>giác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chữ</a:t>
            </a:r>
            <a:r>
              <a:rPr lang="en-US" dirty="0"/>
              <a:t> </a:t>
            </a:r>
            <a:r>
              <a:rPr lang="en-US" dirty="0" err="1"/>
              <a:t>nhật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tròn</a:t>
            </a:r>
            <a:r>
              <a:rPr lang="en-US" dirty="0"/>
              <a:t>,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vuông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Nhạc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hát</a:t>
            </a:r>
            <a:r>
              <a:rPr lang="en-US" dirty="0"/>
              <a:t>: "</a:t>
            </a:r>
            <a:r>
              <a:rPr lang="en-US" dirty="0" err="1"/>
              <a:t>Em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lái</a:t>
            </a:r>
            <a:r>
              <a:rPr lang="en-US" dirty="0"/>
              <a:t> ô </a:t>
            </a:r>
            <a:r>
              <a:rPr lang="en-US" dirty="0" err="1"/>
              <a:t>tô</a:t>
            </a:r>
            <a:r>
              <a:rPr lang="en-US" dirty="0"/>
              <a:t>"</a:t>
            </a:r>
          </a:p>
          <a:p>
            <a:pPr marL="0" indent="0">
              <a:buNone/>
            </a:pPr>
            <a:r>
              <a:rPr lang="en-US" dirty="0"/>
              <a:t>- </a:t>
            </a:r>
            <a:r>
              <a:rPr lang="en-US" dirty="0" err="1"/>
              <a:t>Rổ</a:t>
            </a:r>
            <a:r>
              <a:rPr lang="en-US" dirty="0"/>
              <a:t> </a:t>
            </a:r>
            <a:r>
              <a:rPr lang="en-US" dirty="0" err="1"/>
              <a:t>nhỏ</a:t>
            </a:r>
            <a:r>
              <a:rPr lang="en-US" dirty="0"/>
              <a:t> </a:t>
            </a:r>
            <a:r>
              <a:rPr lang="en-US" dirty="0" err="1"/>
              <a:t>đựng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thẻ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20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AI HAT EM TA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3506" y="1400206"/>
            <a:ext cx="9912485" cy="5457794"/>
          </a:xfrm>
        </p:spPr>
      </p:pic>
      <p:sp>
        <p:nvSpPr>
          <p:cNvPr id="5" name="TextBox 4"/>
          <p:cNvSpPr txBox="1"/>
          <p:nvPr/>
        </p:nvSpPr>
        <p:spPr>
          <a:xfrm>
            <a:off x="1978954" y="662978"/>
            <a:ext cx="8093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</a:rPr>
              <a:t>Cô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trẻ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cùng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hát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vận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đông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bài</a:t>
            </a:r>
            <a:r>
              <a:rPr lang="en-US" sz="2800" b="1" dirty="0">
                <a:solidFill>
                  <a:srgbClr val="FF0000"/>
                </a:solidFill>
              </a:rPr>
              <a:t> “ </a:t>
            </a:r>
            <a:r>
              <a:rPr lang="en-US" sz="2800" b="1" dirty="0" err="1">
                <a:solidFill>
                  <a:srgbClr val="FF0000"/>
                </a:solidFill>
              </a:rPr>
              <a:t>Em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tập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lái</a:t>
            </a:r>
            <a:r>
              <a:rPr lang="en-US" sz="2800" b="1" dirty="0">
                <a:solidFill>
                  <a:srgbClr val="FF0000"/>
                </a:solidFill>
              </a:rPr>
              <a:t> ô </a:t>
            </a:r>
            <a:r>
              <a:rPr lang="en-US" sz="2800" b="1" dirty="0" err="1">
                <a:solidFill>
                  <a:srgbClr val="FF0000"/>
                </a:solidFill>
              </a:rPr>
              <a:t>tô</a:t>
            </a:r>
            <a:r>
              <a:rPr lang="en-US" sz="2800" b="1" dirty="0">
                <a:solidFill>
                  <a:srgbClr val="FF0000"/>
                </a:solidFill>
              </a:rPr>
              <a:t>”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99139" y="56371"/>
            <a:ext cx="746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</a:rPr>
              <a:t>1. </a:t>
            </a:r>
            <a:r>
              <a:rPr lang="en-US" sz="4000" dirty="0" err="1">
                <a:solidFill>
                  <a:srgbClr val="002060"/>
                </a:solidFill>
              </a:rPr>
              <a:t>Ổn</a:t>
            </a:r>
            <a:r>
              <a:rPr lang="en-US" sz="4000" dirty="0">
                <a:solidFill>
                  <a:srgbClr val="002060"/>
                </a:solidFill>
              </a:rPr>
              <a:t> </a:t>
            </a:r>
            <a:r>
              <a:rPr lang="en-US" sz="4000" dirty="0" err="1">
                <a:solidFill>
                  <a:srgbClr val="002060"/>
                </a:solidFill>
              </a:rPr>
              <a:t>định</a:t>
            </a:r>
            <a:r>
              <a:rPr lang="en-US" sz="4000" dirty="0">
                <a:solidFill>
                  <a:srgbClr val="002060"/>
                </a:solidFill>
              </a:rPr>
              <a:t> </a:t>
            </a:r>
            <a:r>
              <a:rPr lang="en-US" sz="4000" dirty="0" err="1">
                <a:solidFill>
                  <a:srgbClr val="002060"/>
                </a:solidFill>
              </a:rPr>
              <a:t>tổ</a:t>
            </a:r>
            <a:r>
              <a:rPr lang="en-US" sz="4000" dirty="0">
                <a:solidFill>
                  <a:srgbClr val="002060"/>
                </a:solidFill>
              </a:rPr>
              <a:t> </a:t>
            </a:r>
            <a:r>
              <a:rPr lang="en-US" sz="4000" dirty="0" err="1">
                <a:solidFill>
                  <a:srgbClr val="002060"/>
                </a:solidFill>
              </a:rPr>
              <a:t>chức</a:t>
            </a:r>
            <a:endParaRPr lang="en-US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1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3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3684321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55435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9226" y="0"/>
            <a:ext cx="8717604" cy="132556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2. </a:t>
            </a:r>
            <a:r>
              <a:rPr lang="en-US" dirty="0" err="1">
                <a:solidFill>
                  <a:srgbClr val="FF0000"/>
                </a:solidFill>
              </a:rPr>
              <a:t>Phương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pháp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hình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thức</a:t>
            </a:r>
            <a:r>
              <a:rPr lang="en-US" dirty="0">
                <a:solidFill>
                  <a:srgbClr val="FF0000"/>
                </a:solidFill>
              </a:rPr>
              <a:t> – </a:t>
            </a:r>
            <a:r>
              <a:rPr lang="en-US" dirty="0" err="1">
                <a:solidFill>
                  <a:srgbClr val="FF0000"/>
                </a:solidFill>
              </a:rPr>
              <a:t>tổ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chức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1214" y="1053188"/>
            <a:ext cx="9801734" cy="79506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i="1" dirty="0"/>
              <a:t>*</a:t>
            </a:r>
            <a:r>
              <a:rPr lang="en-US" b="1" i="1" dirty="0" err="1"/>
              <a:t>Ôn</a:t>
            </a:r>
            <a:r>
              <a:rPr lang="en-US" b="1" i="1" dirty="0"/>
              <a:t> </a:t>
            </a:r>
            <a:r>
              <a:rPr lang="en-US" b="1" i="1" dirty="0" err="1"/>
              <a:t>và</a:t>
            </a:r>
            <a:r>
              <a:rPr lang="en-US" b="1" i="1" dirty="0"/>
              <a:t> </a:t>
            </a:r>
            <a:r>
              <a:rPr lang="en-US" b="1" i="1" dirty="0" err="1"/>
              <a:t>gọi</a:t>
            </a:r>
            <a:r>
              <a:rPr lang="en-US" b="1" i="1" dirty="0"/>
              <a:t> </a:t>
            </a:r>
            <a:r>
              <a:rPr lang="en-US" b="1" i="1" dirty="0" err="1"/>
              <a:t>đúng</a:t>
            </a:r>
            <a:r>
              <a:rPr lang="en-US" b="1" i="1" dirty="0"/>
              <a:t> </a:t>
            </a:r>
            <a:r>
              <a:rPr lang="en-US" b="1" i="1" dirty="0" err="1"/>
              <a:t>tên</a:t>
            </a:r>
            <a:r>
              <a:rPr lang="en-US" b="1" i="1" dirty="0"/>
              <a:t> </a:t>
            </a:r>
            <a:r>
              <a:rPr lang="en-US" b="1" i="1" dirty="0" err="1"/>
              <a:t>các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hình</a:t>
            </a:r>
            <a:r>
              <a:rPr lang="en-US" b="1" i="1" dirty="0"/>
              <a:t> </a:t>
            </a:r>
            <a:r>
              <a:rPr lang="en-US" b="1" i="1" dirty="0" err="1"/>
              <a:t>học</a:t>
            </a:r>
            <a:r>
              <a:rPr lang="en-US" b="1" i="1" dirty="0"/>
              <a:t>.</a:t>
            </a:r>
            <a:endParaRPr lang="en-US" dirty="0"/>
          </a:p>
          <a:p>
            <a:pPr>
              <a:buFontTx/>
              <a:buChar char="-"/>
            </a:pPr>
            <a:r>
              <a:rPr lang="en-US" dirty="0"/>
              <a:t>Cho </a:t>
            </a:r>
            <a:r>
              <a:rPr lang="en-US" dirty="0" err="1"/>
              <a:t>trẻ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</a:t>
            </a:r>
            <a:r>
              <a:rPr lang="en-US" dirty="0" err="1"/>
              <a:t>sát</a:t>
            </a:r>
            <a:r>
              <a:rPr lang="en-US" dirty="0"/>
              <a:t> </a:t>
            </a:r>
            <a:r>
              <a:rPr lang="en-US" dirty="0" err="1"/>
              <a:t>bức</a:t>
            </a:r>
            <a:r>
              <a:rPr lang="en-US" dirty="0"/>
              <a:t> </a:t>
            </a:r>
            <a:r>
              <a:rPr lang="en-US" dirty="0" err="1"/>
              <a:t>tranh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ô </a:t>
            </a:r>
            <a:r>
              <a:rPr lang="en-US" dirty="0" err="1"/>
              <a:t>tô</a:t>
            </a:r>
            <a:endParaRPr lang="en-US" dirty="0"/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65" y="1848255"/>
            <a:ext cx="8264765" cy="494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004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8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4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6697" y="2398206"/>
            <a:ext cx="9943289" cy="1325563"/>
          </a:xfrm>
        </p:spPr>
        <p:txBody>
          <a:bodyPr/>
          <a:lstStyle/>
          <a:p>
            <a:r>
              <a:rPr lang="en-US" dirty="0" err="1">
                <a:solidFill>
                  <a:srgbClr val="FF0000"/>
                </a:solidFill>
              </a:rPr>
              <a:t>Cô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trò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chuyện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và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đàm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thoại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về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bức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tranh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55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3405"/>
          </a:xfrm>
        </p:spPr>
      </p:pic>
    </p:spTree>
    <p:extLst>
      <p:ext uri="{BB962C8B-B14F-4D97-AF65-F5344CB8AC3E}">
        <p14:creationId xmlns:p14="http://schemas.microsoft.com/office/powerpoint/2010/main" val="465543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429</Words>
  <Application>Microsoft Office PowerPoint</Application>
  <PresentationFormat>Widescreen</PresentationFormat>
  <Paragraphs>45</Paragraphs>
  <Slides>18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PowerPoint Presentation</vt:lpstr>
      <vt:lpstr>I Mục đích yêu cầu</vt:lpstr>
      <vt:lpstr>II Chuẩn bị</vt:lpstr>
      <vt:lpstr>PowerPoint Presentation</vt:lpstr>
      <vt:lpstr>PowerPoint Presentation</vt:lpstr>
      <vt:lpstr>PowerPoint Presentation</vt:lpstr>
      <vt:lpstr>2. Phương pháp, hình thức – tổ chức</vt:lpstr>
      <vt:lpstr>Cô trò chuyện và đàm thoại về bức tranh</vt:lpstr>
      <vt:lpstr>PowerPoint Presentation</vt:lpstr>
      <vt:lpstr>PowerPoint Presentation</vt:lpstr>
      <vt:lpstr>PowerPoint Presentation</vt:lpstr>
      <vt:lpstr>* Dạy trẻ chắp ghép các hình tạo thành  bức tranh đơn giản  </vt:lpstr>
      <vt:lpstr>Cô thực hiện làm mẫu</vt:lpstr>
      <vt:lpstr>Mở rộng:</vt:lpstr>
      <vt:lpstr>Cô hỏi ý định của trẻ</vt:lpstr>
      <vt:lpstr>PowerPoint Presentation</vt:lpstr>
      <vt:lpstr>*Trò chơi” Đội nào nhanh nhất”</vt:lpstr>
      <vt:lpstr>3 KẾT THÚC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dcsd vdsavds</dc:creator>
  <cp:lastModifiedBy>Nguyễn Thị Giang (420000087)</cp:lastModifiedBy>
  <cp:revision>11</cp:revision>
  <dcterms:created xsi:type="dcterms:W3CDTF">2022-05-22T02:00:30Z</dcterms:created>
  <dcterms:modified xsi:type="dcterms:W3CDTF">2022-07-22T09:55:34Z</dcterms:modified>
</cp:coreProperties>
</file>