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wav"/>
  <Default Extension="wmv" ContentType="video/x-ms-wm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7" r:id="rId30"/>
    <p:sldId id="286" r:id="rId31"/>
    <p:sldId id="289" r:id="rId32"/>
    <p:sldId id="294" r:id="rId33"/>
    <p:sldId id="290" r:id="rId34"/>
    <p:sldId id="291" r:id="rId35"/>
    <p:sldId id="292" r:id="rId36"/>
    <p:sldId id="293" r:id="rId37"/>
    <p:sldId id="288" r:id="rId3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008000"/>
    <a:srgbClr val="FF3399"/>
    <a:srgbClr val="FF9900"/>
    <a:srgbClr val="66FF33"/>
    <a:srgbClr val="0C0A0B"/>
    <a:srgbClr val="BF0D73"/>
    <a:srgbClr val="CC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71" autoAdjust="0"/>
    <p:restoredTop sz="98401" autoAdjust="0"/>
  </p:normalViewPr>
  <p:slideViewPr>
    <p:cSldViewPr>
      <p:cViewPr varScale="1">
        <p:scale>
          <a:sx n="86" d="100"/>
          <a:sy n="86" d="100"/>
        </p:scale>
        <p:origin x="1602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78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81FC6-4176-4B0B-903C-3D6F4948B138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F23D-2FCE-45E2-B844-D70D53A48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9757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81FC6-4176-4B0B-903C-3D6F4948B138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F23D-2FCE-45E2-B844-D70D53A48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5033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81FC6-4176-4B0B-903C-3D6F4948B138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F23D-2FCE-45E2-B844-D70D53A48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1543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81FC6-4176-4B0B-903C-3D6F4948B138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F23D-2FCE-45E2-B844-D70D53A48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6596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81FC6-4176-4B0B-903C-3D6F4948B138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F23D-2FCE-45E2-B844-D70D53A48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4284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81FC6-4176-4B0B-903C-3D6F4948B138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F23D-2FCE-45E2-B844-D70D53A48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48232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81FC6-4176-4B0B-903C-3D6F4948B138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F23D-2FCE-45E2-B844-D70D53A48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0363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81FC6-4176-4B0B-903C-3D6F4948B138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F23D-2FCE-45E2-B844-D70D53A48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2742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81FC6-4176-4B0B-903C-3D6F4948B138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F23D-2FCE-45E2-B844-D70D53A48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352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81FC6-4176-4B0B-903C-3D6F4948B138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F23D-2FCE-45E2-B844-D70D53A48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6585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81FC6-4176-4B0B-903C-3D6F4948B138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F23D-2FCE-45E2-B844-D70D53A48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68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C81FC6-4176-4B0B-903C-3D6F4948B138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8AF23D-2FCE-45E2-B844-D70D53A48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748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Relationship Id="rId5" Type="http://schemas.openxmlformats.org/officeDocument/2006/relationships/slide" Target="slide8.xml"/><Relationship Id="rId4" Type="http://schemas.openxmlformats.org/officeDocument/2006/relationships/image" Target="../media/image24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slide" Target="slide8.xml"/><Relationship Id="rId4" Type="http://schemas.openxmlformats.org/officeDocument/2006/relationships/image" Target="../media/image33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g"/><Relationship Id="rId5" Type="http://schemas.openxmlformats.org/officeDocument/2006/relationships/image" Target="../media/image43.jpg"/><Relationship Id="rId4" Type="http://schemas.openxmlformats.org/officeDocument/2006/relationships/image" Target="../media/image42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7" Type="http://schemas.openxmlformats.org/officeDocument/2006/relationships/image" Target="../media/image49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5" Type="http://schemas.openxmlformats.org/officeDocument/2006/relationships/image" Target="../media/image47.jpg"/><Relationship Id="rId4" Type="http://schemas.openxmlformats.org/officeDocument/2006/relationships/image" Target="../media/image46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7" Type="http://schemas.openxmlformats.org/officeDocument/2006/relationships/image" Target="../media/image54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7" Type="http://schemas.openxmlformats.org/officeDocument/2006/relationships/image" Target="../media/image59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jpg"/><Relationship Id="rId5" Type="http://schemas.openxmlformats.org/officeDocument/2006/relationships/image" Target="../media/image57.JPG"/><Relationship Id="rId4" Type="http://schemas.openxmlformats.org/officeDocument/2006/relationships/image" Target="../media/image56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61.png"/><Relationship Id="rId4" Type="http://schemas.openxmlformats.org/officeDocument/2006/relationships/image" Target="../media/image25.jp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audio" Target="../media/audio2.wav"/><Relationship Id="rId7" Type="http://schemas.openxmlformats.org/officeDocument/2006/relationships/image" Target="../media/image55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jpeg"/><Relationship Id="rId5" Type="http://schemas.openxmlformats.org/officeDocument/2006/relationships/image" Target="../media/image64.jpg"/><Relationship Id="rId4" Type="http://schemas.openxmlformats.org/officeDocument/2006/relationships/image" Target="../media/image7.jpg"/><Relationship Id="rId9" Type="http://schemas.openxmlformats.org/officeDocument/2006/relationships/image" Target="../media/image59.jp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3" Type="http://schemas.openxmlformats.org/officeDocument/2006/relationships/audio" Target="../media/audio2.wav"/><Relationship Id="rId7" Type="http://schemas.openxmlformats.org/officeDocument/2006/relationships/image" Target="../media/image44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jpeg"/><Relationship Id="rId5" Type="http://schemas.openxmlformats.org/officeDocument/2006/relationships/image" Target="../media/image67.jpg"/><Relationship Id="rId4" Type="http://schemas.openxmlformats.org/officeDocument/2006/relationships/image" Target="../media/image7.jpg"/><Relationship Id="rId9" Type="http://schemas.openxmlformats.org/officeDocument/2006/relationships/image" Target="../media/image49.jp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g"/><Relationship Id="rId3" Type="http://schemas.openxmlformats.org/officeDocument/2006/relationships/audio" Target="../media/audio2.wav"/><Relationship Id="rId7" Type="http://schemas.openxmlformats.org/officeDocument/2006/relationships/image" Target="../media/image57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G"/><Relationship Id="rId5" Type="http://schemas.openxmlformats.org/officeDocument/2006/relationships/image" Target="../media/image70.jpg"/><Relationship Id="rId4" Type="http://schemas.openxmlformats.org/officeDocument/2006/relationships/image" Target="../media/image7.jp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g"/><Relationship Id="rId3" Type="http://schemas.openxmlformats.org/officeDocument/2006/relationships/audio" Target="../media/audio2.wav"/><Relationship Id="rId7" Type="http://schemas.openxmlformats.org/officeDocument/2006/relationships/image" Target="../media/image72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g"/><Relationship Id="rId5" Type="http://schemas.openxmlformats.org/officeDocument/2006/relationships/image" Target="../media/image71.jpeg"/><Relationship Id="rId4" Type="http://schemas.openxmlformats.org/officeDocument/2006/relationships/image" Target="../media/image7.jpg"/><Relationship Id="rId9" Type="http://schemas.openxmlformats.org/officeDocument/2006/relationships/image" Target="../media/image54.jp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slide" Target="slide21.xml"/><Relationship Id="rId4" Type="http://schemas.openxmlformats.org/officeDocument/2006/relationships/slide" Target="slide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5000" y="90606"/>
            <a:ext cx="59366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/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</a:t>
            </a:r>
            <a:r>
              <a:rPr lang="vi-V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ƯỜNG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MẦM NON THẠCH CẦU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86000" y="3429000"/>
            <a:ext cx="457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nhỡ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 – 5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endParaRPr lang="en-US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Lê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Thu Lan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05000" y="1724291"/>
            <a:ext cx="56318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KHÁM PHÁ KHOA HỌC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8600" y="2514600"/>
            <a:ext cx="868680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dirty="0">
                <a:ln w="11430"/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 TIỆN GIAO THÔNG ĐƯỜNG BỘ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800E64F-E917-4BD8-BAF4-2D319D91C7B8}"/>
              </a:ext>
            </a:extLst>
          </p:cNvPr>
          <p:cNvSpPr txBox="1"/>
          <p:nvPr/>
        </p:nvSpPr>
        <p:spPr>
          <a:xfrm>
            <a:off x="3273136" y="5957500"/>
            <a:ext cx="30514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2021 - 2022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CE2DF31-9E3F-4640-89E8-A1C6B53570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748306"/>
            <a:ext cx="841511" cy="841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603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782" y="15240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MỘT SỐ LOẠI XE ĐẠP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1" y="3872978"/>
            <a:ext cx="4571999" cy="299906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928254"/>
            <a:ext cx="4606637" cy="294472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636" y="928254"/>
            <a:ext cx="4537364" cy="294472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872979"/>
            <a:ext cx="4572001" cy="2999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151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5800" y="240268"/>
            <a:ext cx="7543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XE ĐẠP ĐIỆN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48" y="1849582"/>
            <a:ext cx="4150952" cy="4343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1066800"/>
            <a:ext cx="4010890" cy="4343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793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09597" y="609600"/>
            <a:ext cx="304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XE MÁY</a:t>
            </a:r>
          </a:p>
        </p:txBody>
      </p:sp>
    </p:spTree>
    <p:extLst>
      <p:ext uri="{BB962C8B-B14F-4D97-AF65-F5344CB8AC3E}">
        <p14:creationId xmlns:p14="http://schemas.microsoft.com/office/powerpoint/2010/main" val="12138420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5965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15955" y="228600"/>
            <a:ext cx="3048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bliqueTopRigh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dirty="0">
                <a:ln w="11430"/>
                <a:solidFill>
                  <a:srgbClr val="66FF33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XE MÔTÔ</a:t>
            </a:r>
          </a:p>
        </p:txBody>
      </p:sp>
    </p:spTree>
    <p:extLst>
      <p:ext uri="{BB962C8B-B14F-4D97-AF65-F5344CB8AC3E}">
        <p14:creationId xmlns:p14="http://schemas.microsoft.com/office/powerpoint/2010/main" val="35311321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24000"/>
            <a:ext cx="4191000" cy="44196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1116" y="625258"/>
            <a:ext cx="4394200" cy="4394200"/>
          </a:xfrm>
          <a:prstGeom prst="rect">
            <a:avLst/>
          </a:prstGeom>
        </p:spPr>
      </p:pic>
      <p:sp>
        <p:nvSpPr>
          <p:cNvPr id="6" name="Sun 5">
            <a:hlinkClick r:id="rId5" action="ppaction://hlinksldjump"/>
          </p:cNvPr>
          <p:cNvSpPr/>
          <p:nvPr/>
        </p:nvSpPr>
        <p:spPr>
          <a:xfrm>
            <a:off x="7476734" y="5448300"/>
            <a:ext cx="1229116" cy="990600"/>
          </a:xfrm>
          <a:prstGeom prst="sun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026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798731"/>
            <a:ext cx="9143999" cy="6059269"/>
            <a:chOff x="0" y="587940"/>
            <a:chExt cx="9143999" cy="6270059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87940"/>
              <a:ext cx="9143999" cy="6270059"/>
            </a:xfrm>
            <a:prstGeom prst="rect">
              <a:avLst/>
            </a:prstGeom>
          </p:spPr>
        </p:pic>
        <p:sp>
          <p:nvSpPr>
            <p:cNvPr id="3" name="TextBox 2"/>
            <p:cNvSpPr txBox="1"/>
            <p:nvPr/>
          </p:nvSpPr>
          <p:spPr>
            <a:xfrm>
              <a:off x="762000" y="990600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 cap="all" dirty="0">
                  <a:ln w="9000" cmpd="sng">
                    <a:noFill/>
                    <a:prstDash val="solid"/>
                  </a:ln>
                  <a:solidFill>
                    <a:srgbClr val="FFFF00"/>
                  </a:solidFill>
                  <a:effectLst>
                    <a:reflection blurRad="12700" stA="28000" endPos="45000" dist="1000" dir="5400000" sy="-100000" algn="bl" rotWithShape="0"/>
                  </a:effectLst>
                  <a:latin typeface="Arial" pitchFamily="34" charset="0"/>
                  <a:cs typeface="Arial" pitchFamily="34" charset="0"/>
                </a:rPr>
                <a:t>XE ÔTÔ</a:t>
              </a: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-1" y="152400"/>
            <a:ext cx="9143999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3600" b="1" dirty="0">
                <a:ln/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PHƯƠNG TIỆN XE 4 BÁNH</a:t>
            </a:r>
          </a:p>
        </p:txBody>
      </p:sp>
    </p:spTree>
    <p:extLst>
      <p:ext uri="{BB962C8B-B14F-4D97-AF65-F5344CB8AC3E}">
        <p14:creationId xmlns:p14="http://schemas.microsoft.com/office/powerpoint/2010/main" val="3376241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81000"/>
            <a:ext cx="9144001" cy="6477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90600" y="457200"/>
            <a:ext cx="3048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69850" h="38100" prst="cross"/>
            </a:sp3d>
          </a:bodyPr>
          <a:lstStyle/>
          <a:p>
            <a:r>
              <a:rPr lang="en-US" sz="4000" b="1" cap="all" dirty="0">
                <a:ln w="9000" cmpd="sng">
                  <a:noFill/>
                  <a:prstDash val="solid"/>
                </a:ln>
                <a:solidFill>
                  <a:srgbClr val="FF0066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XE ÔTÔ</a:t>
            </a:r>
          </a:p>
        </p:txBody>
      </p:sp>
    </p:spTree>
    <p:extLst>
      <p:ext uri="{BB962C8B-B14F-4D97-AF65-F5344CB8AC3E}">
        <p14:creationId xmlns:p14="http://schemas.microsoft.com/office/powerpoint/2010/main" val="29657107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95400"/>
            <a:ext cx="9144000" cy="5562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71800" y="381000"/>
            <a:ext cx="33528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n-US" sz="4000" b="1" cap="all" dirty="0">
                <a:ln w="9000" cmpd="sng">
                  <a:noFill/>
                  <a:prstDash val="solid"/>
                </a:ln>
                <a:solidFill>
                  <a:srgbClr val="FF0066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XE TẢI</a:t>
            </a:r>
          </a:p>
        </p:txBody>
      </p:sp>
    </p:spTree>
    <p:extLst>
      <p:ext uri="{BB962C8B-B14F-4D97-AF65-F5344CB8AC3E}">
        <p14:creationId xmlns:p14="http://schemas.microsoft.com/office/powerpoint/2010/main" val="29956022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24000"/>
            <a:ext cx="9144000" cy="532147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14600" y="754786"/>
            <a:ext cx="41148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en-US" sz="4000" b="1" cap="all" dirty="0">
                <a:ln w="9000" cmpd="sng">
                  <a:noFill/>
                  <a:prstDash val="solid"/>
                </a:ln>
                <a:solidFill>
                  <a:srgbClr val="FF0066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XE TẢI </a:t>
            </a:r>
          </a:p>
        </p:txBody>
      </p:sp>
    </p:spTree>
    <p:extLst>
      <p:ext uri="{BB962C8B-B14F-4D97-AF65-F5344CB8AC3E}">
        <p14:creationId xmlns:p14="http://schemas.microsoft.com/office/powerpoint/2010/main" val="17945244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19400" y="5410200"/>
            <a:ext cx="5486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cap="all" dirty="0">
                <a:ln w="900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XE BUÝT</a:t>
            </a:r>
          </a:p>
        </p:txBody>
      </p:sp>
    </p:spTree>
    <p:extLst>
      <p:ext uri="{BB962C8B-B14F-4D97-AF65-F5344CB8AC3E}">
        <p14:creationId xmlns:p14="http://schemas.microsoft.com/office/powerpoint/2010/main" val="8959751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52800" y="685800"/>
            <a:ext cx="3810000" cy="923330"/>
          </a:xfrm>
          <a:prstGeom prst="rect">
            <a:avLst/>
          </a:prstGeom>
          <a:noFill/>
          <a:scene3d>
            <a:camera prst="obliqueBottomLeft"/>
            <a:lightRig rig="flat" dir="tl">
              <a:rot lat="0" lon="0" rev="6600000"/>
            </a:lightRig>
          </a:scene3d>
          <a:sp3d>
            <a:bevelT prst="relaxedInset"/>
          </a:sp3d>
        </p:spPr>
        <p:txBody>
          <a:bodyPr wrap="square" rtlCol="0">
            <a:spAutoFit/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gradFill flip="none" rotWithShape="1"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GIÁO ÁN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590800" y="2133600"/>
            <a:ext cx="6400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Arial" pitchFamily="34" charset="0"/>
                <a:cs typeface="Arial" pitchFamily="34" charset="0"/>
              </a:rPr>
              <a:t>Lĩnh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vực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: </a:t>
            </a:r>
            <a:r>
              <a:rPr lang="en-US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Phát</a:t>
            </a:r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triển</a:t>
            </a:r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nhận</a:t>
            </a:r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thức</a:t>
            </a:r>
            <a:endParaRPr lang="en-US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itchFamily="34" charset="0"/>
              <a:cs typeface="Arial" pitchFamily="34" charset="0"/>
            </a:endParaRPr>
          </a:p>
          <a:p>
            <a:r>
              <a:rPr lang="en-US" sz="2400" dirty="0" err="1">
                <a:latin typeface="Arial" pitchFamily="34" charset="0"/>
                <a:cs typeface="Arial" pitchFamily="34" charset="0"/>
              </a:rPr>
              <a:t>Chủ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đề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: </a:t>
            </a:r>
            <a:r>
              <a:rPr lang="en-US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Phương</a:t>
            </a:r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tiện</a:t>
            </a:r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giao</a:t>
            </a:r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thông</a:t>
            </a:r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 </a:t>
            </a:r>
            <a:endParaRPr lang="en-US" sz="2400" dirty="0">
              <a:latin typeface="Arial" pitchFamily="34" charset="0"/>
              <a:cs typeface="Arial" pitchFamily="34" charset="0"/>
            </a:endParaRPr>
          </a:p>
          <a:p>
            <a:r>
              <a:rPr lang="en-US" sz="2400" dirty="0" err="1">
                <a:latin typeface="Arial" pitchFamily="34" charset="0"/>
                <a:cs typeface="Arial" pitchFamily="34" charset="0"/>
              </a:rPr>
              <a:t>Đề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tài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: </a:t>
            </a:r>
            <a:r>
              <a:rPr lang="en-US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Phương</a:t>
            </a:r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tiện</a:t>
            </a:r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giao</a:t>
            </a:r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thông</a:t>
            </a:r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đường</a:t>
            </a:r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bộ</a:t>
            </a:r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en-US" sz="2400" dirty="0" err="1">
                <a:latin typeface="Arial" pitchFamily="34" charset="0"/>
                <a:cs typeface="Arial" pitchFamily="34" charset="0"/>
              </a:rPr>
              <a:t>Lứa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tuổi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: </a:t>
            </a:r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4-5 </a:t>
            </a:r>
            <a:r>
              <a:rPr lang="en-US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tuổi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8108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2942" y="4593920"/>
            <a:ext cx="42309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XE CẤP CỨU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0662" y="1524000"/>
            <a:ext cx="4412706" cy="368702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671" y="205635"/>
            <a:ext cx="4179461" cy="40385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10662" y="528181"/>
            <a:ext cx="44127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XE CẢNH SÁT</a:t>
            </a:r>
          </a:p>
        </p:txBody>
      </p:sp>
      <p:pic>
        <p:nvPicPr>
          <p:cNvPr id="1026" name="Picture 2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8280" y="5634624"/>
            <a:ext cx="1335087" cy="1103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4322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0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-8351" y="767953"/>
            <a:ext cx="9144000" cy="6082739"/>
            <a:chOff x="-8351" y="963543"/>
            <a:chExt cx="9144000" cy="588715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351" y="963543"/>
              <a:ext cx="9144000" cy="5887150"/>
            </a:xfrm>
            <a:prstGeom prst="rect">
              <a:avLst/>
            </a:prstGeom>
          </p:spPr>
        </p:pic>
        <p:sp>
          <p:nvSpPr>
            <p:cNvPr id="3" name="TextBox 2"/>
            <p:cNvSpPr txBox="1"/>
            <p:nvPr/>
          </p:nvSpPr>
          <p:spPr>
            <a:xfrm>
              <a:off x="5257800" y="1371600"/>
              <a:ext cx="37338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57150">
                <a:bevelT h="25400" prst="softRound"/>
              </a:sp3d>
            </a:bodyPr>
            <a:lstStyle/>
            <a:p>
              <a:pPr algn="ctr"/>
              <a:r>
                <a:rPr lang="en-US" sz="4000" b="1" cap="all" dirty="0">
                  <a:ln w="9000" cmpd="sng">
                    <a:noFill/>
                    <a:prstDash val="solid"/>
                  </a:ln>
                  <a:solidFill>
                    <a:srgbClr val="FF0000"/>
                  </a:solidFill>
                  <a:effectLst>
                    <a:reflection blurRad="12700" stA="28000" endPos="45000" dist="1000" dir="5400000" sy="-100000" algn="bl" rotWithShape="0"/>
                  </a:effectLst>
                  <a:latin typeface="Arial" pitchFamily="34" charset="0"/>
                  <a:cs typeface="Arial" pitchFamily="34" charset="0"/>
                </a:rPr>
                <a:t>XE XÍCH LÔ</a:t>
              </a: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0" y="152400"/>
            <a:ext cx="9135649" cy="61555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3400" b="1" dirty="0">
                <a:ln/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PHƯƠNG TIỆN XE DÙNG SỨC NGƯỜI</a:t>
            </a:r>
          </a:p>
        </p:txBody>
      </p:sp>
    </p:spTree>
    <p:extLst>
      <p:ext uri="{BB962C8B-B14F-4D97-AF65-F5344CB8AC3E}">
        <p14:creationId xmlns:p14="http://schemas.microsoft.com/office/powerpoint/2010/main" val="2211669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0600"/>
            <a:ext cx="9144000" cy="585487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38400" y="152400"/>
            <a:ext cx="42672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ctr"/>
            <a:r>
              <a:rPr lang="en-US" sz="4000" b="1" cap="all" dirty="0">
                <a:ln w="9000" cmpd="sng">
                  <a:noFill/>
                  <a:prstDash val="solid"/>
                </a:ln>
                <a:solidFill>
                  <a:srgbClr val="0080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XE KÉO</a:t>
            </a:r>
          </a:p>
        </p:txBody>
      </p:sp>
      <p:pic>
        <p:nvPicPr>
          <p:cNvPr id="2050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5694145"/>
            <a:ext cx="1335087" cy="110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88098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5800" y="1198581"/>
            <a:ext cx="3429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cap="all" dirty="0">
                <a:ln w="9000" cmpd="sng">
                  <a:noFill/>
                  <a:prstDash val="solid"/>
                </a:ln>
                <a:solidFill>
                  <a:srgbClr val="FF3399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HOẠT ĐỘNG 3</a:t>
            </a:r>
          </a:p>
        </p:txBody>
      </p:sp>
      <p:sp>
        <p:nvSpPr>
          <p:cNvPr id="4" name="Rectangle 3"/>
          <p:cNvSpPr/>
          <p:nvPr/>
        </p:nvSpPr>
        <p:spPr>
          <a:xfrm>
            <a:off x="1381206" y="2133600"/>
            <a:ext cx="3696846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cap="all" spc="0" dirty="0">
                <a:ln w="9000" cmpd="sng">
                  <a:noFill/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TRÒ</a:t>
            </a:r>
          </a:p>
          <a:p>
            <a:pPr algn="ctr"/>
            <a:r>
              <a:rPr lang="en-US" sz="9600" b="1" cap="all" spc="0" dirty="0">
                <a:ln w="9000" cmpd="sng">
                  <a:noFill/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 CHƠI</a:t>
            </a:r>
          </a:p>
        </p:txBody>
      </p:sp>
    </p:spTree>
    <p:extLst>
      <p:ext uri="{BB962C8B-B14F-4D97-AF65-F5344CB8AC3E}">
        <p14:creationId xmlns:p14="http://schemas.microsoft.com/office/powerpoint/2010/main" val="7579742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9200" y="2438400"/>
            <a:ext cx="7609562" cy="193899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4000" b="1" cap="all" dirty="0">
                <a:ln w="9000" cmpd="sng">
                  <a:noFill/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TRÒ CHƠI : TÌM CÁC PHƯƠNG TIỆN GIAO THÔNG KHÔNG CÙNG NHÓM</a:t>
            </a:r>
          </a:p>
        </p:txBody>
      </p:sp>
    </p:spTree>
    <p:extLst>
      <p:ext uri="{BB962C8B-B14F-4D97-AF65-F5344CB8AC3E}">
        <p14:creationId xmlns:p14="http://schemas.microsoft.com/office/powerpoint/2010/main" val="30944570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28600"/>
            <a:ext cx="4343400" cy="304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2761" y="228600"/>
            <a:ext cx="4298838" cy="304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3395598"/>
            <a:ext cx="4343400" cy="327923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2760" y="3403948"/>
            <a:ext cx="4298839" cy="3270881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75459" y="56627"/>
            <a:ext cx="9067800" cy="6664370"/>
            <a:chOff x="583387" y="685800"/>
            <a:chExt cx="7331246" cy="5029200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3387" y="685800"/>
              <a:ext cx="7312457" cy="502920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2847333" y="4572000"/>
              <a:ext cx="50673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cap="all" dirty="0">
                  <a:ln w="9000" cmpd="sng">
                    <a:noFill/>
                    <a:prstDash val="solid"/>
                  </a:ln>
                  <a:solidFill>
                    <a:srgbClr val="FFFF00"/>
                  </a:solidFill>
                  <a:effectLst>
                    <a:reflection blurRad="12700" stA="28000" endPos="45000" dist="1000" dir="5400000" sy="-100000" algn="bl" rotWithShape="0"/>
                  </a:effectLst>
                  <a:latin typeface="Arial" pitchFamily="34" charset="0"/>
                  <a:cs typeface="Arial" pitchFamily="34" charset="0"/>
                </a:rPr>
                <a:t>KHÔNG CÙNG NHÓM 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-571500" y="86638"/>
            <a:ext cx="5791200" cy="3429000"/>
            <a:chOff x="-558150" y="38100"/>
            <a:chExt cx="5791200" cy="3429000"/>
          </a:xfrm>
        </p:grpSpPr>
        <p:sp>
          <p:nvSpPr>
            <p:cNvPr id="12" name="Flowchart: Process 11"/>
            <p:cNvSpPr/>
            <p:nvPr/>
          </p:nvSpPr>
          <p:spPr>
            <a:xfrm>
              <a:off x="67270" y="164926"/>
              <a:ext cx="4540360" cy="3175348"/>
            </a:xfrm>
            <a:prstGeom prst="flowChartProcess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Multiply 12"/>
            <p:cNvSpPr/>
            <p:nvPr/>
          </p:nvSpPr>
          <p:spPr>
            <a:xfrm>
              <a:off x="-558150" y="38100"/>
              <a:ext cx="5791200" cy="3429000"/>
            </a:xfrm>
            <a:prstGeom prst="mathMultiply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987917" y="86638"/>
            <a:ext cx="5791200" cy="3429000"/>
            <a:chOff x="-558150" y="38100"/>
            <a:chExt cx="5791200" cy="3429000"/>
          </a:xfrm>
        </p:grpSpPr>
        <p:sp>
          <p:nvSpPr>
            <p:cNvPr id="16" name="Flowchart: Process 15"/>
            <p:cNvSpPr/>
            <p:nvPr/>
          </p:nvSpPr>
          <p:spPr>
            <a:xfrm>
              <a:off x="67270" y="164926"/>
              <a:ext cx="4540360" cy="3175348"/>
            </a:xfrm>
            <a:prstGeom prst="flowChartProcess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Multiply 16"/>
            <p:cNvSpPr/>
            <p:nvPr/>
          </p:nvSpPr>
          <p:spPr>
            <a:xfrm>
              <a:off x="-558150" y="38100"/>
              <a:ext cx="5791200" cy="3429000"/>
            </a:xfrm>
            <a:prstGeom prst="mathMultiply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3987917" y="3414387"/>
            <a:ext cx="5791200" cy="3451702"/>
            <a:chOff x="-585290" y="241104"/>
            <a:chExt cx="5791200" cy="3451702"/>
          </a:xfrm>
        </p:grpSpPr>
        <p:sp>
          <p:nvSpPr>
            <p:cNvPr id="19" name="Flowchart: Process 18"/>
            <p:cNvSpPr/>
            <p:nvPr/>
          </p:nvSpPr>
          <p:spPr>
            <a:xfrm>
              <a:off x="41174" y="241104"/>
              <a:ext cx="4540360" cy="3336621"/>
            </a:xfrm>
            <a:prstGeom prst="flowChartProcess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Multiply 19"/>
            <p:cNvSpPr/>
            <p:nvPr/>
          </p:nvSpPr>
          <p:spPr>
            <a:xfrm>
              <a:off x="-585290" y="263806"/>
              <a:ext cx="5791200" cy="3429000"/>
            </a:xfrm>
            <a:prstGeom prst="mathMultiply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084832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363254"/>
            <a:ext cx="4191000" cy="306574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363253"/>
            <a:ext cx="4492140" cy="306574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3573050"/>
            <a:ext cx="4191000" cy="304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3594971"/>
            <a:ext cx="4492140" cy="3026079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76200" y="195197"/>
            <a:ext cx="8986110" cy="6553200"/>
            <a:chOff x="0" y="-524554"/>
            <a:chExt cx="9144000" cy="6454589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524554"/>
              <a:ext cx="9144000" cy="6454589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1524000" y="5097050"/>
              <a:ext cx="62484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57150">
                <a:bevelT w="69850" h="38100" prst="cross"/>
              </a:sp3d>
            </a:bodyPr>
            <a:lstStyle/>
            <a:p>
              <a:pPr algn="ctr"/>
              <a:r>
                <a:rPr lang="en-US" sz="3600" b="1" cap="all" dirty="0">
                  <a:ln w="9000" cmpd="sng">
                    <a:noFill/>
                    <a:prstDash val="solid"/>
                  </a:ln>
                  <a:solidFill>
                    <a:srgbClr val="FF0000"/>
                  </a:solidFill>
                  <a:effectLst>
                    <a:reflection blurRad="12700" stA="28000" endPos="45000" dist="1000" dir="5400000" sy="-100000" algn="bl" rotWithShape="0"/>
                  </a:effectLst>
                  <a:latin typeface="Arial" pitchFamily="34" charset="0"/>
                  <a:cs typeface="Arial" pitchFamily="34" charset="0"/>
                </a:rPr>
                <a:t>KHÔNG CÙNG NHÓM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998670" y="136742"/>
            <a:ext cx="5486400" cy="3407081"/>
            <a:chOff x="4038600" y="165969"/>
            <a:chExt cx="5486400" cy="3407081"/>
          </a:xfrm>
        </p:grpSpPr>
        <p:sp>
          <p:nvSpPr>
            <p:cNvPr id="9" name="Flowchart: Process 8"/>
            <p:cNvSpPr/>
            <p:nvPr/>
          </p:nvSpPr>
          <p:spPr>
            <a:xfrm>
              <a:off x="4528159" y="291227"/>
              <a:ext cx="4492140" cy="3209797"/>
            </a:xfrm>
            <a:prstGeom prst="flowChartProcess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Multiply 9"/>
            <p:cNvSpPr/>
            <p:nvPr/>
          </p:nvSpPr>
          <p:spPr>
            <a:xfrm>
              <a:off x="4038600" y="165969"/>
              <a:ext cx="5486400" cy="3407081"/>
            </a:xfrm>
            <a:prstGeom prst="mathMultiply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998670" y="3371065"/>
            <a:ext cx="5486400" cy="3407081"/>
            <a:chOff x="4038600" y="165969"/>
            <a:chExt cx="5486400" cy="3407081"/>
          </a:xfrm>
        </p:grpSpPr>
        <p:sp>
          <p:nvSpPr>
            <p:cNvPr id="14" name="Flowchart: Process 13"/>
            <p:cNvSpPr/>
            <p:nvPr/>
          </p:nvSpPr>
          <p:spPr>
            <a:xfrm>
              <a:off x="4528159" y="291227"/>
              <a:ext cx="4492140" cy="3209797"/>
            </a:xfrm>
            <a:prstGeom prst="flowChartProcess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Multiply 14"/>
            <p:cNvSpPr/>
            <p:nvPr/>
          </p:nvSpPr>
          <p:spPr>
            <a:xfrm>
              <a:off x="4038600" y="165969"/>
              <a:ext cx="5486400" cy="3407081"/>
            </a:xfrm>
            <a:prstGeom prst="mathMultiply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-495300" y="3428998"/>
            <a:ext cx="5486400" cy="3407081"/>
            <a:chOff x="4038600" y="165969"/>
            <a:chExt cx="5486400" cy="3407081"/>
          </a:xfrm>
        </p:grpSpPr>
        <p:sp>
          <p:nvSpPr>
            <p:cNvPr id="17" name="Flowchart: Process 16"/>
            <p:cNvSpPr/>
            <p:nvPr/>
          </p:nvSpPr>
          <p:spPr>
            <a:xfrm>
              <a:off x="4528159" y="222855"/>
              <a:ext cx="4492140" cy="3209797"/>
            </a:xfrm>
            <a:prstGeom prst="flowChartProcess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Multiply 17"/>
            <p:cNvSpPr/>
            <p:nvPr/>
          </p:nvSpPr>
          <p:spPr>
            <a:xfrm>
              <a:off x="4038600" y="165969"/>
              <a:ext cx="5486400" cy="3407081"/>
            </a:xfrm>
            <a:prstGeom prst="mathMultiply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52406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28600"/>
            <a:ext cx="4343400" cy="32004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28601"/>
            <a:ext cx="4384011" cy="32004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3581400"/>
            <a:ext cx="4343400" cy="3124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8805" y="3581399"/>
            <a:ext cx="4393406" cy="3119503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62964" y="209287"/>
            <a:ext cx="8973944" cy="6548502"/>
            <a:chOff x="-2362200" y="-228600"/>
            <a:chExt cx="8865672" cy="6548502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362200" y="-228600"/>
              <a:ext cx="8865672" cy="6548502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-381000" y="685800"/>
              <a:ext cx="51816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cap="all" dirty="0">
                  <a:ln w="9000" cmpd="sng">
                    <a:noFill/>
                    <a:prstDash val="solid"/>
                  </a:ln>
                  <a:solidFill>
                    <a:srgbClr val="FFFF00"/>
                  </a:solidFill>
                  <a:effectLst>
                    <a:reflection blurRad="12700" stA="28000" endPos="45000" dist="1000" dir="5400000" sy="-100000" algn="bl" rotWithShape="0"/>
                  </a:effectLst>
                  <a:latin typeface="Arial" pitchFamily="34" charset="0"/>
                  <a:cs typeface="Arial" pitchFamily="34" charset="0"/>
                </a:rPr>
                <a:t>KHÔNG CÙNG NHÓM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-228600" y="-38100"/>
            <a:ext cx="5257800" cy="3733800"/>
            <a:chOff x="-152400" y="-38100"/>
            <a:chExt cx="5105400" cy="3733800"/>
          </a:xfrm>
        </p:grpSpPr>
        <p:sp>
          <p:nvSpPr>
            <p:cNvPr id="10" name="Flowchart: Process 9"/>
            <p:cNvSpPr/>
            <p:nvPr/>
          </p:nvSpPr>
          <p:spPr>
            <a:xfrm>
              <a:off x="152400" y="228601"/>
              <a:ext cx="4343400" cy="3200400"/>
            </a:xfrm>
            <a:prstGeom prst="flowChartProcess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Multiply 10"/>
            <p:cNvSpPr/>
            <p:nvPr/>
          </p:nvSpPr>
          <p:spPr>
            <a:xfrm>
              <a:off x="-152400" y="-38100"/>
              <a:ext cx="5105400" cy="3733800"/>
            </a:xfrm>
            <a:prstGeom prst="mathMultiply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4020805" y="38100"/>
            <a:ext cx="5638800" cy="3581400"/>
            <a:chOff x="4016108" y="38101"/>
            <a:chExt cx="5638800" cy="3581400"/>
          </a:xfrm>
        </p:grpSpPr>
        <p:sp>
          <p:nvSpPr>
            <p:cNvPr id="25" name="Flowchart: Process 24"/>
            <p:cNvSpPr/>
            <p:nvPr/>
          </p:nvSpPr>
          <p:spPr>
            <a:xfrm>
              <a:off x="4638805" y="228601"/>
              <a:ext cx="4393406" cy="3200400"/>
            </a:xfrm>
            <a:prstGeom prst="flowChartProcess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Multiply 25"/>
            <p:cNvSpPr/>
            <p:nvPr/>
          </p:nvSpPr>
          <p:spPr>
            <a:xfrm>
              <a:off x="4016108" y="38101"/>
              <a:ext cx="5638800" cy="3581400"/>
            </a:xfrm>
            <a:prstGeom prst="mathMultiply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-495300" y="3256505"/>
            <a:ext cx="5638800" cy="3581400"/>
            <a:chOff x="4016108" y="-122650"/>
            <a:chExt cx="5638800" cy="3581400"/>
          </a:xfrm>
        </p:grpSpPr>
        <p:sp>
          <p:nvSpPr>
            <p:cNvPr id="29" name="Flowchart: Process 28"/>
            <p:cNvSpPr/>
            <p:nvPr/>
          </p:nvSpPr>
          <p:spPr>
            <a:xfrm>
              <a:off x="4629588" y="178234"/>
              <a:ext cx="4393406" cy="3200400"/>
            </a:xfrm>
            <a:prstGeom prst="flowChartProcess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Multiply 29"/>
            <p:cNvSpPr/>
            <p:nvPr/>
          </p:nvSpPr>
          <p:spPr>
            <a:xfrm>
              <a:off x="4016108" y="-122650"/>
              <a:ext cx="5638800" cy="3581400"/>
            </a:xfrm>
            <a:prstGeom prst="mathMultiply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27722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69694"/>
            <a:ext cx="4191000" cy="318310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740" y="169695"/>
            <a:ext cx="4572000" cy="318310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11" y="3505200"/>
            <a:ext cx="4209789" cy="31831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0143" y="3505200"/>
            <a:ext cx="4538597" cy="3183104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140185" y="174913"/>
            <a:ext cx="8942540" cy="6518609"/>
            <a:chOff x="0" y="381000"/>
            <a:chExt cx="9144000" cy="609600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381000"/>
              <a:ext cx="9144000" cy="6096000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1295400" y="5562600"/>
              <a:ext cx="62484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solidFill>
                    <a:srgbClr val="FFFF00"/>
                  </a:solidFill>
                  <a:effectLst>
                    <a:glow rad="101600">
                      <a:schemeClr val="accent3">
                        <a:satMod val="175000"/>
                        <a:alpha val="40000"/>
                      </a:schemeClr>
                    </a:glow>
                    <a:reflection blurRad="12700" stA="28000" endPos="45000" dist="1000" dir="5400000" sy="-100000" algn="bl" rotWithShape="0"/>
                  </a:effectLst>
                  <a:latin typeface="Arial" pitchFamily="34" charset="0"/>
                  <a:cs typeface="Arial" pitchFamily="34" charset="0"/>
                </a:rPr>
                <a:t>KHÔNG CÙNG NHÓM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-609600" y="-11482"/>
            <a:ext cx="5715000" cy="3581400"/>
            <a:chOff x="-609600" y="93720"/>
            <a:chExt cx="5715000" cy="3581400"/>
          </a:xfrm>
        </p:grpSpPr>
        <p:sp>
          <p:nvSpPr>
            <p:cNvPr id="9" name="Flowchart: Process 8"/>
            <p:cNvSpPr/>
            <p:nvPr/>
          </p:nvSpPr>
          <p:spPr>
            <a:xfrm>
              <a:off x="152400" y="284220"/>
              <a:ext cx="4191000" cy="3200400"/>
            </a:xfrm>
            <a:prstGeom prst="flowChartProcess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Multiply 9"/>
            <p:cNvSpPr/>
            <p:nvPr/>
          </p:nvSpPr>
          <p:spPr>
            <a:xfrm>
              <a:off x="-609600" y="93720"/>
              <a:ext cx="5715000" cy="3581400"/>
            </a:xfrm>
            <a:prstGeom prst="mathMultiply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-623694" y="3276600"/>
            <a:ext cx="5729094" cy="3581400"/>
            <a:chOff x="-609600" y="93720"/>
            <a:chExt cx="5715000" cy="3581400"/>
          </a:xfrm>
        </p:grpSpPr>
        <p:sp>
          <p:nvSpPr>
            <p:cNvPr id="13" name="Flowchart: Process 12"/>
            <p:cNvSpPr/>
            <p:nvPr/>
          </p:nvSpPr>
          <p:spPr>
            <a:xfrm>
              <a:off x="152400" y="284220"/>
              <a:ext cx="4191000" cy="3200400"/>
            </a:xfrm>
            <a:prstGeom prst="flowChartProcess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Multiply 13"/>
            <p:cNvSpPr/>
            <p:nvPr/>
          </p:nvSpPr>
          <p:spPr>
            <a:xfrm>
              <a:off x="-609600" y="93720"/>
              <a:ext cx="5715000" cy="3581400"/>
            </a:xfrm>
            <a:prstGeom prst="mathMultiply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563393" y="3306052"/>
            <a:ext cx="6338694" cy="3581400"/>
            <a:chOff x="-609600" y="93720"/>
            <a:chExt cx="5715000" cy="3581400"/>
          </a:xfrm>
        </p:grpSpPr>
        <p:sp>
          <p:nvSpPr>
            <p:cNvPr id="16" name="Flowchart: Process 15"/>
            <p:cNvSpPr/>
            <p:nvPr/>
          </p:nvSpPr>
          <p:spPr>
            <a:xfrm>
              <a:off x="152400" y="284220"/>
              <a:ext cx="4191000" cy="3200400"/>
            </a:xfrm>
            <a:prstGeom prst="flowChartProcess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Multiply 16"/>
            <p:cNvSpPr/>
            <p:nvPr/>
          </p:nvSpPr>
          <p:spPr>
            <a:xfrm>
              <a:off x="-609600" y="93720"/>
              <a:ext cx="5715000" cy="3581400"/>
            </a:xfrm>
            <a:prstGeom prst="mathMultiply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094558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0600" y="2133600"/>
            <a:ext cx="5486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cap="all" dirty="0">
                <a:ln w="9000" cmpd="sng">
                  <a:noFill/>
                  <a:prstDash val="solid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</a:gsLst>
                  <a:lin ang="16200000" scaled="1"/>
                  <a:tileRect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TÍN HIỆU ĐÈN GIAO THÔNG</a:t>
            </a:r>
            <a:endParaRPr lang="en-US" b="1" cap="all" dirty="0">
              <a:ln w="9000" cmpd="sng">
                <a:noFill/>
                <a:prstDash val="solid"/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</a:gsLst>
                <a:lin ang="16200000" scaled="1"/>
                <a:tileRect/>
              </a:gra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60740" y="990600"/>
            <a:ext cx="3429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Arial" pitchFamily="34" charset="0"/>
                <a:cs typeface="Arial" pitchFamily="34" charset="0"/>
              </a:rPr>
              <a:t>TRÒ CHƠI</a:t>
            </a:r>
          </a:p>
        </p:txBody>
      </p:sp>
    </p:spTree>
    <p:extLst>
      <p:ext uri="{BB962C8B-B14F-4D97-AF65-F5344CB8AC3E}">
        <p14:creationId xmlns:p14="http://schemas.microsoft.com/office/powerpoint/2010/main" val="270012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627442" y="381000"/>
            <a:ext cx="5889113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oubleWave1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MỤC ĐÍCH YÊU CẦU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38200" y="1828800"/>
            <a:ext cx="57150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800" b="1" u="sng" dirty="0" err="1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Kiến</a:t>
            </a:r>
            <a:r>
              <a:rPr lang="en-US" sz="2800" b="1" u="sng" dirty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u="sng" dirty="0" err="1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thức</a:t>
            </a:r>
            <a:r>
              <a:rPr lang="en-US" sz="2800" b="1" u="sng" dirty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 :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C0A0B"/>
                </a:solidFill>
                <a:latin typeface="Arial" pitchFamily="34" charset="0"/>
                <a:cs typeface="Arial" pitchFamily="34" charset="0"/>
              </a:rPr>
              <a:t>Giúp</a:t>
            </a:r>
            <a:r>
              <a:rPr lang="en-US" sz="2800" b="1" dirty="0">
                <a:solidFill>
                  <a:srgbClr val="0C0A0B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C0A0B"/>
                </a:solidFill>
                <a:latin typeface="Arial" pitchFamily="34" charset="0"/>
                <a:cs typeface="Arial" pitchFamily="34" charset="0"/>
              </a:rPr>
              <a:t>trẻ</a:t>
            </a:r>
            <a:r>
              <a:rPr lang="en-US" sz="2800" b="1" dirty="0">
                <a:solidFill>
                  <a:srgbClr val="0C0A0B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C0A0B"/>
                </a:solidFill>
                <a:latin typeface="Arial" pitchFamily="34" charset="0"/>
                <a:cs typeface="Arial" pitchFamily="34" charset="0"/>
              </a:rPr>
              <a:t>nhận</a:t>
            </a:r>
            <a:r>
              <a:rPr lang="en-US" sz="2800" b="1" dirty="0">
                <a:solidFill>
                  <a:srgbClr val="0C0A0B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C0A0B"/>
                </a:solidFill>
                <a:latin typeface="Arial" pitchFamily="34" charset="0"/>
                <a:cs typeface="Arial" pitchFamily="34" charset="0"/>
              </a:rPr>
              <a:t>biết</a:t>
            </a:r>
            <a:r>
              <a:rPr lang="en-US" sz="2800" b="1" dirty="0">
                <a:solidFill>
                  <a:srgbClr val="0C0A0B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C0A0B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800" b="1" dirty="0">
                <a:solidFill>
                  <a:srgbClr val="0C0A0B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C0A0B"/>
                </a:solidFill>
                <a:latin typeface="Arial" pitchFamily="34" charset="0"/>
                <a:cs typeface="Arial" pitchFamily="34" charset="0"/>
              </a:rPr>
              <a:t>phân</a:t>
            </a:r>
            <a:r>
              <a:rPr lang="en-US" sz="2800" b="1" dirty="0">
                <a:solidFill>
                  <a:srgbClr val="0C0A0B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C0A0B"/>
                </a:solidFill>
                <a:latin typeface="Arial" pitchFamily="34" charset="0"/>
                <a:cs typeface="Arial" pitchFamily="34" charset="0"/>
              </a:rPr>
              <a:t>loại</a:t>
            </a:r>
            <a:r>
              <a:rPr lang="en-US" sz="2800" b="1" dirty="0">
                <a:solidFill>
                  <a:srgbClr val="0C0A0B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C0A0B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800" b="1" dirty="0">
                <a:solidFill>
                  <a:srgbClr val="0C0A0B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C0A0B"/>
                </a:solidFill>
                <a:latin typeface="Arial" pitchFamily="34" charset="0"/>
                <a:cs typeface="Arial" pitchFamily="34" charset="0"/>
              </a:rPr>
              <a:t>loại</a:t>
            </a:r>
            <a:r>
              <a:rPr lang="en-US" sz="2800" b="1" dirty="0">
                <a:solidFill>
                  <a:srgbClr val="0C0A0B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C0A0B"/>
                </a:solidFill>
                <a:latin typeface="Arial" pitchFamily="34" charset="0"/>
                <a:cs typeface="Arial" pitchFamily="34" charset="0"/>
              </a:rPr>
              <a:t>phương</a:t>
            </a:r>
            <a:r>
              <a:rPr lang="en-US" sz="2800" b="1" dirty="0">
                <a:solidFill>
                  <a:srgbClr val="0C0A0B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C0A0B"/>
                </a:solidFill>
                <a:latin typeface="Arial" pitchFamily="34" charset="0"/>
                <a:cs typeface="Arial" pitchFamily="34" charset="0"/>
              </a:rPr>
              <a:t>tiện</a:t>
            </a:r>
            <a:r>
              <a:rPr lang="en-US" sz="2800" b="1" dirty="0">
                <a:solidFill>
                  <a:srgbClr val="0C0A0B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C0A0B"/>
                </a:solidFill>
                <a:latin typeface="Arial" pitchFamily="34" charset="0"/>
                <a:cs typeface="Arial" pitchFamily="34" charset="0"/>
              </a:rPr>
              <a:t>giao</a:t>
            </a:r>
            <a:r>
              <a:rPr lang="en-US" sz="2800" b="1" dirty="0">
                <a:solidFill>
                  <a:srgbClr val="0C0A0B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C0A0B"/>
                </a:solidFill>
                <a:latin typeface="Arial" pitchFamily="34" charset="0"/>
                <a:cs typeface="Arial" pitchFamily="34" charset="0"/>
              </a:rPr>
              <a:t>thông</a:t>
            </a:r>
            <a:r>
              <a:rPr lang="en-US" sz="2800" b="1" dirty="0">
                <a:solidFill>
                  <a:srgbClr val="0C0A0B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C0A0B"/>
                </a:solidFill>
                <a:latin typeface="Arial" pitchFamily="34" charset="0"/>
                <a:cs typeface="Arial" pitchFamily="34" charset="0"/>
              </a:rPr>
              <a:t>đường</a:t>
            </a:r>
            <a:r>
              <a:rPr lang="en-US" sz="2800" b="1" dirty="0">
                <a:solidFill>
                  <a:srgbClr val="0C0A0B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C0A0B"/>
                </a:solidFill>
                <a:latin typeface="Arial" pitchFamily="34" charset="0"/>
                <a:cs typeface="Arial" pitchFamily="34" charset="0"/>
              </a:rPr>
              <a:t>bộ</a:t>
            </a:r>
            <a:r>
              <a:rPr lang="en-US" sz="2800" b="1" dirty="0">
                <a:solidFill>
                  <a:srgbClr val="0C0A0B"/>
                </a:solidFill>
                <a:latin typeface="Arial" pitchFamily="34" charset="0"/>
                <a:cs typeface="Arial" pitchFamily="34" charset="0"/>
              </a:rPr>
              <a:t> : </a:t>
            </a:r>
            <a:r>
              <a:rPr lang="en-US" sz="2800" b="1" dirty="0" err="1">
                <a:solidFill>
                  <a:srgbClr val="0C0A0B"/>
                </a:solidFill>
                <a:latin typeface="Arial" pitchFamily="34" charset="0"/>
                <a:cs typeface="Arial" pitchFamily="34" charset="0"/>
              </a:rPr>
              <a:t>xe</a:t>
            </a:r>
            <a:r>
              <a:rPr lang="en-US" sz="2800" b="1" dirty="0">
                <a:solidFill>
                  <a:srgbClr val="0C0A0B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C0A0B"/>
                </a:solidFill>
                <a:latin typeface="Arial" pitchFamily="34" charset="0"/>
                <a:cs typeface="Arial" pitchFamily="34" charset="0"/>
              </a:rPr>
              <a:t>đạp</a:t>
            </a:r>
            <a:r>
              <a:rPr lang="en-US" sz="2800" b="1" dirty="0">
                <a:solidFill>
                  <a:srgbClr val="0C0A0B"/>
                </a:solidFill>
                <a:latin typeface="Arial" pitchFamily="34" charset="0"/>
                <a:cs typeface="Arial" pitchFamily="34" charset="0"/>
              </a:rPr>
              <a:t> , </a:t>
            </a:r>
            <a:r>
              <a:rPr lang="en-US" sz="2800" b="1" dirty="0" err="1">
                <a:solidFill>
                  <a:srgbClr val="0C0A0B"/>
                </a:solidFill>
                <a:latin typeface="Arial" pitchFamily="34" charset="0"/>
                <a:cs typeface="Arial" pitchFamily="34" charset="0"/>
              </a:rPr>
              <a:t>xe</a:t>
            </a:r>
            <a:r>
              <a:rPr lang="en-US" sz="2800" b="1" dirty="0">
                <a:solidFill>
                  <a:srgbClr val="0C0A0B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C0A0B"/>
                </a:solidFill>
                <a:latin typeface="Arial" pitchFamily="34" charset="0"/>
                <a:cs typeface="Arial" pitchFamily="34" charset="0"/>
              </a:rPr>
              <a:t>máy</a:t>
            </a:r>
            <a:r>
              <a:rPr lang="en-US" sz="2800" b="1" dirty="0">
                <a:solidFill>
                  <a:srgbClr val="0C0A0B"/>
                </a:solidFill>
                <a:latin typeface="Arial" pitchFamily="34" charset="0"/>
                <a:cs typeface="Arial" pitchFamily="34" charset="0"/>
              </a:rPr>
              <a:t> , </a:t>
            </a:r>
            <a:r>
              <a:rPr lang="en-US" sz="2800" b="1" dirty="0" err="1">
                <a:solidFill>
                  <a:srgbClr val="0C0A0B"/>
                </a:solidFill>
                <a:latin typeface="Arial" pitchFamily="34" charset="0"/>
                <a:cs typeface="Arial" pitchFamily="34" charset="0"/>
              </a:rPr>
              <a:t>ôtô</a:t>
            </a:r>
            <a:r>
              <a:rPr lang="en-US" sz="2800" b="1" dirty="0">
                <a:solidFill>
                  <a:srgbClr val="0C0A0B"/>
                </a:solidFill>
                <a:latin typeface="Arial" pitchFamily="34" charset="0"/>
                <a:cs typeface="Arial" pitchFamily="34" charset="0"/>
              </a:rPr>
              <a:t>…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800" b="1" u="sng" dirty="0" err="1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Kĩ</a:t>
            </a:r>
            <a:r>
              <a:rPr lang="en-US" sz="2800" b="1" u="sng" dirty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u="sng" dirty="0" err="1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năng</a:t>
            </a:r>
            <a:r>
              <a:rPr lang="en-US" sz="2800" b="1" u="sng" dirty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 : </a:t>
            </a:r>
            <a:r>
              <a:rPr lang="en-US" sz="2800" b="1" dirty="0">
                <a:latin typeface="Arial" pitchFamily="34" charset="0"/>
                <a:cs typeface="Arial" pitchFamily="34" charset="0"/>
              </a:rPr>
              <a:t>So </a:t>
            </a:r>
            <a:r>
              <a:rPr lang="en-US" sz="2800" b="1" dirty="0" err="1">
                <a:latin typeface="Arial" pitchFamily="34" charset="0"/>
                <a:cs typeface="Arial" pitchFamily="34" charset="0"/>
              </a:rPr>
              <a:t>sánh</a:t>
            </a:r>
            <a:r>
              <a:rPr lang="en-US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latin typeface="Arial" pitchFamily="34" charset="0"/>
                <a:cs typeface="Arial" pitchFamily="34" charset="0"/>
              </a:rPr>
              <a:t>và</a:t>
            </a:r>
            <a:r>
              <a:rPr lang="en-US" sz="2800" b="1" dirty="0">
                <a:latin typeface="Arial" pitchFamily="34" charset="0"/>
                <a:cs typeface="Arial" pitchFamily="34" charset="0"/>
              </a:rPr>
              <a:t>  </a:t>
            </a:r>
            <a:r>
              <a:rPr lang="en-US" sz="2800" b="1" dirty="0" err="1">
                <a:latin typeface="Arial" pitchFamily="34" charset="0"/>
                <a:cs typeface="Arial" pitchFamily="34" charset="0"/>
              </a:rPr>
              <a:t>phân</a:t>
            </a:r>
            <a:r>
              <a:rPr lang="en-US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latin typeface="Arial" pitchFamily="34" charset="0"/>
                <a:cs typeface="Arial" pitchFamily="34" charset="0"/>
              </a:rPr>
              <a:t>biệt</a:t>
            </a:r>
            <a:r>
              <a:rPr lang="en-US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latin typeface="Arial" pitchFamily="34" charset="0"/>
                <a:cs typeface="Arial" pitchFamily="34" charset="0"/>
              </a:rPr>
              <a:t>loại</a:t>
            </a:r>
            <a:r>
              <a:rPr lang="en-US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latin typeface="Arial" pitchFamily="34" charset="0"/>
                <a:cs typeface="Arial" pitchFamily="34" charset="0"/>
              </a:rPr>
              <a:t>phương</a:t>
            </a:r>
            <a:r>
              <a:rPr lang="en-US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latin typeface="Arial" pitchFamily="34" charset="0"/>
                <a:cs typeface="Arial" pitchFamily="34" charset="0"/>
              </a:rPr>
              <a:t>tiện</a:t>
            </a:r>
            <a:r>
              <a:rPr lang="en-US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latin typeface="Arial" pitchFamily="34" charset="0"/>
                <a:cs typeface="Arial" pitchFamily="34" charset="0"/>
              </a:rPr>
              <a:t>giao</a:t>
            </a:r>
            <a:r>
              <a:rPr lang="en-US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latin typeface="Arial" pitchFamily="34" charset="0"/>
                <a:cs typeface="Arial" pitchFamily="34" charset="0"/>
              </a:rPr>
              <a:t>thông</a:t>
            </a:r>
            <a:r>
              <a:rPr lang="en-US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latin typeface="Arial" pitchFamily="34" charset="0"/>
                <a:cs typeface="Arial" pitchFamily="34" charset="0"/>
              </a:rPr>
              <a:t>đường</a:t>
            </a:r>
            <a:r>
              <a:rPr lang="en-US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latin typeface="Arial" pitchFamily="34" charset="0"/>
                <a:cs typeface="Arial" pitchFamily="34" charset="0"/>
              </a:rPr>
              <a:t>bộ</a:t>
            </a:r>
            <a:r>
              <a:rPr lang="en-US" sz="2800" b="1" dirty="0">
                <a:latin typeface="Arial" pitchFamily="34" charset="0"/>
                <a:cs typeface="Arial" pitchFamily="34" charset="0"/>
              </a:rPr>
              <a:t> 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800" b="1" u="sng" dirty="0" err="1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Giáo</a:t>
            </a:r>
            <a:r>
              <a:rPr lang="en-US" sz="2800" b="1" u="sng" dirty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u="sng" dirty="0" err="1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dục</a:t>
            </a:r>
            <a:r>
              <a:rPr lang="en-US" sz="2800" b="1" u="sng" dirty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 : </a:t>
            </a:r>
            <a:r>
              <a:rPr lang="en-US" sz="2800" b="1" dirty="0" err="1">
                <a:solidFill>
                  <a:srgbClr val="0C0A0B"/>
                </a:solidFill>
                <a:latin typeface="Arial" pitchFamily="34" charset="0"/>
                <a:cs typeface="Arial" pitchFamily="34" charset="0"/>
              </a:rPr>
              <a:t>Trẻ</a:t>
            </a:r>
            <a:r>
              <a:rPr lang="en-US" sz="2800" b="1" dirty="0">
                <a:solidFill>
                  <a:srgbClr val="0C0A0B"/>
                </a:solidFill>
                <a:latin typeface="Arial" pitchFamily="34" charset="0"/>
                <a:cs typeface="Arial" pitchFamily="34" charset="0"/>
              </a:rPr>
              <a:t> ý </a:t>
            </a:r>
            <a:r>
              <a:rPr lang="en-US" sz="2800" b="1" dirty="0" err="1">
                <a:solidFill>
                  <a:srgbClr val="0C0A0B"/>
                </a:solidFill>
                <a:latin typeface="Arial" pitchFamily="34" charset="0"/>
                <a:cs typeface="Arial" pitchFamily="34" charset="0"/>
              </a:rPr>
              <a:t>thức</a:t>
            </a:r>
            <a:r>
              <a:rPr lang="en-US" sz="2800" b="1" dirty="0">
                <a:solidFill>
                  <a:srgbClr val="0C0A0B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C0A0B"/>
                </a:solidFill>
                <a:latin typeface="Arial" pitchFamily="34" charset="0"/>
                <a:cs typeface="Arial" pitchFamily="34" charset="0"/>
              </a:rPr>
              <a:t>tham</a:t>
            </a:r>
            <a:r>
              <a:rPr lang="en-US" sz="2800" b="1" dirty="0">
                <a:solidFill>
                  <a:srgbClr val="0C0A0B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C0A0B"/>
                </a:solidFill>
                <a:latin typeface="Arial" pitchFamily="34" charset="0"/>
                <a:cs typeface="Arial" pitchFamily="34" charset="0"/>
              </a:rPr>
              <a:t>gia</a:t>
            </a:r>
            <a:r>
              <a:rPr lang="en-US" sz="2800" b="1" dirty="0">
                <a:solidFill>
                  <a:srgbClr val="0C0A0B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C0A0B"/>
                </a:solidFill>
                <a:latin typeface="Arial" pitchFamily="34" charset="0"/>
                <a:cs typeface="Arial" pitchFamily="34" charset="0"/>
              </a:rPr>
              <a:t>giao</a:t>
            </a:r>
            <a:r>
              <a:rPr lang="en-US" sz="2800" b="1" dirty="0">
                <a:solidFill>
                  <a:srgbClr val="0C0A0B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C0A0B"/>
                </a:solidFill>
                <a:latin typeface="Arial" pitchFamily="34" charset="0"/>
                <a:cs typeface="Arial" pitchFamily="34" charset="0"/>
              </a:rPr>
              <a:t>thông</a:t>
            </a:r>
            <a:r>
              <a:rPr lang="en-US" sz="2800" b="1" dirty="0">
                <a:solidFill>
                  <a:srgbClr val="0C0A0B"/>
                </a:solidFill>
                <a:latin typeface="Arial" pitchFamily="34" charset="0"/>
                <a:cs typeface="Arial" pitchFamily="34" charset="0"/>
              </a:rPr>
              <a:t> .</a:t>
            </a:r>
          </a:p>
        </p:txBody>
      </p:sp>
    </p:spTree>
    <p:extLst>
      <p:ext uri="{BB962C8B-B14F-4D97-AF65-F5344CB8AC3E}">
        <p14:creationId xmlns:p14="http://schemas.microsoft.com/office/powerpoint/2010/main" val="1189599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09600" y="1649260"/>
            <a:ext cx="80772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600" dirty="0" err="1">
                <a:latin typeface="Arial" pitchFamily="34" charset="0"/>
                <a:cs typeface="Arial" pitchFamily="34" charset="0"/>
              </a:rPr>
              <a:t>Chuẩn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bị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: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vòng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tròn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màu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xanh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,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đỏ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,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vàng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.</a:t>
            </a:r>
          </a:p>
          <a:p>
            <a:r>
              <a:rPr lang="en-US" sz="2600" dirty="0">
                <a:latin typeface="Arial" pitchFamily="34" charset="0"/>
                <a:cs typeface="Arial" pitchFamily="34" charset="0"/>
              </a:rPr>
              <a:t>                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Bài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hát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:”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Em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đi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qua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ngã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tư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đường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phố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“.</a:t>
            </a:r>
          </a:p>
          <a:p>
            <a:endParaRPr lang="en-US" sz="2600" dirty="0"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2600" dirty="0" err="1">
                <a:latin typeface="Arial" pitchFamily="34" charset="0"/>
                <a:cs typeface="Arial" pitchFamily="34" charset="0"/>
              </a:rPr>
              <a:t>Cách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chơi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: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Để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vòng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tròn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xanh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,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đỏ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,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vàng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trên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đường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. Cho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trẻ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nghe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nhạc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.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Khi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nhạc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dừng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và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cô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kêu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lên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tín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hiệu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đèn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nào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thì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trẻ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phải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nhảy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vào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vòng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tròn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màu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>
                <a:latin typeface="Arial" pitchFamily="34" charset="0"/>
                <a:cs typeface="Arial" pitchFamily="34" charset="0"/>
              </a:rPr>
              <a:t>đó</a:t>
            </a:r>
            <a:r>
              <a:rPr lang="en-US" sz="2600" dirty="0">
                <a:latin typeface="Arial" pitchFamily="34" charset="0"/>
                <a:cs typeface="Arial" pitchFamily="34" charset="0"/>
              </a:rPr>
              <a:t>. </a:t>
            </a: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Em Di Qua Nga Tu Duong Pho - Nhac Thieu Nhi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828800" y="647178"/>
            <a:ext cx="609600" cy="648222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1291610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35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41332" y="865340"/>
            <a:ext cx="7467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TRÒ CHƠI ỨNG DỤNG THỰC TẾ THEO CHỦ ĐỀ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132" y="289560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cap="all" dirty="0">
                <a:ln w="9000" cmpd="sng">
                  <a:noFill/>
                  <a:prstDash val="solid"/>
                </a:ln>
                <a:solidFill>
                  <a:srgbClr val="0080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PHƯƠNG TIỆN GIAO THÔNG ĐƯỜNG BỘ</a:t>
            </a:r>
          </a:p>
        </p:txBody>
      </p:sp>
    </p:spTree>
    <p:extLst>
      <p:ext uri="{BB962C8B-B14F-4D97-AF65-F5344CB8AC3E}">
        <p14:creationId xmlns:p14="http://schemas.microsoft.com/office/powerpoint/2010/main" val="138395393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5000" y="1981200"/>
            <a:ext cx="6248400" cy="212365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bliqueTopLef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en-US" sz="4400" b="1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TÌM CÁC PHƯƠNG TIỆN GIAO THÔNG KHÔNG CÙNG NHÓM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263036" y="4495799"/>
            <a:ext cx="3505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>
                <a:latin typeface="Arial" pitchFamily="34" charset="0"/>
                <a:cs typeface="Arial" pitchFamily="34" charset="0"/>
              </a:rPr>
              <a:t>(CÓ CHÈN HIỆU ỨNG ÂM THANH)</a:t>
            </a:r>
          </a:p>
        </p:txBody>
      </p:sp>
    </p:spTree>
    <p:extLst>
      <p:ext uri="{BB962C8B-B14F-4D97-AF65-F5344CB8AC3E}">
        <p14:creationId xmlns:p14="http://schemas.microsoft.com/office/powerpoint/2010/main" val="78824047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94" y="130377"/>
            <a:ext cx="4288615" cy="3174407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-563659" y="104880"/>
            <a:ext cx="5779718" cy="3254932"/>
            <a:chOff x="-471680" y="130377"/>
            <a:chExt cx="5779718" cy="3174407"/>
          </a:xfrm>
        </p:grpSpPr>
        <p:sp>
          <p:nvSpPr>
            <p:cNvPr id="3" name="Flowchart: Process 2"/>
            <p:cNvSpPr/>
            <p:nvPr/>
          </p:nvSpPr>
          <p:spPr>
            <a:xfrm>
              <a:off x="181894" y="130377"/>
              <a:ext cx="4466306" cy="3174407"/>
            </a:xfrm>
            <a:prstGeom prst="flowChartProcess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Multiply 3"/>
            <p:cNvSpPr/>
            <p:nvPr/>
          </p:nvSpPr>
          <p:spPr>
            <a:xfrm>
              <a:off x="-471680" y="130377"/>
              <a:ext cx="5779718" cy="3164910"/>
            </a:xfrm>
            <a:prstGeom prst="mathMultiply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81114"/>
            <a:ext cx="4296427" cy="3123670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3906554" y="104251"/>
            <a:ext cx="5779718" cy="3249063"/>
            <a:chOff x="-471680" y="130377"/>
            <a:chExt cx="5779718" cy="3174407"/>
          </a:xfrm>
        </p:grpSpPr>
        <p:sp>
          <p:nvSpPr>
            <p:cNvPr id="8" name="Flowchart: Process 7"/>
            <p:cNvSpPr/>
            <p:nvPr/>
          </p:nvSpPr>
          <p:spPr>
            <a:xfrm>
              <a:off x="181894" y="130377"/>
              <a:ext cx="4466306" cy="3174407"/>
            </a:xfrm>
            <a:prstGeom prst="flowChartProcess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Multiply 8"/>
            <p:cNvSpPr/>
            <p:nvPr/>
          </p:nvSpPr>
          <p:spPr>
            <a:xfrm>
              <a:off x="-471680" y="130377"/>
              <a:ext cx="5779718" cy="3164910"/>
            </a:xfrm>
            <a:prstGeom prst="mathMultiply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93" y="3505200"/>
            <a:ext cx="4288615" cy="31123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1" y="3505200"/>
            <a:ext cx="4376146" cy="3112299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-563659" y="3433576"/>
            <a:ext cx="5779718" cy="3174407"/>
            <a:chOff x="-471680" y="130377"/>
            <a:chExt cx="5779718" cy="3174407"/>
          </a:xfrm>
        </p:grpSpPr>
        <p:sp>
          <p:nvSpPr>
            <p:cNvPr id="22" name="Flowchart: Process 21"/>
            <p:cNvSpPr/>
            <p:nvPr/>
          </p:nvSpPr>
          <p:spPr>
            <a:xfrm>
              <a:off x="181894" y="130377"/>
              <a:ext cx="4466306" cy="3174407"/>
            </a:xfrm>
            <a:prstGeom prst="flowChartProcess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Multiply 22"/>
            <p:cNvSpPr/>
            <p:nvPr/>
          </p:nvSpPr>
          <p:spPr>
            <a:xfrm>
              <a:off x="-471680" y="130377"/>
              <a:ext cx="5779718" cy="3164910"/>
            </a:xfrm>
            <a:prstGeom prst="mathMultiply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89915" y="104251"/>
            <a:ext cx="8937563" cy="6646204"/>
            <a:chOff x="86783" y="135596"/>
            <a:chExt cx="8937563" cy="6646204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783" y="135596"/>
              <a:ext cx="8937563" cy="6646204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1143000" y="5715000"/>
              <a:ext cx="70866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cap="all" dirty="0">
                  <a:ln w="9000" cmpd="sng">
                    <a:solidFill>
                      <a:srgbClr val="FFFF00"/>
                    </a:solidFill>
                    <a:prstDash val="solid"/>
                  </a:ln>
                  <a:solidFill>
                    <a:srgbClr val="FFFF00"/>
                  </a:solidFill>
                  <a:effectLst>
                    <a:reflection blurRad="12700" stA="28000" endPos="45000" dist="1000" dir="5400000" sy="-100000" algn="bl" rotWithShape="0"/>
                  </a:effectLst>
                  <a:latin typeface="Arial" pitchFamily="34" charset="0"/>
                  <a:cs typeface="Arial" pitchFamily="34" charset="0"/>
                </a:rPr>
                <a:t>KHÔNG CÙNG NHÓM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98976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h 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h 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h 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Jackson 00_00_00-00_00_05 00_00_00-00_00_0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28599"/>
            <a:ext cx="4343399" cy="320040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28599"/>
            <a:ext cx="4343400" cy="320040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1164" y="3568874"/>
            <a:ext cx="4343400" cy="312420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3585575"/>
            <a:ext cx="4343399" cy="3124201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-647701" y="-43842"/>
            <a:ext cx="5943600" cy="3733800"/>
            <a:chOff x="-647701" y="-38101"/>
            <a:chExt cx="5943600" cy="3733800"/>
          </a:xfrm>
        </p:grpSpPr>
        <p:sp>
          <p:nvSpPr>
            <p:cNvPr id="6" name="Flowchart: Process 5"/>
            <p:cNvSpPr/>
            <p:nvPr/>
          </p:nvSpPr>
          <p:spPr>
            <a:xfrm>
              <a:off x="152400" y="228599"/>
              <a:ext cx="4343399" cy="3200401"/>
            </a:xfrm>
            <a:prstGeom prst="flowChartProcess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Multiply 6"/>
            <p:cNvSpPr/>
            <p:nvPr/>
          </p:nvSpPr>
          <p:spPr>
            <a:xfrm>
              <a:off x="-647701" y="-38101"/>
              <a:ext cx="5943600" cy="3733800"/>
            </a:xfrm>
            <a:prstGeom prst="mathMultiply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3848100" y="-38101"/>
            <a:ext cx="5943600" cy="3733800"/>
            <a:chOff x="-647701" y="-38101"/>
            <a:chExt cx="5943600" cy="3733800"/>
          </a:xfrm>
        </p:grpSpPr>
        <p:sp>
          <p:nvSpPr>
            <p:cNvPr id="10" name="Flowchart: Process 9"/>
            <p:cNvSpPr/>
            <p:nvPr/>
          </p:nvSpPr>
          <p:spPr>
            <a:xfrm>
              <a:off x="152400" y="228599"/>
              <a:ext cx="4343399" cy="3200401"/>
            </a:xfrm>
            <a:prstGeom prst="flowChartProcess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Multiply 10"/>
            <p:cNvSpPr/>
            <p:nvPr/>
          </p:nvSpPr>
          <p:spPr>
            <a:xfrm>
              <a:off x="-647701" y="-38101"/>
              <a:ext cx="5943600" cy="3733800"/>
            </a:xfrm>
            <a:prstGeom prst="mathMultiply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871064" y="3264074"/>
            <a:ext cx="5943600" cy="3733800"/>
            <a:chOff x="-647701" y="-38101"/>
            <a:chExt cx="5943600" cy="3733800"/>
          </a:xfrm>
        </p:grpSpPr>
        <p:sp>
          <p:nvSpPr>
            <p:cNvPr id="13" name="Flowchart: Process 12"/>
            <p:cNvSpPr/>
            <p:nvPr/>
          </p:nvSpPr>
          <p:spPr>
            <a:xfrm>
              <a:off x="152400" y="228599"/>
              <a:ext cx="4343399" cy="3200401"/>
            </a:xfrm>
            <a:prstGeom prst="flowChartProcess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Multiply 13"/>
            <p:cNvSpPr/>
            <p:nvPr/>
          </p:nvSpPr>
          <p:spPr>
            <a:xfrm>
              <a:off x="-647701" y="-38101"/>
              <a:ext cx="5943600" cy="3733800"/>
            </a:xfrm>
            <a:prstGeom prst="mathMultiply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152400" y="105426"/>
            <a:ext cx="8885128" cy="6604350"/>
            <a:chOff x="129436" y="126826"/>
            <a:chExt cx="8885128" cy="6604350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9436" y="126826"/>
              <a:ext cx="8885128" cy="6604350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876300" y="4953000"/>
              <a:ext cx="75438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cap="all" dirty="0">
                  <a:ln w="9000" cmpd="sng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effectLst>
                    <a:reflection blurRad="12700" stA="28000" endPos="45000" dist="1000" dir="5400000" sy="-100000" algn="bl" rotWithShape="0"/>
                  </a:effectLst>
                  <a:latin typeface="Arial" pitchFamily="34" charset="0"/>
                  <a:cs typeface="Arial" pitchFamily="34" charset="0"/>
                </a:rPr>
                <a:t>KHÔNG CÙNG NHÓM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76506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h 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h 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h 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Jackson 00_00_00-00_00_05 00_00_00-00_00_0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3505200"/>
            <a:ext cx="4267200" cy="31242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3505200"/>
            <a:ext cx="4267200" cy="31242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28600"/>
            <a:ext cx="4267200" cy="3124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13986"/>
            <a:ext cx="4267200" cy="3124200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-647700" y="152400"/>
            <a:ext cx="5867400" cy="3276600"/>
            <a:chOff x="-647700" y="152400"/>
            <a:chExt cx="5867400" cy="3276600"/>
          </a:xfrm>
        </p:grpSpPr>
        <p:sp>
          <p:nvSpPr>
            <p:cNvPr id="6" name="Flowchart: Process 5"/>
            <p:cNvSpPr/>
            <p:nvPr/>
          </p:nvSpPr>
          <p:spPr>
            <a:xfrm>
              <a:off x="152400" y="228600"/>
              <a:ext cx="4267200" cy="3124200"/>
            </a:xfrm>
            <a:prstGeom prst="flowChartProcess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Multiply 6"/>
            <p:cNvSpPr/>
            <p:nvPr/>
          </p:nvSpPr>
          <p:spPr>
            <a:xfrm>
              <a:off x="-647700" y="152400"/>
              <a:ext cx="5867400" cy="3276600"/>
            </a:xfrm>
            <a:prstGeom prst="mathMultiply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-622648" y="3429000"/>
            <a:ext cx="5867400" cy="3276600"/>
            <a:chOff x="-647700" y="152400"/>
            <a:chExt cx="5867400" cy="3276600"/>
          </a:xfrm>
        </p:grpSpPr>
        <p:sp>
          <p:nvSpPr>
            <p:cNvPr id="10" name="Flowchart: Process 9"/>
            <p:cNvSpPr/>
            <p:nvPr/>
          </p:nvSpPr>
          <p:spPr>
            <a:xfrm>
              <a:off x="152400" y="228600"/>
              <a:ext cx="4267200" cy="3124200"/>
            </a:xfrm>
            <a:prstGeom prst="flowChartProcess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Multiply 10"/>
            <p:cNvSpPr/>
            <p:nvPr/>
          </p:nvSpPr>
          <p:spPr>
            <a:xfrm>
              <a:off x="-647700" y="152400"/>
              <a:ext cx="5867400" cy="3276600"/>
            </a:xfrm>
            <a:prstGeom prst="mathMultiply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848100" y="3424303"/>
            <a:ext cx="5867400" cy="3276600"/>
            <a:chOff x="-647700" y="152400"/>
            <a:chExt cx="5867400" cy="3276600"/>
          </a:xfrm>
        </p:grpSpPr>
        <p:sp>
          <p:nvSpPr>
            <p:cNvPr id="13" name="Flowchart: Process 12"/>
            <p:cNvSpPr/>
            <p:nvPr/>
          </p:nvSpPr>
          <p:spPr>
            <a:xfrm>
              <a:off x="152400" y="228600"/>
              <a:ext cx="4267200" cy="3124200"/>
            </a:xfrm>
            <a:prstGeom prst="flowChartProcess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Multiply 13"/>
            <p:cNvSpPr/>
            <p:nvPr/>
          </p:nvSpPr>
          <p:spPr>
            <a:xfrm>
              <a:off x="-647700" y="152400"/>
              <a:ext cx="5867400" cy="3276600"/>
            </a:xfrm>
            <a:prstGeom prst="mathMultiply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123173" y="152400"/>
            <a:ext cx="9206274" cy="6629400"/>
            <a:chOff x="-290874" y="-76200"/>
            <a:chExt cx="9206274" cy="6553200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90874" y="-76200"/>
              <a:ext cx="8927592" cy="6553200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2743200" y="5062603"/>
              <a:ext cx="61722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cap="all" dirty="0">
                  <a:ln w="9000" cmpd="sng">
                    <a:solidFill>
                      <a:srgbClr val="FFFF00"/>
                    </a:solidFill>
                    <a:prstDash val="solid"/>
                  </a:ln>
                  <a:solidFill>
                    <a:srgbClr val="FFFF00"/>
                  </a:solidFill>
                  <a:effectLst>
                    <a:reflection blurRad="12700" stA="28000" endPos="45000" dist="1000" dir="5400000" sy="-100000" algn="bl" rotWithShape="0"/>
                  </a:effectLst>
                  <a:latin typeface="Arial" pitchFamily="34" charset="0"/>
                  <a:cs typeface="Arial" pitchFamily="34" charset="0"/>
                </a:rPr>
                <a:t>KHÔNG </a:t>
              </a:r>
              <a:r>
                <a:rPr lang="en-US" sz="4200" b="1" cap="all" dirty="0">
                  <a:ln w="9000" cmpd="sng">
                    <a:solidFill>
                      <a:srgbClr val="FFFF00"/>
                    </a:solidFill>
                    <a:prstDash val="solid"/>
                  </a:ln>
                  <a:solidFill>
                    <a:srgbClr val="FFFF00"/>
                  </a:solidFill>
                  <a:effectLst>
                    <a:reflection blurRad="12700" stA="28000" endPos="45000" dist="1000" dir="5400000" sy="-100000" algn="bl" rotWithShape="0"/>
                  </a:effectLst>
                  <a:latin typeface="Arial" pitchFamily="34" charset="0"/>
                  <a:cs typeface="Arial" pitchFamily="34" charset="0"/>
                </a:rPr>
                <a:t>CÙNG</a:t>
              </a:r>
              <a:r>
                <a:rPr lang="en-US" sz="4400" b="1" cap="all" dirty="0">
                  <a:ln w="9000" cmpd="sng">
                    <a:solidFill>
                      <a:srgbClr val="FFFF00"/>
                    </a:solidFill>
                    <a:prstDash val="solid"/>
                  </a:ln>
                  <a:solidFill>
                    <a:srgbClr val="FFFF00"/>
                  </a:solidFill>
                  <a:effectLst>
                    <a:reflection blurRad="12700" stA="28000" endPos="45000" dist="1000" dir="5400000" sy="-100000" algn="bl" rotWithShape="0"/>
                  </a:effectLst>
                  <a:latin typeface="Arial" pitchFamily="34" charset="0"/>
                  <a:cs typeface="Arial" pitchFamily="34" charset="0"/>
                </a:rPr>
                <a:t> NHÓM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44605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h 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h 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h 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Jackson 00_00_00-00_00_05 00_00_00-00_00_0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170" y="228600"/>
            <a:ext cx="4230430" cy="31242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1603" y="228600"/>
            <a:ext cx="4230430" cy="31242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170" y="3581400"/>
            <a:ext cx="4230430" cy="309961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1603" y="3581400"/>
            <a:ext cx="4230430" cy="3099612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457200" y="3492906"/>
            <a:ext cx="5715000" cy="3276600"/>
            <a:chOff x="-457200" y="3492906"/>
            <a:chExt cx="5715000" cy="3276600"/>
          </a:xfrm>
        </p:grpSpPr>
        <p:sp>
          <p:nvSpPr>
            <p:cNvPr id="8" name="Flowchart: Process 7"/>
            <p:cNvSpPr/>
            <p:nvPr/>
          </p:nvSpPr>
          <p:spPr>
            <a:xfrm>
              <a:off x="189170" y="3581400"/>
              <a:ext cx="4230430" cy="3099613"/>
            </a:xfrm>
            <a:prstGeom prst="flowChartProcess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Multiply 8"/>
            <p:cNvSpPr/>
            <p:nvPr/>
          </p:nvSpPr>
          <p:spPr>
            <a:xfrm>
              <a:off x="-457200" y="3492906"/>
              <a:ext cx="5715000" cy="3276600"/>
            </a:xfrm>
            <a:prstGeom prst="mathMultiply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046951" y="117952"/>
            <a:ext cx="5715000" cy="3387247"/>
            <a:chOff x="-432030" y="3492905"/>
            <a:chExt cx="5715000" cy="3276600"/>
          </a:xfrm>
        </p:grpSpPr>
        <p:sp>
          <p:nvSpPr>
            <p:cNvPr id="12" name="Flowchart: Process 11"/>
            <p:cNvSpPr/>
            <p:nvPr/>
          </p:nvSpPr>
          <p:spPr>
            <a:xfrm>
              <a:off x="183715" y="3581399"/>
              <a:ext cx="4230430" cy="3099613"/>
            </a:xfrm>
            <a:prstGeom prst="flowChartProcess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Multiply 12"/>
            <p:cNvSpPr/>
            <p:nvPr/>
          </p:nvSpPr>
          <p:spPr>
            <a:xfrm>
              <a:off x="-432030" y="3492905"/>
              <a:ext cx="5715000" cy="3276600"/>
            </a:xfrm>
            <a:prstGeom prst="mathMultiply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025030" y="3492906"/>
            <a:ext cx="5715000" cy="3276600"/>
            <a:chOff x="-457200" y="3492906"/>
            <a:chExt cx="5715000" cy="3276600"/>
          </a:xfrm>
        </p:grpSpPr>
        <p:sp>
          <p:nvSpPr>
            <p:cNvPr id="15" name="Flowchart: Process 14"/>
            <p:cNvSpPr/>
            <p:nvPr/>
          </p:nvSpPr>
          <p:spPr>
            <a:xfrm>
              <a:off x="189170" y="3581400"/>
              <a:ext cx="4230430" cy="3099613"/>
            </a:xfrm>
            <a:prstGeom prst="flowChartProcess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Multiply 15"/>
            <p:cNvSpPr/>
            <p:nvPr/>
          </p:nvSpPr>
          <p:spPr>
            <a:xfrm>
              <a:off x="-457200" y="3492906"/>
              <a:ext cx="5715000" cy="3276600"/>
            </a:xfrm>
            <a:prstGeom prst="mathMultiply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76200" y="117952"/>
            <a:ext cx="8978642" cy="6674401"/>
            <a:chOff x="130912" y="195196"/>
            <a:chExt cx="8865672" cy="6574309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912" y="195196"/>
              <a:ext cx="8865672" cy="6574309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838200" y="5562600"/>
              <a:ext cx="73914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cap="all" dirty="0">
                  <a:ln w="9000" cmpd="sng">
                    <a:solidFill>
                      <a:srgbClr val="FFFF00"/>
                    </a:solidFill>
                    <a:prstDash val="solid"/>
                  </a:ln>
                  <a:solidFill>
                    <a:srgbClr val="FFFF00"/>
                  </a:solidFill>
                  <a:effectLst>
                    <a:reflection blurRad="12700" stA="28000" endPos="45000" dist="1000" dir="5400000" sy="-100000" algn="bl" rotWithShape="0"/>
                  </a:effectLst>
                  <a:latin typeface="Arial" pitchFamily="34" charset="0"/>
                  <a:cs typeface="Arial" pitchFamily="34" charset="0"/>
                </a:rPr>
                <a:t>KHÔNG CÙNG NHÓM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6819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h 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h 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h 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Jackson 00_00_00-00_00_05 00_00_00-00_00_0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47800" y="2336104"/>
            <a:ext cx="6705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cap="all" dirty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Xin </a:t>
            </a:r>
            <a:r>
              <a:rPr lang="en-US" sz="4800" b="1" cap="all" dirty="0" err="1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chào</a:t>
            </a:r>
            <a:r>
              <a:rPr lang="en-US" sz="4800" b="1" cap="all" dirty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4800" b="1" cap="all" dirty="0" err="1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và</a:t>
            </a:r>
            <a:r>
              <a:rPr lang="en-US" sz="4800" b="1" cap="all" dirty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4800" b="1" cap="all" dirty="0" err="1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hẹn</a:t>
            </a:r>
            <a:r>
              <a:rPr lang="en-US" sz="4800" b="1" cap="all" dirty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4800" b="1" cap="all" dirty="0" err="1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gặp</a:t>
            </a:r>
            <a:r>
              <a:rPr lang="en-US" sz="4800" b="1" cap="all" dirty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4800" b="1" cap="all" dirty="0" err="1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lại</a:t>
            </a:r>
            <a:endParaRPr lang="en-US" sz="4800" b="1" cap="all" dirty="0">
              <a:ln w="9000" cmpd="sng">
                <a:noFill/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66918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09800" y="914400"/>
            <a:ext cx="495300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bliqueTopRight"/>
              <a:lightRig rig="threePt" dir="t"/>
            </a:scene3d>
          </a:bodyPr>
          <a:lstStyle/>
          <a:p>
            <a:pPr algn="ctr"/>
            <a:r>
              <a:rPr lang="en-US" sz="6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CHUẨN BỊ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69818" y="2362200"/>
            <a:ext cx="7239000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en-US" sz="3200" dirty="0" err="1">
                <a:latin typeface="Arial" pitchFamily="34" charset="0"/>
                <a:cs typeface="Arial" pitchFamily="34" charset="0"/>
              </a:rPr>
              <a:t>Hình</a:t>
            </a:r>
            <a:r>
              <a:rPr lang="en-US" sz="3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>
                <a:latin typeface="Arial" pitchFamily="34" charset="0"/>
                <a:cs typeface="Arial" pitchFamily="34" charset="0"/>
              </a:rPr>
              <a:t>ảnh</a:t>
            </a:r>
            <a:r>
              <a:rPr lang="en-US" sz="3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>
                <a:latin typeface="Arial" pitchFamily="34" charset="0"/>
                <a:cs typeface="Arial" pitchFamily="34" charset="0"/>
              </a:rPr>
              <a:t>và</a:t>
            </a:r>
            <a:r>
              <a:rPr lang="en-US" sz="3200" dirty="0">
                <a:latin typeface="Arial" pitchFamily="34" charset="0"/>
                <a:cs typeface="Arial" pitchFamily="34" charset="0"/>
              </a:rPr>
              <a:t> video </a:t>
            </a:r>
            <a:r>
              <a:rPr lang="en-US" sz="3200" dirty="0" err="1">
                <a:latin typeface="Arial" pitchFamily="34" charset="0"/>
                <a:cs typeface="Arial" pitchFamily="34" charset="0"/>
              </a:rPr>
              <a:t>về</a:t>
            </a:r>
            <a:r>
              <a:rPr lang="en-US" sz="3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3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>
                <a:latin typeface="Arial" pitchFamily="34" charset="0"/>
                <a:cs typeface="Arial" pitchFamily="34" charset="0"/>
              </a:rPr>
              <a:t>phương</a:t>
            </a:r>
            <a:r>
              <a:rPr lang="en-US" sz="3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>
                <a:latin typeface="Arial" pitchFamily="34" charset="0"/>
                <a:cs typeface="Arial" pitchFamily="34" charset="0"/>
              </a:rPr>
              <a:t>tiện</a:t>
            </a:r>
            <a:r>
              <a:rPr lang="en-US" sz="3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>
                <a:latin typeface="Arial" pitchFamily="34" charset="0"/>
                <a:cs typeface="Arial" pitchFamily="34" charset="0"/>
              </a:rPr>
              <a:t>giao</a:t>
            </a:r>
            <a:r>
              <a:rPr lang="en-US" sz="3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>
                <a:latin typeface="Arial" pitchFamily="34" charset="0"/>
                <a:cs typeface="Arial" pitchFamily="34" charset="0"/>
              </a:rPr>
              <a:t>thông</a:t>
            </a:r>
            <a:r>
              <a:rPr lang="en-US" sz="3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>
                <a:latin typeface="Arial" pitchFamily="34" charset="0"/>
                <a:cs typeface="Arial" pitchFamily="34" charset="0"/>
              </a:rPr>
              <a:t>đường</a:t>
            </a:r>
            <a:r>
              <a:rPr lang="en-US" sz="3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>
                <a:latin typeface="Arial" pitchFamily="34" charset="0"/>
                <a:cs typeface="Arial" pitchFamily="34" charset="0"/>
              </a:rPr>
              <a:t>bộ</a:t>
            </a:r>
            <a:r>
              <a:rPr lang="en-US" sz="3200" dirty="0">
                <a:latin typeface="Arial" pitchFamily="34" charset="0"/>
                <a:cs typeface="Arial" pitchFamily="34" charset="0"/>
              </a:rPr>
              <a:t> 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3200" dirty="0" err="1">
                <a:latin typeface="Arial" pitchFamily="34" charset="0"/>
                <a:cs typeface="Arial" pitchFamily="34" charset="0"/>
              </a:rPr>
              <a:t>Bài</a:t>
            </a:r>
            <a:r>
              <a:rPr lang="en-US" sz="3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>
                <a:latin typeface="Arial" pitchFamily="34" charset="0"/>
                <a:cs typeface="Arial" pitchFamily="34" charset="0"/>
              </a:rPr>
              <a:t>hát</a:t>
            </a:r>
            <a:r>
              <a:rPr lang="en-US" sz="3200" dirty="0">
                <a:latin typeface="Arial" pitchFamily="34" charset="0"/>
                <a:cs typeface="Arial" pitchFamily="34" charset="0"/>
              </a:rPr>
              <a:t> : </a:t>
            </a:r>
            <a:r>
              <a:rPr lang="en-US" sz="3200" dirty="0" err="1">
                <a:latin typeface="Arial" pitchFamily="34" charset="0"/>
                <a:cs typeface="Arial" pitchFamily="34" charset="0"/>
              </a:rPr>
              <a:t>Em</a:t>
            </a:r>
            <a:r>
              <a:rPr lang="en-US" sz="3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>
                <a:latin typeface="Arial" pitchFamily="34" charset="0"/>
                <a:cs typeface="Arial" pitchFamily="34" charset="0"/>
              </a:rPr>
              <a:t>đi</a:t>
            </a:r>
            <a:r>
              <a:rPr lang="en-US" sz="3200" dirty="0">
                <a:latin typeface="Arial" pitchFamily="34" charset="0"/>
                <a:cs typeface="Arial" pitchFamily="34" charset="0"/>
              </a:rPr>
              <a:t> qua </a:t>
            </a:r>
            <a:r>
              <a:rPr lang="en-US" sz="3200" dirty="0" err="1">
                <a:latin typeface="Arial" pitchFamily="34" charset="0"/>
                <a:cs typeface="Arial" pitchFamily="34" charset="0"/>
              </a:rPr>
              <a:t>ngã</a:t>
            </a:r>
            <a:r>
              <a:rPr lang="en-US" sz="3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>
                <a:latin typeface="Arial" pitchFamily="34" charset="0"/>
                <a:cs typeface="Arial" pitchFamily="34" charset="0"/>
              </a:rPr>
              <a:t>tư</a:t>
            </a:r>
            <a:r>
              <a:rPr lang="en-US" sz="3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>
                <a:latin typeface="Arial" pitchFamily="34" charset="0"/>
                <a:cs typeface="Arial" pitchFamily="34" charset="0"/>
              </a:rPr>
              <a:t>đường</a:t>
            </a:r>
            <a:r>
              <a:rPr lang="en-US" sz="3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>
                <a:latin typeface="Arial" pitchFamily="34" charset="0"/>
                <a:cs typeface="Arial" pitchFamily="34" charset="0"/>
              </a:rPr>
              <a:t>phố</a:t>
            </a:r>
            <a:r>
              <a:rPr lang="en-US" sz="3200" dirty="0">
                <a:latin typeface="Arial" pitchFamily="34" charset="0"/>
                <a:cs typeface="Arial" pitchFamily="34" charset="0"/>
              </a:rPr>
              <a:t> 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3200" dirty="0" err="1">
                <a:latin typeface="Arial" pitchFamily="34" charset="0"/>
                <a:cs typeface="Arial" pitchFamily="34" charset="0"/>
              </a:rPr>
              <a:t>Giáo</a:t>
            </a:r>
            <a:r>
              <a:rPr lang="en-US" sz="3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>
                <a:latin typeface="Arial" pitchFamily="34" charset="0"/>
                <a:cs typeface="Arial" pitchFamily="34" charset="0"/>
              </a:rPr>
              <a:t>án</a:t>
            </a:r>
            <a:r>
              <a:rPr lang="en-US" sz="3200" dirty="0">
                <a:latin typeface="Arial" pitchFamily="34" charset="0"/>
                <a:cs typeface="Arial" pitchFamily="34" charset="0"/>
              </a:rPr>
              <a:t> 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3200" dirty="0" err="1">
                <a:latin typeface="Arial" pitchFamily="34" charset="0"/>
                <a:cs typeface="Arial" pitchFamily="34" charset="0"/>
              </a:rPr>
              <a:t>Trò</a:t>
            </a:r>
            <a:r>
              <a:rPr lang="en-US" sz="3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>
                <a:latin typeface="Arial" pitchFamily="34" charset="0"/>
                <a:cs typeface="Arial" pitchFamily="34" charset="0"/>
              </a:rPr>
              <a:t>chơi</a:t>
            </a:r>
            <a:r>
              <a:rPr lang="en-US" sz="3200" dirty="0">
                <a:latin typeface="Arial" pitchFamily="34" charset="0"/>
                <a:cs typeface="Arial" pitchFamily="34" charset="0"/>
              </a:rPr>
              <a:t> </a:t>
            </a:r>
          </a:p>
          <a:p>
            <a:pPr marL="285750" indent="-285750">
              <a:buFont typeface="Wingdings" pitchFamily="2" charset="2"/>
              <a:buChar char="§"/>
            </a:pPr>
            <a:endParaRPr lang="en-US" sz="3200" dirty="0"/>
          </a:p>
          <a:p>
            <a:pPr marL="285750" indent="-285750">
              <a:buFont typeface="Wingdings" pitchFamily="2" charset="2"/>
              <a:buChar char="§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4277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2537" y="838200"/>
            <a:ext cx="4495800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bliqueTopRight"/>
              <a:lightRig rig="threePt" dir="t"/>
            </a:scene3d>
          </a:bodyPr>
          <a:lstStyle/>
          <a:p>
            <a:pPr algn="ctr"/>
            <a:r>
              <a:rPr lang="en-US" sz="4800" b="1" cap="all" dirty="0">
                <a:ln w="9000" cmpd="sng">
                  <a:noFill/>
                  <a:prstDash val="solid"/>
                </a:ln>
                <a:solidFill>
                  <a:srgbClr val="FF3399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HOẠT ĐỘNG 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72837" y="1905000"/>
            <a:ext cx="73152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en-US" sz="3600" dirty="0" err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Ổn</a:t>
            </a:r>
            <a:r>
              <a:rPr lang="en-US" sz="36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định</a:t>
            </a:r>
            <a:r>
              <a:rPr lang="en-US" sz="36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36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dẫn</a:t>
            </a:r>
            <a:r>
              <a:rPr lang="en-US" sz="36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dắt</a:t>
            </a:r>
            <a:r>
              <a:rPr lang="en-US" sz="36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trẻ</a:t>
            </a:r>
            <a:r>
              <a:rPr lang="en-US" sz="36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vào</a:t>
            </a:r>
            <a:r>
              <a:rPr lang="en-US" sz="36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vấn</a:t>
            </a:r>
            <a:r>
              <a:rPr lang="en-US" sz="36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đề</a:t>
            </a:r>
            <a:endParaRPr lang="en-US" sz="36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en-US" sz="36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Cho </a:t>
            </a:r>
            <a:r>
              <a:rPr lang="en-US" sz="3600" dirty="0" err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trẻ</a:t>
            </a:r>
            <a:r>
              <a:rPr lang="en-US" sz="36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xem</a:t>
            </a:r>
            <a:r>
              <a:rPr lang="en-US" sz="36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đoạn</a:t>
            </a:r>
            <a:r>
              <a:rPr lang="en-US" sz="36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video </a:t>
            </a:r>
            <a:r>
              <a:rPr lang="en-US" sz="3600" dirty="0" err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về</a:t>
            </a:r>
            <a:r>
              <a:rPr lang="en-US" sz="36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36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phương</a:t>
            </a:r>
            <a:r>
              <a:rPr lang="en-US" sz="36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tiện</a:t>
            </a:r>
            <a:r>
              <a:rPr lang="en-US" sz="36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giao</a:t>
            </a:r>
            <a:r>
              <a:rPr lang="en-US" sz="36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thông</a:t>
            </a:r>
            <a:r>
              <a:rPr lang="en-US" sz="36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đường</a:t>
            </a:r>
            <a:r>
              <a:rPr lang="en-US" sz="36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bộ</a:t>
            </a:r>
            <a:r>
              <a:rPr lang="en-US" sz="36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en-US" sz="3600" dirty="0" err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Trò</a:t>
            </a:r>
            <a:r>
              <a:rPr lang="en-US" sz="36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chuyện</a:t>
            </a:r>
            <a:r>
              <a:rPr lang="en-US" sz="36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về</a:t>
            </a:r>
            <a:r>
              <a:rPr lang="en-US" sz="36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nội</a:t>
            </a:r>
            <a:r>
              <a:rPr lang="en-US" sz="36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dung </a:t>
            </a:r>
            <a:r>
              <a:rPr lang="en-US" sz="3600" dirty="0" err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đoạn</a:t>
            </a:r>
            <a:r>
              <a:rPr lang="en-US" sz="36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video</a:t>
            </a:r>
          </a:p>
        </p:txBody>
      </p:sp>
    </p:spTree>
    <p:extLst>
      <p:ext uri="{BB962C8B-B14F-4D97-AF65-F5344CB8AC3E}">
        <p14:creationId xmlns:p14="http://schemas.microsoft.com/office/powerpoint/2010/main" val="3489789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hương tiện giao thông wmv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2935" y="762001"/>
            <a:ext cx="7991466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39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75018" y="1066799"/>
            <a:ext cx="3657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cap="all" dirty="0">
                <a:ln w="9000" cmpd="sng">
                  <a:noFill/>
                  <a:prstDash val="solid"/>
                </a:ln>
                <a:solidFill>
                  <a:srgbClr val="FF3399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HOẠT ĐỘNG 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610100" y="1752600"/>
            <a:ext cx="34290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latin typeface="Arial" pitchFamily="34" charset="0"/>
                <a:cs typeface="Arial" pitchFamily="34" charset="0"/>
              </a:rPr>
              <a:t>Dạy</a:t>
            </a:r>
            <a:r>
              <a:rPr lang="en-US" sz="3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>
                <a:latin typeface="Arial" pitchFamily="34" charset="0"/>
                <a:cs typeface="Arial" pitchFamily="34" charset="0"/>
              </a:rPr>
              <a:t>trẻ</a:t>
            </a:r>
            <a:r>
              <a:rPr lang="en-US" sz="3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>
                <a:latin typeface="Arial" pitchFamily="34" charset="0"/>
                <a:cs typeface="Arial" pitchFamily="34" charset="0"/>
              </a:rPr>
              <a:t>nhận</a:t>
            </a:r>
            <a:r>
              <a:rPr lang="en-US" sz="3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>
                <a:latin typeface="Arial" pitchFamily="34" charset="0"/>
                <a:cs typeface="Arial" pitchFamily="34" charset="0"/>
              </a:rPr>
              <a:t>biết</a:t>
            </a:r>
            <a:r>
              <a:rPr lang="en-US" sz="3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>
                <a:latin typeface="Arial" pitchFamily="34" charset="0"/>
                <a:cs typeface="Arial" pitchFamily="34" charset="0"/>
              </a:rPr>
              <a:t>và</a:t>
            </a:r>
            <a:r>
              <a:rPr lang="en-US" sz="3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>
                <a:latin typeface="Arial" pitchFamily="34" charset="0"/>
                <a:cs typeface="Arial" pitchFamily="34" charset="0"/>
              </a:rPr>
              <a:t>phân</a:t>
            </a:r>
            <a:r>
              <a:rPr lang="en-US" sz="3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>
                <a:latin typeface="Arial" pitchFamily="34" charset="0"/>
                <a:cs typeface="Arial" pitchFamily="34" charset="0"/>
              </a:rPr>
              <a:t>loại</a:t>
            </a:r>
            <a:r>
              <a:rPr lang="en-US" sz="3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3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>
                <a:latin typeface="Arial" pitchFamily="34" charset="0"/>
                <a:cs typeface="Arial" pitchFamily="34" charset="0"/>
              </a:rPr>
              <a:t>phương</a:t>
            </a:r>
            <a:r>
              <a:rPr lang="en-US" sz="3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>
                <a:latin typeface="Arial" pitchFamily="34" charset="0"/>
                <a:cs typeface="Arial" pitchFamily="34" charset="0"/>
              </a:rPr>
              <a:t>tiện</a:t>
            </a:r>
            <a:r>
              <a:rPr lang="en-US" sz="3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>
                <a:latin typeface="Arial" pitchFamily="34" charset="0"/>
                <a:cs typeface="Arial" pitchFamily="34" charset="0"/>
              </a:rPr>
              <a:t>giao</a:t>
            </a:r>
            <a:r>
              <a:rPr lang="en-US" sz="3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>
                <a:latin typeface="Arial" pitchFamily="34" charset="0"/>
                <a:cs typeface="Arial" pitchFamily="34" charset="0"/>
              </a:rPr>
              <a:t>thông</a:t>
            </a:r>
            <a:r>
              <a:rPr lang="en-US" sz="3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>
                <a:latin typeface="Arial" pitchFamily="34" charset="0"/>
                <a:cs typeface="Arial" pitchFamily="34" charset="0"/>
              </a:rPr>
              <a:t>đường</a:t>
            </a:r>
            <a:r>
              <a:rPr lang="en-US" sz="3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>
                <a:latin typeface="Arial" pitchFamily="34" charset="0"/>
                <a:cs typeface="Arial" pitchFamily="34" charset="0"/>
              </a:rPr>
              <a:t>bộ</a:t>
            </a:r>
            <a:r>
              <a:rPr lang="en-US" sz="3200" dirty="0"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58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lowchart: Alternate Process 1">
            <a:hlinkClick r:id="rId3" action="ppaction://hlinksldjump"/>
          </p:cNvPr>
          <p:cNvSpPr/>
          <p:nvPr/>
        </p:nvSpPr>
        <p:spPr>
          <a:xfrm>
            <a:off x="1091045" y="2209800"/>
            <a:ext cx="7086600" cy="685800"/>
          </a:xfrm>
          <a:prstGeom prst="flowChartAlternateProces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latin typeface="Arial" pitchFamily="34" charset="0"/>
                <a:cs typeface="Arial" pitchFamily="34" charset="0"/>
              </a:rPr>
              <a:t>Phương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tiện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xe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2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bánh</a:t>
            </a:r>
            <a:endParaRPr lang="en-US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Flowchart: Alternate Process 2">
            <a:hlinkClick r:id="rId4" action="ppaction://hlinksldjump"/>
          </p:cNvPr>
          <p:cNvSpPr/>
          <p:nvPr/>
        </p:nvSpPr>
        <p:spPr>
          <a:xfrm>
            <a:off x="1118754" y="3692236"/>
            <a:ext cx="7086600" cy="685800"/>
          </a:xfrm>
          <a:prstGeom prst="flowChartAlternateProces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latin typeface="Arial" pitchFamily="34" charset="0"/>
                <a:cs typeface="Arial" pitchFamily="34" charset="0"/>
              </a:rPr>
              <a:t>Phương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tiện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xe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4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bánh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4" name="Flowchart: Alternate Process 3">
            <a:hlinkClick r:id="rId5" action="ppaction://hlinksldjump"/>
          </p:cNvPr>
          <p:cNvSpPr/>
          <p:nvPr/>
        </p:nvSpPr>
        <p:spPr>
          <a:xfrm>
            <a:off x="1118754" y="5188527"/>
            <a:ext cx="7086600" cy="685800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latin typeface="Arial" pitchFamily="34" charset="0"/>
                <a:cs typeface="Arial" pitchFamily="34" charset="0"/>
              </a:rPr>
              <a:t>Phương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tiện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xe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dùng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sức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người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86000" y="685800"/>
            <a:ext cx="4800600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r>
              <a:rPr lang="en-US" sz="4800" b="1" cap="all" dirty="0">
                <a:ln w="9000" cmpd="sng">
                  <a:noFill/>
                  <a:prstDash val="solid"/>
                </a:ln>
                <a:solidFill>
                  <a:srgbClr val="00B05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PHÂN LOẠI</a:t>
            </a:r>
          </a:p>
        </p:txBody>
      </p:sp>
    </p:spTree>
    <p:extLst>
      <p:ext uri="{BB962C8B-B14F-4D97-AF65-F5344CB8AC3E}">
        <p14:creationId xmlns:p14="http://schemas.microsoft.com/office/powerpoint/2010/main" val="2086167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199" y="228599"/>
            <a:ext cx="83057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cap="all" dirty="0" err="1">
                <a:ln w="9000" cmpd="sng">
                  <a:noFill/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Phương</a:t>
            </a:r>
            <a:r>
              <a:rPr lang="en-US" sz="3200" b="1" cap="all" dirty="0">
                <a:ln w="9000" cmpd="sng">
                  <a:noFill/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cap="all" dirty="0" err="1">
                <a:ln w="9000" cmpd="sng">
                  <a:noFill/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tiện</a:t>
            </a:r>
            <a:r>
              <a:rPr lang="en-US" sz="3200" b="1" cap="all" dirty="0">
                <a:ln w="9000" cmpd="sng">
                  <a:noFill/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cap="all" dirty="0" err="1">
                <a:ln w="9000" cmpd="sng">
                  <a:noFill/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xe</a:t>
            </a:r>
            <a:r>
              <a:rPr lang="en-US" sz="3200" b="1" cap="all" dirty="0">
                <a:ln w="9000" cmpd="sng">
                  <a:noFill/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 2 </a:t>
            </a:r>
            <a:r>
              <a:rPr lang="en-US" sz="3200" b="1" cap="all" dirty="0" err="1">
                <a:ln w="9000" cmpd="sng">
                  <a:noFill/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bánh</a:t>
            </a:r>
            <a:r>
              <a:rPr lang="en-US" sz="3200" b="1" cap="all" dirty="0">
                <a:ln w="9000" cmpd="sng">
                  <a:noFill/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  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0" y="1066800"/>
            <a:ext cx="9144000" cy="5791200"/>
            <a:chOff x="457200" y="1516798"/>
            <a:chExt cx="8305799" cy="5174473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200" y="1516798"/>
              <a:ext cx="8305799" cy="5174473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457200" y="1752600"/>
              <a:ext cx="4572000" cy="83099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/>
              <a:r>
                <a:rPr lang="en-US" sz="48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latin typeface="Arial" pitchFamily="34" charset="0"/>
                  <a:cs typeface="Arial" pitchFamily="34" charset="0"/>
                </a:rPr>
                <a:t>XE ĐẠP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82773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1006</TotalTime>
  <Words>437</Words>
  <Application>Microsoft Office PowerPoint</Application>
  <PresentationFormat>On-screen Show (4:3)</PresentationFormat>
  <Paragraphs>71</Paragraphs>
  <Slides>37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2" baseType="lpstr">
      <vt:lpstr>Arial</vt:lpstr>
      <vt:lpstr>Calibri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TVC</dc:creator>
  <cp:lastModifiedBy>Administrator</cp:lastModifiedBy>
  <cp:revision>114</cp:revision>
  <dcterms:created xsi:type="dcterms:W3CDTF">2016-06-19T04:07:34Z</dcterms:created>
  <dcterms:modified xsi:type="dcterms:W3CDTF">2022-07-22T11:36:37Z</dcterms:modified>
</cp:coreProperties>
</file>