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8" r:id="rId4"/>
    <p:sldId id="260" r:id="rId5"/>
    <p:sldId id="262" r:id="rId6"/>
    <p:sldId id="261" r:id="rId7"/>
    <p:sldId id="263" r:id="rId8"/>
    <p:sldId id="266" r:id="rId9"/>
    <p:sldId id="268" r:id="rId10"/>
    <p:sldId id="265" r:id="rId11"/>
    <p:sldId id="271" r:id="rId12"/>
    <p:sldId id="267" r:id="rId13"/>
    <p:sldId id="269" r:id="rId14"/>
    <p:sldId id="272" r:id="rId15"/>
    <p:sldId id="270"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204" autoAdjust="0"/>
  </p:normalViewPr>
  <p:slideViewPr>
    <p:cSldViewPr snapToGrid="0">
      <p:cViewPr varScale="1">
        <p:scale>
          <a:sx n="86" d="100"/>
          <a:sy n="86" d="100"/>
        </p:scale>
        <p:origin x="708"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14EE7D-8428-4907-94AA-7C7D96459F9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93EE745-D9ED-4EB3-8609-712C0E1A8E7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9C351E4-657C-4F51-9BD3-861705DC772F}"/>
              </a:ext>
            </a:extLst>
          </p:cNvPr>
          <p:cNvSpPr>
            <a:spLocks noGrp="1"/>
          </p:cNvSpPr>
          <p:nvPr>
            <p:ph type="dt" sz="half" idx="10"/>
          </p:nvPr>
        </p:nvSpPr>
        <p:spPr/>
        <p:txBody>
          <a:bodyPr/>
          <a:lstStyle/>
          <a:p>
            <a:fld id="{5F3A4701-C7BE-4DF4-B686-CE3DD162E9C7}" type="datetimeFigureOut">
              <a:rPr lang="en-US" smtClean="0"/>
              <a:t>5/21/2022</a:t>
            </a:fld>
            <a:endParaRPr lang="en-US"/>
          </a:p>
        </p:txBody>
      </p:sp>
      <p:sp>
        <p:nvSpPr>
          <p:cNvPr id="5" name="Footer Placeholder 4">
            <a:extLst>
              <a:ext uri="{FF2B5EF4-FFF2-40B4-BE49-F238E27FC236}">
                <a16:creationId xmlns:a16="http://schemas.microsoft.com/office/drawing/2014/main" id="{39DB178C-52BA-4C51-B0A9-35CF647A1C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83C1EE-576A-467F-8998-564169E19D1E}"/>
              </a:ext>
            </a:extLst>
          </p:cNvPr>
          <p:cNvSpPr>
            <a:spLocks noGrp="1"/>
          </p:cNvSpPr>
          <p:nvPr>
            <p:ph type="sldNum" sz="quarter" idx="12"/>
          </p:nvPr>
        </p:nvSpPr>
        <p:spPr/>
        <p:txBody>
          <a:bodyPr/>
          <a:lstStyle/>
          <a:p>
            <a:fld id="{B5B27950-04A9-42F7-B341-800FE68E0624}" type="slidenum">
              <a:rPr lang="en-US" smtClean="0"/>
              <a:t>‹#›</a:t>
            </a:fld>
            <a:endParaRPr lang="en-US"/>
          </a:p>
        </p:txBody>
      </p:sp>
    </p:spTree>
    <p:extLst>
      <p:ext uri="{BB962C8B-B14F-4D97-AF65-F5344CB8AC3E}">
        <p14:creationId xmlns:p14="http://schemas.microsoft.com/office/powerpoint/2010/main" val="5709050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2F8A8-AD00-49C1-AA14-FF5400EAE59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2EB851A-069D-43C5-98C0-19BCDBEE874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3CB6FF-EBD7-4AB9-9DAC-A39C48AD9ADC}"/>
              </a:ext>
            </a:extLst>
          </p:cNvPr>
          <p:cNvSpPr>
            <a:spLocks noGrp="1"/>
          </p:cNvSpPr>
          <p:nvPr>
            <p:ph type="dt" sz="half" idx="10"/>
          </p:nvPr>
        </p:nvSpPr>
        <p:spPr/>
        <p:txBody>
          <a:bodyPr/>
          <a:lstStyle/>
          <a:p>
            <a:fld id="{5F3A4701-C7BE-4DF4-B686-CE3DD162E9C7}" type="datetimeFigureOut">
              <a:rPr lang="en-US" smtClean="0"/>
              <a:t>5/21/2022</a:t>
            </a:fld>
            <a:endParaRPr lang="en-US"/>
          </a:p>
        </p:txBody>
      </p:sp>
      <p:sp>
        <p:nvSpPr>
          <p:cNvPr id="5" name="Footer Placeholder 4">
            <a:extLst>
              <a:ext uri="{FF2B5EF4-FFF2-40B4-BE49-F238E27FC236}">
                <a16:creationId xmlns:a16="http://schemas.microsoft.com/office/drawing/2014/main" id="{7A68A67B-6A60-436A-B617-45D5E8386B2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9E46B9-4491-4AA4-BCB8-E23AA9C4EEAE}"/>
              </a:ext>
            </a:extLst>
          </p:cNvPr>
          <p:cNvSpPr>
            <a:spLocks noGrp="1"/>
          </p:cNvSpPr>
          <p:nvPr>
            <p:ph type="sldNum" sz="quarter" idx="12"/>
          </p:nvPr>
        </p:nvSpPr>
        <p:spPr/>
        <p:txBody>
          <a:bodyPr/>
          <a:lstStyle/>
          <a:p>
            <a:fld id="{B5B27950-04A9-42F7-B341-800FE68E0624}" type="slidenum">
              <a:rPr lang="en-US" smtClean="0"/>
              <a:t>‹#›</a:t>
            </a:fld>
            <a:endParaRPr lang="en-US"/>
          </a:p>
        </p:txBody>
      </p:sp>
    </p:spTree>
    <p:extLst>
      <p:ext uri="{BB962C8B-B14F-4D97-AF65-F5344CB8AC3E}">
        <p14:creationId xmlns:p14="http://schemas.microsoft.com/office/powerpoint/2010/main" val="35061586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4BB3EBF-231B-46FC-B4C9-C7939B2E29A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F8DB903-63DC-4AFD-BE57-0C209EFE0E8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9B4503-C3DF-4965-89E0-16813ECAF009}"/>
              </a:ext>
            </a:extLst>
          </p:cNvPr>
          <p:cNvSpPr>
            <a:spLocks noGrp="1"/>
          </p:cNvSpPr>
          <p:nvPr>
            <p:ph type="dt" sz="half" idx="10"/>
          </p:nvPr>
        </p:nvSpPr>
        <p:spPr/>
        <p:txBody>
          <a:bodyPr/>
          <a:lstStyle/>
          <a:p>
            <a:fld id="{5F3A4701-C7BE-4DF4-B686-CE3DD162E9C7}" type="datetimeFigureOut">
              <a:rPr lang="en-US" smtClean="0"/>
              <a:t>5/21/2022</a:t>
            </a:fld>
            <a:endParaRPr lang="en-US"/>
          </a:p>
        </p:txBody>
      </p:sp>
      <p:sp>
        <p:nvSpPr>
          <p:cNvPr id="5" name="Footer Placeholder 4">
            <a:extLst>
              <a:ext uri="{FF2B5EF4-FFF2-40B4-BE49-F238E27FC236}">
                <a16:creationId xmlns:a16="http://schemas.microsoft.com/office/drawing/2014/main" id="{9BDECCF9-26A3-4F76-AF20-9252894D11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F0B0EA-96DD-4CBC-BA55-FEBE36FDE7CC}"/>
              </a:ext>
            </a:extLst>
          </p:cNvPr>
          <p:cNvSpPr>
            <a:spLocks noGrp="1"/>
          </p:cNvSpPr>
          <p:nvPr>
            <p:ph type="sldNum" sz="quarter" idx="12"/>
          </p:nvPr>
        </p:nvSpPr>
        <p:spPr/>
        <p:txBody>
          <a:bodyPr/>
          <a:lstStyle/>
          <a:p>
            <a:fld id="{B5B27950-04A9-42F7-B341-800FE68E0624}" type="slidenum">
              <a:rPr lang="en-US" smtClean="0"/>
              <a:t>‹#›</a:t>
            </a:fld>
            <a:endParaRPr lang="en-US"/>
          </a:p>
        </p:txBody>
      </p:sp>
    </p:spTree>
    <p:extLst>
      <p:ext uri="{BB962C8B-B14F-4D97-AF65-F5344CB8AC3E}">
        <p14:creationId xmlns:p14="http://schemas.microsoft.com/office/powerpoint/2010/main" val="4010331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D61D4-F7DD-4E63-B8BD-B23087DFB8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CF68E80-7692-4BCA-8997-AD042A03C38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C11247-F0A7-433E-ABCC-058C9B9D8903}"/>
              </a:ext>
            </a:extLst>
          </p:cNvPr>
          <p:cNvSpPr>
            <a:spLocks noGrp="1"/>
          </p:cNvSpPr>
          <p:nvPr>
            <p:ph type="dt" sz="half" idx="10"/>
          </p:nvPr>
        </p:nvSpPr>
        <p:spPr/>
        <p:txBody>
          <a:bodyPr/>
          <a:lstStyle/>
          <a:p>
            <a:fld id="{5F3A4701-C7BE-4DF4-B686-CE3DD162E9C7}" type="datetimeFigureOut">
              <a:rPr lang="en-US" smtClean="0"/>
              <a:t>5/21/2022</a:t>
            </a:fld>
            <a:endParaRPr lang="en-US"/>
          </a:p>
        </p:txBody>
      </p:sp>
      <p:sp>
        <p:nvSpPr>
          <p:cNvPr id="5" name="Footer Placeholder 4">
            <a:extLst>
              <a:ext uri="{FF2B5EF4-FFF2-40B4-BE49-F238E27FC236}">
                <a16:creationId xmlns:a16="http://schemas.microsoft.com/office/drawing/2014/main" id="{A1C2CA2B-0508-4CBC-98CC-959CFE7CC4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239512-52FD-4CF1-AD2C-DBC677394BBB}"/>
              </a:ext>
            </a:extLst>
          </p:cNvPr>
          <p:cNvSpPr>
            <a:spLocks noGrp="1"/>
          </p:cNvSpPr>
          <p:nvPr>
            <p:ph type="sldNum" sz="quarter" idx="12"/>
          </p:nvPr>
        </p:nvSpPr>
        <p:spPr/>
        <p:txBody>
          <a:bodyPr/>
          <a:lstStyle/>
          <a:p>
            <a:fld id="{B5B27950-04A9-42F7-B341-800FE68E0624}" type="slidenum">
              <a:rPr lang="en-US" smtClean="0"/>
              <a:t>‹#›</a:t>
            </a:fld>
            <a:endParaRPr lang="en-US"/>
          </a:p>
        </p:txBody>
      </p:sp>
    </p:spTree>
    <p:extLst>
      <p:ext uri="{BB962C8B-B14F-4D97-AF65-F5344CB8AC3E}">
        <p14:creationId xmlns:p14="http://schemas.microsoft.com/office/powerpoint/2010/main" val="30597369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658A0-F736-4379-9DB4-E3B192ED77F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8F194F8-143E-42E3-A8C5-AACD8F5231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B4CCA59-C2BD-47E9-A06D-997C901E52AC}"/>
              </a:ext>
            </a:extLst>
          </p:cNvPr>
          <p:cNvSpPr>
            <a:spLocks noGrp="1"/>
          </p:cNvSpPr>
          <p:nvPr>
            <p:ph type="dt" sz="half" idx="10"/>
          </p:nvPr>
        </p:nvSpPr>
        <p:spPr/>
        <p:txBody>
          <a:bodyPr/>
          <a:lstStyle/>
          <a:p>
            <a:fld id="{5F3A4701-C7BE-4DF4-B686-CE3DD162E9C7}" type="datetimeFigureOut">
              <a:rPr lang="en-US" smtClean="0"/>
              <a:t>5/21/2022</a:t>
            </a:fld>
            <a:endParaRPr lang="en-US"/>
          </a:p>
        </p:txBody>
      </p:sp>
      <p:sp>
        <p:nvSpPr>
          <p:cNvPr id="5" name="Footer Placeholder 4">
            <a:extLst>
              <a:ext uri="{FF2B5EF4-FFF2-40B4-BE49-F238E27FC236}">
                <a16:creationId xmlns:a16="http://schemas.microsoft.com/office/drawing/2014/main" id="{D8F5A237-AF2C-45D7-9ED5-046F0E0E78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F23C3E-9065-4A71-8B9A-357688DB7333}"/>
              </a:ext>
            </a:extLst>
          </p:cNvPr>
          <p:cNvSpPr>
            <a:spLocks noGrp="1"/>
          </p:cNvSpPr>
          <p:nvPr>
            <p:ph type="sldNum" sz="quarter" idx="12"/>
          </p:nvPr>
        </p:nvSpPr>
        <p:spPr/>
        <p:txBody>
          <a:bodyPr/>
          <a:lstStyle/>
          <a:p>
            <a:fld id="{B5B27950-04A9-42F7-B341-800FE68E0624}" type="slidenum">
              <a:rPr lang="en-US" smtClean="0"/>
              <a:t>‹#›</a:t>
            </a:fld>
            <a:endParaRPr lang="en-US"/>
          </a:p>
        </p:txBody>
      </p:sp>
    </p:spTree>
    <p:extLst>
      <p:ext uri="{BB962C8B-B14F-4D97-AF65-F5344CB8AC3E}">
        <p14:creationId xmlns:p14="http://schemas.microsoft.com/office/powerpoint/2010/main" val="2493718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8E41D-568A-41DD-AE02-3947D58219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0DDF103-EB92-4D65-8AA5-7C697C0F8EE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17B851A-2C39-47D1-B96F-344B94A0F1D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4D3CD7D-80BC-455C-AE96-73EED03B465D}"/>
              </a:ext>
            </a:extLst>
          </p:cNvPr>
          <p:cNvSpPr>
            <a:spLocks noGrp="1"/>
          </p:cNvSpPr>
          <p:nvPr>
            <p:ph type="dt" sz="half" idx="10"/>
          </p:nvPr>
        </p:nvSpPr>
        <p:spPr/>
        <p:txBody>
          <a:bodyPr/>
          <a:lstStyle/>
          <a:p>
            <a:fld id="{5F3A4701-C7BE-4DF4-B686-CE3DD162E9C7}" type="datetimeFigureOut">
              <a:rPr lang="en-US" smtClean="0"/>
              <a:t>5/21/2022</a:t>
            </a:fld>
            <a:endParaRPr lang="en-US"/>
          </a:p>
        </p:txBody>
      </p:sp>
      <p:sp>
        <p:nvSpPr>
          <p:cNvPr id="6" name="Footer Placeholder 5">
            <a:extLst>
              <a:ext uri="{FF2B5EF4-FFF2-40B4-BE49-F238E27FC236}">
                <a16:creationId xmlns:a16="http://schemas.microsoft.com/office/drawing/2014/main" id="{8F5ACAC9-A8A3-4623-894F-5F1805381F6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E93427A-7FE4-440A-8181-BA65DF797DEA}"/>
              </a:ext>
            </a:extLst>
          </p:cNvPr>
          <p:cNvSpPr>
            <a:spLocks noGrp="1"/>
          </p:cNvSpPr>
          <p:nvPr>
            <p:ph type="sldNum" sz="quarter" idx="12"/>
          </p:nvPr>
        </p:nvSpPr>
        <p:spPr/>
        <p:txBody>
          <a:bodyPr/>
          <a:lstStyle/>
          <a:p>
            <a:fld id="{B5B27950-04A9-42F7-B341-800FE68E0624}" type="slidenum">
              <a:rPr lang="en-US" smtClean="0"/>
              <a:t>‹#›</a:t>
            </a:fld>
            <a:endParaRPr lang="en-US"/>
          </a:p>
        </p:txBody>
      </p:sp>
    </p:spTree>
    <p:extLst>
      <p:ext uri="{BB962C8B-B14F-4D97-AF65-F5344CB8AC3E}">
        <p14:creationId xmlns:p14="http://schemas.microsoft.com/office/powerpoint/2010/main" val="3234377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47CAA-8BFB-45A6-A5A8-9C2626ABB53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A301C71-A45E-41B1-A069-5B8FEC3512A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FFEE61D-E64C-4B10-931F-E867223B59A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7294BF3-EF33-4E1E-AB76-06EFD56458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294209E-4B24-4894-A315-E42B7EE83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8EC21F5-4830-4BA8-8595-00F32193052B}"/>
              </a:ext>
            </a:extLst>
          </p:cNvPr>
          <p:cNvSpPr>
            <a:spLocks noGrp="1"/>
          </p:cNvSpPr>
          <p:nvPr>
            <p:ph type="dt" sz="half" idx="10"/>
          </p:nvPr>
        </p:nvSpPr>
        <p:spPr/>
        <p:txBody>
          <a:bodyPr/>
          <a:lstStyle/>
          <a:p>
            <a:fld id="{5F3A4701-C7BE-4DF4-B686-CE3DD162E9C7}" type="datetimeFigureOut">
              <a:rPr lang="en-US" smtClean="0"/>
              <a:t>5/21/2022</a:t>
            </a:fld>
            <a:endParaRPr lang="en-US"/>
          </a:p>
        </p:txBody>
      </p:sp>
      <p:sp>
        <p:nvSpPr>
          <p:cNvPr id="8" name="Footer Placeholder 7">
            <a:extLst>
              <a:ext uri="{FF2B5EF4-FFF2-40B4-BE49-F238E27FC236}">
                <a16:creationId xmlns:a16="http://schemas.microsoft.com/office/drawing/2014/main" id="{55375947-C608-46DA-8984-DC100A48391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0BB256D-54F5-42D9-ACAC-899E0B75008A}"/>
              </a:ext>
            </a:extLst>
          </p:cNvPr>
          <p:cNvSpPr>
            <a:spLocks noGrp="1"/>
          </p:cNvSpPr>
          <p:nvPr>
            <p:ph type="sldNum" sz="quarter" idx="12"/>
          </p:nvPr>
        </p:nvSpPr>
        <p:spPr/>
        <p:txBody>
          <a:bodyPr/>
          <a:lstStyle/>
          <a:p>
            <a:fld id="{B5B27950-04A9-42F7-B341-800FE68E0624}" type="slidenum">
              <a:rPr lang="en-US" smtClean="0"/>
              <a:t>‹#›</a:t>
            </a:fld>
            <a:endParaRPr lang="en-US"/>
          </a:p>
        </p:txBody>
      </p:sp>
    </p:spTree>
    <p:extLst>
      <p:ext uri="{BB962C8B-B14F-4D97-AF65-F5344CB8AC3E}">
        <p14:creationId xmlns:p14="http://schemas.microsoft.com/office/powerpoint/2010/main" val="28124867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4045C-77A3-4564-B60D-A0FEF85C305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E0CC3CD-A759-4138-8BCF-6893402B8509}"/>
              </a:ext>
            </a:extLst>
          </p:cNvPr>
          <p:cNvSpPr>
            <a:spLocks noGrp="1"/>
          </p:cNvSpPr>
          <p:nvPr>
            <p:ph type="dt" sz="half" idx="10"/>
          </p:nvPr>
        </p:nvSpPr>
        <p:spPr/>
        <p:txBody>
          <a:bodyPr/>
          <a:lstStyle/>
          <a:p>
            <a:fld id="{5F3A4701-C7BE-4DF4-B686-CE3DD162E9C7}" type="datetimeFigureOut">
              <a:rPr lang="en-US" smtClean="0"/>
              <a:t>5/21/2022</a:t>
            </a:fld>
            <a:endParaRPr lang="en-US"/>
          </a:p>
        </p:txBody>
      </p:sp>
      <p:sp>
        <p:nvSpPr>
          <p:cNvPr id="4" name="Footer Placeholder 3">
            <a:extLst>
              <a:ext uri="{FF2B5EF4-FFF2-40B4-BE49-F238E27FC236}">
                <a16:creationId xmlns:a16="http://schemas.microsoft.com/office/drawing/2014/main" id="{02720891-0799-4F90-9DB4-53DBCA37D84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4F704E9-1314-4053-A996-3F67B4EFBA05}"/>
              </a:ext>
            </a:extLst>
          </p:cNvPr>
          <p:cNvSpPr>
            <a:spLocks noGrp="1"/>
          </p:cNvSpPr>
          <p:nvPr>
            <p:ph type="sldNum" sz="quarter" idx="12"/>
          </p:nvPr>
        </p:nvSpPr>
        <p:spPr/>
        <p:txBody>
          <a:bodyPr/>
          <a:lstStyle/>
          <a:p>
            <a:fld id="{B5B27950-04A9-42F7-B341-800FE68E0624}" type="slidenum">
              <a:rPr lang="en-US" smtClean="0"/>
              <a:t>‹#›</a:t>
            </a:fld>
            <a:endParaRPr lang="en-US"/>
          </a:p>
        </p:txBody>
      </p:sp>
    </p:spTree>
    <p:extLst>
      <p:ext uri="{BB962C8B-B14F-4D97-AF65-F5344CB8AC3E}">
        <p14:creationId xmlns:p14="http://schemas.microsoft.com/office/powerpoint/2010/main" val="2257575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F4588E-C133-42C8-AA46-09FF5D125AAF}"/>
              </a:ext>
            </a:extLst>
          </p:cNvPr>
          <p:cNvSpPr>
            <a:spLocks noGrp="1"/>
          </p:cNvSpPr>
          <p:nvPr>
            <p:ph type="dt" sz="half" idx="10"/>
          </p:nvPr>
        </p:nvSpPr>
        <p:spPr/>
        <p:txBody>
          <a:bodyPr/>
          <a:lstStyle/>
          <a:p>
            <a:fld id="{5F3A4701-C7BE-4DF4-B686-CE3DD162E9C7}" type="datetimeFigureOut">
              <a:rPr lang="en-US" smtClean="0"/>
              <a:t>5/21/2022</a:t>
            </a:fld>
            <a:endParaRPr lang="en-US"/>
          </a:p>
        </p:txBody>
      </p:sp>
      <p:sp>
        <p:nvSpPr>
          <p:cNvPr id="3" name="Footer Placeholder 2">
            <a:extLst>
              <a:ext uri="{FF2B5EF4-FFF2-40B4-BE49-F238E27FC236}">
                <a16:creationId xmlns:a16="http://schemas.microsoft.com/office/drawing/2014/main" id="{E3CFD21C-3BED-4CD4-971D-E69956451F9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9D6BCBD-06E3-49E6-B510-12EC991DD9C8}"/>
              </a:ext>
            </a:extLst>
          </p:cNvPr>
          <p:cNvSpPr>
            <a:spLocks noGrp="1"/>
          </p:cNvSpPr>
          <p:nvPr>
            <p:ph type="sldNum" sz="quarter" idx="12"/>
          </p:nvPr>
        </p:nvSpPr>
        <p:spPr/>
        <p:txBody>
          <a:bodyPr/>
          <a:lstStyle/>
          <a:p>
            <a:fld id="{B5B27950-04A9-42F7-B341-800FE68E0624}" type="slidenum">
              <a:rPr lang="en-US" smtClean="0"/>
              <a:t>‹#›</a:t>
            </a:fld>
            <a:endParaRPr lang="en-US"/>
          </a:p>
        </p:txBody>
      </p:sp>
    </p:spTree>
    <p:extLst>
      <p:ext uri="{BB962C8B-B14F-4D97-AF65-F5344CB8AC3E}">
        <p14:creationId xmlns:p14="http://schemas.microsoft.com/office/powerpoint/2010/main" val="2008404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D88C8-DE76-4A4D-B582-48987F44C40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CFD8958-C568-4F08-B452-88ED4123583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E1CEC0B-649C-4796-9A66-E8D776D9A5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C91586-995F-4BD7-ABB2-6853421BE46A}"/>
              </a:ext>
            </a:extLst>
          </p:cNvPr>
          <p:cNvSpPr>
            <a:spLocks noGrp="1"/>
          </p:cNvSpPr>
          <p:nvPr>
            <p:ph type="dt" sz="half" idx="10"/>
          </p:nvPr>
        </p:nvSpPr>
        <p:spPr/>
        <p:txBody>
          <a:bodyPr/>
          <a:lstStyle/>
          <a:p>
            <a:fld id="{5F3A4701-C7BE-4DF4-B686-CE3DD162E9C7}" type="datetimeFigureOut">
              <a:rPr lang="en-US" smtClean="0"/>
              <a:t>5/21/2022</a:t>
            </a:fld>
            <a:endParaRPr lang="en-US"/>
          </a:p>
        </p:txBody>
      </p:sp>
      <p:sp>
        <p:nvSpPr>
          <p:cNvPr id="6" name="Footer Placeholder 5">
            <a:extLst>
              <a:ext uri="{FF2B5EF4-FFF2-40B4-BE49-F238E27FC236}">
                <a16:creationId xmlns:a16="http://schemas.microsoft.com/office/drawing/2014/main" id="{3BDFBA5B-F23E-44FA-8BFA-DD76D2BC524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95BC084-A0F3-445D-8B0F-B1D1E11E6FBD}"/>
              </a:ext>
            </a:extLst>
          </p:cNvPr>
          <p:cNvSpPr>
            <a:spLocks noGrp="1"/>
          </p:cNvSpPr>
          <p:nvPr>
            <p:ph type="sldNum" sz="quarter" idx="12"/>
          </p:nvPr>
        </p:nvSpPr>
        <p:spPr/>
        <p:txBody>
          <a:bodyPr/>
          <a:lstStyle/>
          <a:p>
            <a:fld id="{B5B27950-04A9-42F7-B341-800FE68E0624}" type="slidenum">
              <a:rPr lang="en-US" smtClean="0"/>
              <a:t>‹#›</a:t>
            </a:fld>
            <a:endParaRPr lang="en-US"/>
          </a:p>
        </p:txBody>
      </p:sp>
    </p:spTree>
    <p:extLst>
      <p:ext uri="{BB962C8B-B14F-4D97-AF65-F5344CB8AC3E}">
        <p14:creationId xmlns:p14="http://schemas.microsoft.com/office/powerpoint/2010/main" val="7686777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B42ADC-3F96-410C-8B98-E14384128F0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066ECD1-06EF-4C02-90A9-ED44E6B8B75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B43E038-1E7C-49BD-B5EE-7B007F64CB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E0EA51-7E0A-4F5F-BE1E-281B1A97B4C3}"/>
              </a:ext>
            </a:extLst>
          </p:cNvPr>
          <p:cNvSpPr>
            <a:spLocks noGrp="1"/>
          </p:cNvSpPr>
          <p:nvPr>
            <p:ph type="dt" sz="half" idx="10"/>
          </p:nvPr>
        </p:nvSpPr>
        <p:spPr/>
        <p:txBody>
          <a:bodyPr/>
          <a:lstStyle/>
          <a:p>
            <a:fld id="{5F3A4701-C7BE-4DF4-B686-CE3DD162E9C7}" type="datetimeFigureOut">
              <a:rPr lang="en-US" smtClean="0"/>
              <a:t>5/21/2022</a:t>
            </a:fld>
            <a:endParaRPr lang="en-US"/>
          </a:p>
        </p:txBody>
      </p:sp>
      <p:sp>
        <p:nvSpPr>
          <p:cNvPr id="6" name="Footer Placeholder 5">
            <a:extLst>
              <a:ext uri="{FF2B5EF4-FFF2-40B4-BE49-F238E27FC236}">
                <a16:creationId xmlns:a16="http://schemas.microsoft.com/office/drawing/2014/main" id="{1FF78F3B-C1C7-40E6-B47E-359499F93C2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F178A7A-CE4F-4BA9-A933-68EB97082687}"/>
              </a:ext>
            </a:extLst>
          </p:cNvPr>
          <p:cNvSpPr>
            <a:spLocks noGrp="1"/>
          </p:cNvSpPr>
          <p:nvPr>
            <p:ph type="sldNum" sz="quarter" idx="12"/>
          </p:nvPr>
        </p:nvSpPr>
        <p:spPr/>
        <p:txBody>
          <a:bodyPr/>
          <a:lstStyle/>
          <a:p>
            <a:fld id="{B5B27950-04A9-42F7-B341-800FE68E0624}" type="slidenum">
              <a:rPr lang="en-US" smtClean="0"/>
              <a:t>‹#›</a:t>
            </a:fld>
            <a:endParaRPr lang="en-US"/>
          </a:p>
        </p:txBody>
      </p:sp>
    </p:spTree>
    <p:extLst>
      <p:ext uri="{BB962C8B-B14F-4D97-AF65-F5344CB8AC3E}">
        <p14:creationId xmlns:p14="http://schemas.microsoft.com/office/powerpoint/2010/main" val="42007764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1A00CC-E402-451A-98C3-306D7CCCD21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FABC8BC-0D6B-4D3C-8D92-B7E2688E2A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C9642D-4674-4A71-AF5F-28E71D1A66C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3A4701-C7BE-4DF4-B686-CE3DD162E9C7}" type="datetimeFigureOut">
              <a:rPr lang="en-US" smtClean="0"/>
              <a:t>5/21/2022</a:t>
            </a:fld>
            <a:endParaRPr lang="en-US"/>
          </a:p>
        </p:txBody>
      </p:sp>
      <p:sp>
        <p:nvSpPr>
          <p:cNvPr id="5" name="Footer Placeholder 4">
            <a:extLst>
              <a:ext uri="{FF2B5EF4-FFF2-40B4-BE49-F238E27FC236}">
                <a16:creationId xmlns:a16="http://schemas.microsoft.com/office/drawing/2014/main" id="{813DFF0E-1322-4B50-82BA-30276BD4C34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7FC184B-6C16-4DC1-B5C3-772ADF4D72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B27950-04A9-42F7-B341-800FE68E0624}" type="slidenum">
              <a:rPr lang="en-US" smtClean="0"/>
              <a:t>‹#›</a:t>
            </a:fld>
            <a:endParaRPr lang="en-US"/>
          </a:p>
        </p:txBody>
      </p:sp>
    </p:spTree>
    <p:extLst>
      <p:ext uri="{BB962C8B-B14F-4D97-AF65-F5344CB8AC3E}">
        <p14:creationId xmlns:p14="http://schemas.microsoft.com/office/powerpoint/2010/main" val="13135459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11.jpeg"/><Relationship Id="rId7" Type="http://schemas.openxmlformats.org/officeDocument/2006/relationships/image" Target="../media/image25.jpe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13.jpeg"/><Relationship Id="rId4" Type="http://schemas.openxmlformats.org/officeDocument/2006/relationships/image" Target="../media/image12.jpeg"/><Relationship Id="rId9" Type="http://schemas.openxmlformats.org/officeDocument/2006/relationships/image" Target="../media/image27.jpeg"/></Relationships>
</file>

<file path=ppt/slides/_rels/slide35.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image" Target="../media/image34.jpe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32.jpeg"/><Relationship Id="rId4" Type="http://schemas.openxmlformats.org/officeDocument/2006/relationships/image" Target="../media/image33.jpeg"/><Relationship Id="rId9" Type="http://schemas.openxmlformats.org/officeDocument/2006/relationships/image" Target="../media/image17.jpeg"/></Relationships>
</file>

<file path=ppt/slides/_rels/slide3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5.jpeg"/><Relationship Id="rId7" Type="http://schemas.openxmlformats.org/officeDocument/2006/relationships/image" Target="../media/image35.jpeg"/><Relationship Id="rId2" Type="http://schemas.openxmlformats.org/officeDocument/2006/relationships/image" Target="../media/image29.jpeg"/><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27.jpeg"/><Relationship Id="rId4" Type="http://schemas.openxmlformats.org/officeDocument/2006/relationships/image" Target="../media/image28.jpeg"/><Relationship Id="rId9" Type="http://schemas.openxmlformats.org/officeDocument/2006/relationships/image" Target="../media/image32.jpeg"/></Relationships>
</file>

<file path=ppt/slides/_rels/slide3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19.pn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20.jpeg"/></Relationships>
</file>

<file path=ppt/slides/_rels/slide3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19.pn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20.jpeg"/></Relationships>
</file>

<file path=ppt/slides/_rels/slide4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2.jpeg"/><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35.jpeg"/></Relationships>
</file>

<file path=ppt/slides/_rels/slide4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9.jpeg"/><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8.jpeg"/></Relationships>
</file>

<file path=ppt/slides/_rels/slide4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Pin on Kids education">
            <a:extLst>
              <a:ext uri="{FF2B5EF4-FFF2-40B4-BE49-F238E27FC236}">
                <a16:creationId xmlns:a16="http://schemas.microsoft.com/office/drawing/2014/main" id="{0B60FD5B-94A8-4059-97EE-28A9316D2C2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2989"/>
          <a:stretch/>
        </p:blipFill>
        <p:spPr bwMode="auto">
          <a:xfrm>
            <a:off x="-66674" y="-36847"/>
            <a:ext cx="12258674"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5">
            <a:extLst>
              <a:ext uri="{FF2B5EF4-FFF2-40B4-BE49-F238E27FC236}">
                <a16:creationId xmlns:a16="http://schemas.microsoft.com/office/drawing/2014/main" id="{F48EDA6A-7143-43FF-AF14-01FA55417E10}"/>
              </a:ext>
            </a:extLst>
          </p:cNvPr>
          <p:cNvSpPr>
            <a:spLocks noChangeArrowheads="1"/>
          </p:cNvSpPr>
          <p:nvPr/>
        </p:nvSpPr>
        <p:spPr bwMode="auto">
          <a:xfrm>
            <a:off x="3200400" y="-36847"/>
            <a:ext cx="6507294" cy="400110"/>
          </a:xfrm>
          <a:prstGeom prst="rect">
            <a:avLst/>
          </a:prstGeom>
          <a:noFill/>
          <a:ln w="9525">
            <a:noFill/>
            <a:miter lim="800000"/>
            <a:headEnd/>
            <a:tailEnd/>
          </a:ln>
        </p:spPr>
        <p:txBody>
          <a:bodyPr wrap="none">
            <a:spAutoFit/>
          </a:bodyPr>
          <a:lstStyle/>
          <a:p>
            <a:r>
              <a:rPr lang="en-US" sz="2000" b="1" dirty="0">
                <a:solidFill>
                  <a:srgbClr val="FF0000"/>
                </a:solidFill>
                <a:latin typeface="Times New Roman" pitchFamily="18" charset="0"/>
              </a:rPr>
              <a:t>PHÒNG GIÁO DỤC VÀ ĐÀO TẠO QUẬN LONG BIÊN</a:t>
            </a:r>
          </a:p>
        </p:txBody>
      </p:sp>
      <p:sp>
        <p:nvSpPr>
          <p:cNvPr id="8" name="Rectangle 6">
            <a:extLst>
              <a:ext uri="{FF2B5EF4-FFF2-40B4-BE49-F238E27FC236}">
                <a16:creationId xmlns:a16="http://schemas.microsoft.com/office/drawing/2014/main" id="{243467F7-77A9-4AE2-BEFF-DB063A8DB4E7}"/>
              </a:ext>
            </a:extLst>
          </p:cNvPr>
          <p:cNvSpPr>
            <a:spLocks noChangeArrowheads="1"/>
          </p:cNvSpPr>
          <p:nvPr/>
        </p:nvSpPr>
        <p:spPr bwMode="auto">
          <a:xfrm>
            <a:off x="4545191" y="284179"/>
            <a:ext cx="4320606" cy="400110"/>
          </a:xfrm>
          <a:prstGeom prst="rect">
            <a:avLst/>
          </a:prstGeom>
          <a:noFill/>
          <a:ln w="9525">
            <a:noFill/>
            <a:miter lim="800000"/>
            <a:headEnd/>
            <a:tailEnd/>
          </a:ln>
        </p:spPr>
        <p:txBody>
          <a:bodyPr wrap="none">
            <a:spAutoFit/>
          </a:bodyPr>
          <a:lstStyle/>
          <a:p>
            <a:r>
              <a:rPr lang="en-US" sz="2000" b="1" dirty="0">
                <a:solidFill>
                  <a:srgbClr val="FF0000"/>
                </a:solidFill>
                <a:latin typeface="Times New Roman" pitchFamily="18" charset="0"/>
              </a:rPr>
              <a:t>TRƯỜNG MẦM NON THẠCH CẦU</a:t>
            </a:r>
          </a:p>
        </p:txBody>
      </p:sp>
      <p:sp>
        <p:nvSpPr>
          <p:cNvPr id="9" name="WordArt 8">
            <a:extLst>
              <a:ext uri="{FF2B5EF4-FFF2-40B4-BE49-F238E27FC236}">
                <a16:creationId xmlns:a16="http://schemas.microsoft.com/office/drawing/2014/main" id="{C4518C71-8204-46C3-A768-DCA4CAE39F16}"/>
              </a:ext>
            </a:extLst>
          </p:cNvPr>
          <p:cNvSpPr>
            <a:spLocks noChangeArrowheads="1" noChangeShapeType="1" noTextEdit="1"/>
          </p:cNvSpPr>
          <p:nvPr/>
        </p:nvSpPr>
        <p:spPr bwMode="auto">
          <a:xfrm>
            <a:off x="3947532" y="1959346"/>
            <a:ext cx="4404731" cy="627692"/>
          </a:xfrm>
          <a:prstGeom prst="rect">
            <a:avLst/>
          </a:prstGeom>
        </p:spPr>
        <p:txBody>
          <a:bodyPr wrap="none" fromWordArt="1">
            <a:prstTxWarp prst="textPlain">
              <a:avLst>
                <a:gd name="adj" fmla="val 50000"/>
              </a:avLst>
            </a:prstTxWarp>
          </a:bodyPr>
          <a:lstStyle/>
          <a:p>
            <a:pPr algn="ctr"/>
            <a:r>
              <a:rPr lang="en-US" sz="3600" b="1" kern="10" dirty="0">
                <a:ln w="9525">
                  <a:noFill/>
                  <a:round/>
                  <a:headEnd/>
                  <a:tailEnd/>
                </a:ln>
                <a:solidFill>
                  <a:srgbClr val="0000FF"/>
                </a:solidFill>
                <a:effectLst>
                  <a:outerShdw dist="35921" dir="2700000" algn="ctr" rotWithShape="0">
                    <a:srgbClr val="C0C0C0">
                      <a:alpha val="79999"/>
                    </a:srgbClr>
                  </a:outerShdw>
                </a:effectLst>
                <a:latin typeface="Times New Roman"/>
                <a:cs typeface="Times New Roman"/>
              </a:rPr>
              <a:t>HOẠT ĐỘNG KHÁM PHÁ</a:t>
            </a:r>
            <a:r>
              <a:rPr lang="vi-VN" sz="3600" b="1" kern="10" dirty="0">
                <a:ln w="9525">
                  <a:noFill/>
                  <a:round/>
                  <a:headEnd/>
                  <a:tailEnd/>
                </a:ln>
                <a:solidFill>
                  <a:srgbClr val="0000FF"/>
                </a:solidFill>
                <a:effectLst>
                  <a:outerShdw dist="35921" dir="2700000" algn="ctr" rotWithShape="0">
                    <a:srgbClr val="C0C0C0">
                      <a:alpha val="79999"/>
                    </a:srgbClr>
                  </a:outerShdw>
                </a:effectLst>
                <a:latin typeface="Times New Roman"/>
                <a:cs typeface="Times New Roman"/>
              </a:rPr>
              <a:t> </a:t>
            </a:r>
            <a:endParaRPr lang="en-US" sz="3600" b="1" kern="10" dirty="0">
              <a:ln w="9525">
                <a:noFill/>
                <a:round/>
                <a:headEnd/>
                <a:tailEnd/>
              </a:ln>
              <a:solidFill>
                <a:srgbClr val="0000FF"/>
              </a:solidFill>
              <a:effectLst>
                <a:outerShdw dist="35921" dir="2700000" algn="ctr" rotWithShape="0">
                  <a:srgbClr val="C0C0C0">
                    <a:alpha val="79999"/>
                  </a:srgbClr>
                </a:outerShdw>
              </a:effectLst>
              <a:latin typeface="Times New Roman"/>
              <a:cs typeface="Times New Roman"/>
            </a:endParaRPr>
          </a:p>
        </p:txBody>
      </p:sp>
      <p:sp>
        <p:nvSpPr>
          <p:cNvPr id="10" name="Rectangle 9">
            <a:extLst>
              <a:ext uri="{FF2B5EF4-FFF2-40B4-BE49-F238E27FC236}">
                <a16:creationId xmlns:a16="http://schemas.microsoft.com/office/drawing/2014/main" id="{1B840D43-9624-4CD7-B0FB-2DAD46266770}"/>
              </a:ext>
            </a:extLst>
          </p:cNvPr>
          <p:cNvSpPr>
            <a:spLocks noChangeArrowheads="1"/>
          </p:cNvSpPr>
          <p:nvPr/>
        </p:nvSpPr>
        <p:spPr bwMode="auto">
          <a:xfrm rot="10800000" flipV="1">
            <a:off x="2899317" y="2085278"/>
            <a:ext cx="8196146" cy="3423424"/>
          </a:xfrm>
          <a:prstGeom prst="rect">
            <a:avLst/>
          </a:prstGeom>
          <a:noFill/>
          <a:ln w="9525">
            <a:noFill/>
            <a:miter lim="800000"/>
            <a:headEnd/>
            <a:tailEnd/>
          </a:ln>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marL="342900" indent="-342900" algn="ctr">
              <a:lnSpc>
                <a:spcPct val="80000"/>
              </a:lnSpc>
              <a:spcBef>
                <a:spcPct val="20000"/>
              </a:spcBef>
            </a:pPr>
            <a:endParaRPr lang="en-US"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charset="0"/>
            </a:endParaRPr>
          </a:p>
        </p:txBody>
      </p:sp>
      <p:sp>
        <p:nvSpPr>
          <p:cNvPr id="2" name="TextBox 1">
            <a:extLst>
              <a:ext uri="{FF2B5EF4-FFF2-40B4-BE49-F238E27FC236}">
                <a16:creationId xmlns:a16="http://schemas.microsoft.com/office/drawing/2014/main" id="{1308A6DC-3985-4B99-A915-62E84D4BD078}"/>
              </a:ext>
            </a:extLst>
          </p:cNvPr>
          <p:cNvSpPr txBox="1"/>
          <p:nvPr/>
        </p:nvSpPr>
        <p:spPr>
          <a:xfrm>
            <a:off x="4719056" y="6313885"/>
            <a:ext cx="2861681" cy="461665"/>
          </a:xfrm>
          <a:prstGeom prst="rect">
            <a:avLst/>
          </a:prstGeom>
          <a:noFill/>
        </p:spPr>
        <p:txBody>
          <a:bodyPr wrap="none" rtlCol="0">
            <a:spAutoFit/>
          </a:bodyPr>
          <a:lstStyle/>
          <a:p>
            <a:r>
              <a:rPr lang="en-US" sz="2400" b="1" dirty="0" err="1"/>
              <a:t>Năm</a:t>
            </a:r>
            <a:r>
              <a:rPr lang="en-US" sz="2400" b="1" dirty="0"/>
              <a:t> </a:t>
            </a:r>
            <a:r>
              <a:rPr lang="en-US" sz="2400" b="1" dirty="0" err="1"/>
              <a:t>học</a:t>
            </a:r>
            <a:r>
              <a:rPr lang="en-US" sz="2400" b="1" dirty="0"/>
              <a:t> 2021 - 2022</a:t>
            </a:r>
          </a:p>
        </p:txBody>
      </p:sp>
      <p:sp>
        <p:nvSpPr>
          <p:cNvPr id="3" name="TextBox 2">
            <a:extLst>
              <a:ext uri="{FF2B5EF4-FFF2-40B4-BE49-F238E27FC236}">
                <a16:creationId xmlns:a16="http://schemas.microsoft.com/office/drawing/2014/main" id="{CA25AD58-9011-44FD-97EA-22B4CD8279A8}"/>
              </a:ext>
            </a:extLst>
          </p:cNvPr>
          <p:cNvSpPr txBox="1"/>
          <p:nvPr/>
        </p:nvSpPr>
        <p:spPr>
          <a:xfrm>
            <a:off x="921258" y="2649703"/>
            <a:ext cx="10719729" cy="1323439"/>
          </a:xfrm>
          <a:prstGeom prst="rect">
            <a:avLst/>
          </a:prstGeom>
          <a:noFill/>
        </p:spPr>
        <p:txBody>
          <a:bodyPr wrap="none" rtlCol="0">
            <a:spAutoFit/>
          </a:bodyPr>
          <a:lstStyle/>
          <a:p>
            <a:pPr algn="ctr"/>
            <a:r>
              <a:rPr lang="en-US" sz="3200" b="1" dirty="0">
                <a:solidFill>
                  <a:srgbClr val="FF0000"/>
                </a:solidFill>
                <a:latin typeface="Times New Roman" panose="02020603050405020304" pitchFamily="18" charset="0"/>
                <a:cs typeface="Times New Roman" panose="02020603050405020304" pitchFamily="18" charset="0"/>
              </a:rPr>
              <a:t>ĐỀ TÀI: MỘT SỐ BIỂN BÁO GIAO THÔNG Đ</a:t>
            </a:r>
            <a:r>
              <a:rPr lang="vi-VN" sz="3200" b="1" dirty="0">
                <a:solidFill>
                  <a:srgbClr val="FF0000"/>
                </a:solidFill>
                <a:latin typeface="Times New Roman" panose="02020603050405020304" pitchFamily="18" charset="0"/>
                <a:cs typeface="Times New Roman" panose="02020603050405020304" pitchFamily="18" charset="0"/>
              </a:rPr>
              <a:t>ƯỜNG</a:t>
            </a:r>
            <a:r>
              <a:rPr lang="en-US" sz="3200" b="1" dirty="0">
                <a:solidFill>
                  <a:srgbClr val="FF0000"/>
                </a:solidFill>
                <a:latin typeface="Times New Roman" panose="02020603050405020304" pitchFamily="18" charset="0"/>
                <a:cs typeface="Times New Roman" panose="02020603050405020304" pitchFamily="18" charset="0"/>
              </a:rPr>
              <a:t> BỘ</a:t>
            </a:r>
          </a:p>
          <a:p>
            <a:pPr algn="ctr"/>
            <a:r>
              <a:rPr lang="en-US" sz="2400" b="1" dirty="0">
                <a:solidFill>
                  <a:srgbClr val="7030A0"/>
                </a:solidFill>
                <a:latin typeface="Times New Roman" panose="02020603050405020304" pitchFamily="18" charset="0"/>
                <a:cs typeface="Times New Roman" panose="02020603050405020304" pitchFamily="18" charset="0"/>
              </a:rPr>
              <a:t>LỨA TUỔI: MẪU GIÁO NHỠ 4 – 5 TUỔI</a:t>
            </a:r>
          </a:p>
          <a:p>
            <a:pPr algn="ctr"/>
            <a:r>
              <a:rPr lang="en-US" sz="2400" b="1" dirty="0">
                <a:solidFill>
                  <a:srgbClr val="7030A0"/>
                </a:solidFill>
                <a:latin typeface="Times New Roman" panose="02020603050405020304" pitchFamily="18" charset="0"/>
                <a:cs typeface="Times New Roman" panose="02020603050405020304" pitchFamily="18" charset="0"/>
              </a:rPr>
              <a:t>GIÁO VIÊN: LÊ THỊ THU LAN</a:t>
            </a:r>
          </a:p>
        </p:txBody>
      </p:sp>
      <p:pic>
        <p:nvPicPr>
          <p:cNvPr id="5" name="Picture 4">
            <a:extLst>
              <a:ext uri="{FF2B5EF4-FFF2-40B4-BE49-F238E27FC236}">
                <a16:creationId xmlns:a16="http://schemas.microsoft.com/office/drawing/2014/main" id="{1645F499-A376-4562-84F7-AF0354BAD1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9074" y="712839"/>
            <a:ext cx="1187178" cy="1187178"/>
          </a:xfrm>
          <a:prstGeom prst="rect">
            <a:avLst/>
          </a:prstGeom>
        </p:spPr>
      </p:pic>
    </p:spTree>
    <p:extLst>
      <p:ext uri="{BB962C8B-B14F-4D97-AF65-F5344CB8AC3E}">
        <p14:creationId xmlns:p14="http://schemas.microsoft.com/office/powerpoint/2010/main" val="3383118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p:val>
                                            <p:fltVal val="0"/>
                                          </p:val>
                                        </p:tav>
                                        <p:tav tm="100000">
                                          <p:val>
                                            <p:strVal val="#ppt_w"/>
                                          </p:val>
                                        </p:tav>
                                      </p:tavLst>
                                    </p:anim>
                                    <p:anim calcmode="lin" valueType="num">
                                      <p:cBhvr>
                                        <p:cTn id="8" dur="2000" fill="hold"/>
                                        <p:tgtEl>
                                          <p:spTgt spid="7"/>
                                        </p:tgtEl>
                                        <p:attrNameLst>
                                          <p:attrName>ppt_h</p:attrName>
                                        </p:attrNameLst>
                                      </p:cBhvr>
                                      <p:tavLst>
                                        <p:tav tm="0">
                                          <p:val>
                                            <p:fltVal val="0"/>
                                          </p:val>
                                        </p:tav>
                                        <p:tav tm="100000">
                                          <p:val>
                                            <p:strVal val="#ppt_h"/>
                                          </p:val>
                                        </p:tav>
                                      </p:tavLst>
                                    </p:anim>
                                    <p:anim calcmode="lin" valueType="num">
                                      <p:cBhvr>
                                        <p:cTn id="9" dur="2000" fill="hold"/>
                                        <p:tgtEl>
                                          <p:spTgt spid="7"/>
                                        </p:tgtEl>
                                        <p:attrNameLst>
                                          <p:attrName>style.rotation</p:attrName>
                                        </p:attrNameLst>
                                      </p:cBhvr>
                                      <p:tavLst>
                                        <p:tav tm="0">
                                          <p:val>
                                            <p:fltVal val="90"/>
                                          </p:val>
                                        </p:tav>
                                        <p:tav tm="100000">
                                          <p:val>
                                            <p:fltVal val="0"/>
                                          </p:val>
                                        </p:tav>
                                      </p:tavLst>
                                    </p:anim>
                                    <p:animEffect transition="in" filter="fade">
                                      <p:cBhvr>
                                        <p:cTn id="10" dur="2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8"/>
                                        </p:tgtEl>
                                        <p:attrNameLst>
                                          <p:attrName>style.visibility</p:attrName>
                                        </p:attrNameLst>
                                      </p:cBhvr>
                                      <p:to>
                                        <p:strVal val="visible"/>
                                      </p:to>
                                    </p:set>
                                    <p:anim calcmode="lin" valueType="num">
                                      <p:cBhvr>
                                        <p:cTn id="15" dur="2000" fill="hold"/>
                                        <p:tgtEl>
                                          <p:spTgt spid="8"/>
                                        </p:tgtEl>
                                        <p:attrNameLst>
                                          <p:attrName>ppt_w</p:attrName>
                                        </p:attrNameLst>
                                      </p:cBhvr>
                                      <p:tavLst>
                                        <p:tav tm="0">
                                          <p:val>
                                            <p:fltVal val="0"/>
                                          </p:val>
                                        </p:tav>
                                        <p:tav tm="100000">
                                          <p:val>
                                            <p:strVal val="#ppt_w"/>
                                          </p:val>
                                        </p:tav>
                                      </p:tavLst>
                                    </p:anim>
                                    <p:anim calcmode="lin" valueType="num">
                                      <p:cBhvr>
                                        <p:cTn id="16" dur="2000" fill="hold"/>
                                        <p:tgtEl>
                                          <p:spTgt spid="8"/>
                                        </p:tgtEl>
                                        <p:attrNameLst>
                                          <p:attrName>ppt_h</p:attrName>
                                        </p:attrNameLst>
                                      </p:cBhvr>
                                      <p:tavLst>
                                        <p:tav tm="0">
                                          <p:val>
                                            <p:fltVal val="0"/>
                                          </p:val>
                                        </p:tav>
                                        <p:tav tm="100000">
                                          <p:val>
                                            <p:strVal val="#ppt_h"/>
                                          </p:val>
                                        </p:tav>
                                      </p:tavLst>
                                    </p:anim>
                                    <p:anim calcmode="lin" valueType="num">
                                      <p:cBhvr>
                                        <p:cTn id="17" dur="2000" fill="hold"/>
                                        <p:tgtEl>
                                          <p:spTgt spid="8"/>
                                        </p:tgtEl>
                                        <p:attrNameLst>
                                          <p:attrName>style.rotation</p:attrName>
                                        </p:attrNameLst>
                                      </p:cBhvr>
                                      <p:tavLst>
                                        <p:tav tm="0">
                                          <p:val>
                                            <p:fltVal val="90"/>
                                          </p:val>
                                        </p:tav>
                                        <p:tav tm="100000">
                                          <p:val>
                                            <p:fltVal val="0"/>
                                          </p:val>
                                        </p:tav>
                                      </p:tavLst>
                                    </p:anim>
                                    <p:animEffect transition="in" filter="fade">
                                      <p:cBhvr>
                                        <p:cTn id="18" dur="2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Transport-Themed A4 Page Borders (SB3889) - SparkleBox">
            <a:extLst>
              <a:ext uri="{FF2B5EF4-FFF2-40B4-BE49-F238E27FC236}">
                <a16:creationId xmlns:a16="http://schemas.microsoft.com/office/drawing/2014/main" id="{D9FA7DFB-A2C4-4F3D-BF4B-85D6D689C5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154" y="-23096"/>
            <a:ext cx="12408310" cy="70924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14AFBE6-AC5E-4AD4-A4F8-997DC910D35F}"/>
              </a:ext>
            </a:extLst>
          </p:cNvPr>
          <p:cNvSpPr txBox="1"/>
          <p:nvPr/>
        </p:nvSpPr>
        <p:spPr>
          <a:xfrm>
            <a:off x="2930013" y="1641988"/>
            <a:ext cx="6331974" cy="3046988"/>
          </a:xfrm>
          <a:prstGeom prst="rect">
            <a:avLst/>
          </a:prstGeom>
          <a:solidFill>
            <a:schemeClr val="tx2">
              <a:lumMod val="20000"/>
              <a:lumOff val="80000"/>
            </a:schemeClr>
          </a:solidFill>
        </p:spPr>
        <p:txBody>
          <a:bodyPr wrap="square" rtlCol="0">
            <a:spAutoFit/>
          </a:bodyPr>
          <a:lstStyle/>
          <a:p>
            <a:r>
              <a:rPr lang="en-US" sz="9600" b="1" dirty="0" err="1">
                <a:solidFill>
                  <a:srgbClr val="00B050"/>
                </a:solidFill>
                <a:latin typeface="Times New Roman" panose="02020603050405020304" pitchFamily="18" charset="0"/>
                <a:cs typeface="Times New Roman" panose="02020603050405020304" pitchFamily="18" charset="0"/>
              </a:rPr>
              <a:t>Biển</a:t>
            </a:r>
            <a:r>
              <a:rPr lang="en-US" sz="9600" b="1" dirty="0">
                <a:solidFill>
                  <a:srgbClr val="00B050"/>
                </a:solidFill>
                <a:latin typeface="Times New Roman" panose="02020603050405020304" pitchFamily="18" charset="0"/>
                <a:cs typeface="Times New Roman" panose="02020603050405020304" pitchFamily="18" charset="0"/>
              </a:rPr>
              <a:t> </a:t>
            </a:r>
            <a:r>
              <a:rPr lang="en-US" sz="9600" b="1" dirty="0" err="1">
                <a:solidFill>
                  <a:srgbClr val="00B050"/>
                </a:solidFill>
                <a:latin typeface="Times New Roman" panose="02020603050405020304" pitchFamily="18" charset="0"/>
                <a:cs typeface="Times New Roman" panose="02020603050405020304" pitchFamily="18" charset="0"/>
              </a:rPr>
              <a:t>báo</a:t>
            </a:r>
            <a:r>
              <a:rPr lang="en-US" sz="9600" b="1" dirty="0">
                <a:solidFill>
                  <a:srgbClr val="00B050"/>
                </a:solidFill>
                <a:latin typeface="Times New Roman" panose="02020603050405020304" pitchFamily="18" charset="0"/>
                <a:cs typeface="Times New Roman" panose="02020603050405020304" pitchFamily="18" charset="0"/>
              </a:rPr>
              <a:t> </a:t>
            </a:r>
            <a:r>
              <a:rPr lang="en-US" sz="9600" b="1" dirty="0" err="1">
                <a:solidFill>
                  <a:srgbClr val="00B050"/>
                </a:solidFill>
                <a:latin typeface="Times New Roman" panose="02020603050405020304" pitchFamily="18" charset="0"/>
                <a:cs typeface="Times New Roman" panose="02020603050405020304" pitchFamily="18" charset="0"/>
              </a:rPr>
              <a:t>nguy</a:t>
            </a:r>
            <a:r>
              <a:rPr lang="en-US" sz="9600" b="1" dirty="0">
                <a:solidFill>
                  <a:srgbClr val="00B050"/>
                </a:solidFill>
                <a:latin typeface="Times New Roman" panose="02020603050405020304" pitchFamily="18" charset="0"/>
                <a:cs typeface="Times New Roman" panose="02020603050405020304" pitchFamily="18" charset="0"/>
              </a:rPr>
              <a:t> </a:t>
            </a:r>
            <a:r>
              <a:rPr lang="en-US" sz="9600" b="1" dirty="0" err="1">
                <a:solidFill>
                  <a:srgbClr val="00B050"/>
                </a:solidFill>
                <a:latin typeface="Times New Roman" panose="02020603050405020304" pitchFamily="18" charset="0"/>
                <a:cs typeface="Times New Roman" panose="02020603050405020304" pitchFamily="18" charset="0"/>
              </a:rPr>
              <a:t>hiểm</a:t>
            </a:r>
            <a:r>
              <a:rPr lang="en-US" sz="9600" b="1" dirty="0">
                <a:solidFill>
                  <a:srgbClr val="00B050"/>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41358907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iển Báo Hiệu Giao Thông Báo Nguy Hiểm 247 Chú Ý Xe Đỗ Giá Rẻ Nhất Tháng  07/2021">
            <a:extLst>
              <a:ext uri="{FF2B5EF4-FFF2-40B4-BE49-F238E27FC236}">
                <a16:creationId xmlns:a16="http://schemas.microsoft.com/office/drawing/2014/main" id="{879E6442-9102-467F-9DC9-6C78C9E14F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78681" y="0"/>
            <a:ext cx="7299004" cy="592338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45714000-022F-43BC-AA42-1AED470E522B}"/>
              </a:ext>
            </a:extLst>
          </p:cNvPr>
          <p:cNvSpPr txBox="1"/>
          <p:nvPr/>
        </p:nvSpPr>
        <p:spPr>
          <a:xfrm>
            <a:off x="3728682" y="6060825"/>
            <a:ext cx="4999002" cy="646331"/>
          </a:xfrm>
          <a:prstGeom prst="rect">
            <a:avLst/>
          </a:prstGeom>
          <a:solidFill>
            <a:schemeClr val="accent1"/>
          </a:solidFill>
        </p:spPr>
        <p:txBody>
          <a:bodyPr wrap="square" rtlCol="0">
            <a:spAutoFit/>
          </a:bodyPr>
          <a:lstStyle/>
          <a:p>
            <a:r>
              <a:rPr lang="en-US" dirty="0">
                <a:solidFill>
                  <a:schemeClr val="bg1"/>
                </a:solidFill>
              </a:rPr>
              <a:t> </a:t>
            </a:r>
            <a:r>
              <a:rPr lang="en-US" sz="3600" b="1" dirty="0" err="1">
                <a:solidFill>
                  <a:schemeClr val="bg1"/>
                </a:solidFill>
              </a:rPr>
              <a:t>Biển</a:t>
            </a:r>
            <a:r>
              <a:rPr lang="en-US" sz="3600" b="1" dirty="0">
                <a:solidFill>
                  <a:schemeClr val="bg1"/>
                </a:solidFill>
              </a:rPr>
              <a:t> </a:t>
            </a:r>
            <a:r>
              <a:rPr lang="en-US" sz="3600" b="1" dirty="0" err="1">
                <a:solidFill>
                  <a:schemeClr val="bg1"/>
                </a:solidFill>
              </a:rPr>
              <a:t>báo</a:t>
            </a:r>
            <a:r>
              <a:rPr lang="en-US" sz="3600" b="1" dirty="0">
                <a:solidFill>
                  <a:schemeClr val="bg1"/>
                </a:solidFill>
              </a:rPr>
              <a:t> </a:t>
            </a:r>
            <a:r>
              <a:rPr lang="en-US" sz="3600" b="1" dirty="0" err="1">
                <a:solidFill>
                  <a:schemeClr val="bg1"/>
                </a:solidFill>
              </a:rPr>
              <a:t>nguy</a:t>
            </a:r>
            <a:r>
              <a:rPr lang="en-US" sz="3600" b="1" dirty="0">
                <a:solidFill>
                  <a:schemeClr val="bg1"/>
                </a:solidFill>
              </a:rPr>
              <a:t> </a:t>
            </a:r>
            <a:r>
              <a:rPr lang="en-US" sz="3600" b="1" dirty="0" err="1">
                <a:solidFill>
                  <a:schemeClr val="bg1"/>
                </a:solidFill>
              </a:rPr>
              <a:t>hiểm</a:t>
            </a:r>
            <a:r>
              <a:rPr lang="en-US" sz="3600" b="1" dirty="0">
                <a:solidFill>
                  <a:schemeClr val="bg1"/>
                </a:solidFill>
              </a:rPr>
              <a:t> </a:t>
            </a:r>
            <a:endParaRPr lang="en-US" b="1" dirty="0">
              <a:solidFill>
                <a:schemeClr val="bg1"/>
              </a:solidFill>
            </a:endParaRPr>
          </a:p>
        </p:txBody>
      </p:sp>
    </p:spTree>
    <p:extLst>
      <p:ext uri="{BB962C8B-B14F-4D97-AF65-F5344CB8AC3E}">
        <p14:creationId xmlns:p14="http://schemas.microsoft.com/office/powerpoint/2010/main" val="707424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Biển báo hiệu giao thông báo nguy hiểm W.205d đường giao nhau">
            <a:extLst>
              <a:ext uri="{FF2B5EF4-FFF2-40B4-BE49-F238E27FC236}">
                <a16:creationId xmlns:a16="http://schemas.microsoft.com/office/drawing/2014/main" id="{A4AE4D97-873A-4370-B009-57BDC61DC4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3951" y="0"/>
            <a:ext cx="6834248" cy="600996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774463AF-43D3-4D2D-9203-D701684DFF33}"/>
              </a:ext>
            </a:extLst>
          </p:cNvPr>
          <p:cNvSpPr txBox="1"/>
          <p:nvPr/>
        </p:nvSpPr>
        <p:spPr>
          <a:xfrm>
            <a:off x="3728681" y="6060825"/>
            <a:ext cx="6084789" cy="646331"/>
          </a:xfrm>
          <a:prstGeom prst="rect">
            <a:avLst/>
          </a:prstGeom>
          <a:solidFill>
            <a:schemeClr val="accent1"/>
          </a:solidFill>
        </p:spPr>
        <p:txBody>
          <a:bodyPr wrap="square" rtlCol="0">
            <a:spAutoFit/>
          </a:bodyPr>
          <a:lstStyle/>
          <a:p>
            <a:r>
              <a:rPr lang="en-US" dirty="0">
                <a:solidFill>
                  <a:schemeClr val="bg1"/>
                </a:solidFill>
              </a:rPr>
              <a:t> </a:t>
            </a:r>
            <a:r>
              <a:rPr lang="en-US" sz="3600" b="1" dirty="0" err="1">
                <a:solidFill>
                  <a:schemeClr val="bg1"/>
                </a:solidFill>
              </a:rPr>
              <a:t>Biển</a:t>
            </a:r>
            <a:r>
              <a:rPr lang="en-US" sz="3600" b="1" dirty="0">
                <a:solidFill>
                  <a:schemeClr val="bg1"/>
                </a:solidFill>
              </a:rPr>
              <a:t> </a:t>
            </a:r>
            <a:r>
              <a:rPr lang="en-US" sz="3600" b="1" dirty="0" err="1">
                <a:solidFill>
                  <a:schemeClr val="bg1"/>
                </a:solidFill>
              </a:rPr>
              <a:t>báo</a:t>
            </a:r>
            <a:r>
              <a:rPr lang="en-US" sz="3600" b="1" dirty="0">
                <a:solidFill>
                  <a:schemeClr val="bg1"/>
                </a:solidFill>
              </a:rPr>
              <a:t> </a:t>
            </a:r>
            <a:r>
              <a:rPr lang="en-US" sz="3600" b="1" dirty="0" err="1">
                <a:solidFill>
                  <a:schemeClr val="bg1"/>
                </a:solidFill>
              </a:rPr>
              <a:t>nguy</a:t>
            </a:r>
            <a:r>
              <a:rPr lang="en-US" sz="3600" b="1" dirty="0">
                <a:solidFill>
                  <a:schemeClr val="bg1"/>
                </a:solidFill>
              </a:rPr>
              <a:t> </a:t>
            </a:r>
            <a:r>
              <a:rPr lang="en-US" sz="3600" b="1" dirty="0" err="1">
                <a:solidFill>
                  <a:schemeClr val="bg1"/>
                </a:solidFill>
              </a:rPr>
              <a:t>hiểm</a:t>
            </a:r>
            <a:r>
              <a:rPr lang="en-US" sz="3600" b="1" dirty="0">
                <a:solidFill>
                  <a:schemeClr val="bg1"/>
                </a:solidFill>
              </a:rPr>
              <a:t> </a:t>
            </a:r>
            <a:r>
              <a:rPr lang="en-US" sz="3600" b="1" dirty="0" err="1">
                <a:solidFill>
                  <a:schemeClr val="bg1"/>
                </a:solidFill>
              </a:rPr>
              <a:t>có</a:t>
            </a:r>
            <a:r>
              <a:rPr lang="en-US" sz="3600" b="1" dirty="0">
                <a:solidFill>
                  <a:schemeClr val="bg1"/>
                </a:solidFill>
              </a:rPr>
              <a:t> </a:t>
            </a:r>
            <a:r>
              <a:rPr lang="en-US" sz="3600" b="1" dirty="0" err="1">
                <a:solidFill>
                  <a:schemeClr val="bg1"/>
                </a:solidFill>
              </a:rPr>
              <a:t>tàu</a:t>
            </a:r>
            <a:r>
              <a:rPr lang="en-US" sz="3600" b="1" dirty="0">
                <a:solidFill>
                  <a:schemeClr val="bg1"/>
                </a:solidFill>
              </a:rPr>
              <a:t> </a:t>
            </a:r>
            <a:endParaRPr lang="en-US" b="1" dirty="0">
              <a:solidFill>
                <a:schemeClr val="bg1"/>
              </a:solidFill>
            </a:endParaRPr>
          </a:p>
        </p:txBody>
      </p:sp>
    </p:spTree>
    <p:extLst>
      <p:ext uri="{BB962C8B-B14F-4D97-AF65-F5344CB8AC3E}">
        <p14:creationId xmlns:p14="http://schemas.microsoft.com/office/powerpoint/2010/main" val="4266079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circle(in)">
                                      <p:cBhvr>
                                        <p:cTn id="7" dur="2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ÁC BIỂN BÁO GIAO THÔNG: ĐƯỜNG GIAO NHAU VỚI ĐƯỜNG SẮT CÓ RÀO CHẮN">
            <a:extLst>
              <a:ext uri="{FF2B5EF4-FFF2-40B4-BE49-F238E27FC236}">
                <a16:creationId xmlns:a16="http://schemas.microsoft.com/office/drawing/2014/main" id="{B9838443-98E1-4BBB-92C7-910B852286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5835" y="1"/>
            <a:ext cx="8430780" cy="53721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66956E5-16DC-48A5-B745-AC781F1BF17A}"/>
              </a:ext>
            </a:extLst>
          </p:cNvPr>
          <p:cNvSpPr txBox="1"/>
          <p:nvPr/>
        </p:nvSpPr>
        <p:spPr>
          <a:xfrm>
            <a:off x="2895924" y="5657670"/>
            <a:ext cx="7570690" cy="1200329"/>
          </a:xfrm>
          <a:prstGeom prst="rect">
            <a:avLst/>
          </a:prstGeom>
          <a:solidFill>
            <a:schemeClr val="accent1"/>
          </a:solidFill>
        </p:spPr>
        <p:txBody>
          <a:bodyPr wrap="square" rtlCol="0">
            <a:spAutoFit/>
          </a:bodyPr>
          <a:lstStyle/>
          <a:p>
            <a:pPr algn="ctr"/>
            <a:r>
              <a:rPr lang="en-US" dirty="0">
                <a:solidFill>
                  <a:schemeClr val="bg1"/>
                </a:solidFill>
              </a:rPr>
              <a:t> </a:t>
            </a:r>
            <a:r>
              <a:rPr lang="en-US" sz="3600" b="1" dirty="0" err="1">
                <a:solidFill>
                  <a:schemeClr val="bg1"/>
                </a:solidFill>
                <a:latin typeface="Times New Roman" panose="02020603050405020304" pitchFamily="18" charset="0"/>
                <a:cs typeface="Times New Roman" panose="02020603050405020304" pitchFamily="18" charset="0"/>
              </a:rPr>
              <a:t>Biển</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báo</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nguy</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hiểm</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giao</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nhau</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với</a:t>
            </a:r>
            <a:r>
              <a:rPr lang="en-US" sz="3600" b="1" dirty="0">
                <a:solidFill>
                  <a:schemeClr val="bg1"/>
                </a:solidFill>
                <a:latin typeface="Times New Roman" panose="02020603050405020304" pitchFamily="18" charset="0"/>
                <a:cs typeface="Times New Roman" panose="02020603050405020304" pitchFamily="18" charset="0"/>
              </a:rPr>
              <a:t> đ</a:t>
            </a:r>
            <a:r>
              <a:rPr lang="vi-VN" sz="3600" b="1" dirty="0">
                <a:solidFill>
                  <a:schemeClr val="bg1"/>
                </a:solidFill>
                <a:latin typeface="Times New Roman" panose="02020603050405020304" pitchFamily="18" charset="0"/>
                <a:cs typeface="Times New Roman" panose="02020603050405020304" pitchFamily="18" charset="0"/>
              </a:rPr>
              <a:t>ường</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sắt</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có</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rào</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chắn</a:t>
            </a:r>
            <a:endParaRPr lang="en-US"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572721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Biển báo giao nhau có tín hiệu đèn W.209">
            <a:extLst>
              <a:ext uri="{FF2B5EF4-FFF2-40B4-BE49-F238E27FC236}">
                <a16:creationId xmlns:a16="http://schemas.microsoft.com/office/drawing/2014/main" id="{C32B15AC-8E80-48CD-A042-6D7743C1A6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631" y="1"/>
            <a:ext cx="12027159" cy="565767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6CA0865-78B7-40FA-B730-54E48CF10C86}"/>
              </a:ext>
            </a:extLst>
          </p:cNvPr>
          <p:cNvSpPr txBox="1"/>
          <p:nvPr/>
        </p:nvSpPr>
        <p:spPr>
          <a:xfrm>
            <a:off x="2310655" y="5632998"/>
            <a:ext cx="7570690" cy="1200329"/>
          </a:xfrm>
          <a:prstGeom prst="rect">
            <a:avLst/>
          </a:prstGeom>
          <a:solidFill>
            <a:schemeClr val="accent1"/>
          </a:solidFill>
        </p:spPr>
        <p:txBody>
          <a:bodyPr wrap="square" rtlCol="0">
            <a:spAutoFit/>
          </a:bodyPr>
          <a:lstStyle/>
          <a:p>
            <a:pPr algn="ctr"/>
            <a:r>
              <a:rPr lang="en-US" dirty="0">
                <a:solidFill>
                  <a:schemeClr val="bg1"/>
                </a:solidFill>
              </a:rPr>
              <a:t> </a:t>
            </a:r>
            <a:r>
              <a:rPr lang="en-US" sz="3600" b="1" dirty="0" err="1">
                <a:solidFill>
                  <a:schemeClr val="bg1"/>
                </a:solidFill>
                <a:latin typeface="Times New Roman" panose="02020603050405020304" pitchFamily="18" charset="0"/>
                <a:cs typeface="Times New Roman" panose="02020603050405020304" pitchFamily="18" charset="0"/>
              </a:rPr>
              <a:t>Biển</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báo</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nguy</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hiểm</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giao</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nhau</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có</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tín</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hiệu</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đèn</a:t>
            </a:r>
            <a:endParaRPr lang="en-US"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49540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TVGT: Trọn bộ các biển cảnh báo nguy hiểm">
            <a:extLst>
              <a:ext uri="{FF2B5EF4-FFF2-40B4-BE49-F238E27FC236}">
                <a16:creationId xmlns:a16="http://schemas.microsoft.com/office/drawing/2014/main" id="{5C8FFFD9-2A2F-438D-A009-112D2AA80D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0971" y="-90657"/>
            <a:ext cx="10205358" cy="572365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1BF7A64-7379-4A66-A9FE-2650353A322A}"/>
              </a:ext>
            </a:extLst>
          </p:cNvPr>
          <p:cNvSpPr txBox="1"/>
          <p:nvPr/>
        </p:nvSpPr>
        <p:spPr>
          <a:xfrm>
            <a:off x="2310655" y="5632998"/>
            <a:ext cx="7570690" cy="1200329"/>
          </a:xfrm>
          <a:prstGeom prst="rect">
            <a:avLst/>
          </a:prstGeom>
          <a:solidFill>
            <a:schemeClr val="accent1"/>
          </a:solidFill>
        </p:spPr>
        <p:txBody>
          <a:bodyPr wrap="square" rtlCol="0">
            <a:spAutoFit/>
          </a:bodyPr>
          <a:lstStyle/>
          <a:p>
            <a:pPr algn="ctr"/>
            <a:r>
              <a:rPr lang="en-US" dirty="0">
                <a:solidFill>
                  <a:schemeClr val="bg1"/>
                </a:solidFill>
              </a:rPr>
              <a:t> </a:t>
            </a:r>
            <a:r>
              <a:rPr lang="en-US" sz="3600" b="1" dirty="0" err="1">
                <a:solidFill>
                  <a:schemeClr val="bg1"/>
                </a:solidFill>
                <a:latin typeface="Times New Roman" panose="02020603050405020304" pitchFamily="18" charset="0"/>
                <a:cs typeface="Times New Roman" panose="02020603050405020304" pitchFamily="18" charset="0"/>
              </a:rPr>
              <a:t>Biển</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báo</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nguy</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hiểm</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có</a:t>
            </a:r>
            <a:r>
              <a:rPr lang="en-US" sz="3600" b="1" dirty="0">
                <a:solidFill>
                  <a:schemeClr val="bg1"/>
                </a:solidFill>
                <a:latin typeface="Times New Roman" panose="02020603050405020304" pitchFamily="18" charset="0"/>
                <a:cs typeface="Times New Roman" panose="02020603050405020304" pitchFamily="18" charset="0"/>
              </a:rPr>
              <a:t> ng</a:t>
            </a:r>
            <a:r>
              <a:rPr lang="vi-VN" sz="3600" b="1" dirty="0">
                <a:solidFill>
                  <a:schemeClr val="bg1"/>
                </a:solidFill>
                <a:latin typeface="Times New Roman" panose="02020603050405020304" pitchFamily="18" charset="0"/>
                <a:cs typeface="Times New Roman" panose="02020603050405020304" pitchFamily="18" charset="0"/>
              </a:rPr>
              <a:t>ười</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đi</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bộ</a:t>
            </a:r>
            <a:r>
              <a:rPr lang="en-US" sz="3600" b="1" dirty="0">
                <a:solidFill>
                  <a:schemeClr val="bg1"/>
                </a:solidFill>
                <a:latin typeface="Times New Roman" panose="02020603050405020304" pitchFamily="18" charset="0"/>
                <a:cs typeface="Times New Roman" panose="02020603050405020304" pitchFamily="18" charset="0"/>
              </a:rPr>
              <a:t> sang đ</a:t>
            </a:r>
            <a:r>
              <a:rPr lang="vi-VN" sz="3600" b="1" dirty="0">
                <a:solidFill>
                  <a:schemeClr val="bg1"/>
                </a:solidFill>
                <a:latin typeface="Times New Roman" panose="02020603050405020304" pitchFamily="18" charset="0"/>
                <a:cs typeface="Times New Roman" panose="02020603050405020304" pitchFamily="18" charset="0"/>
              </a:rPr>
              <a:t>ường</a:t>
            </a:r>
            <a:endParaRPr lang="en-US"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60249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ình ảnh Cảnh Báo Dấu Hiệu Cảnh Báo Người đi Bộ Biển Cảnh Báo Màu Vàng Biển  Cảnh Báo Ba Chiều Biển Cảnh Báo Hoạt Hình, Biển Cảnh Báo đẹp, Biển Cảnh">
            <a:extLst>
              <a:ext uri="{FF2B5EF4-FFF2-40B4-BE49-F238E27FC236}">
                <a16:creationId xmlns:a16="http://schemas.microsoft.com/office/drawing/2014/main" id="{2F3464D0-12C4-4B0D-BC5F-B7FBFEBCA6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0243" y="-1"/>
            <a:ext cx="11625943" cy="791935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AEFC72A-8563-4454-9E1F-7D949255CF54}"/>
              </a:ext>
            </a:extLst>
          </p:cNvPr>
          <p:cNvSpPr txBox="1"/>
          <p:nvPr/>
        </p:nvSpPr>
        <p:spPr>
          <a:xfrm>
            <a:off x="2337869" y="5877926"/>
            <a:ext cx="7570690" cy="646331"/>
          </a:xfrm>
          <a:prstGeom prst="rect">
            <a:avLst/>
          </a:prstGeom>
          <a:solidFill>
            <a:schemeClr val="accent1"/>
          </a:solidFill>
        </p:spPr>
        <p:txBody>
          <a:bodyPr wrap="square" rtlCol="0">
            <a:spAutoFit/>
          </a:bodyPr>
          <a:lstStyle/>
          <a:p>
            <a:pPr algn="ctr"/>
            <a:r>
              <a:rPr lang="en-US" dirty="0">
                <a:solidFill>
                  <a:schemeClr val="bg1"/>
                </a:solidFill>
              </a:rPr>
              <a:t> </a:t>
            </a:r>
            <a:r>
              <a:rPr lang="en-US" sz="3600" b="1" dirty="0" err="1">
                <a:solidFill>
                  <a:schemeClr val="bg1"/>
                </a:solidFill>
                <a:latin typeface="Times New Roman" panose="02020603050405020304" pitchFamily="18" charset="0"/>
                <a:cs typeface="Times New Roman" panose="02020603050405020304" pitchFamily="18" charset="0"/>
              </a:rPr>
              <a:t>Biển</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báo</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nguy</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hiểm</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có</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trẻ</a:t>
            </a:r>
            <a:r>
              <a:rPr lang="en-US" sz="3600" b="1" dirty="0">
                <a:solidFill>
                  <a:schemeClr val="bg1"/>
                </a:solidFill>
                <a:latin typeface="Times New Roman" panose="02020603050405020304" pitchFamily="18" charset="0"/>
                <a:cs typeface="Times New Roman" panose="02020603050405020304" pitchFamily="18" charset="0"/>
              </a:rPr>
              <a:t> con </a:t>
            </a:r>
            <a:endParaRPr lang="en-US"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5298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ipe(down)">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Biển công trình đang thi công">
            <a:extLst>
              <a:ext uri="{FF2B5EF4-FFF2-40B4-BE49-F238E27FC236}">
                <a16:creationId xmlns:a16="http://schemas.microsoft.com/office/drawing/2014/main" id="{CA746324-52BA-4E7F-829C-BF62C754FF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843" y="-6817"/>
            <a:ext cx="11364685" cy="653824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462635E-8318-4706-819B-552157B32829}"/>
              </a:ext>
            </a:extLst>
          </p:cNvPr>
          <p:cNvSpPr txBox="1"/>
          <p:nvPr/>
        </p:nvSpPr>
        <p:spPr>
          <a:xfrm>
            <a:off x="2337869" y="5877926"/>
            <a:ext cx="7570690" cy="1200329"/>
          </a:xfrm>
          <a:prstGeom prst="rect">
            <a:avLst/>
          </a:prstGeom>
          <a:solidFill>
            <a:schemeClr val="accent1"/>
          </a:solidFill>
        </p:spPr>
        <p:txBody>
          <a:bodyPr wrap="square" rtlCol="0">
            <a:spAutoFit/>
          </a:bodyPr>
          <a:lstStyle/>
          <a:p>
            <a:pPr algn="ctr"/>
            <a:r>
              <a:rPr lang="en-US" dirty="0">
                <a:solidFill>
                  <a:schemeClr val="bg1"/>
                </a:solidFill>
              </a:rPr>
              <a:t> </a:t>
            </a:r>
            <a:r>
              <a:rPr lang="en-US" sz="3600" b="1" dirty="0" err="1">
                <a:solidFill>
                  <a:schemeClr val="bg1"/>
                </a:solidFill>
                <a:latin typeface="Times New Roman" panose="02020603050405020304" pitchFamily="18" charset="0"/>
                <a:cs typeface="Times New Roman" panose="02020603050405020304" pitchFamily="18" charset="0"/>
              </a:rPr>
              <a:t>Biển</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báo</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nguy</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hiểm</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có</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công</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trình</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xâu</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dựng</a:t>
            </a:r>
            <a:r>
              <a:rPr lang="en-US" sz="3600" b="1" dirty="0">
                <a:solidFill>
                  <a:schemeClr val="bg1"/>
                </a:solidFill>
                <a:latin typeface="Times New Roman" panose="02020603050405020304" pitchFamily="18" charset="0"/>
                <a:cs typeface="Times New Roman" panose="02020603050405020304" pitchFamily="18" charset="0"/>
              </a:rPr>
              <a:t>  </a:t>
            </a:r>
            <a:endParaRPr lang="en-US"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2287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ipe(down)">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Road Border Clipart - ClipArt Best - ClipArt Best">
            <a:extLst>
              <a:ext uri="{FF2B5EF4-FFF2-40B4-BE49-F238E27FC236}">
                <a16:creationId xmlns:a16="http://schemas.microsoft.com/office/drawing/2014/main" id="{90238C1B-56C6-426C-9792-0D542FB646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0" cy="672737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9D52ECB-3079-4E4F-9DB5-DFE3519E839C}"/>
              </a:ext>
            </a:extLst>
          </p:cNvPr>
          <p:cNvSpPr txBox="1"/>
          <p:nvPr/>
        </p:nvSpPr>
        <p:spPr>
          <a:xfrm>
            <a:off x="2122714" y="1536174"/>
            <a:ext cx="8735785" cy="3785652"/>
          </a:xfrm>
          <a:prstGeom prst="rect">
            <a:avLst/>
          </a:prstGeom>
          <a:noFill/>
        </p:spPr>
        <p:txBody>
          <a:bodyPr wrap="square">
            <a:spAutoFit/>
          </a:bodyPr>
          <a:lstStyle/>
          <a:p>
            <a:r>
              <a:rPr lang="it-IT" sz="4800" b="1" dirty="0">
                <a:solidFill>
                  <a:srgbClr val="FF0000"/>
                </a:solidFill>
                <a:effectLst/>
                <a:latin typeface="Times New Roman" panose="02020603050405020304" pitchFamily="18" charset="0"/>
                <a:ea typeface="Calibri" panose="020F0502020204030204" pitchFamily="34" charset="0"/>
              </a:rPr>
              <a:t>                  -&gt;Chốt: </a:t>
            </a:r>
          </a:p>
          <a:p>
            <a:r>
              <a:rPr lang="it-IT" sz="4800" b="1" i="1" dirty="0">
                <a:solidFill>
                  <a:srgbClr val="FF0000"/>
                </a:solidFill>
                <a:effectLst/>
                <a:latin typeface="Times New Roman" panose="02020603050405020304" pitchFamily="18" charset="0"/>
                <a:ea typeface="Calibri" panose="020F0502020204030204" pitchFamily="34" charset="0"/>
              </a:rPr>
              <a:t>Các loại biển báo có hình tam giác, viền đỏ, nền vàng, các hình ảnh bên trong màu đen là biển báo nguy hiểm</a:t>
            </a:r>
            <a:endParaRPr lang="en-US" sz="4800" b="1" dirty="0">
              <a:solidFill>
                <a:srgbClr val="FF0000"/>
              </a:solidFill>
            </a:endParaRPr>
          </a:p>
        </p:txBody>
      </p:sp>
    </p:spTree>
    <p:extLst>
      <p:ext uri="{BB962C8B-B14F-4D97-AF65-F5344CB8AC3E}">
        <p14:creationId xmlns:p14="http://schemas.microsoft.com/office/powerpoint/2010/main" val="484204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Automotive Border Vector, Car, Cartoon, Highway PNG Transparent Clipart  Image and PSD File for Free Download | Preschool art projects, Border,  Automotive">
            <a:extLst>
              <a:ext uri="{FF2B5EF4-FFF2-40B4-BE49-F238E27FC236}">
                <a16:creationId xmlns:a16="http://schemas.microsoft.com/office/drawing/2014/main" id="{CB2C8D46-97DD-463D-9ADD-E57261C5FD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2612572" y="-2612574"/>
            <a:ext cx="6743701" cy="1196884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418C55A-D30C-456B-8117-DCCCF5A430B2}"/>
              </a:ext>
            </a:extLst>
          </p:cNvPr>
          <p:cNvSpPr txBox="1"/>
          <p:nvPr/>
        </p:nvSpPr>
        <p:spPr>
          <a:xfrm>
            <a:off x="2930013" y="1641988"/>
            <a:ext cx="6331974" cy="3631763"/>
          </a:xfrm>
          <a:prstGeom prst="rect">
            <a:avLst/>
          </a:prstGeom>
          <a:solidFill>
            <a:schemeClr val="tx2">
              <a:lumMod val="20000"/>
              <a:lumOff val="80000"/>
            </a:schemeClr>
          </a:solidFill>
        </p:spPr>
        <p:txBody>
          <a:bodyPr wrap="square" rtlCol="0">
            <a:spAutoFit/>
          </a:bodyPr>
          <a:lstStyle/>
          <a:p>
            <a:r>
              <a:rPr lang="en-US" sz="11500" b="1" dirty="0" err="1">
                <a:solidFill>
                  <a:srgbClr val="00B050"/>
                </a:solidFill>
                <a:latin typeface="Times New Roman" panose="02020603050405020304" pitchFamily="18" charset="0"/>
                <a:cs typeface="Times New Roman" panose="02020603050405020304" pitchFamily="18" charset="0"/>
              </a:rPr>
              <a:t>Biển</a:t>
            </a:r>
            <a:r>
              <a:rPr lang="en-US" sz="11500" b="1" dirty="0">
                <a:solidFill>
                  <a:srgbClr val="00B050"/>
                </a:solidFill>
                <a:latin typeface="Times New Roman" panose="02020603050405020304" pitchFamily="18" charset="0"/>
                <a:cs typeface="Times New Roman" panose="02020603050405020304" pitchFamily="18" charset="0"/>
              </a:rPr>
              <a:t> </a:t>
            </a:r>
            <a:r>
              <a:rPr lang="en-US" sz="11500" b="1" dirty="0" err="1">
                <a:solidFill>
                  <a:srgbClr val="00B050"/>
                </a:solidFill>
                <a:latin typeface="Times New Roman" panose="02020603050405020304" pitchFamily="18" charset="0"/>
                <a:cs typeface="Times New Roman" panose="02020603050405020304" pitchFamily="18" charset="0"/>
              </a:rPr>
              <a:t>báo</a:t>
            </a:r>
            <a:r>
              <a:rPr lang="en-US" sz="11500" b="1" dirty="0">
                <a:solidFill>
                  <a:srgbClr val="00B050"/>
                </a:solidFill>
                <a:latin typeface="Times New Roman" panose="02020603050405020304" pitchFamily="18" charset="0"/>
                <a:cs typeface="Times New Roman" panose="02020603050405020304" pitchFamily="18" charset="0"/>
              </a:rPr>
              <a:t> </a:t>
            </a:r>
            <a:r>
              <a:rPr lang="en-US" sz="11500" b="1" dirty="0" err="1">
                <a:solidFill>
                  <a:srgbClr val="00B050"/>
                </a:solidFill>
                <a:latin typeface="Times New Roman" panose="02020603050405020304" pitchFamily="18" charset="0"/>
                <a:cs typeface="Times New Roman" panose="02020603050405020304" pitchFamily="18" charset="0"/>
              </a:rPr>
              <a:t>hiệu</a:t>
            </a:r>
            <a:r>
              <a:rPr lang="en-US" sz="11500" b="1" dirty="0">
                <a:solidFill>
                  <a:srgbClr val="00B050"/>
                </a:solidFill>
                <a:latin typeface="Times New Roman" panose="02020603050405020304" pitchFamily="18" charset="0"/>
                <a:cs typeface="Times New Roman" panose="02020603050405020304" pitchFamily="18" charset="0"/>
              </a:rPr>
              <a:t> </a:t>
            </a:r>
            <a:r>
              <a:rPr lang="en-US" sz="11500" b="1" dirty="0" err="1">
                <a:solidFill>
                  <a:srgbClr val="00B050"/>
                </a:solidFill>
                <a:latin typeface="Times New Roman" panose="02020603050405020304" pitchFamily="18" charset="0"/>
                <a:cs typeface="Times New Roman" panose="02020603050405020304" pitchFamily="18" charset="0"/>
              </a:rPr>
              <a:t>lệnh</a:t>
            </a:r>
            <a:r>
              <a:rPr lang="en-US" sz="11500" b="1" dirty="0">
                <a:solidFill>
                  <a:srgbClr val="00B050"/>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816803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1000"/>
                                        <p:tgtEl>
                                          <p:spTgt spid="9218"/>
                                        </p:tgtEl>
                                      </p:cBhvr>
                                    </p:animEffect>
                                    <p:anim calcmode="lin" valueType="num">
                                      <p:cBhvr>
                                        <p:cTn id="8" dur="1000" fill="hold"/>
                                        <p:tgtEl>
                                          <p:spTgt spid="9218"/>
                                        </p:tgtEl>
                                        <p:attrNameLst>
                                          <p:attrName>ppt_x</p:attrName>
                                        </p:attrNameLst>
                                      </p:cBhvr>
                                      <p:tavLst>
                                        <p:tav tm="0">
                                          <p:val>
                                            <p:strVal val="#ppt_x"/>
                                          </p:val>
                                        </p:tav>
                                        <p:tav tm="100000">
                                          <p:val>
                                            <p:strVal val="#ppt_x"/>
                                          </p:val>
                                        </p:tav>
                                      </p:tavLst>
                                    </p:anim>
                                    <p:anim calcmode="lin" valueType="num">
                                      <p:cBhvr>
                                        <p:cTn id="9"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Thơ- Truyện cho các bé mẫu giáo nhỡ (4- 5 tuổi) Từ tuần ...">
            <a:extLst>
              <a:ext uri="{FF2B5EF4-FFF2-40B4-BE49-F238E27FC236}">
                <a16:creationId xmlns:a16="http://schemas.microsoft.com/office/drawing/2014/main" id="{0EE6B8C8-B6BB-4B77-9C83-098CE958F5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323" y="133426"/>
            <a:ext cx="12015019" cy="67245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Rounded Corners 1">
            <a:extLst>
              <a:ext uri="{FF2B5EF4-FFF2-40B4-BE49-F238E27FC236}">
                <a16:creationId xmlns:a16="http://schemas.microsoft.com/office/drawing/2014/main" id="{4906B456-1E6A-48F8-A0A9-BFE1BD5963B0}"/>
              </a:ext>
            </a:extLst>
          </p:cNvPr>
          <p:cNvSpPr/>
          <p:nvPr/>
        </p:nvSpPr>
        <p:spPr>
          <a:xfrm>
            <a:off x="2163097" y="324465"/>
            <a:ext cx="7384026" cy="6980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1. </a:t>
            </a:r>
            <a:r>
              <a:rPr lang="en-US" sz="3600" b="1" dirty="0" err="1">
                <a:latin typeface="Times New Roman" panose="02020603050405020304" pitchFamily="18" charset="0"/>
                <a:cs typeface="Times New Roman" panose="02020603050405020304" pitchFamily="18" charset="0"/>
              </a:rPr>
              <a:t>Ổn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định</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th</a:t>
            </a:r>
            <a:r>
              <a:rPr lang="vi-VN" sz="3600" b="1" dirty="0">
                <a:latin typeface="Times New Roman" panose="02020603050405020304" pitchFamily="18" charset="0"/>
                <a:cs typeface="Times New Roman" panose="02020603050405020304" pitchFamily="18" charset="0"/>
              </a:rPr>
              <a:t>ơ</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cô</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dạy</a:t>
            </a:r>
            <a:r>
              <a:rPr lang="en-US" sz="3600" b="1" dirty="0">
                <a:latin typeface="Times New Roman" panose="02020603050405020304" pitchFamily="18" charset="0"/>
                <a:cs typeface="Times New Roman" panose="02020603050405020304" pitchFamily="18" charset="0"/>
              </a:rPr>
              <a:t> con </a:t>
            </a:r>
          </a:p>
        </p:txBody>
      </p:sp>
    </p:spTree>
    <p:extLst>
      <p:ext uri="{BB962C8B-B14F-4D97-AF65-F5344CB8AC3E}">
        <p14:creationId xmlns:p14="http://schemas.microsoft.com/office/powerpoint/2010/main" val="2044309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Biển báo hướng đi phải theo các xe chỉ được đi thẳng">
            <a:extLst>
              <a:ext uri="{FF2B5EF4-FFF2-40B4-BE49-F238E27FC236}">
                <a16:creationId xmlns:a16="http://schemas.microsoft.com/office/drawing/2014/main" id="{AC2A1EF6-A5DA-4943-99AB-DD208CDED3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1987" y="0"/>
            <a:ext cx="9486900" cy="558437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EF18BF7-FB45-473A-8186-91547A8EA4CB}"/>
              </a:ext>
            </a:extLst>
          </p:cNvPr>
          <p:cNvSpPr txBox="1"/>
          <p:nvPr/>
        </p:nvSpPr>
        <p:spPr>
          <a:xfrm>
            <a:off x="2337869" y="5877926"/>
            <a:ext cx="7570690" cy="646331"/>
          </a:xfrm>
          <a:prstGeom prst="rect">
            <a:avLst/>
          </a:prstGeom>
          <a:solidFill>
            <a:schemeClr val="accent1"/>
          </a:solidFill>
        </p:spPr>
        <p:txBody>
          <a:bodyPr wrap="square" rtlCol="0">
            <a:spAutoFit/>
          </a:bodyPr>
          <a:lstStyle/>
          <a:p>
            <a:pPr algn="ctr"/>
            <a:r>
              <a:rPr lang="en-US" dirty="0">
                <a:solidFill>
                  <a:schemeClr val="bg1"/>
                </a:solidFill>
              </a:rPr>
              <a:t> </a:t>
            </a:r>
            <a:r>
              <a:rPr lang="en-US" sz="3600" b="1" dirty="0" err="1">
                <a:solidFill>
                  <a:schemeClr val="bg1"/>
                </a:solidFill>
                <a:latin typeface="Times New Roman" panose="02020603050405020304" pitchFamily="18" charset="0"/>
                <a:cs typeface="Times New Roman" panose="02020603050405020304" pitchFamily="18" charset="0"/>
              </a:rPr>
              <a:t>Biển</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báo</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chỉ</a:t>
            </a:r>
            <a:r>
              <a:rPr lang="en-US" sz="3600" b="1" dirty="0">
                <a:solidFill>
                  <a:schemeClr val="bg1"/>
                </a:solidFill>
                <a:latin typeface="Times New Roman" panose="02020603050405020304" pitchFamily="18" charset="0"/>
                <a:cs typeface="Times New Roman" panose="02020603050405020304" pitchFamily="18" charset="0"/>
              </a:rPr>
              <a:t> đ</a:t>
            </a:r>
            <a:r>
              <a:rPr lang="vi-VN" sz="3600" b="1" dirty="0">
                <a:solidFill>
                  <a:schemeClr val="bg1"/>
                </a:solidFill>
                <a:latin typeface="Times New Roman" panose="02020603050405020304" pitchFamily="18" charset="0"/>
                <a:cs typeface="Times New Roman" panose="02020603050405020304" pitchFamily="18" charset="0"/>
              </a:rPr>
              <a:t>ược</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đi</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thẳng</a:t>
            </a:r>
            <a:r>
              <a:rPr lang="en-US" sz="3600" b="1" dirty="0">
                <a:solidFill>
                  <a:schemeClr val="bg1"/>
                </a:solidFill>
                <a:latin typeface="Times New Roman" panose="02020603050405020304" pitchFamily="18" charset="0"/>
                <a:cs typeface="Times New Roman" panose="02020603050405020304" pitchFamily="18" charset="0"/>
              </a:rPr>
              <a:t> </a:t>
            </a:r>
            <a:endParaRPr lang="en-US"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7596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TÀI XẾ CẦN PHÂN BIỆT HAI LOẠI BIỂN BÁO NÀY NẾU KHÔNG MUỐN BỊ PHẠT">
            <a:extLst>
              <a:ext uri="{FF2B5EF4-FFF2-40B4-BE49-F238E27FC236}">
                <a16:creationId xmlns:a16="http://schemas.microsoft.com/office/drawing/2014/main" id="{7E939BFB-CC7E-4ED1-AD9C-027651D831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6772" y="424544"/>
            <a:ext cx="7168242" cy="569527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7E93CB8-5927-4A07-8133-780BFED4A9A9}"/>
              </a:ext>
            </a:extLst>
          </p:cNvPr>
          <p:cNvSpPr txBox="1"/>
          <p:nvPr/>
        </p:nvSpPr>
        <p:spPr>
          <a:xfrm>
            <a:off x="2310655" y="5473483"/>
            <a:ext cx="7570690" cy="646331"/>
          </a:xfrm>
          <a:prstGeom prst="rect">
            <a:avLst/>
          </a:prstGeom>
          <a:solidFill>
            <a:schemeClr val="accent1"/>
          </a:solidFill>
        </p:spPr>
        <p:txBody>
          <a:bodyPr wrap="square" rtlCol="0">
            <a:spAutoFit/>
          </a:bodyPr>
          <a:lstStyle/>
          <a:p>
            <a:pPr algn="ctr"/>
            <a:r>
              <a:rPr lang="en-US" dirty="0">
                <a:solidFill>
                  <a:schemeClr val="bg1"/>
                </a:solidFill>
              </a:rPr>
              <a:t> </a:t>
            </a:r>
            <a:r>
              <a:rPr lang="en-US" sz="3600" b="1" dirty="0" err="1">
                <a:solidFill>
                  <a:schemeClr val="bg1"/>
                </a:solidFill>
                <a:latin typeface="Times New Roman" panose="02020603050405020304" pitchFamily="18" charset="0"/>
                <a:cs typeface="Times New Roman" panose="02020603050405020304" pitchFamily="18" charset="0"/>
              </a:rPr>
              <a:t>Biển</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báo</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chỉ</a:t>
            </a:r>
            <a:r>
              <a:rPr lang="en-US" sz="3600" b="1" dirty="0">
                <a:solidFill>
                  <a:schemeClr val="bg1"/>
                </a:solidFill>
                <a:latin typeface="Times New Roman" panose="02020603050405020304" pitchFamily="18" charset="0"/>
                <a:cs typeface="Times New Roman" panose="02020603050405020304" pitchFamily="18" charset="0"/>
              </a:rPr>
              <a:t> đ</a:t>
            </a:r>
            <a:r>
              <a:rPr lang="vi-VN" sz="3600" b="1" dirty="0">
                <a:solidFill>
                  <a:schemeClr val="bg1"/>
                </a:solidFill>
                <a:latin typeface="Times New Roman" panose="02020603050405020304" pitchFamily="18" charset="0"/>
                <a:cs typeface="Times New Roman" panose="02020603050405020304" pitchFamily="18" charset="0"/>
              </a:rPr>
              <a:t>ược</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rẽ</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trái</a:t>
            </a:r>
            <a:r>
              <a:rPr lang="en-US" sz="3600" b="1" dirty="0">
                <a:solidFill>
                  <a:schemeClr val="bg1"/>
                </a:solidFill>
                <a:latin typeface="Times New Roman" panose="02020603050405020304" pitchFamily="18" charset="0"/>
                <a:cs typeface="Times New Roman" panose="02020603050405020304" pitchFamily="18" charset="0"/>
              </a:rPr>
              <a:t>  </a:t>
            </a:r>
            <a:endParaRPr lang="en-US"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75573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Biển báo Hướng đi phải theo các xe chỉ được rẽ phải">
            <a:extLst>
              <a:ext uri="{FF2B5EF4-FFF2-40B4-BE49-F238E27FC236}">
                <a16:creationId xmlns:a16="http://schemas.microsoft.com/office/drawing/2014/main" id="{D5733B90-D06E-4D2F-BCFF-4252B935DB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5271" y="114301"/>
            <a:ext cx="8980715" cy="592727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4E8977E9-44B8-4ABA-9E0B-62789FB2323A}"/>
              </a:ext>
            </a:extLst>
          </p:cNvPr>
          <p:cNvSpPr txBox="1"/>
          <p:nvPr/>
        </p:nvSpPr>
        <p:spPr>
          <a:xfrm>
            <a:off x="2196355" y="6041571"/>
            <a:ext cx="7570690" cy="646331"/>
          </a:xfrm>
          <a:prstGeom prst="rect">
            <a:avLst/>
          </a:prstGeom>
          <a:solidFill>
            <a:schemeClr val="accent1"/>
          </a:solidFill>
        </p:spPr>
        <p:txBody>
          <a:bodyPr wrap="square" rtlCol="0">
            <a:spAutoFit/>
          </a:bodyPr>
          <a:lstStyle/>
          <a:p>
            <a:pPr algn="ctr"/>
            <a:r>
              <a:rPr lang="en-US" dirty="0">
                <a:solidFill>
                  <a:schemeClr val="bg1"/>
                </a:solidFill>
              </a:rPr>
              <a:t> </a:t>
            </a:r>
            <a:r>
              <a:rPr lang="en-US" sz="3600" b="1" dirty="0" err="1">
                <a:solidFill>
                  <a:schemeClr val="bg1"/>
                </a:solidFill>
                <a:latin typeface="Times New Roman" panose="02020603050405020304" pitchFamily="18" charset="0"/>
                <a:cs typeface="Times New Roman" panose="02020603050405020304" pitchFamily="18" charset="0"/>
              </a:rPr>
              <a:t>Biển</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báo</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chỉ</a:t>
            </a:r>
            <a:r>
              <a:rPr lang="en-US" sz="3600" b="1" dirty="0">
                <a:solidFill>
                  <a:schemeClr val="bg1"/>
                </a:solidFill>
                <a:latin typeface="Times New Roman" panose="02020603050405020304" pitchFamily="18" charset="0"/>
                <a:cs typeface="Times New Roman" panose="02020603050405020304" pitchFamily="18" charset="0"/>
              </a:rPr>
              <a:t> đ</a:t>
            </a:r>
            <a:r>
              <a:rPr lang="vi-VN" sz="3600" b="1" dirty="0">
                <a:solidFill>
                  <a:schemeClr val="bg1"/>
                </a:solidFill>
                <a:latin typeface="Times New Roman" panose="02020603050405020304" pitchFamily="18" charset="0"/>
                <a:cs typeface="Times New Roman" panose="02020603050405020304" pitchFamily="18" charset="0"/>
              </a:rPr>
              <a:t>ược</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rẽ</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phải</a:t>
            </a:r>
            <a:r>
              <a:rPr lang="en-US" sz="3600" b="1" dirty="0">
                <a:solidFill>
                  <a:schemeClr val="bg1"/>
                </a:solidFill>
                <a:latin typeface="Times New Roman" panose="02020603050405020304" pitchFamily="18" charset="0"/>
                <a:cs typeface="Times New Roman" panose="02020603050405020304" pitchFamily="18" charset="0"/>
              </a:rPr>
              <a:t>   </a:t>
            </a:r>
            <a:endParaRPr lang="en-US"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256011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ác loại biển hiệu lệnh và ý nghĩa của từng loại">
            <a:extLst>
              <a:ext uri="{FF2B5EF4-FFF2-40B4-BE49-F238E27FC236}">
                <a16:creationId xmlns:a16="http://schemas.microsoft.com/office/drawing/2014/main" id="{D18B04C5-9287-483C-9DA6-1A70751B98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1057" y="125186"/>
            <a:ext cx="7249885" cy="590005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DC2EDFC-AEC6-4758-B652-AF351F3B3B32}"/>
              </a:ext>
            </a:extLst>
          </p:cNvPr>
          <p:cNvSpPr txBox="1"/>
          <p:nvPr/>
        </p:nvSpPr>
        <p:spPr>
          <a:xfrm>
            <a:off x="2196354" y="6041571"/>
            <a:ext cx="8368231" cy="646331"/>
          </a:xfrm>
          <a:prstGeom prst="rect">
            <a:avLst/>
          </a:prstGeom>
          <a:solidFill>
            <a:schemeClr val="accent1"/>
          </a:solidFill>
        </p:spPr>
        <p:txBody>
          <a:bodyPr wrap="square" rtlCol="0">
            <a:spAutoFit/>
          </a:bodyPr>
          <a:lstStyle/>
          <a:p>
            <a:pPr algn="ctr"/>
            <a:r>
              <a:rPr lang="en-US" dirty="0">
                <a:solidFill>
                  <a:schemeClr val="bg1"/>
                </a:solidFill>
              </a:rPr>
              <a:t> </a:t>
            </a:r>
            <a:r>
              <a:rPr lang="en-US" sz="3600" b="1" dirty="0" err="1">
                <a:solidFill>
                  <a:schemeClr val="bg1"/>
                </a:solidFill>
                <a:latin typeface="Times New Roman" panose="02020603050405020304" pitchFamily="18" charset="0"/>
                <a:cs typeface="Times New Roman" panose="02020603050405020304" pitchFamily="18" charset="0"/>
              </a:rPr>
              <a:t>Biển</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báo</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chỉ</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dẫn</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lối</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đi</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cho</a:t>
            </a:r>
            <a:r>
              <a:rPr lang="en-US" sz="3600" b="1" dirty="0">
                <a:solidFill>
                  <a:schemeClr val="bg1"/>
                </a:solidFill>
                <a:latin typeface="Times New Roman" panose="02020603050405020304" pitchFamily="18" charset="0"/>
                <a:cs typeface="Times New Roman" panose="02020603050405020304" pitchFamily="18" charset="0"/>
              </a:rPr>
              <a:t> ng</a:t>
            </a:r>
            <a:r>
              <a:rPr lang="vi-VN" sz="3600" b="1" dirty="0">
                <a:solidFill>
                  <a:schemeClr val="bg1"/>
                </a:solidFill>
                <a:latin typeface="Times New Roman" panose="02020603050405020304" pitchFamily="18" charset="0"/>
                <a:cs typeface="Times New Roman" panose="02020603050405020304" pitchFamily="18" charset="0"/>
              </a:rPr>
              <a:t>ười</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đi</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bộ</a:t>
            </a:r>
            <a:r>
              <a:rPr lang="en-US" sz="3600" b="1" dirty="0">
                <a:solidFill>
                  <a:schemeClr val="bg1"/>
                </a:solidFill>
                <a:latin typeface="Times New Roman" panose="02020603050405020304" pitchFamily="18" charset="0"/>
                <a:cs typeface="Times New Roman" panose="02020603050405020304" pitchFamily="18" charset="0"/>
              </a:rPr>
              <a:t>   </a:t>
            </a:r>
            <a:endParaRPr lang="en-US"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4480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wheel(1)">
                                      <p:cBhvr>
                                        <p:cTn id="7" dur="2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Biển Hiệu Lệnh 306 Tốc Độ Tối Thiểu Cho Phép | Biển Báo Hiệu Đường Bộ |  Bảng Báo Hiệu Giao Thông | Biển Chỉ Dẫn | Bảng Tên Đường">
            <a:extLst>
              <a:ext uri="{FF2B5EF4-FFF2-40B4-BE49-F238E27FC236}">
                <a16:creationId xmlns:a16="http://schemas.microsoft.com/office/drawing/2014/main" id="{CECAA78F-AFAF-4D25-A1F8-E8BC69021D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4843" y="43544"/>
            <a:ext cx="6988628" cy="606334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00F3964-13F5-41C3-AFF1-924CE914E77C}"/>
              </a:ext>
            </a:extLst>
          </p:cNvPr>
          <p:cNvSpPr txBox="1"/>
          <p:nvPr/>
        </p:nvSpPr>
        <p:spPr>
          <a:xfrm>
            <a:off x="2196354" y="6041571"/>
            <a:ext cx="8368231" cy="646331"/>
          </a:xfrm>
          <a:prstGeom prst="rect">
            <a:avLst/>
          </a:prstGeom>
          <a:solidFill>
            <a:schemeClr val="accent1"/>
          </a:solidFill>
        </p:spPr>
        <p:txBody>
          <a:bodyPr wrap="square" rtlCol="0">
            <a:spAutoFit/>
          </a:bodyPr>
          <a:lstStyle/>
          <a:p>
            <a:pPr algn="ctr"/>
            <a:r>
              <a:rPr lang="en-US" dirty="0">
                <a:solidFill>
                  <a:schemeClr val="bg1"/>
                </a:solidFill>
              </a:rPr>
              <a:t> </a:t>
            </a:r>
            <a:r>
              <a:rPr lang="en-US" sz="3600" b="1" dirty="0" err="1">
                <a:solidFill>
                  <a:schemeClr val="bg1"/>
                </a:solidFill>
                <a:latin typeface="Times New Roman" panose="02020603050405020304" pitchFamily="18" charset="0"/>
                <a:cs typeface="Times New Roman" panose="02020603050405020304" pitchFamily="18" charset="0"/>
              </a:rPr>
              <a:t>Biển</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báo</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chỉ</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dẫn</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tấc</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độ</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tối</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thiểu</a:t>
            </a:r>
            <a:r>
              <a:rPr lang="en-US" sz="3600" b="1" dirty="0">
                <a:solidFill>
                  <a:schemeClr val="bg1"/>
                </a:solidFill>
                <a:latin typeface="Times New Roman" panose="02020603050405020304" pitchFamily="18" charset="0"/>
                <a:cs typeface="Times New Roman" panose="02020603050405020304" pitchFamily="18" charset="0"/>
              </a:rPr>
              <a:t> 30 km /h   </a:t>
            </a:r>
            <a:endParaRPr lang="en-US"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5571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wipe(down)">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Traffic Clipart Borders - Traffic Light Transparent PNG - 958x789 - Free  Download on NicePNG">
            <a:extLst>
              <a:ext uri="{FF2B5EF4-FFF2-40B4-BE49-F238E27FC236}">
                <a16:creationId xmlns:a16="http://schemas.microsoft.com/office/drawing/2014/main" id="{0C032999-7258-4B34-B5A9-ADD7599668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171" y="23813"/>
            <a:ext cx="11136085" cy="681037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370A385-4681-4153-B304-1CC580D8CAF9}"/>
              </a:ext>
            </a:extLst>
          </p:cNvPr>
          <p:cNvSpPr txBox="1"/>
          <p:nvPr/>
        </p:nvSpPr>
        <p:spPr>
          <a:xfrm>
            <a:off x="1404257" y="1521963"/>
            <a:ext cx="7380513" cy="4247317"/>
          </a:xfrm>
          <a:prstGeom prst="rect">
            <a:avLst/>
          </a:prstGeom>
          <a:noFill/>
        </p:spPr>
        <p:txBody>
          <a:bodyPr wrap="square">
            <a:spAutoFit/>
          </a:bodyPr>
          <a:lstStyle/>
          <a:p>
            <a:r>
              <a:rPr lang="it-IT" sz="5400" b="1" i="1" dirty="0">
                <a:solidFill>
                  <a:srgbClr val="00B050"/>
                </a:solidFill>
                <a:effectLst/>
                <a:latin typeface="Times New Roman" panose="02020603050405020304" pitchFamily="18" charset="0"/>
                <a:ea typeface="Calibri" panose="020F0502020204030204" pitchFamily="34" charset="0"/>
              </a:rPr>
              <a:t>Các loại biển báo có hình tròn,nền xanh dương, các hình ảnh bên trong màu trắng là biển hiệu lệnh.</a:t>
            </a:r>
            <a:endParaRPr lang="en-US" sz="5400" b="1" dirty="0">
              <a:solidFill>
                <a:srgbClr val="00B050"/>
              </a:solidFill>
            </a:endParaRPr>
          </a:p>
        </p:txBody>
      </p:sp>
    </p:spTree>
    <p:extLst>
      <p:ext uri="{BB962C8B-B14F-4D97-AF65-F5344CB8AC3E}">
        <p14:creationId xmlns:p14="http://schemas.microsoft.com/office/powerpoint/2010/main" val="3589620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wipe(down)">
                                      <p:cBhvr>
                                        <p:cTn id="7" dur="5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Border Design With Children And Traffic Illustration Royalty Free Cliparts,  Vectors, And Stock Illustration. Image 50161276.">
            <a:extLst>
              <a:ext uri="{FF2B5EF4-FFF2-40B4-BE49-F238E27FC236}">
                <a16:creationId xmlns:a16="http://schemas.microsoft.com/office/drawing/2014/main" id="{E4BEBE5D-0124-49E5-9318-29140B1FE3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6571" y="0"/>
            <a:ext cx="11740243"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09D1A06-12A6-4A0E-9C96-4949A8369DBC}"/>
              </a:ext>
            </a:extLst>
          </p:cNvPr>
          <p:cNvSpPr txBox="1"/>
          <p:nvPr/>
        </p:nvSpPr>
        <p:spPr>
          <a:xfrm>
            <a:off x="2930013" y="1641988"/>
            <a:ext cx="6331974" cy="3631763"/>
          </a:xfrm>
          <a:prstGeom prst="rect">
            <a:avLst/>
          </a:prstGeom>
          <a:solidFill>
            <a:schemeClr val="tx2">
              <a:lumMod val="20000"/>
              <a:lumOff val="80000"/>
            </a:schemeClr>
          </a:solidFill>
        </p:spPr>
        <p:txBody>
          <a:bodyPr wrap="square" rtlCol="0">
            <a:spAutoFit/>
          </a:bodyPr>
          <a:lstStyle/>
          <a:p>
            <a:pPr algn="ctr"/>
            <a:r>
              <a:rPr lang="en-US" sz="11500" b="1" dirty="0" err="1">
                <a:solidFill>
                  <a:srgbClr val="00B050"/>
                </a:solidFill>
                <a:latin typeface="Times New Roman" panose="02020603050405020304" pitchFamily="18" charset="0"/>
                <a:cs typeface="Times New Roman" panose="02020603050405020304" pitchFamily="18" charset="0"/>
              </a:rPr>
              <a:t>Biển</a:t>
            </a:r>
            <a:r>
              <a:rPr lang="en-US" sz="11500" b="1" dirty="0">
                <a:solidFill>
                  <a:srgbClr val="00B050"/>
                </a:solidFill>
                <a:latin typeface="Times New Roman" panose="02020603050405020304" pitchFamily="18" charset="0"/>
                <a:cs typeface="Times New Roman" panose="02020603050405020304" pitchFamily="18" charset="0"/>
              </a:rPr>
              <a:t> </a:t>
            </a:r>
            <a:r>
              <a:rPr lang="en-US" sz="11500" b="1" dirty="0" err="1">
                <a:solidFill>
                  <a:srgbClr val="00B050"/>
                </a:solidFill>
                <a:latin typeface="Times New Roman" panose="02020603050405020304" pitchFamily="18" charset="0"/>
                <a:cs typeface="Times New Roman" panose="02020603050405020304" pitchFamily="18" charset="0"/>
              </a:rPr>
              <a:t>chỉ</a:t>
            </a:r>
            <a:r>
              <a:rPr lang="en-US" sz="11500" b="1" dirty="0">
                <a:solidFill>
                  <a:srgbClr val="00B050"/>
                </a:solidFill>
                <a:latin typeface="Times New Roman" panose="02020603050405020304" pitchFamily="18" charset="0"/>
                <a:cs typeface="Times New Roman" panose="02020603050405020304" pitchFamily="18" charset="0"/>
              </a:rPr>
              <a:t> </a:t>
            </a:r>
            <a:r>
              <a:rPr lang="en-US" sz="11500" b="1" dirty="0" err="1">
                <a:solidFill>
                  <a:srgbClr val="00B050"/>
                </a:solidFill>
                <a:latin typeface="Times New Roman" panose="02020603050405020304" pitchFamily="18" charset="0"/>
                <a:cs typeface="Times New Roman" panose="02020603050405020304" pitchFamily="18" charset="0"/>
              </a:rPr>
              <a:t>dẫn</a:t>
            </a:r>
            <a:r>
              <a:rPr lang="en-US" sz="11500" b="1" dirty="0">
                <a:solidFill>
                  <a:srgbClr val="00B050"/>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909392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wheel(1)">
                                      <p:cBhvr>
                                        <p:cTn id="7" dur="20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Biển Chỉ Dẫn 403a Đường Dành Cho Ôtô | Biển Báo Hiệu Đường Bộ | Bảng Báo  Hiệu Giao Thông | Biển Chỉ Dẫn | Bảng Tên Đường">
            <a:extLst>
              <a:ext uri="{FF2B5EF4-FFF2-40B4-BE49-F238E27FC236}">
                <a16:creationId xmlns:a16="http://schemas.microsoft.com/office/drawing/2014/main" id="{148BFEFF-1B64-4B67-BD82-DC63DFFA36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6528" y="326571"/>
            <a:ext cx="9095015" cy="562485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620C03C2-BA4B-434B-886F-E5B52BE739DF}"/>
              </a:ext>
            </a:extLst>
          </p:cNvPr>
          <p:cNvSpPr txBox="1"/>
          <p:nvPr/>
        </p:nvSpPr>
        <p:spPr>
          <a:xfrm>
            <a:off x="2196354" y="6041571"/>
            <a:ext cx="8368231" cy="646331"/>
          </a:xfrm>
          <a:prstGeom prst="rect">
            <a:avLst/>
          </a:prstGeom>
          <a:solidFill>
            <a:schemeClr val="accent1"/>
          </a:solidFill>
        </p:spPr>
        <p:txBody>
          <a:bodyPr wrap="square" rtlCol="0">
            <a:spAutoFit/>
          </a:bodyPr>
          <a:lstStyle/>
          <a:p>
            <a:pPr algn="ctr"/>
            <a:r>
              <a:rPr lang="en-US" sz="3600" b="1" dirty="0">
                <a:solidFill>
                  <a:schemeClr val="bg1"/>
                </a:solidFill>
                <a:latin typeface="Times New Roman" panose="02020603050405020304" pitchFamily="18" charset="0"/>
                <a:cs typeface="Times New Roman" panose="02020603050405020304" pitchFamily="18" charset="0"/>
              </a:rPr>
              <a:t>Đ</a:t>
            </a:r>
            <a:r>
              <a:rPr lang="vi-VN" sz="3600" b="1" dirty="0">
                <a:solidFill>
                  <a:schemeClr val="bg1"/>
                </a:solidFill>
                <a:latin typeface="Times New Roman" panose="02020603050405020304" pitchFamily="18" charset="0"/>
                <a:cs typeface="Times New Roman" panose="02020603050405020304" pitchFamily="18" charset="0"/>
              </a:rPr>
              <a:t>ường</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giành</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cho</a:t>
            </a:r>
            <a:r>
              <a:rPr lang="en-US" sz="3600" b="1" dirty="0">
                <a:solidFill>
                  <a:schemeClr val="bg1"/>
                </a:solidFill>
                <a:latin typeface="Times New Roman" panose="02020603050405020304" pitchFamily="18" charset="0"/>
                <a:cs typeface="Times New Roman" panose="02020603050405020304" pitchFamily="18" charset="0"/>
              </a:rPr>
              <a:t> ô </a:t>
            </a:r>
            <a:r>
              <a:rPr lang="en-US" sz="3600" b="1" dirty="0" err="1">
                <a:solidFill>
                  <a:schemeClr val="bg1"/>
                </a:solidFill>
                <a:latin typeface="Times New Roman" panose="02020603050405020304" pitchFamily="18" charset="0"/>
                <a:cs typeface="Times New Roman" panose="02020603050405020304" pitchFamily="18" charset="0"/>
              </a:rPr>
              <a:t>tô</a:t>
            </a:r>
            <a:r>
              <a:rPr lang="en-US" sz="3600" b="1" dirty="0">
                <a:solidFill>
                  <a:schemeClr val="bg1"/>
                </a:solidFill>
                <a:latin typeface="Times New Roman" panose="02020603050405020304" pitchFamily="18" charset="0"/>
                <a:cs typeface="Times New Roman" panose="02020603050405020304" pitchFamily="18" charset="0"/>
              </a:rPr>
              <a:t>   </a:t>
            </a:r>
            <a:endParaRPr lang="en-US"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87428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arn(inVertical)">
                                      <p:cBhvr>
                                        <p:cTn id="7" dur="5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Biển báo làn đường dành riêng cho môtô">
            <a:extLst>
              <a:ext uri="{FF2B5EF4-FFF2-40B4-BE49-F238E27FC236}">
                <a16:creationId xmlns:a16="http://schemas.microsoft.com/office/drawing/2014/main" id="{E483D2CD-423D-4CDD-BB82-9FDE10A754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6914" y="228600"/>
            <a:ext cx="9715500" cy="558165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62B9CD9-31C8-4F32-A1FB-0BDFEE212B83}"/>
              </a:ext>
            </a:extLst>
          </p:cNvPr>
          <p:cNvSpPr txBox="1"/>
          <p:nvPr/>
        </p:nvSpPr>
        <p:spPr>
          <a:xfrm>
            <a:off x="2196354" y="6041571"/>
            <a:ext cx="8368231" cy="646331"/>
          </a:xfrm>
          <a:prstGeom prst="rect">
            <a:avLst/>
          </a:prstGeom>
          <a:solidFill>
            <a:schemeClr val="accent1"/>
          </a:solidFill>
        </p:spPr>
        <p:txBody>
          <a:bodyPr wrap="square" rtlCol="0">
            <a:spAutoFit/>
          </a:bodyPr>
          <a:lstStyle/>
          <a:p>
            <a:pPr algn="ctr"/>
            <a:r>
              <a:rPr lang="en-US" sz="3600" b="1" dirty="0" err="1">
                <a:solidFill>
                  <a:schemeClr val="bg1"/>
                </a:solidFill>
                <a:latin typeface="Times New Roman" panose="02020603050405020304" pitchFamily="18" charset="0"/>
                <a:cs typeface="Times New Roman" panose="02020603050405020304" pitchFamily="18" charset="0"/>
              </a:rPr>
              <a:t>Làn</a:t>
            </a:r>
            <a:r>
              <a:rPr lang="en-US" sz="3600" b="1" dirty="0">
                <a:solidFill>
                  <a:schemeClr val="bg1"/>
                </a:solidFill>
                <a:latin typeface="Times New Roman" panose="02020603050405020304" pitchFamily="18" charset="0"/>
                <a:cs typeface="Times New Roman" panose="02020603050405020304" pitchFamily="18" charset="0"/>
              </a:rPr>
              <a:t> đ</a:t>
            </a:r>
            <a:r>
              <a:rPr lang="vi-VN" sz="3600" b="1" dirty="0">
                <a:solidFill>
                  <a:schemeClr val="bg1"/>
                </a:solidFill>
                <a:latin typeface="Times New Roman" panose="02020603050405020304" pitchFamily="18" charset="0"/>
                <a:cs typeface="Times New Roman" panose="02020603050405020304" pitchFamily="18" charset="0"/>
              </a:rPr>
              <a:t>ường</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giành</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riêng</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cho</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xe</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máy</a:t>
            </a:r>
            <a:r>
              <a:rPr lang="en-US" sz="3600" b="1" dirty="0">
                <a:solidFill>
                  <a:schemeClr val="bg1"/>
                </a:solidFill>
                <a:latin typeface="Times New Roman" panose="02020603050405020304" pitchFamily="18" charset="0"/>
                <a:cs typeface="Times New Roman" panose="02020603050405020304" pitchFamily="18" charset="0"/>
              </a:rPr>
              <a:t>   </a:t>
            </a:r>
            <a:endParaRPr lang="en-US"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10034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arn(inVertical)">
                                      <p:cBhvr>
                                        <p:cTn id="7" dur="5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Biển Chỉ Dẫn 407a Đường Một Chiều | Biển Báo Hiệu Đường Bộ | Bảng Báo Hiệu  Giao Thông | Biển Chỉ Dẫn | Bảng Tên Đường">
            <a:extLst>
              <a:ext uri="{FF2B5EF4-FFF2-40B4-BE49-F238E27FC236}">
                <a16:creationId xmlns:a16="http://schemas.microsoft.com/office/drawing/2014/main" id="{1D25F4D8-1305-459A-9547-C522A2EF2B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4293" y="0"/>
            <a:ext cx="7723414" cy="576942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F0B8D4A-4A05-4FB9-9FF6-A64685AB7EB1}"/>
              </a:ext>
            </a:extLst>
          </p:cNvPr>
          <p:cNvSpPr txBox="1"/>
          <p:nvPr/>
        </p:nvSpPr>
        <p:spPr>
          <a:xfrm>
            <a:off x="2196354" y="6041571"/>
            <a:ext cx="8368231" cy="584775"/>
          </a:xfrm>
          <a:prstGeom prst="rect">
            <a:avLst/>
          </a:prstGeom>
          <a:solidFill>
            <a:schemeClr val="accent1"/>
          </a:solidFill>
        </p:spPr>
        <p:txBody>
          <a:bodyPr wrap="square" rtlCol="0">
            <a:spAutoFit/>
          </a:bodyPr>
          <a:lstStyle/>
          <a:p>
            <a:pPr algn="ctr"/>
            <a:r>
              <a:rPr lang="en-US" sz="3200" b="1" dirty="0" err="1">
                <a:solidFill>
                  <a:schemeClr val="bg1"/>
                </a:solidFill>
                <a:latin typeface="Times New Roman" panose="02020603050405020304" pitchFamily="18" charset="0"/>
                <a:cs typeface="Times New Roman" panose="02020603050405020304" pitchFamily="18" charset="0"/>
              </a:rPr>
              <a:t>Chỉ</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theo</a:t>
            </a:r>
            <a:r>
              <a:rPr lang="en-US" sz="3200" b="1" dirty="0">
                <a:solidFill>
                  <a:schemeClr val="bg1"/>
                </a:solidFill>
                <a:latin typeface="Times New Roman" panose="02020603050405020304" pitchFamily="18" charset="0"/>
                <a:cs typeface="Times New Roman" panose="02020603050405020304" pitchFamily="18" charset="0"/>
              </a:rPr>
              <a:t> h</a:t>
            </a:r>
            <a:r>
              <a:rPr lang="vi-VN" sz="3200" b="1" dirty="0">
                <a:solidFill>
                  <a:schemeClr val="bg1"/>
                </a:solidFill>
                <a:latin typeface="Times New Roman" panose="02020603050405020304" pitchFamily="18" charset="0"/>
                <a:cs typeface="Times New Roman" panose="02020603050405020304" pitchFamily="18" charset="0"/>
              </a:rPr>
              <a:t>ướng</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thẳng</a:t>
            </a:r>
            <a:endParaRPr lang="en-US" sz="32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11822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fade">
                                      <p:cBhvr>
                                        <p:cTn id="7" dur="500"/>
                                        <p:tgtEl>
                                          <p:spTgt spid="1945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Red Car With Traffic Light Royalty Free Cliparts, Vectors, And Stock  Illustration. Image 11555382.">
            <a:extLst>
              <a:ext uri="{FF2B5EF4-FFF2-40B4-BE49-F238E27FC236}">
                <a16:creationId xmlns:a16="http://schemas.microsoft.com/office/drawing/2014/main" id="{958927C2-F54D-4C8B-B67B-3DD776AF5E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23174"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0B692CB-0EF0-48F4-8C1C-E96364118F01}"/>
              </a:ext>
            </a:extLst>
          </p:cNvPr>
          <p:cNvSpPr txBox="1"/>
          <p:nvPr/>
        </p:nvSpPr>
        <p:spPr>
          <a:xfrm>
            <a:off x="1740311" y="1085236"/>
            <a:ext cx="8583560" cy="2156937"/>
          </a:xfrm>
          <a:prstGeom prst="rect">
            <a:avLst/>
          </a:prstGeom>
          <a:noFill/>
        </p:spPr>
        <p:txBody>
          <a:bodyPr wrap="square">
            <a:spAutoFit/>
          </a:bodyPr>
          <a:lstStyle/>
          <a:p>
            <a:pPr marL="571500" indent="-571500" algn="just">
              <a:lnSpc>
                <a:spcPct val="120000"/>
              </a:lnSpc>
              <a:spcAft>
                <a:spcPts val="1000"/>
              </a:spcAft>
              <a:buFont typeface="Arial" panose="020B0604020202020204" pitchFamily="34" charset="0"/>
              <a:buChar char="•"/>
            </a:pPr>
            <a:r>
              <a:rPr lang="en-US" sz="3600" b="1" i="1" dirty="0" err="1">
                <a:solidFill>
                  <a:schemeClr val="accent1"/>
                </a:solidFill>
                <a:effectLst/>
                <a:latin typeface="Times New Roman" panose="02020603050405020304" pitchFamily="18" charset="0"/>
                <a:ea typeface="Times New Roman" panose="02020603050405020304" pitchFamily="18" charset="0"/>
              </a:rPr>
              <a:t>Khai</a:t>
            </a:r>
            <a:r>
              <a:rPr lang="en-US" sz="3600" b="1" i="1" dirty="0">
                <a:solidFill>
                  <a:schemeClr val="accent1"/>
                </a:solidFill>
                <a:effectLst/>
                <a:latin typeface="Times New Roman" panose="02020603050405020304" pitchFamily="18" charset="0"/>
                <a:ea typeface="Times New Roman" panose="02020603050405020304" pitchFamily="18" charset="0"/>
              </a:rPr>
              <a:t> </a:t>
            </a:r>
            <a:r>
              <a:rPr lang="en-US" sz="3600" b="1" i="1" dirty="0" err="1">
                <a:solidFill>
                  <a:schemeClr val="accent1"/>
                </a:solidFill>
                <a:effectLst/>
                <a:latin typeface="Times New Roman" panose="02020603050405020304" pitchFamily="18" charset="0"/>
                <a:ea typeface="Times New Roman" panose="02020603050405020304" pitchFamily="18" charset="0"/>
              </a:rPr>
              <a:t>thác</a:t>
            </a:r>
            <a:r>
              <a:rPr lang="en-US" sz="3600" b="1" i="1" dirty="0">
                <a:solidFill>
                  <a:schemeClr val="accent1"/>
                </a:solidFill>
                <a:effectLst/>
                <a:latin typeface="Times New Roman" panose="02020603050405020304" pitchFamily="18" charset="0"/>
                <a:ea typeface="Times New Roman" panose="02020603050405020304" pitchFamily="18" charset="0"/>
              </a:rPr>
              <a:t> </a:t>
            </a:r>
            <a:r>
              <a:rPr lang="en-US" sz="3600" b="1" i="1" dirty="0" err="1">
                <a:solidFill>
                  <a:schemeClr val="accent1"/>
                </a:solidFill>
                <a:effectLst/>
                <a:latin typeface="Times New Roman" panose="02020603050405020304" pitchFamily="18" charset="0"/>
                <a:ea typeface="Times New Roman" panose="02020603050405020304" pitchFamily="18" charset="0"/>
              </a:rPr>
              <a:t>hiểu</a:t>
            </a:r>
            <a:r>
              <a:rPr lang="en-US" sz="3600" b="1" i="1" dirty="0">
                <a:solidFill>
                  <a:schemeClr val="accent1"/>
                </a:solidFill>
                <a:effectLst/>
                <a:latin typeface="Times New Roman" panose="02020603050405020304" pitchFamily="18" charset="0"/>
                <a:ea typeface="Times New Roman" panose="02020603050405020304" pitchFamily="18" charset="0"/>
              </a:rPr>
              <a:t> </a:t>
            </a:r>
            <a:r>
              <a:rPr lang="en-US" sz="3600" b="1" i="1" dirty="0" err="1">
                <a:solidFill>
                  <a:schemeClr val="accent1"/>
                </a:solidFill>
                <a:effectLst/>
                <a:latin typeface="Times New Roman" panose="02020603050405020304" pitchFamily="18" charset="0"/>
                <a:ea typeface="Times New Roman" panose="02020603050405020304" pitchFamily="18" charset="0"/>
              </a:rPr>
              <a:t>biết</a:t>
            </a:r>
            <a:r>
              <a:rPr lang="en-US" sz="3600" b="1" i="1" dirty="0">
                <a:solidFill>
                  <a:schemeClr val="accent1"/>
                </a:solidFill>
                <a:effectLst/>
                <a:latin typeface="Times New Roman" panose="02020603050405020304" pitchFamily="18" charset="0"/>
                <a:ea typeface="Times New Roman" panose="02020603050405020304" pitchFamily="18" charset="0"/>
              </a:rPr>
              <a:t>: </a:t>
            </a:r>
            <a:r>
              <a:rPr lang="en-US" sz="3600" b="1" i="1" dirty="0" err="1">
                <a:solidFill>
                  <a:schemeClr val="accent1"/>
                </a:solidFill>
                <a:effectLst/>
                <a:latin typeface="Times New Roman" panose="02020603050405020304" pitchFamily="18" charset="0"/>
                <a:ea typeface="Times New Roman" panose="02020603050405020304" pitchFamily="18" charset="0"/>
              </a:rPr>
              <a:t>Bé</a:t>
            </a:r>
            <a:r>
              <a:rPr lang="en-US" sz="3600" b="1" i="1" dirty="0">
                <a:solidFill>
                  <a:schemeClr val="accent1"/>
                </a:solidFill>
                <a:effectLst/>
                <a:latin typeface="Times New Roman" panose="02020603050405020304" pitchFamily="18" charset="0"/>
                <a:ea typeface="Times New Roman" panose="02020603050405020304" pitchFamily="18" charset="0"/>
              </a:rPr>
              <a:t> </a:t>
            </a:r>
            <a:r>
              <a:rPr lang="en-US" sz="3600" b="1" i="1" dirty="0" err="1">
                <a:solidFill>
                  <a:schemeClr val="accent1"/>
                </a:solidFill>
                <a:effectLst/>
                <a:latin typeface="Times New Roman" panose="02020603050405020304" pitchFamily="18" charset="0"/>
                <a:ea typeface="Times New Roman" panose="02020603050405020304" pitchFamily="18" charset="0"/>
              </a:rPr>
              <a:t>biết</a:t>
            </a:r>
            <a:r>
              <a:rPr lang="en-US" sz="3600" b="1" i="1" dirty="0">
                <a:solidFill>
                  <a:schemeClr val="accent1"/>
                </a:solidFill>
                <a:effectLst/>
                <a:latin typeface="Times New Roman" panose="02020603050405020304" pitchFamily="18" charset="0"/>
                <a:ea typeface="Times New Roman" panose="02020603050405020304" pitchFamily="18" charset="0"/>
              </a:rPr>
              <a:t> </a:t>
            </a:r>
            <a:r>
              <a:rPr lang="en-US" sz="3600" b="1" i="1" dirty="0" err="1">
                <a:solidFill>
                  <a:schemeClr val="accent1"/>
                </a:solidFill>
                <a:effectLst/>
                <a:latin typeface="Times New Roman" panose="02020603050405020304" pitchFamily="18" charset="0"/>
                <a:ea typeface="Times New Roman" panose="02020603050405020304" pitchFamily="18" charset="0"/>
              </a:rPr>
              <a:t>gì</a:t>
            </a:r>
            <a:r>
              <a:rPr lang="en-US" sz="3600" b="1" i="1" dirty="0">
                <a:solidFill>
                  <a:schemeClr val="accent1"/>
                </a:solidFill>
                <a:effectLst/>
                <a:latin typeface="Times New Roman" panose="02020603050405020304" pitchFamily="18" charset="0"/>
                <a:ea typeface="Times New Roman" panose="02020603050405020304" pitchFamily="18" charset="0"/>
              </a:rPr>
              <a:t> </a:t>
            </a:r>
            <a:r>
              <a:rPr lang="en-US" sz="3600" b="1" i="1" dirty="0" err="1">
                <a:solidFill>
                  <a:schemeClr val="accent1"/>
                </a:solidFill>
                <a:effectLst/>
                <a:latin typeface="Times New Roman" panose="02020603050405020304" pitchFamily="18" charset="0"/>
                <a:ea typeface="Times New Roman" panose="02020603050405020304" pitchFamily="18" charset="0"/>
              </a:rPr>
              <a:t>về</a:t>
            </a:r>
            <a:r>
              <a:rPr lang="en-US" sz="3600" b="1" i="1" dirty="0">
                <a:solidFill>
                  <a:schemeClr val="accent1"/>
                </a:solidFill>
                <a:effectLst/>
                <a:latin typeface="Times New Roman" panose="02020603050405020304" pitchFamily="18" charset="0"/>
                <a:ea typeface="Times New Roman" panose="02020603050405020304" pitchFamily="18" charset="0"/>
              </a:rPr>
              <a:t> </a:t>
            </a:r>
            <a:r>
              <a:rPr lang="en-US" sz="3600" b="1" i="1" dirty="0" err="1">
                <a:solidFill>
                  <a:schemeClr val="accent1"/>
                </a:solidFill>
                <a:effectLst/>
                <a:latin typeface="Times New Roman" panose="02020603050405020304" pitchFamily="18" charset="0"/>
                <a:ea typeface="Times New Roman" panose="02020603050405020304" pitchFamily="18" charset="0"/>
              </a:rPr>
              <a:t>một</a:t>
            </a:r>
            <a:r>
              <a:rPr lang="en-US" sz="3600" b="1" i="1" dirty="0">
                <a:solidFill>
                  <a:schemeClr val="accent1"/>
                </a:solidFill>
                <a:effectLst/>
                <a:latin typeface="Times New Roman" panose="02020603050405020304" pitchFamily="18" charset="0"/>
                <a:ea typeface="Times New Roman" panose="02020603050405020304" pitchFamily="18" charset="0"/>
              </a:rPr>
              <a:t> </a:t>
            </a:r>
            <a:r>
              <a:rPr lang="en-US" sz="3600" b="1" i="1" dirty="0" err="1">
                <a:solidFill>
                  <a:schemeClr val="accent1"/>
                </a:solidFill>
                <a:effectLst/>
                <a:latin typeface="Times New Roman" panose="02020603050405020304" pitchFamily="18" charset="0"/>
                <a:ea typeface="Times New Roman" panose="02020603050405020304" pitchFamily="18" charset="0"/>
              </a:rPr>
              <a:t>số</a:t>
            </a:r>
            <a:r>
              <a:rPr lang="en-US" sz="3600" b="1" i="1" dirty="0">
                <a:solidFill>
                  <a:schemeClr val="accent1"/>
                </a:solidFill>
                <a:effectLst/>
                <a:latin typeface="Times New Roman" panose="02020603050405020304" pitchFamily="18" charset="0"/>
                <a:ea typeface="Times New Roman" panose="02020603050405020304" pitchFamily="18" charset="0"/>
              </a:rPr>
              <a:t> </a:t>
            </a:r>
            <a:r>
              <a:rPr lang="en-US" sz="3600" b="1" i="1" dirty="0" err="1">
                <a:solidFill>
                  <a:schemeClr val="accent1"/>
                </a:solidFill>
                <a:effectLst/>
                <a:latin typeface="Times New Roman" panose="02020603050405020304" pitchFamily="18" charset="0"/>
                <a:ea typeface="Times New Roman" panose="02020603050405020304" pitchFamily="18" charset="0"/>
              </a:rPr>
              <a:t>biển</a:t>
            </a:r>
            <a:r>
              <a:rPr lang="en-US" sz="3600" b="1" i="1" dirty="0">
                <a:solidFill>
                  <a:schemeClr val="accent1"/>
                </a:solidFill>
                <a:effectLst/>
                <a:latin typeface="Times New Roman" panose="02020603050405020304" pitchFamily="18" charset="0"/>
                <a:ea typeface="Times New Roman" panose="02020603050405020304" pitchFamily="18" charset="0"/>
              </a:rPr>
              <a:t> </a:t>
            </a:r>
            <a:r>
              <a:rPr lang="en-US" sz="3600" b="1" i="1" dirty="0" err="1">
                <a:solidFill>
                  <a:schemeClr val="accent1"/>
                </a:solidFill>
                <a:effectLst/>
                <a:latin typeface="Times New Roman" panose="02020603050405020304" pitchFamily="18" charset="0"/>
                <a:ea typeface="Times New Roman" panose="02020603050405020304" pitchFamily="18" charset="0"/>
              </a:rPr>
              <a:t>báo</a:t>
            </a:r>
            <a:r>
              <a:rPr lang="en-US" sz="3600" b="1" i="1" dirty="0">
                <a:solidFill>
                  <a:schemeClr val="accent1"/>
                </a:solidFill>
                <a:effectLst/>
                <a:latin typeface="Times New Roman" panose="02020603050405020304" pitchFamily="18" charset="0"/>
                <a:ea typeface="Times New Roman" panose="02020603050405020304" pitchFamily="18" charset="0"/>
              </a:rPr>
              <a:t> </a:t>
            </a:r>
            <a:r>
              <a:rPr lang="en-US" sz="3600" b="1" i="1" dirty="0" err="1">
                <a:solidFill>
                  <a:schemeClr val="accent1"/>
                </a:solidFill>
                <a:effectLst/>
                <a:latin typeface="Times New Roman" panose="02020603050405020304" pitchFamily="18" charset="0"/>
                <a:ea typeface="Times New Roman" panose="02020603050405020304" pitchFamily="18" charset="0"/>
              </a:rPr>
              <a:t>giao</a:t>
            </a:r>
            <a:r>
              <a:rPr lang="en-US" sz="3600" b="1" i="1" dirty="0">
                <a:solidFill>
                  <a:schemeClr val="accent1"/>
                </a:solidFill>
                <a:effectLst/>
                <a:latin typeface="Times New Roman" panose="02020603050405020304" pitchFamily="18" charset="0"/>
                <a:ea typeface="Times New Roman" panose="02020603050405020304" pitchFamily="18" charset="0"/>
              </a:rPr>
              <a:t> </a:t>
            </a:r>
            <a:r>
              <a:rPr lang="en-US" sz="3600" b="1" i="1" dirty="0" err="1">
                <a:solidFill>
                  <a:schemeClr val="accent1"/>
                </a:solidFill>
                <a:effectLst/>
                <a:latin typeface="Times New Roman" panose="02020603050405020304" pitchFamily="18" charset="0"/>
                <a:ea typeface="Times New Roman" panose="02020603050405020304" pitchFamily="18" charset="0"/>
              </a:rPr>
              <a:t>thông</a:t>
            </a:r>
            <a:endParaRPr lang="en-US" sz="3600" b="1" i="1" dirty="0">
              <a:solidFill>
                <a:schemeClr val="accent1"/>
              </a:solidFill>
              <a:effectLst/>
              <a:latin typeface="Times New Roman" panose="02020603050405020304" pitchFamily="18" charset="0"/>
              <a:ea typeface="Times New Roman" panose="02020603050405020304" pitchFamily="18" charset="0"/>
            </a:endParaRPr>
          </a:p>
          <a:p>
            <a:pPr marL="571500" indent="-571500" algn="just">
              <a:lnSpc>
                <a:spcPct val="120000"/>
              </a:lnSpc>
              <a:spcAft>
                <a:spcPts val="1000"/>
              </a:spcAft>
              <a:buFont typeface="Arial" panose="020B0604020202020204" pitchFamily="34" charset="0"/>
              <a:buChar char="•"/>
            </a:pPr>
            <a:endParaRPr lang="en-US" sz="3600" b="1" dirty="0">
              <a:solidFill>
                <a:schemeClr val="accent1"/>
              </a:solidFill>
              <a:effectLst/>
              <a:latin typeface="Times New Roman" panose="02020603050405020304" pitchFamily="18" charset="0"/>
              <a:ea typeface="Calibri" panose="020F0502020204030204" pitchFamily="34" charset="0"/>
            </a:endParaRPr>
          </a:p>
        </p:txBody>
      </p:sp>
      <p:sp>
        <p:nvSpPr>
          <p:cNvPr id="7" name="TextBox 6">
            <a:extLst>
              <a:ext uri="{FF2B5EF4-FFF2-40B4-BE49-F238E27FC236}">
                <a16:creationId xmlns:a16="http://schemas.microsoft.com/office/drawing/2014/main" id="{F0B1AF69-0D06-4E45-B4A4-5945F49A1021}"/>
              </a:ext>
            </a:extLst>
          </p:cNvPr>
          <p:cNvSpPr txBox="1"/>
          <p:nvPr/>
        </p:nvSpPr>
        <p:spPr>
          <a:xfrm>
            <a:off x="1740311" y="2429975"/>
            <a:ext cx="8711378" cy="2243691"/>
          </a:xfrm>
          <a:prstGeom prst="rect">
            <a:avLst/>
          </a:prstGeom>
          <a:noFill/>
        </p:spPr>
        <p:txBody>
          <a:bodyPr wrap="square">
            <a:spAutoFit/>
          </a:bodyPr>
          <a:lstStyle/>
          <a:p>
            <a:pPr algn="just">
              <a:lnSpc>
                <a:spcPct val="120000"/>
              </a:lnSpc>
              <a:spcAft>
                <a:spcPts val="1000"/>
              </a:spcAft>
            </a:pPr>
            <a:r>
              <a:rPr lang="en-US" sz="2800" b="1" dirty="0">
                <a:solidFill>
                  <a:srgbClr val="7030A0"/>
                </a:solidFill>
                <a:effectLst/>
                <a:latin typeface="Times New Roman" panose="02020603050405020304" pitchFamily="18" charset="0"/>
                <a:ea typeface="Times New Roman" panose="02020603050405020304" pitchFamily="18" charset="0"/>
              </a:rPr>
              <a:t>- </a:t>
            </a:r>
            <a:r>
              <a:rPr lang="en-US" sz="2800" b="1" dirty="0" err="1">
                <a:solidFill>
                  <a:srgbClr val="7030A0"/>
                </a:solidFill>
                <a:effectLst/>
                <a:latin typeface="Times New Roman" panose="02020603050405020304" pitchFamily="18" charset="0"/>
                <a:ea typeface="Calibri" panose="020F0502020204030204" pitchFamily="34" charset="0"/>
              </a:rPr>
              <a:t>Các</a:t>
            </a:r>
            <a:r>
              <a:rPr lang="en-US" sz="2800" b="1" dirty="0">
                <a:solidFill>
                  <a:srgbClr val="7030A0"/>
                </a:solidFill>
                <a:effectLst/>
                <a:latin typeface="Times New Roman" panose="02020603050405020304" pitchFamily="18" charset="0"/>
                <a:ea typeface="Calibri" panose="020F0502020204030204" pitchFamily="34" charset="0"/>
              </a:rPr>
              <a:t> con </a:t>
            </a:r>
            <a:r>
              <a:rPr lang="en-US" sz="2800" b="1" dirty="0" err="1">
                <a:solidFill>
                  <a:srgbClr val="7030A0"/>
                </a:solidFill>
                <a:effectLst/>
                <a:latin typeface="Times New Roman" panose="02020603050405020304" pitchFamily="18" charset="0"/>
                <a:ea typeface="Calibri" panose="020F0502020204030204" pitchFamily="34" charset="0"/>
              </a:rPr>
              <a:t>hãy</a:t>
            </a:r>
            <a:r>
              <a:rPr lang="en-US" sz="2800" b="1" dirty="0">
                <a:solidFill>
                  <a:srgbClr val="7030A0"/>
                </a:solidFill>
                <a:effectLst/>
                <a:latin typeface="Times New Roman" panose="02020603050405020304" pitchFamily="18" charset="0"/>
                <a:ea typeface="Calibri" panose="020F0502020204030204" pitchFamily="34" charset="0"/>
              </a:rPr>
              <a:t> </a:t>
            </a:r>
            <a:r>
              <a:rPr lang="en-US" sz="2800" b="1" dirty="0" err="1">
                <a:solidFill>
                  <a:srgbClr val="7030A0"/>
                </a:solidFill>
                <a:effectLst/>
                <a:latin typeface="Times New Roman" panose="02020603050405020304" pitchFamily="18" charset="0"/>
                <a:ea typeface="Calibri" panose="020F0502020204030204" pitchFamily="34" charset="0"/>
              </a:rPr>
              <a:t>kể</a:t>
            </a:r>
            <a:r>
              <a:rPr lang="en-US" sz="2800" b="1" dirty="0">
                <a:solidFill>
                  <a:srgbClr val="7030A0"/>
                </a:solidFill>
                <a:effectLst/>
                <a:latin typeface="Times New Roman" panose="02020603050405020304" pitchFamily="18" charset="0"/>
                <a:ea typeface="Calibri" panose="020F0502020204030204" pitchFamily="34" charset="0"/>
              </a:rPr>
              <a:t> </a:t>
            </a:r>
            <a:r>
              <a:rPr lang="en-US" sz="2800" b="1" dirty="0" err="1">
                <a:solidFill>
                  <a:srgbClr val="7030A0"/>
                </a:solidFill>
                <a:effectLst/>
                <a:latin typeface="Times New Roman" panose="02020603050405020304" pitchFamily="18" charset="0"/>
                <a:ea typeface="Calibri" panose="020F0502020204030204" pitchFamily="34" charset="0"/>
              </a:rPr>
              <a:t>tên</a:t>
            </a:r>
            <a:r>
              <a:rPr lang="en-US" sz="2800" b="1" dirty="0">
                <a:solidFill>
                  <a:srgbClr val="7030A0"/>
                </a:solidFill>
                <a:effectLst/>
                <a:latin typeface="Times New Roman" panose="02020603050405020304" pitchFamily="18" charset="0"/>
                <a:ea typeface="Calibri" panose="020F0502020204030204" pitchFamily="34" charset="0"/>
              </a:rPr>
              <a:t> </a:t>
            </a:r>
            <a:r>
              <a:rPr lang="en-US" sz="2800" b="1" dirty="0" err="1">
                <a:solidFill>
                  <a:srgbClr val="7030A0"/>
                </a:solidFill>
                <a:effectLst/>
                <a:latin typeface="Times New Roman" panose="02020603050405020304" pitchFamily="18" charset="0"/>
                <a:ea typeface="Calibri" panose="020F0502020204030204" pitchFamily="34" charset="0"/>
              </a:rPr>
              <a:t>một</a:t>
            </a:r>
            <a:r>
              <a:rPr lang="en-US" sz="2800" b="1" dirty="0">
                <a:solidFill>
                  <a:srgbClr val="7030A0"/>
                </a:solidFill>
                <a:effectLst/>
                <a:latin typeface="Times New Roman" panose="02020603050405020304" pitchFamily="18" charset="0"/>
                <a:ea typeface="Calibri" panose="020F0502020204030204" pitchFamily="34" charset="0"/>
              </a:rPr>
              <a:t> </a:t>
            </a:r>
            <a:r>
              <a:rPr lang="en-US" sz="2800" b="1" dirty="0" err="1">
                <a:solidFill>
                  <a:srgbClr val="7030A0"/>
                </a:solidFill>
                <a:effectLst/>
                <a:latin typeface="Times New Roman" panose="02020603050405020304" pitchFamily="18" charset="0"/>
                <a:ea typeface="Calibri" panose="020F0502020204030204" pitchFamily="34" charset="0"/>
              </a:rPr>
              <a:t>số</a:t>
            </a:r>
            <a:r>
              <a:rPr lang="en-US" sz="2800" b="1" dirty="0">
                <a:solidFill>
                  <a:srgbClr val="7030A0"/>
                </a:solidFill>
                <a:effectLst/>
                <a:latin typeface="Times New Roman" panose="02020603050405020304" pitchFamily="18" charset="0"/>
                <a:ea typeface="Calibri" panose="020F0502020204030204" pitchFamily="34" charset="0"/>
              </a:rPr>
              <a:t> </a:t>
            </a:r>
            <a:r>
              <a:rPr lang="en-US" sz="2800" b="1" dirty="0" err="1">
                <a:solidFill>
                  <a:srgbClr val="7030A0"/>
                </a:solidFill>
                <a:effectLst/>
                <a:latin typeface="Times New Roman" panose="02020603050405020304" pitchFamily="18" charset="0"/>
                <a:ea typeface="Calibri" panose="020F0502020204030204" pitchFamily="34" charset="0"/>
              </a:rPr>
              <a:t>biển</a:t>
            </a:r>
            <a:r>
              <a:rPr lang="en-US" sz="2800" b="1" dirty="0">
                <a:solidFill>
                  <a:srgbClr val="7030A0"/>
                </a:solidFill>
                <a:effectLst/>
                <a:latin typeface="Times New Roman" panose="02020603050405020304" pitchFamily="18" charset="0"/>
                <a:ea typeface="Calibri" panose="020F0502020204030204" pitchFamily="34" charset="0"/>
              </a:rPr>
              <a:t> </a:t>
            </a:r>
            <a:r>
              <a:rPr lang="en-US" sz="2800" b="1" dirty="0" err="1">
                <a:solidFill>
                  <a:srgbClr val="7030A0"/>
                </a:solidFill>
                <a:effectLst/>
                <a:latin typeface="Times New Roman" panose="02020603050405020304" pitchFamily="18" charset="0"/>
                <a:ea typeface="Calibri" panose="020F0502020204030204" pitchFamily="34" charset="0"/>
              </a:rPr>
              <a:t>báo</a:t>
            </a:r>
            <a:r>
              <a:rPr lang="en-US" sz="2800" b="1" dirty="0">
                <a:solidFill>
                  <a:srgbClr val="7030A0"/>
                </a:solidFill>
                <a:effectLst/>
                <a:latin typeface="Times New Roman" panose="02020603050405020304" pitchFamily="18" charset="0"/>
                <a:ea typeface="Calibri" panose="020F0502020204030204" pitchFamily="34" charset="0"/>
              </a:rPr>
              <a:t> </a:t>
            </a:r>
            <a:r>
              <a:rPr lang="en-US" sz="2800" b="1" dirty="0" err="1">
                <a:solidFill>
                  <a:srgbClr val="7030A0"/>
                </a:solidFill>
                <a:effectLst/>
                <a:latin typeface="Times New Roman" panose="02020603050405020304" pitchFamily="18" charset="0"/>
                <a:ea typeface="Calibri" panose="020F0502020204030204" pitchFamily="34" charset="0"/>
              </a:rPr>
              <a:t>giao</a:t>
            </a:r>
            <a:r>
              <a:rPr lang="en-US" sz="2800" b="1" dirty="0">
                <a:solidFill>
                  <a:srgbClr val="7030A0"/>
                </a:solidFill>
                <a:effectLst/>
                <a:latin typeface="Times New Roman" panose="02020603050405020304" pitchFamily="18" charset="0"/>
                <a:ea typeface="Calibri" panose="020F0502020204030204" pitchFamily="34" charset="0"/>
              </a:rPr>
              <a:t> </a:t>
            </a:r>
            <a:r>
              <a:rPr lang="en-US" sz="2800" b="1" dirty="0" err="1">
                <a:solidFill>
                  <a:srgbClr val="7030A0"/>
                </a:solidFill>
                <a:effectLst/>
                <a:latin typeface="Times New Roman" panose="02020603050405020304" pitchFamily="18" charset="0"/>
                <a:ea typeface="Calibri" panose="020F0502020204030204" pitchFamily="34" charset="0"/>
              </a:rPr>
              <a:t>thông</a:t>
            </a:r>
            <a:r>
              <a:rPr lang="en-US" sz="2800" b="1" dirty="0">
                <a:solidFill>
                  <a:srgbClr val="7030A0"/>
                </a:solidFill>
                <a:effectLst/>
                <a:latin typeface="Times New Roman" panose="02020603050405020304" pitchFamily="18" charset="0"/>
                <a:ea typeface="Calibri" panose="020F0502020204030204" pitchFamily="34" charset="0"/>
              </a:rPr>
              <a:t> </a:t>
            </a:r>
            <a:r>
              <a:rPr lang="en-US" sz="2800" b="1" dirty="0" err="1">
                <a:solidFill>
                  <a:srgbClr val="7030A0"/>
                </a:solidFill>
                <a:effectLst/>
                <a:latin typeface="Times New Roman" panose="02020603050405020304" pitchFamily="18" charset="0"/>
                <a:ea typeface="Calibri" panose="020F0502020204030204" pitchFamily="34" charset="0"/>
              </a:rPr>
              <a:t>mà</a:t>
            </a:r>
            <a:r>
              <a:rPr lang="en-US" sz="2800" b="1" dirty="0">
                <a:solidFill>
                  <a:srgbClr val="7030A0"/>
                </a:solidFill>
                <a:effectLst/>
                <a:latin typeface="Times New Roman" panose="02020603050405020304" pitchFamily="18" charset="0"/>
                <a:ea typeface="Calibri" panose="020F0502020204030204" pitchFamily="34" charset="0"/>
              </a:rPr>
              <a:t> </a:t>
            </a:r>
            <a:r>
              <a:rPr lang="en-US" sz="2800" b="1" dirty="0" err="1">
                <a:solidFill>
                  <a:srgbClr val="7030A0"/>
                </a:solidFill>
                <a:effectLst/>
                <a:latin typeface="Times New Roman" panose="02020603050405020304" pitchFamily="18" charset="0"/>
                <a:ea typeface="Calibri" panose="020F0502020204030204" pitchFamily="34" charset="0"/>
              </a:rPr>
              <a:t>các</a:t>
            </a:r>
            <a:r>
              <a:rPr lang="en-US" sz="2800" b="1" dirty="0">
                <a:solidFill>
                  <a:srgbClr val="7030A0"/>
                </a:solidFill>
                <a:effectLst/>
                <a:latin typeface="Times New Roman" panose="02020603050405020304" pitchFamily="18" charset="0"/>
                <a:ea typeface="Calibri" panose="020F0502020204030204" pitchFamily="34" charset="0"/>
              </a:rPr>
              <a:t> con </a:t>
            </a:r>
            <a:r>
              <a:rPr lang="en-US" sz="2800" b="1" dirty="0" err="1">
                <a:solidFill>
                  <a:srgbClr val="7030A0"/>
                </a:solidFill>
                <a:effectLst/>
                <a:latin typeface="Times New Roman" panose="02020603050405020304" pitchFamily="18" charset="0"/>
                <a:ea typeface="Calibri" panose="020F0502020204030204" pitchFamily="34" charset="0"/>
              </a:rPr>
              <a:t>biết</a:t>
            </a:r>
            <a:r>
              <a:rPr lang="en-US" sz="2800" b="1" dirty="0">
                <a:solidFill>
                  <a:srgbClr val="7030A0"/>
                </a:solidFill>
                <a:effectLst/>
                <a:latin typeface="Times New Roman" panose="02020603050405020304" pitchFamily="18" charset="0"/>
                <a:ea typeface="Calibri" panose="020F0502020204030204" pitchFamily="34" charset="0"/>
              </a:rPr>
              <a:t>?</a:t>
            </a:r>
          </a:p>
          <a:p>
            <a:pPr algn="just">
              <a:lnSpc>
                <a:spcPct val="120000"/>
              </a:lnSpc>
              <a:spcAft>
                <a:spcPts val="1000"/>
              </a:spcAft>
            </a:pPr>
            <a:r>
              <a:rPr lang="en-US" sz="2800" b="1" dirty="0">
                <a:solidFill>
                  <a:srgbClr val="7030A0"/>
                </a:solidFill>
                <a:effectLst/>
                <a:latin typeface="Times New Roman" panose="02020603050405020304" pitchFamily="18" charset="0"/>
                <a:ea typeface="Calibri" panose="020F0502020204030204" pitchFamily="34" charset="0"/>
              </a:rPr>
              <a:t>- </a:t>
            </a:r>
            <a:r>
              <a:rPr lang="en-US" sz="2800" b="1" dirty="0" err="1">
                <a:solidFill>
                  <a:srgbClr val="7030A0"/>
                </a:solidFill>
                <a:effectLst/>
                <a:latin typeface="Times New Roman" panose="02020603050405020304" pitchFamily="18" charset="0"/>
                <a:ea typeface="Calibri" panose="020F0502020204030204" pitchFamily="34" charset="0"/>
              </a:rPr>
              <a:t>Các</a:t>
            </a:r>
            <a:r>
              <a:rPr lang="en-US" sz="2800" b="1" dirty="0">
                <a:solidFill>
                  <a:srgbClr val="7030A0"/>
                </a:solidFill>
                <a:effectLst/>
                <a:latin typeface="Times New Roman" panose="02020603050405020304" pitchFamily="18" charset="0"/>
                <a:ea typeface="Calibri" panose="020F0502020204030204" pitchFamily="34" charset="0"/>
              </a:rPr>
              <a:t> </a:t>
            </a:r>
            <a:r>
              <a:rPr lang="en-US" sz="2800" b="1" dirty="0" err="1">
                <a:solidFill>
                  <a:srgbClr val="7030A0"/>
                </a:solidFill>
                <a:effectLst/>
                <a:latin typeface="Times New Roman" panose="02020603050405020304" pitchFamily="18" charset="0"/>
                <a:ea typeface="Calibri" panose="020F0502020204030204" pitchFamily="34" charset="0"/>
              </a:rPr>
              <a:t>biển</a:t>
            </a:r>
            <a:r>
              <a:rPr lang="en-US" sz="2800" b="1" dirty="0">
                <a:solidFill>
                  <a:srgbClr val="7030A0"/>
                </a:solidFill>
                <a:effectLst/>
                <a:latin typeface="Times New Roman" panose="02020603050405020304" pitchFamily="18" charset="0"/>
                <a:ea typeface="Calibri" panose="020F0502020204030204" pitchFamily="34" charset="0"/>
              </a:rPr>
              <a:t> </a:t>
            </a:r>
            <a:r>
              <a:rPr lang="en-US" sz="2800" b="1" dirty="0" err="1">
                <a:solidFill>
                  <a:srgbClr val="7030A0"/>
                </a:solidFill>
                <a:effectLst/>
                <a:latin typeface="Times New Roman" panose="02020603050405020304" pitchFamily="18" charset="0"/>
                <a:ea typeface="Calibri" panose="020F0502020204030204" pitchFamily="34" charset="0"/>
              </a:rPr>
              <a:t>báo</a:t>
            </a:r>
            <a:r>
              <a:rPr lang="en-US" sz="2800" b="1" dirty="0">
                <a:solidFill>
                  <a:srgbClr val="7030A0"/>
                </a:solidFill>
                <a:effectLst/>
                <a:latin typeface="Times New Roman" panose="02020603050405020304" pitchFamily="18" charset="0"/>
                <a:ea typeface="Calibri" panose="020F0502020204030204" pitchFamily="34" charset="0"/>
              </a:rPr>
              <a:t> </a:t>
            </a:r>
            <a:r>
              <a:rPr lang="en-US" sz="2800" b="1" dirty="0" err="1">
                <a:solidFill>
                  <a:srgbClr val="7030A0"/>
                </a:solidFill>
                <a:effectLst/>
                <a:latin typeface="Times New Roman" panose="02020603050405020304" pitchFamily="18" charset="0"/>
                <a:ea typeface="Calibri" panose="020F0502020204030204" pitchFamily="34" charset="0"/>
              </a:rPr>
              <a:t>đó</a:t>
            </a:r>
            <a:r>
              <a:rPr lang="en-US" sz="2800" b="1" dirty="0">
                <a:solidFill>
                  <a:srgbClr val="7030A0"/>
                </a:solidFill>
                <a:effectLst/>
                <a:latin typeface="Times New Roman" panose="02020603050405020304" pitchFamily="18" charset="0"/>
                <a:ea typeface="Calibri" panose="020F0502020204030204" pitchFamily="34" charset="0"/>
              </a:rPr>
              <a:t> </a:t>
            </a:r>
            <a:r>
              <a:rPr lang="en-US" sz="2800" b="1" dirty="0" err="1">
                <a:solidFill>
                  <a:srgbClr val="7030A0"/>
                </a:solidFill>
                <a:effectLst/>
                <a:latin typeface="Times New Roman" panose="02020603050405020304" pitchFamily="18" charset="0"/>
                <a:ea typeface="Calibri" panose="020F0502020204030204" pitchFamily="34" charset="0"/>
              </a:rPr>
              <a:t>có</a:t>
            </a:r>
            <a:r>
              <a:rPr lang="en-US" sz="2800" b="1" dirty="0">
                <a:solidFill>
                  <a:srgbClr val="7030A0"/>
                </a:solidFill>
                <a:effectLst/>
                <a:latin typeface="Times New Roman" panose="02020603050405020304" pitchFamily="18" charset="0"/>
                <a:ea typeface="Calibri" panose="020F0502020204030204" pitchFamily="34" charset="0"/>
              </a:rPr>
              <a:t> </a:t>
            </a:r>
            <a:r>
              <a:rPr lang="en-US" sz="2800" b="1" dirty="0" err="1">
                <a:solidFill>
                  <a:srgbClr val="7030A0"/>
                </a:solidFill>
                <a:effectLst/>
                <a:latin typeface="Times New Roman" panose="02020603050405020304" pitchFamily="18" charset="0"/>
                <a:ea typeface="Calibri" panose="020F0502020204030204" pitchFamily="34" charset="0"/>
              </a:rPr>
              <a:t>đặc</a:t>
            </a:r>
            <a:r>
              <a:rPr lang="en-US" sz="2800" b="1" dirty="0">
                <a:solidFill>
                  <a:srgbClr val="7030A0"/>
                </a:solidFill>
                <a:effectLst/>
                <a:latin typeface="Times New Roman" panose="02020603050405020304" pitchFamily="18" charset="0"/>
                <a:ea typeface="Calibri" panose="020F0502020204030204" pitchFamily="34" charset="0"/>
              </a:rPr>
              <a:t> </a:t>
            </a:r>
            <a:r>
              <a:rPr lang="en-US" sz="2800" b="1" dirty="0" err="1">
                <a:solidFill>
                  <a:srgbClr val="7030A0"/>
                </a:solidFill>
                <a:effectLst/>
                <a:latin typeface="Times New Roman" panose="02020603050405020304" pitchFamily="18" charset="0"/>
                <a:ea typeface="Calibri" panose="020F0502020204030204" pitchFamily="34" charset="0"/>
              </a:rPr>
              <a:t>điểm</a:t>
            </a:r>
            <a:r>
              <a:rPr lang="en-US" sz="2800" b="1" dirty="0">
                <a:solidFill>
                  <a:srgbClr val="7030A0"/>
                </a:solidFill>
                <a:effectLst/>
                <a:latin typeface="Times New Roman" panose="02020603050405020304" pitchFamily="18" charset="0"/>
                <a:ea typeface="Calibri" panose="020F0502020204030204" pitchFamily="34" charset="0"/>
              </a:rPr>
              <a:t> </a:t>
            </a:r>
            <a:r>
              <a:rPr lang="en-US" sz="2800" b="1" dirty="0" err="1">
                <a:solidFill>
                  <a:srgbClr val="7030A0"/>
                </a:solidFill>
                <a:effectLst/>
                <a:latin typeface="Times New Roman" panose="02020603050405020304" pitchFamily="18" charset="0"/>
                <a:ea typeface="Calibri" panose="020F0502020204030204" pitchFamily="34" charset="0"/>
              </a:rPr>
              <a:t>gì</a:t>
            </a:r>
            <a:r>
              <a:rPr lang="en-US" sz="2800" b="1" dirty="0">
                <a:solidFill>
                  <a:srgbClr val="7030A0"/>
                </a:solidFill>
                <a:effectLst/>
                <a:latin typeface="Times New Roman" panose="02020603050405020304" pitchFamily="18" charset="0"/>
                <a:ea typeface="Calibri" panose="020F0502020204030204" pitchFamily="34" charset="0"/>
              </a:rPr>
              <a:t>?</a:t>
            </a:r>
            <a:r>
              <a:rPr lang="it-IT" sz="2800" b="1" dirty="0">
                <a:solidFill>
                  <a:srgbClr val="7030A0"/>
                </a:solidFill>
                <a:effectLst/>
                <a:latin typeface="Times New Roman" panose="02020603050405020304" pitchFamily="18" charset="0"/>
                <a:ea typeface="Calibri" panose="020F0502020204030204" pitchFamily="34" charset="0"/>
              </a:rPr>
              <a:t> Biển báo đó có ý nghĩa gì? Khi gặp biển báo đó chúng ta phải làm gì? </a:t>
            </a:r>
            <a:endParaRPr lang="en-US" sz="2800" b="1" dirty="0">
              <a:solidFill>
                <a:srgbClr val="7030A0"/>
              </a:solidFill>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1983332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barn(inVertical)">
                                      <p:cBhvr>
                                        <p:cTn id="7"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Biển báo chỗ quay xe">
            <a:extLst>
              <a:ext uri="{FF2B5EF4-FFF2-40B4-BE49-F238E27FC236}">
                <a16:creationId xmlns:a16="http://schemas.microsoft.com/office/drawing/2014/main" id="{18ABD605-5494-404A-81EE-DE1D08A1EE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0786" y="359229"/>
            <a:ext cx="6237514" cy="545102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08A141EA-A157-4F97-A7D4-51C5930790EE}"/>
              </a:ext>
            </a:extLst>
          </p:cNvPr>
          <p:cNvSpPr txBox="1"/>
          <p:nvPr/>
        </p:nvSpPr>
        <p:spPr>
          <a:xfrm>
            <a:off x="2196354" y="6041571"/>
            <a:ext cx="8368231" cy="584775"/>
          </a:xfrm>
          <a:prstGeom prst="rect">
            <a:avLst/>
          </a:prstGeom>
          <a:solidFill>
            <a:schemeClr val="accent1"/>
          </a:solidFill>
        </p:spPr>
        <p:txBody>
          <a:bodyPr wrap="square" rtlCol="0">
            <a:spAutoFit/>
          </a:bodyPr>
          <a:lstStyle/>
          <a:p>
            <a:pPr algn="ctr"/>
            <a:r>
              <a:rPr lang="en-US" sz="3200" b="1" dirty="0">
                <a:solidFill>
                  <a:schemeClr val="bg1"/>
                </a:solidFill>
                <a:latin typeface="Times New Roman" panose="02020603050405020304" pitchFamily="18" charset="0"/>
                <a:cs typeface="Times New Roman" panose="02020603050405020304" pitchFamily="18" charset="0"/>
              </a:rPr>
              <a:t>Đ</a:t>
            </a:r>
            <a:r>
              <a:rPr lang="vi-VN" sz="3200" b="1" dirty="0">
                <a:solidFill>
                  <a:schemeClr val="bg1"/>
                </a:solidFill>
                <a:latin typeface="Times New Roman" panose="02020603050405020304" pitchFamily="18" charset="0"/>
                <a:cs typeface="Times New Roman" panose="02020603050405020304" pitchFamily="18" charset="0"/>
              </a:rPr>
              <a:t>ược</a:t>
            </a:r>
            <a:r>
              <a:rPr lang="en-US" sz="3200" b="1" dirty="0">
                <a:solidFill>
                  <a:schemeClr val="bg1"/>
                </a:solidFill>
                <a:latin typeface="Times New Roman" panose="02020603050405020304" pitchFamily="18" charset="0"/>
                <a:cs typeface="Times New Roman" panose="02020603050405020304" pitchFamily="18" charset="0"/>
              </a:rPr>
              <a:t> quay </a:t>
            </a:r>
            <a:r>
              <a:rPr lang="en-US" sz="3200" b="1" dirty="0" err="1">
                <a:solidFill>
                  <a:schemeClr val="bg1"/>
                </a:solidFill>
                <a:latin typeface="Times New Roman" panose="02020603050405020304" pitchFamily="18" charset="0"/>
                <a:cs typeface="Times New Roman" panose="02020603050405020304" pitchFamily="18" charset="0"/>
              </a:rPr>
              <a:t>đầu</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xe</a:t>
            </a:r>
            <a:endParaRPr lang="en-US" sz="32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16112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Border Design With Kids And Traffic Illustration Royalty Free Cliparts,  Vectors, And Stock Illustration. Image 50163118.">
            <a:extLst>
              <a:ext uri="{FF2B5EF4-FFF2-40B4-BE49-F238E27FC236}">
                <a16:creationId xmlns:a16="http://schemas.microsoft.com/office/drawing/2014/main" id="{8441019D-BD48-49FC-AECC-A0515A7D23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929" y="0"/>
            <a:ext cx="12311743"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81FF07FF-4D0B-4C3F-978C-D172073681A8}"/>
              </a:ext>
            </a:extLst>
          </p:cNvPr>
          <p:cNvSpPr txBox="1"/>
          <p:nvPr/>
        </p:nvSpPr>
        <p:spPr>
          <a:xfrm>
            <a:off x="2952750" y="1930177"/>
            <a:ext cx="6286500" cy="2308324"/>
          </a:xfrm>
          <a:prstGeom prst="rect">
            <a:avLst/>
          </a:prstGeom>
          <a:noFill/>
        </p:spPr>
        <p:txBody>
          <a:bodyPr wrap="square">
            <a:spAutoFit/>
          </a:bodyPr>
          <a:lstStyle/>
          <a:p>
            <a:r>
              <a:rPr lang="it-IT" sz="3600" b="1" i="1" dirty="0">
                <a:solidFill>
                  <a:schemeClr val="accent1">
                    <a:lumMod val="75000"/>
                  </a:schemeClr>
                </a:solidFill>
                <a:effectLst/>
                <a:latin typeface="Times New Roman" panose="02020603050405020304" pitchFamily="18" charset="0"/>
                <a:ea typeface="Calibri" panose="020F0502020204030204" pitchFamily="34" charset="0"/>
              </a:rPr>
              <a:t>Các loại biển báo có hình chũ nhật, nền xanh dương, các hình ảnh bên trong màu trắng là biển chỉ dẫn. </a:t>
            </a:r>
            <a:endParaRPr lang="en-US" sz="3600" b="1" dirty="0">
              <a:solidFill>
                <a:schemeClr val="accent1">
                  <a:lumMod val="75000"/>
                </a:schemeClr>
              </a:solidFill>
            </a:endParaRPr>
          </a:p>
        </p:txBody>
      </p:sp>
    </p:spTree>
    <p:extLst>
      <p:ext uri="{BB962C8B-B14F-4D97-AF65-F5344CB8AC3E}">
        <p14:creationId xmlns:p14="http://schemas.microsoft.com/office/powerpoint/2010/main" val="1728085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barn(inVertical)">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Border Template With Four Kids In The Cars Stock Vector - Illustration of  drawing, young: 81885898">
            <a:extLst>
              <a:ext uri="{FF2B5EF4-FFF2-40B4-BE49-F238E27FC236}">
                <a16:creationId xmlns:a16="http://schemas.microsoft.com/office/drawing/2014/main" id="{F66452A6-FED9-4CA2-9925-A2E34C5885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E9E1BA62-AB3F-4246-A6EA-2F7217ADE35E}"/>
              </a:ext>
            </a:extLst>
          </p:cNvPr>
          <p:cNvSpPr txBox="1"/>
          <p:nvPr/>
        </p:nvSpPr>
        <p:spPr>
          <a:xfrm>
            <a:off x="2204357" y="834443"/>
            <a:ext cx="8409214" cy="3064429"/>
          </a:xfrm>
          <a:prstGeom prst="rect">
            <a:avLst/>
          </a:prstGeom>
          <a:noFill/>
        </p:spPr>
        <p:txBody>
          <a:bodyPr wrap="square">
            <a:spAutoFit/>
          </a:bodyPr>
          <a:lstStyle/>
          <a:p>
            <a:pPr algn="just">
              <a:lnSpc>
                <a:spcPct val="120000"/>
              </a:lnSpc>
              <a:spcAft>
                <a:spcPts val="1000"/>
              </a:spcAft>
            </a:pPr>
            <a:r>
              <a:rPr lang="it-IT" sz="4400" b="1" dirty="0">
                <a:solidFill>
                  <a:srgbClr val="00B050"/>
                </a:solidFill>
                <a:effectLst/>
                <a:latin typeface="Times New Roman" panose="02020603050405020304" pitchFamily="18" charset="0"/>
                <a:ea typeface="Calibri" panose="020F0502020204030204" pitchFamily="34" charset="0"/>
              </a:rPr>
              <a:t>- Phân loại biển báo giao thông: </a:t>
            </a:r>
            <a:endParaRPr lang="en-US" sz="4400" b="1" dirty="0">
              <a:solidFill>
                <a:srgbClr val="00B050"/>
              </a:solidFill>
              <a:effectLst/>
              <a:latin typeface="Times New Roman" panose="02020603050405020304" pitchFamily="18" charset="0"/>
              <a:ea typeface="Calibri" panose="020F0502020204030204" pitchFamily="34" charset="0"/>
            </a:endParaRPr>
          </a:p>
          <a:p>
            <a:r>
              <a:rPr lang="it-IT" sz="4400" b="1" dirty="0">
                <a:solidFill>
                  <a:srgbClr val="00B050"/>
                </a:solidFill>
                <a:effectLst/>
                <a:latin typeface="Times New Roman" panose="02020603050405020304" pitchFamily="18" charset="0"/>
                <a:ea typeface="Calibri" panose="020F0502020204030204" pitchFamily="34" charset="0"/>
              </a:rPr>
              <a:t>Cho cho trẻ về 4 nhóm, mỗi nhóm có  các lô tô biển báo và bảng chơi phân loại. </a:t>
            </a:r>
            <a:endParaRPr lang="en-US" sz="4400" b="1" dirty="0">
              <a:solidFill>
                <a:srgbClr val="00B050"/>
              </a:solidFill>
            </a:endParaRPr>
          </a:p>
        </p:txBody>
      </p:sp>
    </p:spTree>
    <p:extLst>
      <p:ext uri="{BB962C8B-B14F-4D97-AF65-F5344CB8AC3E}">
        <p14:creationId xmlns:p14="http://schemas.microsoft.com/office/powerpoint/2010/main" val="2109183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circle(in)">
                                      <p:cBhvr>
                                        <p:cTn id="7" dur="20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Border Template Kids On School Bus Stock Vector (Royalty Free) 1020740860">
            <a:extLst>
              <a:ext uri="{FF2B5EF4-FFF2-40B4-BE49-F238E27FC236}">
                <a16:creationId xmlns:a16="http://schemas.microsoft.com/office/drawing/2014/main" id="{F23FDBAA-90B4-4984-8509-74AE43D8EA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36BAC48-F5B8-46CB-A67A-A6B6F4CFACA1}"/>
              </a:ext>
            </a:extLst>
          </p:cNvPr>
          <p:cNvSpPr txBox="1"/>
          <p:nvPr/>
        </p:nvSpPr>
        <p:spPr>
          <a:xfrm>
            <a:off x="3588203" y="1277034"/>
            <a:ext cx="6164036" cy="1569660"/>
          </a:xfrm>
          <a:prstGeom prst="rect">
            <a:avLst/>
          </a:prstGeom>
          <a:noFill/>
        </p:spPr>
        <p:txBody>
          <a:bodyPr wrap="square">
            <a:spAutoFit/>
          </a:bodyPr>
          <a:lstStyle/>
          <a:p>
            <a:r>
              <a:rPr lang="it-IT" sz="3200" b="1" dirty="0">
                <a:solidFill>
                  <a:schemeClr val="accent1">
                    <a:lumMod val="75000"/>
                  </a:schemeClr>
                </a:solidFill>
                <a:latin typeface="Times New Roman" panose="02020603050405020304" pitchFamily="18" charset="0"/>
                <a:ea typeface="Calibri" panose="020F0502020204030204" pitchFamily="34" charset="0"/>
              </a:rPr>
              <a:t>*</a:t>
            </a:r>
            <a:r>
              <a:rPr lang="it-IT" sz="3200" b="1" dirty="0">
                <a:solidFill>
                  <a:schemeClr val="accent1">
                    <a:lumMod val="75000"/>
                  </a:schemeClr>
                </a:solidFill>
                <a:effectLst/>
                <a:latin typeface="Times New Roman" panose="02020603050405020304" pitchFamily="18" charset="0"/>
                <a:ea typeface="Calibri" panose="020F0502020204030204" pitchFamily="34" charset="0"/>
              </a:rPr>
              <a:t>Phân loại theo hình: Nhóm biển báo Hình tròn - Nhóm biển báo không phải hình tròn</a:t>
            </a:r>
            <a:endParaRPr lang="en-US" sz="3200" b="1" dirty="0">
              <a:solidFill>
                <a:schemeClr val="accent1">
                  <a:lumMod val="75000"/>
                </a:schemeClr>
              </a:solidFill>
            </a:endParaRPr>
          </a:p>
        </p:txBody>
      </p:sp>
    </p:spTree>
    <p:extLst>
      <p:ext uri="{BB962C8B-B14F-4D97-AF65-F5344CB8AC3E}">
        <p14:creationId xmlns:p14="http://schemas.microsoft.com/office/powerpoint/2010/main" val="518194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B5DB8D3-4BFD-4C8B-94B9-57D0025A18E9}"/>
              </a:ext>
            </a:extLst>
          </p:cNvPr>
          <p:cNvSpPr txBox="1"/>
          <p:nvPr/>
        </p:nvSpPr>
        <p:spPr>
          <a:xfrm>
            <a:off x="1698172" y="0"/>
            <a:ext cx="10303328" cy="646331"/>
          </a:xfrm>
          <a:prstGeom prst="rect">
            <a:avLst/>
          </a:prstGeom>
          <a:noFill/>
        </p:spPr>
        <p:txBody>
          <a:bodyPr wrap="square" rtlCol="0">
            <a:spAutoFit/>
          </a:bodyPr>
          <a:lstStyle/>
          <a:p>
            <a:r>
              <a:rPr lang="en-US" sz="3600" b="1" dirty="0" err="1">
                <a:solidFill>
                  <a:srgbClr val="FF0000"/>
                </a:solidFill>
              </a:rPr>
              <a:t>Nhóm</a:t>
            </a:r>
            <a:r>
              <a:rPr lang="en-US" sz="3600" b="1" dirty="0">
                <a:solidFill>
                  <a:srgbClr val="FF0000"/>
                </a:solidFill>
              </a:rPr>
              <a:t> </a:t>
            </a:r>
            <a:r>
              <a:rPr lang="en-US" sz="3600" b="1" dirty="0" err="1">
                <a:solidFill>
                  <a:srgbClr val="FF0000"/>
                </a:solidFill>
              </a:rPr>
              <a:t>biển</a:t>
            </a:r>
            <a:r>
              <a:rPr lang="en-US" sz="3600" b="1" dirty="0">
                <a:solidFill>
                  <a:srgbClr val="FF0000"/>
                </a:solidFill>
              </a:rPr>
              <a:t> </a:t>
            </a:r>
            <a:r>
              <a:rPr lang="en-US" sz="3600" b="1" dirty="0" err="1">
                <a:solidFill>
                  <a:srgbClr val="FF0000"/>
                </a:solidFill>
              </a:rPr>
              <a:t>báo</a:t>
            </a:r>
            <a:r>
              <a:rPr lang="en-US" sz="3600" b="1" dirty="0">
                <a:solidFill>
                  <a:srgbClr val="FF0000"/>
                </a:solidFill>
              </a:rPr>
              <a:t> </a:t>
            </a:r>
            <a:r>
              <a:rPr lang="en-US" sz="3600" b="1" dirty="0" err="1">
                <a:solidFill>
                  <a:srgbClr val="FF0000"/>
                </a:solidFill>
              </a:rPr>
              <a:t>hình</a:t>
            </a:r>
            <a:r>
              <a:rPr lang="en-US" sz="3600" b="1" dirty="0">
                <a:solidFill>
                  <a:srgbClr val="FF0000"/>
                </a:solidFill>
              </a:rPr>
              <a:t> </a:t>
            </a:r>
            <a:r>
              <a:rPr lang="en-US" sz="3600" b="1" dirty="0" err="1">
                <a:solidFill>
                  <a:srgbClr val="FF0000"/>
                </a:solidFill>
              </a:rPr>
              <a:t>tròn</a:t>
            </a:r>
            <a:r>
              <a:rPr lang="en-US" sz="3600" b="1" dirty="0">
                <a:solidFill>
                  <a:srgbClr val="FF0000"/>
                </a:solidFill>
              </a:rPr>
              <a:t> : </a:t>
            </a:r>
            <a:r>
              <a:rPr lang="en-US" sz="3600" b="1" dirty="0" err="1">
                <a:solidFill>
                  <a:srgbClr val="FF0000"/>
                </a:solidFill>
              </a:rPr>
              <a:t>biển</a:t>
            </a:r>
            <a:r>
              <a:rPr lang="en-US" sz="3600" b="1" dirty="0">
                <a:solidFill>
                  <a:srgbClr val="FF0000"/>
                </a:solidFill>
              </a:rPr>
              <a:t> </a:t>
            </a:r>
            <a:r>
              <a:rPr lang="en-US" sz="3600" b="1" dirty="0" err="1">
                <a:solidFill>
                  <a:srgbClr val="FF0000"/>
                </a:solidFill>
              </a:rPr>
              <a:t>cấm</a:t>
            </a:r>
            <a:r>
              <a:rPr lang="en-US" sz="3600" b="1" dirty="0">
                <a:solidFill>
                  <a:srgbClr val="FF0000"/>
                </a:solidFill>
              </a:rPr>
              <a:t> - </a:t>
            </a:r>
            <a:r>
              <a:rPr lang="en-US" sz="3600" b="1" dirty="0" err="1">
                <a:solidFill>
                  <a:srgbClr val="FF0000"/>
                </a:solidFill>
              </a:rPr>
              <a:t>biển</a:t>
            </a:r>
            <a:r>
              <a:rPr lang="en-US" sz="3600" b="1" dirty="0">
                <a:solidFill>
                  <a:srgbClr val="FF0000"/>
                </a:solidFill>
              </a:rPr>
              <a:t> </a:t>
            </a:r>
            <a:r>
              <a:rPr lang="en-US" sz="3600" b="1" dirty="0" err="1">
                <a:solidFill>
                  <a:srgbClr val="FF0000"/>
                </a:solidFill>
              </a:rPr>
              <a:t>hiệu</a:t>
            </a:r>
            <a:r>
              <a:rPr lang="en-US" sz="3600" b="1" dirty="0">
                <a:solidFill>
                  <a:srgbClr val="FF0000"/>
                </a:solidFill>
              </a:rPr>
              <a:t> </a:t>
            </a:r>
            <a:r>
              <a:rPr lang="en-US" sz="3600" b="1" dirty="0" err="1">
                <a:solidFill>
                  <a:srgbClr val="FF0000"/>
                </a:solidFill>
              </a:rPr>
              <a:t>lệnh</a:t>
            </a:r>
            <a:r>
              <a:rPr lang="en-US" sz="3600" b="1" dirty="0">
                <a:solidFill>
                  <a:srgbClr val="FF0000"/>
                </a:solidFill>
              </a:rPr>
              <a:t> </a:t>
            </a:r>
          </a:p>
        </p:txBody>
      </p:sp>
      <p:pic>
        <p:nvPicPr>
          <p:cNvPr id="3" name="Picture 6" descr="Biển báo cấm rẽ trái">
            <a:extLst>
              <a:ext uri="{FF2B5EF4-FFF2-40B4-BE49-F238E27FC236}">
                <a16:creationId xmlns:a16="http://schemas.microsoft.com/office/drawing/2014/main" id="{15321246-75BC-4342-A601-67168FC6C2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5620" y="614717"/>
            <a:ext cx="2828004" cy="262828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Biển Báo Hiệu Cấm Rẽ Phải">
            <a:extLst>
              <a:ext uri="{FF2B5EF4-FFF2-40B4-BE49-F238E27FC236}">
                <a16:creationId xmlns:a16="http://schemas.microsoft.com/office/drawing/2014/main" id="{3865BFEB-62CD-425F-B375-C076E8FF33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924" y="646331"/>
            <a:ext cx="2363660" cy="236366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2" descr="Biển cấm đi ngược chiều - Thiết Bị An Toàn Giao Thông">
            <a:extLst>
              <a:ext uri="{FF2B5EF4-FFF2-40B4-BE49-F238E27FC236}">
                <a16:creationId xmlns:a16="http://schemas.microsoft.com/office/drawing/2014/main" id="{1E8EE860-89C3-410F-9634-D26FB70DA7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83702" y="646331"/>
            <a:ext cx="2828005" cy="282800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4" descr="Phân biệt biển cấm đỗ - cấm dừng và quy định về mức xử phạt vi phạm">
            <a:extLst>
              <a:ext uri="{FF2B5EF4-FFF2-40B4-BE49-F238E27FC236}">
                <a16:creationId xmlns:a16="http://schemas.microsoft.com/office/drawing/2014/main" id="{1D40D7CB-56A9-49ED-8AA5-60A63655AC5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2662" y="646331"/>
            <a:ext cx="2642880" cy="25966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Biển Hiệu Lệnh 306 Tốc Độ Tối Thiểu Cho Phép | Biển Báo Hiệu Đường Bộ |  Bảng Báo Hiệu Giao Thông | Biển Chỉ Dẫn | Bảng Tên Đường">
            <a:extLst>
              <a:ext uri="{FF2B5EF4-FFF2-40B4-BE49-F238E27FC236}">
                <a16:creationId xmlns:a16="http://schemas.microsoft.com/office/drawing/2014/main" id="{AC9F44B8-3CDF-42D8-970F-F80AAD51B15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8299" y="4173629"/>
            <a:ext cx="2724363" cy="236366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Biển báo hướng đi phải theo các xe chỉ được đi thẳng">
            <a:extLst>
              <a:ext uri="{FF2B5EF4-FFF2-40B4-BE49-F238E27FC236}">
                <a16:creationId xmlns:a16="http://schemas.microsoft.com/office/drawing/2014/main" id="{773174DE-F287-41AC-9EF5-366F28603D0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52662" y="4129781"/>
            <a:ext cx="3345636" cy="245135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ác loại biển hiệu lệnh và ý nghĩa của từng loại">
            <a:extLst>
              <a:ext uri="{FF2B5EF4-FFF2-40B4-BE49-F238E27FC236}">
                <a16:creationId xmlns:a16="http://schemas.microsoft.com/office/drawing/2014/main" id="{0161A2A2-A2F7-4619-8571-5C170FEFB5D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98298" y="4316208"/>
            <a:ext cx="2961670" cy="241024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Biển báo Hướng đi phải theo các xe chỉ được rẽ phải">
            <a:extLst>
              <a:ext uri="{FF2B5EF4-FFF2-40B4-BE49-F238E27FC236}">
                <a16:creationId xmlns:a16="http://schemas.microsoft.com/office/drawing/2014/main" id="{B3A72A9A-CDD4-48C3-9DFA-998D4892D4F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295348" y="4625499"/>
            <a:ext cx="2896652" cy="191179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Biển Hiệu Lệnh 306 Tốc Độ Tối Thiểu Cho Phép | Biển Báo Hiệu Đường Bộ |  Bảng Báo Hiệu Giao Thông | Biển Chỉ Dẫn | Bảng Tên Đường">
            <a:extLst>
              <a:ext uri="{FF2B5EF4-FFF2-40B4-BE49-F238E27FC236}">
                <a16:creationId xmlns:a16="http://schemas.microsoft.com/office/drawing/2014/main" id="{33FF02D0-B473-4041-BEED-E63100215ED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924" y="4173629"/>
            <a:ext cx="2724363" cy="236366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Biển báo hướng đi phải theo các xe chỉ được đi thẳng">
            <a:extLst>
              <a:ext uri="{FF2B5EF4-FFF2-40B4-BE49-F238E27FC236}">
                <a16:creationId xmlns:a16="http://schemas.microsoft.com/office/drawing/2014/main" id="{86E8A30E-D74F-4B39-B6BE-03A04B9DFCD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83287" y="4129781"/>
            <a:ext cx="3345636" cy="245135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ác loại biển hiệu lệnh và ý nghĩa của từng loại">
            <a:extLst>
              <a:ext uri="{FF2B5EF4-FFF2-40B4-BE49-F238E27FC236}">
                <a16:creationId xmlns:a16="http://schemas.microsoft.com/office/drawing/2014/main" id="{68F4B949-6D64-490E-90A6-88B714CCB7D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28923" y="4316208"/>
            <a:ext cx="2961670" cy="241024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Biển báo Hướng đi phải theo các xe chỉ được rẽ phải">
            <a:extLst>
              <a:ext uri="{FF2B5EF4-FFF2-40B4-BE49-F238E27FC236}">
                <a16:creationId xmlns:a16="http://schemas.microsoft.com/office/drawing/2014/main" id="{7C40DDFC-0EFB-48F4-A6A3-7BE2F083E19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325973" y="4625499"/>
            <a:ext cx="2896652" cy="1911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5887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circle(in)">
                                      <p:cBhvr>
                                        <p:cTn id="26" dur="20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barn(inVertical)">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6" presetClass="entr" presetSubtype="16"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circle(in)">
                                      <p:cBhvr>
                                        <p:cTn id="49" dur="20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6B2923-F968-4F94-B3D8-C9E69E6D04E3}"/>
              </a:ext>
            </a:extLst>
          </p:cNvPr>
          <p:cNvSpPr txBox="1"/>
          <p:nvPr/>
        </p:nvSpPr>
        <p:spPr>
          <a:xfrm>
            <a:off x="1894114" y="0"/>
            <a:ext cx="9339943" cy="1077218"/>
          </a:xfrm>
          <a:prstGeom prst="rect">
            <a:avLst/>
          </a:prstGeom>
          <a:noFill/>
        </p:spPr>
        <p:txBody>
          <a:bodyPr wrap="square" rtlCol="0">
            <a:spAutoFit/>
          </a:bodyPr>
          <a:lstStyle/>
          <a:p>
            <a:pPr algn="ctr"/>
            <a:r>
              <a:rPr lang="en-US" sz="3200" b="1" dirty="0" err="1">
                <a:solidFill>
                  <a:srgbClr val="FF0000"/>
                </a:solidFill>
              </a:rPr>
              <a:t>Nhóm</a:t>
            </a:r>
            <a:r>
              <a:rPr lang="en-US" sz="3200" b="1" dirty="0">
                <a:solidFill>
                  <a:srgbClr val="FF0000"/>
                </a:solidFill>
              </a:rPr>
              <a:t> </a:t>
            </a:r>
            <a:r>
              <a:rPr lang="en-US" sz="3200" b="1" dirty="0" err="1">
                <a:solidFill>
                  <a:srgbClr val="FF0000"/>
                </a:solidFill>
              </a:rPr>
              <a:t>biển</a:t>
            </a:r>
            <a:r>
              <a:rPr lang="en-US" sz="3200" b="1" dirty="0">
                <a:solidFill>
                  <a:srgbClr val="FF0000"/>
                </a:solidFill>
              </a:rPr>
              <a:t> </a:t>
            </a:r>
            <a:r>
              <a:rPr lang="en-US" sz="3200" b="1" dirty="0" err="1">
                <a:solidFill>
                  <a:srgbClr val="FF0000"/>
                </a:solidFill>
              </a:rPr>
              <a:t>báo</a:t>
            </a:r>
            <a:r>
              <a:rPr lang="en-US" sz="3200" b="1" dirty="0">
                <a:solidFill>
                  <a:srgbClr val="FF0000"/>
                </a:solidFill>
              </a:rPr>
              <a:t> </a:t>
            </a:r>
            <a:r>
              <a:rPr lang="en-US" sz="3200" b="1" dirty="0" err="1">
                <a:solidFill>
                  <a:srgbClr val="FF0000"/>
                </a:solidFill>
              </a:rPr>
              <a:t>không</a:t>
            </a:r>
            <a:r>
              <a:rPr lang="en-US" sz="3200" b="1" dirty="0">
                <a:solidFill>
                  <a:srgbClr val="FF0000"/>
                </a:solidFill>
              </a:rPr>
              <a:t> </a:t>
            </a:r>
            <a:r>
              <a:rPr lang="en-US" sz="3200" b="1" dirty="0" err="1">
                <a:solidFill>
                  <a:srgbClr val="FF0000"/>
                </a:solidFill>
              </a:rPr>
              <a:t>phải</a:t>
            </a:r>
            <a:r>
              <a:rPr lang="en-US" sz="3200" b="1" dirty="0">
                <a:solidFill>
                  <a:srgbClr val="FF0000"/>
                </a:solidFill>
              </a:rPr>
              <a:t> </a:t>
            </a:r>
            <a:r>
              <a:rPr lang="en-US" sz="3200" b="1" dirty="0" err="1">
                <a:solidFill>
                  <a:srgbClr val="FF0000"/>
                </a:solidFill>
              </a:rPr>
              <a:t>hình</a:t>
            </a:r>
            <a:r>
              <a:rPr lang="en-US" sz="3200" b="1" dirty="0">
                <a:solidFill>
                  <a:srgbClr val="FF0000"/>
                </a:solidFill>
              </a:rPr>
              <a:t> </a:t>
            </a:r>
            <a:r>
              <a:rPr lang="en-US" sz="3200" b="1" dirty="0" err="1">
                <a:solidFill>
                  <a:srgbClr val="FF0000"/>
                </a:solidFill>
              </a:rPr>
              <a:t>tròn</a:t>
            </a:r>
            <a:r>
              <a:rPr lang="en-US" sz="3200" b="1" dirty="0">
                <a:solidFill>
                  <a:srgbClr val="FF0000"/>
                </a:solidFill>
              </a:rPr>
              <a:t> : </a:t>
            </a:r>
            <a:r>
              <a:rPr lang="en-US" sz="3200" b="1" dirty="0" err="1">
                <a:solidFill>
                  <a:srgbClr val="FF0000"/>
                </a:solidFill>
              </a:rPr>
              <a:t>biển</a:t>
            </a:r>
            <a:r>
              <a:rPr lang="en-US" sz="3200" b="1" dirty="0">
                <a:solidFill>
                  <a:srgbClr val="FF0000"/>
                </a:solidFill>
              </a:rPr>
              <a:t> </a:t>
            </a:r>
            <a:r>
              <a:rPr lang="en-US" sz="3200" b="1" dirty="0" err="1">
                <a:solidFill>
                  <a:srgbClr val="FF0000"/>
                </a:solidFill>
              </a:rPr>
              <a:t>báo</a:t>
            </a:r>
            <a:r>
              <a:rPr lang="en-US" sz="3200" b="1" dirty="0">
                <a:solidFill>
                  <a:srgbClr val="FF0000"/>
                </a:solidFill>
              </a:rPr>
              <a:t> </a:t>
            </a:r>
            <a:r>
              <a:rPr lang="en-US" sz="3200" b="1" dirty="0" err="1">
                <a:solidFill>
                  <a:srgbClr val="FF0000"/>
                </a:solidFill>
              </a:rPr>
              <a:t>nguy</a:t>
            </a:r>
            <a:r>
              <a:rPr lang="en-US" sz="3200" b="1" dirty="0">
                <a:solidFill>
                  <a:srgbClr val="FF0000"/>
                </a:solidFill>
              </a:rPr>
              <a:t> </a:t>
            </a:r>
            <a:r>
              <a:rPr lang="en-US" sz="3200" b="1" dirty="0" err="1">
                <a:solidFill>
                  <a:srgbClr val="FF0000"/>
                </a:solidFill>
              </a:rPr>
              <a:t>hiểm</a:t>
            </a:r>
            <a:r>
              <a:rPr lang="en-US" sz="3200" b="1" dirty="0">
                <a:solidFill>
                  <a:srgbClr val="FF0000"/>
                </a:solidFill>
              </a:rPr>
              <a:t> - </a:t>
            </a:r>
            <a:r>
              <a:rPr lang="en-US" sz="3200" b="1" dirty="0" err="1">
                <a:solidFill>
                  <a:srgbClr val="FF0000"/>
                </a:solidFill>
              </a:rPr>
              <a:t>biển</a:t>
            </a:r>
            <a:r>
              <a:rPr lang="en-US" sz="3200" b="1" dirty="0">
                <a:solidFill>
                  <a:srgbClr val="FF0000"/>
                </a:solidFill>
              </a:rPr>
              <a:t>  </a:t>
            </a:r>
            <a:r>
              <a:rPr lang="en-US" sz="3200" b="1" dirty="0" err="1">
                <a:solidFill>
                  <a:srgbClr val="FF0000"/>
                </a:solidFill>
              </a:rPr>
              <a:t>báo</a:t>
            </a:r>
            <a:r>
              <a:rPr lang="en-US" sz="3200" b="1" dirty="0">
                <a:solidFill>
                  <a:srgbClr val="FF0000"/>
                </a:solidFill>
              </a:rPr>
              <a:t> </a:t>
            </a:r>
            <a:r>
              <a:rPr lang="en-US" sz="3200" b="1" dirty="0" err="1">
                <a:solidFill>
                  <a:srgbClr val="FF0000"/>
                </a:solidFill>
              </a:rPr>
              <a:t>chỉ</a:t>
            </a:r>
            <a:r>
              <a:rPr lang="en-US" sz="3200" b="1" dirty="0">
                <a:solidFill>
                  <a:srgbClr val="FF0000"/>
                </a:solidFill>
              </a:rPr>
              <a:t> </a:t>
            </a:r>
            <a:r>
              <a:rPr lang="en-US" sz="3200" b="1" dirty="0" err="1">
                <a:solidFill>
                  <a:srgbClr val="FF0000"/>
                </a:solidFill>
              </a:rPr>
              <a:t>dẫn</a:t>
            </a:r>
            <a:r>
              <a:rPr lang="en-US" sz="3200" b="1" dirty="0">
                <a:solidFill>
                  <a:srgbClr val="FF0000"/>
                </a:solidFill>
              </a:rPr>
              <a:t> </a:t>
            </a:r>
          </a:p>
        </p:txBody>
      </p:sp>
      <p:pic>
        <p:nvPicPr>
          <p:cNvPr id="3" name="Picture 2" descr="Biển Chỉ Dẫn 407a Đường Một Chiều | Biển Báo Hiệu Đường Bộ | Bảng Báo Hiệu  Giao Thông | Biển Chỉ Dẫn | Bảng Tên Đường">
            <a:extLst>
              <a:ext uri="{FF2B5EF4-FFF2-40B4-BE49-F238E27FC236}">
                <a16:creationId xmlns:a16="http://schemas.microsoft.com/office/drawing/2014/main" id="{147CBBF3-0088-409F-A70F-9431982EA9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376058"/>
            <a:ext cx="2761485" cy="248002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Biển báo chỗ quay xe">
            <a:extLst>
              <a:ext uri="{FF2B5EF4-FFF2-40B4-BE49-F238E27FC236}">
                <a16:creationId xmlns:a16="http://schemas.microsoft.com/office/drawing/2014/main" id="{40A2D667-1071-4BCF-A241-5C7F50EFD3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5818" y="4376058"/>
            <a:ext cx="2596242" cy="254681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Biển báo làn đường dành riêng cho môtô">
            <a:extLst>
              <a:ext uri="{FF2B5EF4-FFF2-40B4-BE49-F238E27FC236}">
                <a16:creationId xmlns:a16="http://schemas.microsoft.com/office/drawing/2014/main" id="{BEE3D3CF-8A75-4288-965D-DF7CE3A406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6394" y="4376059"/>
            <a:ext cx="2852057" cy="248002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Biển Chỉ Dẫn 403a Đường Dành Cho Ôtô | Biển Báo Hiệu Đường Bộ | Bảng Báo  Hiệu Giao Thông | Biển Chỉ Dẫn | Bảng Tên Đường">
            <a:extLst>
              <a:ext uri="{FF2B5EF4-FFF2-40B4-BE49-F238E27FC236}">
                <a16:creationId xmlns:a16="http://schemas.microsoft.com/office/drawing/2014/main" id="{4FE83385-E8CC-497A-9DA7-51388045D19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98451" y="4376057"/>
            <a:ext cx="3048907" cy="248002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ển báo giao nhau có tín hiệu đèn W.209">
            <a:extLst>
              <a:ext uri="{FF2B5EF4-FFF2-40B4-BE49-F238E27FC236}">
                <a16:creationId xmlns:a16="http://schemas.microsoft.com/office/drawing/2014/main" id="{CC37A468-C8E4-46DD-9C8E-E5EE18054E7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1555384"/>
            <a:ext cx="3005818" cy="24800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ình ảnh Cảnh Báo Dấu Hiệu Cảnh Báo Người đi Bộ Biển Cảnh Báo Màu Vàng Biển  Cảnh Báo Ba Chiều Biển Cảnh Báo Hoạt Hình, Biển Cảnh Báo đẹp, Biển Cảnh">
            <a:extLst>
              <a:ext uri="{FF2B5EF4-FFF2-40B4-BE49-F238E27FC236}">
                <a16:creationId xmlns:a16="http://schemas.microsoft.com/office/drawing/2014/main" id="{D63CC2EB-E6C3-40C9-94FA-768C84690F8F}"/>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05818" y="1864668"/>
            <a:ext cx="2464253" cy="229911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TVGT: Trọn bộ các biển cảnh báo nguy hiểm">
            <a:extLst>
              <a:ext uri="{FF2B5EF4-FFF2-40B4-BE49-F238E27FC236}">
                <a16:creationId xmlns:a16="http://schemas.microsoft.com/office/drawing/2014/main" id="{FC2E5ABB-E7B9-43A4-ADBC-A0C807A8E7F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46394" y="1580344"/>
            <a:ext cx="2629495" cy="229911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Biển báo hiệu giao thông báo nguy hiểm W.205d đường giao nhau">
            <a:extLst>
              <a:ext uri="{FF2B5EF4-FFF2-40B4-BE49-F238E27FC236}">
                <a16:creationId xmlns:a16="http://schemas.microsoft.com/office/drawing/2014/main" id="{6B5179CC-45B4-4825-8768-E3A05441065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15191" y="1555384"/>
            <a:ext cx="2632167" cy="22991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3752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ircle(in)">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Border template with kids on bus Royalty Free Vector Image">
            <a:extLst>
              <a:ext uri="{FF2B5EF4-FFF2-40B4-BE49-F238E27FC236}">
                <a16:creationId xmlns:a16="http://schemas.microsoft.com/office/drawing/2014/main" id="{4F999510-71DE-4012-86D1-9D8BF25F23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 y="0"/>
            <a:ext cx="120776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4E7E6942-21E1-485C-BC77-1B5BB6BED975}"/>
              </a:ext>
            </a:extLst>
          </p:cNvPr>
          <p:cNvSpPr txBox="1"/>
          <p:nvPr/>
        </p:nvSpPr>
        <p:spPr>
          <a:xfrm>
            <a:off x="1783894" y="542248"/>
            <a:ext cx="8379280" cy="2308324"/>
          </a:xfrm>
          <a:prstGeom prst="rect">
            <a:avLst/>
          </a:prstGeom>
          <a:noFill/>
        </p:spPr>
        <p:txBody>
          <a:bodyPr wrap="square">
            <a:spAutoFit/>
          </a:bodyPr>
          <a:lstStyle/>
          <a:p>
            <a:r>
              <a:rPr lang="it-IT" sz="4800" b="1" dirty="0">
                <a:solidFill>
                  <a:schemeClr val="accent1">
                    <a:lumMod val="75000"/>
                  </a:schemeClr>
                </a:solidFill>
                <a:effectLst/>
                <a:latin typeface="Times New Roman" panose="02020603050405020304" pitchFamily="18" charset="0"/>
                <a:ea typeface="Calibri" panose="020F0502020204030204" pitchFamily="34" charset="0"/>
              </a:rPr>
              <a:t>Phân loại theo nền: Nhóm biển báo có Nền xanh - Nhóm biển báo có nền vàng</a:t>
            </a:r>
            <a:endParaRPr lang="en-US" sz="4800" b="1" dirty="0">
              <a:solidFill>
                <a:schemeClr val="accent1">
                  <a:lumMod val="75000"/>
                </a:schemeClr>
              </a:solidFill>
            </a:endParaRPr>
          </a:p>
        </p:txBody>
      </p:sp>
    </p:spTree>
    <p:extLst>
      <p:ext uri="{BB962C8B-B14F-4D97-AF65-F5344CB8AC3E}">
        <p14:creationId xmlns:p14="http://schemas.microsoft.com/office/powerpoint/2010/main" val="2039054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04FA168-382C-4D2C-BDA6-6839ABF21066}"/>
              </a:ext>
            </a:extLst>
          </p:cNvPr>
          <p:cNvSpPr txBox="1"/>
          <p:nvPr/>
        </p:nvSpPr>
        <p:spPr>
          <a:xfrm>
            <a:off x="195943" y="0"/>
            <a:ext cx="12311743" cy="646331"/>
          </a:xfrm>
          <a:prstGeom prst="rect">
            <a:avLst/>
          </a:prstGeom>
          <a:noFill/>
        </p:spPr>
        <p:txBody>
          <a:bodyPr wrap="square" rtlCol="0">
            <a:spAutoFit/>
          </a:bodyPr>
          <a:lstStyle/>
          <a:p>
            <a:r>
              <a:rPr lang="en-US" sz="3600" b="1" dirty="0" err="1">
                <a:solidFill>
                  <a:srgbClr val="FF0000"/>
                </a:solidFill>
              </a:rPr>
              <a:t>Nhóm</a:t>
            </a:r>
            <a:r>
              <a:rPr lang="en-US" sz="3600" b="1" dirty="0">
                <a:solidFill>
                  <a:srgbClr val="FF0000"/>
                </a:solidFill>
              </a:rPr>
              <a:t> </a:t>
            </a:r>
            <a:r>
              <a:rPr lang="en-US" sz="3600" b="1" dirty="0" err="1">
                <a:solidFill>
                  <a:srgbClr val="FF0000"/>
                </a:solidFill>
              </a:rPr>
              <a:t>biển</a:t>
            </a:r>
            <a:r>
              <a:rPr lang="en-US" sz="3600" b="1" dirty="0">
                <a:solidFill>
                  <a:srgbClr val="FF0000"/>
                </a:solidFill>
              </a:rPr>
              <a:t> </a:t>
            </a:r>
            <a:r>
              <a:rPr lang="en-US" sz="3600" b="1" dirty="0" err="1">
                <a:solidFill>
                  <a:srgbClr val="FF0000"/>
                </a:solidFill>
              </a:rPr>
              <a:t>báo</a:t>
            </a:r>
            <a:r>
              <a:rPr lang="en-US" sz="3600" b="1" dirty="0">
                <a:solidFill>
                  <a:srgbClr val="FF0000"/>
                </a:solidFill>
              </a:rPr>
              <a:t> </a:t>
            </a:r>
            <a:r>
              <a:rPr lang="en-US" sz="3600" b="1" dirty="0" err="1">
                <a:solidFill>
                  <a:srgbClr val="FF0000"/>
                </a:solidFill>
              </a:rPr>
              <a:t>có</a:t>
            </a:r>
            <a:r>
              <a:rPr lang="en-US" sz="3600" b="1" dirty="0">
                <a:solidFill>
                  <a:srgbClr val="FF0000"/>
                </a:solidFill>
              </a:rPr>
              <a:t> </a:t>
            </a:r>
            <a:r>
              <a:rPr lang="en-US" sz="3600" b="1" dirty="0" err="1">
                <a:solidFill>
                  <a:srgbClr val="FF0000"/>
                </a:solidFill>
              </a:rPr>
              <a:t>nền</a:t>
            </a:r>
            <a:r>
              <a:rPr lang="en-US" sz="3600" b="1" dirty="0">
                <a:solidFill>
                  <a:srgbClr val="FF0000"/>
                </a:solidFill>
              </a:rPr>
              <a:t> </a:t>
            </a:r>
            <a:r>
              <a:rPr lang="en-US" sz="3600" b="1" dirty="0" err="1">
                <a:solidFill>
                  <a:srgbClr val="FF0000"/>
                </a:solidFill>
              </a:rPr>
              <a:t>xanh</a:t>
            </a:r>
            <a:r>
              <a:rPr lang="en-US" sz="3600" b="1" dirty="0">
                <a:solidFill>
                  <a:srgbClr val="FF0000"/>
                </a:solidFill>
              </a:rPr>
              <a:t>: </a:t>
            </a:r>
            <a:r>
              <a:rPr lang="en-US" sz="3600" b="1" dirty="0" err="1">
                <a:solidFill>
                  <a:srgbClr val="FF0000"/>
                </a:solidFill>
              </a:rPr>
              <a:t>biển</a:t>
            </a:r>
            <a:r>
              <a:rPr lang="en-US" sz="3600" b="1" dirty="0">
                <a:solidFill>
                  <a:srgbClr val="FF0000"/>
                </a:solidFill>
              </a:rPr>
              <a:t> </a:t>
            </a:r>
            <a:r>
              <a:rPr lang="en-US" sz="3600" b="1" dirty="0" err="1">
                <a:solidFill>
                  <a:srgbClr val="FF0000"/>
                </a:solidFill>
              </a:rPr>
              <a:t>báo</a:t>
            </a:r>
            <a:r>
              <a:rPr lang="en-US" sz="3600" b="1" dirty="0">
                <a:solidFill>
                  <a:srgbClr val="FF0000"/>
                </a:solidFill>
              </a:rPr>
              <a:t> </a:t>
            </a:r>
            <a:r>
              <a:rPr lang="en-US" sz="3600" b="1" dirty="0" err="1">
                <a:solidFill>
                  <a:srgbClr val="FF0000"/>
                </a:solidFill>
              </a:rPr>
              <a:t>hiệu</a:t>
            </a:r>
            <a:r>
              <a:rPr lang="en-US" sz="3600" b="1" dirty="0">
                <a:solidFill>
                  <a:srgbClr val="FF0000"/>
                </a:solidFill>
              </a:rPr>
              <a:t> </a:t>
            </a:r>
            <a:r>
              <a:rPr lang="en-US" sz="3600" b="1" dirty="0" err="1">
                <a:solidFill>
                  <a:srgbClr val="FF0000"/>
                </a:solidFill>
              </a:rPr>
              <a:t>lệnh</a:t>
            </a:r>
            <a:r>
              <a:rPr lang="en-US" sz="3600" b="1" dirty="0">
                <a:solidFill>
                  <a:srgbClr val="FF0000"/>
                </a:solidFill>
              </a:rPr>
              <a:t> - </a:t>
            </a:r>
            <a:r>
              <a:rPr lang="en-US" sz="3600" b="1" dirty="0" err="1">
                <a:solidFill>
                  <a:srgbClr val="FF0000"/>
                </a:solidFill>
              </a:rPr>
              <a:t>biển</a:t>
            </a:r>
            <a:r>
              <a:rPr lang="en-US" sz="3600" b="1" dirty="0">
                <a:solidFill>
                  <a:srgbClr val="FF0000"/>
                </a:solidFill>
              </a:rPr>
              <a:t> </a:t>
            </a:r>
            <a:r>
              <a:rPr lang="en-US" sz="3600" b="1" dirty="0" err="1">
                <a:solidFill>
                  <a:srgbClr val="FF0000"/>
                </a:solidFill>
              </a:rPr>
              <a:t>chỉ</a:t>
            </a:r>
            <a:r>
              <a:rPr lang="en-US" sz="3600" b="1" dirty="0">
                <a:solidFill>
                  <a:srgbClr val="FF0000"/>
                </a:solidFill>
              </a:rPr>
              <a:t> </a:t>
            </a:r>
            <a:r>
              <a:rPr lang="en-US" sz="3600" b="1" dirty="0" err="1">
                <a:solidFill>
                  <a:srgbClr val="FF0000"/>
                </a:solidFill>
              </a:rPr>
              <a:t>dẫn</a:t>
            </a:r>
            <a:r>
              <a:rPr lang="en-US" sz="3600" b="1" dirty="0">
                <a:solidFill>
                  <a:srgbClr val="FF0000"/>
                </a:solidFill>
              </a:rPr>
              <a:t> </a:t>
            </a:r>
          </a:p>
        </p:txBody>
      </p:sp>
      <p:pic>
        <p:nvPicPr>
          <p:cNvPr id="3" name="Picture 2" descr="Biển Hiệu Lệnh 306 Tốc Độ Tối Thiểu Cho Phép | Biển Báo Hiệu Đường Bộ |  Bảng Báo Hiệu Giao Thông | Biển Chỉ Dẫn | Bảng Tên Đường">
            <a:extLst>
              <a:ext uri="{FF2B5EF4-FFF2-40B4-BE49-F238E27FC236}">
                <a16:creationId xmlns:a16="http://schemas.microsoft.com/office/drawing/2014/main" id="{52C0086E-6ECA-4702-AD70-8D59E08978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924" y="4173629"/>
            <a:ext cx="2724363" cy="236366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Biển báo hướng đi phải theo các xe chỉ được đi thẳng">
            <a:extLst>
              <a:ext uri="{FF2B5EF4-FFF2-40B4-BE49-F238E27FC236}">
                <a16:creationId xmlns:a16="http://schemas.microsoft.com/office/drawing/2014/main" id="{3675BD09-BAFB-4FD4-8B00-7EFA574DBD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3287" y="4129781"/>
            <a:ext cx="3345636" cy="245135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ác loại biển hiệu lệnh và ý nghĩa của từng loại">
            <a:extLst>
              <a:ext uri="{FF2B5EF4-FFF2-40B4-BE49-F238E27FC236}">
                <a16:creationId xmlns:a16="http://schemas.microsoft.com/office/drawing/2014/main" id="{86EA156B-CD92-43C4-B81D-486FF69534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923" y="4316208"/>
            <a:ext cx="2961670" cy="241024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Biển báo Hướng đi phải theo các xe chỉ được rẽ phải">
            <a:extLst>
              <a:ext uri="{FF2B5EF4-FFF2-40B4-BE49-F238E27FC236}">
                <a16:creationId xmlns:a16="http://schemas.microsoft.com/office/drawing/2014/main" id="{9B5B49DC-2FF4-4127-9242-B7FB1A52F84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25973" y="4625499"/>
            <a:ext cx="2896652" cy="191179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Biển Chỉ Dẫn 407a Đường Một Chiều | Biển Báo Hiệu Đường Bộ | Bảng Báo Hiệu  Giao Thông | Biển Chỉ Dẫn | Bảng Tên Đường">
            <a:extLst>
              <a:ext uri="{FF2B5EF4-FFF2-40B4-BE49-F238E27FC236}">
                <a16:creationId xmlns:a16="http://schemas.microsoft.com/office/drawing/2014/main" id="{6BC69F34-4045-4CDC-866A-BBDC0CB5ECA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4642" y="1268382"/>
            <a:ext cx="2761485" cy="24800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Biển báo chỗ quay xe">
            <a:extLst>
              <a:ext uri="{FF2B5EF4-FFF2-40B4-BE49-F238E27FC236}">
                <a16:creationId xmlns:a16="http://schemas.microsoft.com/office/drawing/2014/main" id="{E2BD5F80-EEF7-4677-8644-A4714EDB415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50460" y="1268382"/>
            <a:ext cx="2596242" cy="254681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Biển báo làn đường dành riêng cho môtô">
            <a:extLst>
              <a:ext uri="{FF2B5EF4-FFF2-40B4-BE49-F238E27FC236}">
                <a16:creationId xmlns:a16="http://schemas.microsoft.com/office/drawing/2014/main" id="{6B05E0CE-1FDC-44C9-8239-979347DC72B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91036" y="1268383"/>
            <a:ext cx="2852057" cy="248002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Biển Chỉ Dẫn 403a Đường Dành Cho Ôtô | Biển Báo Hiệu Đường Bộ | Bảng Báo  Hiệu Giao Thông | Biển Chỉ Dẫn | Bảng Tên Đường">
            <a:extLst>
              <a:ext uri="{FF2B5EF4-FFF2-40B4-BE49-F238E27FC236}">
                <a16:creationId xmlns:a16="http://schemas.microsoft.com/office/drawing/2014/main" id="{ACD5BB2F-59EE-4167-A5FD-1C93E078518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43093" y="1268381"/>
            <a:ext cx="3048907" cy="248002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Biển Chỉ Dẫn 407a Đường Một Chiều | Biển Báo Hiệu Đường Bộ | Bảng Báo Hiệu  Giao Thông | Biển Chỉ Dẫn | Bảng Tên Đường">
            <a:extLst>
              <a:ext uri="{FF2B5EF4-FFF2-40B4-BE49-F238E27FC236}">
                <a16:creationId xmlns:a16="http://schemas.microsoft.com/office/drawing/2014/main" id="{4D466075-817C-47D6-9168-B92221B8DC4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142" y="1268381"/>
            <a:ext cx="2761485" cy="248002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Biển báo chỗ quay xe">
            <a:extLst>
              <a:ext uri="{FF2B5EF4-FFF2-40B4-BE49-F238E27FC236}">
                <a16:creationId xmlns:a16="http://schemas.microsoft.com/office/drawing/2014/main" id="{44C91D41-6D2B-4E97-B769-40191141D4B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97960" y="1268381"/>
            <a:ext cx="2596242" cy="254681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Biển báo làn đường dành riêng cho môtô">
            <a:extLst>
              <a:ext uri="{FF2B5EF4-FFF2-40B4-BE49-F238E27FC236}">
                <a16:creationId xmlns:a16="http://schemas.microsoft.com/office/drawing/2014/main" id="{84F33D21-3383-4D05-8427-B7068172F44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38536" y="1268382"/>
            <a:ext cx="2852057" cy="2480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2761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par>
                                <p:cTn id="13" presetID="16" presetClass="entr" presetSubtype="21"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par>
                                <p:cTn id="16" presetID="16" presetClass="entr" presetSubtype="21"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inVertical)">
                                      <p:cBhvr>
                                        <p:cTn id="18" dur="500"/>
                                        <p:tgtEl>
                                          <p:spTgt spid="13"/>
                                        </p:tgtEl>
                                      </p:cBhvr>
                                    </p:animEffect>
                                  </p:childTnLst>
                                </p:cTn>
                              </p:par>
                              <p:par>
                                <p:cTn id="19" presetID="16" presetClass="entr" presetSubtype="21"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par>
                                <p:cTn id="30" presetID="22" presetClass="entr" presetSubtype="4"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A49D598-3AC9-4C3D-B2FC-7F2FF1F62651}"/>
              </a:ext>
            </a:extLst>
          </p:cNvPr>
          <p:cNvSpPr txBox="1"/>
          <p:nvPr/>
        </p:nvSpPr>
        <p:spPr>
          <a:xfrm>
            <a:off x="2906484" y="0"/>
            <a:ext cx="7037615" cy="646331"/>
          </a:xfrm>
          <a:prstGeom prst="rect">
            <a:avLst/>
          </a:prstGeom>
          <a:noFill/>
        </p:spPr>
        <p:txBody>
          <a:bodyPr wrap="square" rtlCol="0">
            <a:spAutoFit/>
          </a:bodyPr>
          <a:lstStyle/>
          <a:p>
            <a:r>
              <a:rPr lang="en-US" sz="3600" b="1" dirty="0" err="1">
                <a:solidFill>
                  <a:srgbClr val="FF0000"/>
                </a:solidFill>
              </a:rPr>
              <a:t>Nhóm</a:t>
            </a:r>
            <a:r>
              <a:rPr lang="en-US" sz="3600" b="1" dirty="0">
                <a:solidFill>
                  <a:srgbClr val="FF0000"/>
                </a:solidFill>
              </a:rPr>
              <a:t> </a:t>
            </a:r>
            <a:r>
              <a:rPr lang="en-US" sz="3600" b="1" dirty="0" err="1">
                <a:solidFill>
                  <a:srgbClr val="FF0000"/>
                </a:solidFill>
              </a:rPr>
              <a:t>biển</a:t>
            </a:r>
            <a:r>
              <a:rPr lang="en-US" sz="3600" b="1" dirty="0">
                <a:solidFill>
                  <a:srgbClr val="FF0000"/>
                </a:solidFill>
              </a:rPr>
              <a:t> </a:t>
            </a:r>
            <a:r>
              <a:rPr lang="en-US" sz="3600" b="1" dirty="0" err="1">
                <a:solidFill>
                  <a:srgbClr val="FF0000"/>
                </a:solidFill>
              </a:rPr>
              <a:t>báo</a:t>
            </a:r>
            <a:r>
              <a:rPr lang="en-US" sz="3600" b="1" dirty="0">
                <a:solidFill>
                  <a:srgbClr val="FF0000"/>
                </a:solidFill>
              </a:rPr>
              <a:t> </a:t>
            </a:r>
            <a:r>
              <a:rPr lang="en-US" sz="3600" b="1" dirty="0" err="1">
                <a:solidFill>
                  <a:srgbClr val="FF0000"/>
                </a:solidFill>
              </a:rPr>
              <a:t>có</a:t>
            </a:r>
            <a:r>
              <a:rPr lang="en-US" sz="3600" b="1" dirty="0">
                <a:solidFill>
                  <a:srgbClr val="FF0000"/>
                </a:solidFill>
              </a:rPr>
              <a:t> </a:t>
            </a:r>
            <a:r>
              <a:rPr lang="en-US" sz="3600" b="1" dirty="0" err="1">
                <a:solidFill>
                  <a:srgbClr val="FF0000"/>
                </a:solidFill>
              </a:rPr>
              <a:t>nền</a:t>
            </a:r>
            <a:r>
              <a:rPr lang="en-US" sz="3600" b="1" dirty="0">
                <a:solidFill>
                  <a:srgbClr val="FF0000"/>
                </a:solidFill>
              </a:rPr>
              <a:t> </a:t>
            </a:r>
            <a:r>
              <a:rPr lang="en-US" sz="3600" b="1" dirty="0" err="1">
                <a:solidFill>
                  <a:srgbClr val="FF0000"/>
                </a:solidFill>
              </a:rPr>
              <a:t>vàng</a:t>
            </a:r>
            <a:r>
              <a:rPr lang="en-US" sz="3600" b="1" dirty="0">
                <a:solidFill>
                  <a:srgbClr val="FF0000"/>
                </a:solidFill>
              </a:rPr>
              <a:t> </a:t>
            </a:r>
          </a:p>
        </p:txBody>
      </p:sp>
      <p:pic>
        <p:nvPicPr>
          <p:cNvPr id="3" name="Picture 4" descr="Biển báo giao nhau có tín hiệu đèn W.209">
            <a:extLst>
              <a:ext uri="{FF2B5EF4-FFF2-40B4-BE49-F238E27FC236}">
                <a16:creationId xmlns:a16="http://schemas.microsoft.com/office/drawing/2014/main" id="{AB437E78-20C4-4C98-90CA-38F64DE726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528" y="2028912"/>
            <a:ext cx="3427952" cy="248002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ình ảnh Cảnh Báo Dấu Hiệu Cảnh Báo Người đi Bộ Biển Cảnh Báo Màu Vàng Biển  Cảnh Báo Ba Chiều Biển Cảnh Báo Hoạt Hình, Biển Cảnh Báo đẹp, Biển Cảnh">
            <a:extLst>
              <a:ext uri="{FF2B5EF4-FFF2-40B4-BE49-F238E27FC236}">
                <a16:creationId xmlns:a16="http://schemas.microsoft.com/office/drawing/2014/main" id="{25A9286E-E68C-4C1D-B88A-E36078F8D85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37990" y="1839130"/>
            <a:ext cx="3458010" cy="344023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TVGT: Trọn bộ các biển cảnh báo nguy hiểm">
            <a:extLst>
              <a:ext uri="{FF2B5EF4-FFF2-40B4-BE49-F238E27FC236}">
                <a16:creationId xmlns:a16="http://schemas.microsoft.com/office/drawing/2014/main" id="{D98A7B36-5BD4-445A-97CC-7F4A1E0D1FB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2053872"/>
            <a:ext cx="2629495" cy="229911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Biển báo hiệu giao thông báo nguy hiểm W.205d đường giao nhau">
            <a:extLst>
              <a:ext uri="{FF2B5EF4-FFF2-40B4-BE49-F238E27FC236}">
                <a16:creationId xmlns:a16="http://schemas.microsoft.com/office/drawing/2014/main" id="{E5D64D98-991C-4EBC-9340-A611F05892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64797" y="2028912"/>
            <a:ext cx="2632167" cy="22991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5135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heel(1)">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Border Template Kids Bus Stock Illustrations – 65 Border Template Kids Bus  Stock Illustrations, Vectors &amp;amp; Clipart - Dreamstime">
            <a:extLst>
              <a:ext uri="{FF2B5EF4-FFF2-40B4-BE49-F238E27FC236}">
                <a16:creationId xmlns:a16="http://schemas.microsoft.com/office/drawing/2014/main" id="{DBA1EE2A-67BE-4B64-82C6-5F7C780915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409714" cy="685799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4C11D88-062E-4F5F-80C2-BC5A1902247B}"/>
              </a:ext>
            </a:extLst>
          </p:cNvPr>
          <p:cNvSpPr txBox="1"/>
          <p:nvPr/>
        </p:nvSpPr>
        <p:spPr>
          <a:xfrm>
            <a:off x="2179865" y="898072"/>
            <a:ext cx="8441870" cy="3046988"/>
          </a:xfrm>
          <a:prstGeom prst="rect">
            <a:avLst/>
          </a:prstGeom>
          <a:noFill/>
        </p:spPr>
        <p:txBody>
          <a:bodyPr wrap="square">
            <a:spAutoFit/>
          </a:bodyPr>
          <a:lstStyle/>
          <a:p>
            <a:r>
              <a:rPr lang="it-IT" sz="4800" b="1" dirty="0">
                <a:solidFill>
                  <a:schemeClr val="accent5">
                    <a:lumMod val="75000"/>
                  </a:schemeClr>
                </a:solidFill>
                <a:effectLst/>
                <a:latin typeface="Times New Roman" panose="02020603050405020304" pitchFamily="18" charset="0"/>
                <a:ea typeface="Calibri" panose="020F0502020204030204" pitchFamily="34" charset="0"/>
              </a:rPr>
              <a:t>Phân loại theo ý nghĩa: Nhóm biển báo cấm - nhóm biển báo nguy hiểm - nhóm biển báo chỉ dẫn - nhóm biểm báo hiệu lệnh</a:t>
            </a:r>
            <a:endParaRPr lang="en-US" sz="4800" b="1" dirty="0">
              <a:solidFill>
                <a:schemeClr val="accent5">
                  <a:lumMod val="75000"/>
                </a:schemeClr>
              </a:solidFill>
            </a:endParaRPr>
          </a:p>
        </p:txBody>
      </p:sp>
    </p:spTree>
    <p:extLst>
      <p:ext uri="{BB962C8B-B14F-4D97-AF65-F5344CB8AC3E}">
        <p14:creationId xmlns:p14="http://schemas.microsoft.com/office/powerpoint/2010/main" val="673366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wheel(1)">
                                      <p:cBhvr>
                                        <p:cTn id="7" dur="20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artoon Traffic Light Car Border, Car Frame, Cartoon Border, Frame PNG  Transparent Clipart Image and PSD File for Free Download">
            <a:extLst>
              <a:ext uri="{FF2B5EF4-FFF2-40B4-BE49-F238E27FC236}">
                <a16:creationId xmlns:a16="http://schemas.microsoft.com/office/drawing/2014/main" id="{2DE4E752-C9DD-4482-8DB4-177AAB3C3F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431"/>
            <a:ext cx="12192000" cy="692631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41290FE1-218E-4ACD-A8ED-018112DBA142}"/>
              </a:ext>
            </a:extLst>
          </p:cNvPr>
          <p:cNvSpPr txBox="1"/>
          <p:nvPr/>
        </p:nvSpPr>
        <p:spPr>
          <a:xfrm>
            <a:off x="3028336" y="2283231"/>
            <a:ext cx="6135328" cy="2123658"/>
          </a:xfrm>
          <a:prstGeom prst="rect">
            <a:avLst/>
          </a:prstGeom>
          <a:noFill/>
        </p:spPr>
        <p:txBody>
          <a:bodyPr wrap="square">
            <a:spAutoFit/>
          </a:bodyPr>
          <a:lstStyle/>
          <a:p>
            <a:r>
              <a:rPr lang="it-IT" sz="4400" b="1" dirty="0">
                <a:solidFill>
                  <a:srgbClr val="00B050"/>
                </a:solidFill>
                <a:effectLst/>
                <a:latin typeface="Times New Roman" panose="02020603050405020304" pitchFamily="18" charset="0"/>
                <a:ea typeface="Calibri" panose="020F0502020204030204" pitchFamily="34" charset="0"/>
              </a:rPr>
              <a:t>Xem video ngã tư đường phố có các loại biển báo giao thông</a:t>
            </a:r>
            <a:endParaRPr lang="en-US" sz="4400" b="1" dirty="0">
              <a:solidFill>
                <a:srgbClr val="00B050"/>
              </a:solidFill>
            </a:endParaRPr>
          </a:p>
        </p:txBody>
      </p:sp>
    </p:spTree>
    <p:extLst>
      <p:ext uri="{BB962C8B-B14F-4D97-AF65-F5344CB8AC3E}">
        <p14:creationId xmlns:p14="http://schemas.microsoft.com/office/powerpoint/2010/main" val="423351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BE1838D-AC82-49E6-AA2B-F8BF5BD170B0}"/>
              </a:ext>
            </a:extLst>
          </p:cNvPr>
          <p:cNvSpPr txBox="1"/>
          <p:nvPr/>
        </p:nvSpPr>
        <p:spPr>
          <a:xfrm>
            <a:off x="4114799" y="17855"/>
            <a:ext cx="5257800" cy="584775"/>
          </a:xfrm>
          <a:prstGeom prst="rect">
            <a:avLst/>
          </a:prstGeom>
          <a:noFill/>
        </p:spPr>
        <p:txBody>
          <a:bodyPr wrap="square" rtlCol="0">
            <a:spAutoFit/>
          </a:bodyPr>
          <a:lstStyle/>
          <a:p>
            <a:r>
              <a:rPr lang="en-US" sz="3200" b="1" dirty="0" err="1">
                <a:solidFill>
                  <a:srgbClr val="FF0000"/>
                </a:solidFill>
              </a:rPr>
              <a:t>Nhóm</a:t>
            </a:r>
            <a:r>
              <a:rPr lang="en-US" sz="3200" b="1" dirty="0">
                <a:solidFill>
                  <a:srgbClr val="FF0000"/>
                </a:solidFill>
              </a:rPr>
              <a:t> </a:t>
            </a:r>
            <a:r>
              <a:rPr lang="en-US" sz="3200" b="1" dirty="0" err="1">
                <a:solidFill>
                  <a:srgbClr val="FF0000"/>
                </a:solidFill>
              </a:rPr>
              <a:t>biển</a:t>
            </a:r>
            <a:r>
              <a:rPr lang="en-US" sz="3200" b="1" dirty="0">
                <a:solidFill>
                  <a:srgbClr val="FF0000"/>
                </a:solidFill>
              </a:rPr>
              <a:t>  </a:t>
            </a:r>
            <a:r>
              <a:rPr lang="en-US" sz="3200" b="1" dirty="0" err="1">
                <a:solidFill>
                  <a:srgbClr val="FF0000"/>
                </a:solidFill>
              </a:rPr>
              <a:t>báo</a:t>
            </a:r>
            <a:r>
              <a:rPr lang="en-US" sz="3200" b="1" dirty="0">
                <a:solidFill>
                  <a:srgbClr val="FF0000"/>
                </a:solidFill>
              </a:rPr>
              <a:t> </a:t>
            </a:r>
            <a:r>
              <a:rPr lang="en-US" sz="3200" b="1" dirty="0" err="1">
                <a:solidFill>
                  <a:srgbClr val="FF0000"/>
                </a:solidFill>
              </a:rPr>
              <a:t>cấm</a:t>
            </a:r>
            <a:r>
              <a:rPr lang="en-US" sz="3200" b="1" dirty="0">
                <a:solidFill>
                  <a:srgbClr val="FF0000"/>
                </a:solidFill>
              </a:rPr>
              <a:t> </a:t>
            </a:r>
          </a:p>
        </p:txBody>
      </p:sp>
      <p:pic>
        <p:nvPicPr>
          <p:cNvPr id="3" name="Picture 6" descr="Biển báo cấm rẽ trái">
            <a:extLst>
              <a:ext uri="{FF2B5EF4-FFF2-40B4-BE49-F238E27FC236}">
                <a16:creationId xmlns:a16="http://schemas.microsoft.com/office/drawing/2014/main" id="{210A5EB9-67CA-4B4C-8915-1B4C16001D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937331"/>
            <a:ext cx="2828004" cy="262828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Biển Báo Hiệu Cấm Rẽ Phải">
            <a:extLst>
              <a:ext uri="{FF2B5EF4-FFF2-40B4-BE49-F238E27FC236}">
                <a16:creationId xmlns:a16="http://schemas.microsoft.com/office/drawing/2014/main" id="{B24C52BD-CF61-4166-ACE1-66DB75A04D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304" y="1968945"/>
            <a:ext cx="2363660" cy="236366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2" descr="Biển cấm đi ngược chiều - Thiết Bị An Toàn Giao Thông">
            <a:extLst>
              <a:ext uri="{FF2B5EF4-FFF2-40B4-BE49-F238E27FC236}">
                <a16:creationId xmlns:a16="http://schemas.microsoft.com/office/drawing/2014/main" id="{E99704C7-6BF9-492D-9FE3-FAD41F889F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54082" y="1968945"/>
            <a:ext cx="2828005" cy="282800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4" descr="Phân biệt biển cấm đỗ - cấm dừng và quy định về mức xử phạt vi phạm">
            <a:extLst>
              <a:ext uri="{FF2B5EF4-FFF2-40B4-BE49-F238E27FC236}">
                <a16:creationId xmlns:a16="http://schemas.microsoft.com/office/drawing/2014/main" id="{035EBBFC-B2B5-407F-9572-200D42572A2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3042" y="1968945"/>
            <a:ext cx="2642880" cy="2596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3437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heel(1)">
                                      <p:cBhvr>
                                        <p:cTn id="22" dur="2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A49D598-3AC9-4C3D-B2FC-7F2FF1F62651}"/>
              </a:ext>
            </a:extLst>
          </p:cNvPr>
          <p:cNvSpPr txBox="1"/>
          <p:nvPr/>
        </p:nvSpPr>
        <p:spPr>
          <a:xfrm>
            <a:off x="2906484" y="0"/>
            <a:ext cx="7037615" cy="646331"/>
          </a:xfrm>
          <a:prstGeom prst="rect">
            <a:avLst/>
          </a:prstGeom>
          <a:noFill/>
        </p:spPr>
        <p:txBody>
          <a:bodyPr wrap="square" rtlCol="0">
            <a:spAutoFit/>
          </a:bodyPr>
          <a:lstStyle/>
          <a:p>
            <a:r>
              <a:rPr lang="en-US" sz="3600" b="1" dirty="0" err="1">
                <a:solidFill>
                  <a:srgbClr val="FF0000"/>
                </a:solidFill>
              </a:rPr>
              <a:t>Nhóm</a:t>
            </a:r>
            <a:r>
              <a:rPr lang="en-US" sz="3600" b="1" dirty="0">
                <a:solidFill>
                  <a:srgbClr val="FF0000"/>
                </a:solidFill>
              </a:rPr>
              <a:t> </a:t>
            </a:r>
            <a:r>
              <a:rPr lang="en-US" sz="3600" b="1" dirty="0" err="1">
                <a:solidFill>
                  <a:srgbClr val="FF0000"/>
                </a:solidFill>
              </a:rPr>
              <a:t>biển</a:t>
            </a:r>
            <a:r>
              <a:rPr lang="en-US" sz="3600" b="1" dirty="0">
                <a:solidFill>
                  <a:srgbClr val="FF0000"/>
                </a:solidFill>
              </a:rPr>
              <a:t> </a:t>
            </a:r>
            <a:r>
              <a:rPr lang="en-US" sz="3600" b="1" dirty="0" err="1">
                <a:solidFill>
                  <a:srgbClr val="FF0000"/>
                </a:solidFill>
              </a:rPr>
              <a:t>báo</a:t>
            </a:r>
            <a:r>
              <a:rPr lang="en-US" sz="3600" b="1" dirty="0">
                <a:solidFill>
                  <a:srgbClr val="FF0000"/>
                </a:solidFill>
              </a:rPr>
              <a:t> </a:t>
            </a:r>
            <a:r>
              <a:rPr lang="en-US" sz="3600" b="1" dirty="0" err="1">
                <a:solidFill>
                  <a:srgbClr val="FF0000"/>
                </a:solidFill>
              </a:rPr>
              <a:t>nguy</a:t>
            </a:r>
            <a:r>
              <a:rPr lang="en-US" sz="3600" b="1" dirty="0">
                <a:solidFill>
                  <a:srgbClr val="FF0000"/>
                </a:solidFill>
              </a:rPr>
              <a:t> </a:t>
            </a:r>
            <a:r>
              <a:rPr lang="en-US" sz="3600" b="1" dirty="0" err="1">
                <a:solidFill>
                  <a:srgbClr val="FF0000"/>
                </a:solidFill>
              </a:rPr>
              <a:t>hiểm</a:t>
            </a:r>
            <a:r>
              <a:rPr lang="en-US" sz="3600" b="1" dirty="0">
                <a:solidFill>
                  <a:srgbClr val="FF0000"/>
                </a:solidFill>
              </a:rPr>
              <a:t>  </a:t>
            </a:r>
          </a:p>
        </p:txBody>
      </p:sp>
      <p:pic>
        <p:nvPicPr>
          <p:cNvPr id="3" name="Picture 4" descr="Biển báo giao nhau có tín hiệu đèn W.209">
            <a:extLst>
              <a:ext uri="{FF2B5EF4-FFF2-40B4-BE49-F238E27FC236}">
                <a16:creationId xmlns:a16="http://schemas.microsoft.com/office/drawing/2014/main" id="{AB437E78-20C4-4C98-90CA-38F64DE726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606" y="2028912"/>
            <a:ext cx="3005818" cy="248002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ình ảnh Cảnh Báo Dấu Hiệu Cảnh Báo Người đi Bộ Biển Cảnh Báo Màu Vàng Biển  Cảnh Báo Ba Chiều Biển Cảnh Báo Hoạt Hình, Biển Cảnh Báo đẹp, Biển Cảnh">
            <a:extLst>
              <a:ext uri="{FF2B5EF4-FFF2-40B4-BE49-F238E27FC236}">
                <a16:creationId xmlns:a16="http://schemas.microsoft.com/office/drawing/2014/main" id="{25A9286E-E68C-4C1D-B88A-E36078F8D85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55424" y="2338196"/>
            <a:ext cx="2464253" cy="229911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TVGT: Trọn bộ các biển cảnh báo nguy hiểm">
            <a:extLst>
              <a:ext uri="{FF2B5EF4-FFF2-40B4-BE49-F238E27FC236}">
                <a16:creationId xmlns:a16="http://schemas.microsoft.com/office/drawing/2014/main" id="{D98A7B36-5BD4-445A-97CC-7F4A1E0D1FB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2053872"/>
            <a:ext cx="2629495" cy="229911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Biển báo hiệu giao thông báo nguy hiểm W.205d đường giao nhau">
            <a:extLst>
              <a:ext uri="{FF2B5EF4-FFF2-40B4-BE49-F238E27FC236}">
                <a16:creationId xmlns:a16="http://schemas.microsoft.com/office/drawing/2014/main" id="{E5D64D98-991C-4EBC-9340-A611F05892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64797" y="2028912"/>
            <a:ext cx="2632167" cy="22991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2628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heel(1)">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Biển Chỉ Dẫn 403a Đường Dành Cho Ôtô | Biển Báo Hiệu Đường Bộ | Bảng Báo  Hiệu Giao Thông | Biển Chỉ Dẫn | Bảng Tên Đường">
            <a:extLst>
              <a:ext uri="{FF2B5EF4-FFF2-40B4-BE49-F238E27FC236}">
                <a16:creationId xmlns:a16="http://schemas.microsoft.com/office/drawing/2014/main" id="{6F4406C4-3622-4E3E-9382-F7762B60E2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3093" y="2574666"/>
            <a:ext cx="3048907" cy="248002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Biển Chỉ Dẫn 407a Đường Một Chiều | Biển Báo Hiệu Đường Bộ | Bảng Báo Hiệu  Giao Thông | Biển Chỉ Dẫn | Bảng Tên Đường">
            <a:extLst>
              <a:ext uri="{FF2B5EF4-FFF2-40B4-BE49-F238E27FC236}">
                <a16:creationId xmlns:a16="http://schemas.microsoft.com/office/drawing/2014/main" id="{8696DA2B-3051-4171-AA4D-31E22FB3A7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142" y="2574666"/>
            <a:ext cx="2761485" cy="248002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Biển báo chỗ quay xe">
            <a:extLst>
              <a:ext uri="{FF2B5EF4-FFF2-40B4-BE49-F238E27FC236}">
                <a16:creationId xmlns:a16="http://schemas.microsoft.com/office/drawing/2014/main" id="{D98892A7-C1AF-44D6-92EB-3BFD536359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7960" y="2574666"/>
            <a:ext cx="2596242" cy="254681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Biển báo làn đường dành riêng cho môtô">
            <a:extLst>
              <a:ext uri="{FF2B5EF4-FFF2-40B4-BE49-F238E27FC236}">
                <a16:creationId xmlns:a16="http://schemas.microsoft.com/office/drawing/2014/main" id="{3D9F4CEF-F14A-4A04-A292-66381BB8E03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38536" y="2574667"/>
            <a:ext cx="2852057" cy="248002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5D8459C-F485-4CD5-9B52-4DF43674228F}"/>
              </a:ext>
            </a:extLst>
          </p:cNvPr>
          <p:cNvSpPr txBox="1"/>
          <p:nvPr/>
        </p:nvSpPr>
        <p:spPr>
          <a:xfrm>
            <a:off x="2645229" y="424543"/>
            <a:ext cx="6497864" cy="707886"/>
          </a:xfrm>
          <a:prstGeom prst="rect">
            <a:avLst/>
          </a:prstGeom>
          <a:noFill/>
        </p:spPr>
        <p:txBody>
          <a:bodyPr wrap="square" rtlCol="0">
            <a:spAutoFit/>
          </a:bodyPr>
          <a:lstStyle/>
          <a:p>
            <a:r>
              <a:rPr lang="en-US" sz="4000" b="1" dirty="0" err="1">
                <a:solidFill>
                  <a:srgbClr val="FF0000"/>
                </a:solidFill>
              </a:rPr>
              <a:t>Nhóm</a:t>
            </a:r>
            <a:r>
              <a:rPr lang="en-US" sz="4000" b="1" dirty="0">
                <a:solidFill>
                  <a:srgbClr val="FF0000"/>
                </a:solidFill>
              </a:rPr>
              <a:t> </a:t>
            </a:r>
            <a:r>
              <a:rPr lang="en-US" sz="4000" b="1" dirty="0" err="1">
                <a:solidFill>
                  <a:srgbClr val="FF0000"/>
                </a:solidFill>
              </a:rPr>
              <a:t>biển</a:t>
            </a:r>
            <a:r>
              <a:rPr lang="en-US" sz="4000" b="1" dirty="0">
                <a:solidFill>
                  <a:srgbClr val="FF0000"/>
                </a:solidFill>
              </a:rPr>
              <a:t> </a:t>
            </a:r>
            <a:r>
              <a:rPr lang="en-US" sz="4000" b="1" dirty="0" err="1">
                <a:solidFill>
                  <a:srgbClr val="FF0000"/>
                </a:solidFill>
              </a:rPr>
              <a:t>báo</a:t>
            </a:r>
            <a:r>
              <a:rPr lang="en-US" sz="4000" b="1" dirty="0">
                <a:solidFill>
                  <a:srgbClr val="FF0000"/>
                </a:solidFill>
              </a:rPr>
              <a:t> </a:t>
            </a:r>
            <a:r>
              <a:rPr lang="en-US" sz="4000" b="1" dirty="0" err="1">
                <a:solidFill>
                  <a:srgbClr val="FF0000"/>
                </a:solidFill>
              </a:rPr>
              <a:t>chỉ</a:t>
            </a:r>
            <a:r>
              <a:rPr lang="en-US" sz="4000" b="1" dirty="0">
                <a:solidFill>
                  <a:srgbClr val="FF0000"/>
                </a:solidFill>
              </a:rPr>
              <a:t> </a:t>
            </a:r>
            <a:r>
              <a:rPr lang="en-US" sz="4000" b="1" dirty="0" err="1">
                <a:solidFill>
                  <a:srgbClr val="FF0000"/>
                </a:solidFill>
              </a:rPr>
              <a:t>dẫn</a:t>
            </a:r>
            <a:endParaRPr lang="en-US" sz="4000" b="1" dirty="0">
              <a:solidFill>
                <a:srgbClr val="FF0000"/>
              </a:solidFill>
            </a:endParaRPr>
          </a:p>
        </p:txBody>
      </p:sp>
    </p:spTree>
    <p:extLst>
      <p:ext uri="{BB962C8B-B14F-4D97-AF65-F5344CB8AC3E}">
        <p14:creationId xmlns:p14="http://schemas.microsoft.com/office/powerpoint/2010/main" val="532310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circle(in)">
                                      <p:cBhvr>
                                        <p:cTn id="24" dur="2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randombar(horizontal)">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iển Hiệu Lệnh 306 Tốc Độ Tối Thiểu Cho Phép | Biển Báo Hiệu Đường Bộ |  Bảng Báo Hiệu Giao Thông | Biển Chỉ Dẫn | Bảng Tên Đường">
            <a:extLst>
              <a:ext uri="{FF2B5EF4-FFF2-40B4-BE49-F238E27FC236}">
                <a16:creationId xmlns:a16="http://schemas.microsoft.com/office/drawing/2014/main" id="{4091F8F5-7E90-4C54-95EF-B1F3090DBD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224" y="2116229"/>
            <a:ext cx="2724363" cy="236366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Biển báo hướng đi phải theo các xe chỉ được đi thẳng">
            <a:extLst>
              <a:ext uri="{FF2B5EF4-FFF2-40B4-BE49-F238E27FC236}">
                <a16:creationId xmlns:a16="http://schemas.microsoft.com/office/drawing/2014/main" id="{410153A9-969D-4EB4-8399-82BF094945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7587" y="2072381"/>
            <a:ext cx="3345636" cy="245135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ác loại biển hiệu lệnh và ý nghĩa của từng loại">
            <a:extLst>
              <a:ext uri="{FF2B5EF4-FFF2-40B4-BE49-F238E27FC236}">
                <a16:creationId xmlns:a16="http://schemas.microsoft.com/office/drawing/2014/main" id="{76DBCC38-EAE0-48DA-9D4D-167C5B9DAD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3223" y="2258808"/>
            <a:ext cx="2961670" cy="241024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Biển báo Hướng đi phải theo các xe chỉ được rẽ phải">
            <a:extLst>
              <a:ext uri="{FF2B5EF4-FFF2-40B4-BE49-F238E27FC236}">
                <a16:creationId xmlns:a16="http://schemas.microsoft.com/office/drawing/2014/main" id="{E0AE2E7F-B1F4-4585-8D3D-CE2B21770B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40273" y="2568099"/>
            <a:ext cx="2896652" cy="191179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08C1B06-C129-46C1-9BBD-EF94572D29F1}"/>
              </a:ext>
            </a:extLst>
          </p:cNvPr>
          <p:cNvSpPr txBox="1"/>
          <p:nvPr/>
        </p:nvSpPr>
        <p:spPr>
          <a:xfrm>
            <a:off x="3657599" y="375557"/>
            <a:ext cx="5976258" cy="646331"/>
          </a:xfrm>
          <a:prstGeom prst="rect">
            <a:avLst/>
          </a:prstGeom>
          <a:noFill/>
        </p:spPr>
        <p:txBody>
          <a:bodyPr wrap="square" rtlCol="0">
            <a:spAutoFit/>
          </a:bodyPr>
          <a:lstStyle/>
          <a:p>
            <a:r>
              <a:rPr lang="en-US" sz="3600" b="1" dirty="0" err="1">
                <a:solidFill>
                  <a:srgbClr val="FF0000"/>
                </a:solidFill>
              </a:rPr>
              <a:t>Nhóm</a:t>
            </a:r>
            <a:r>
              <a:rPr lang="en-US" sz="3600" b="1" dirty="0">
                <a:solidFill>
                  <a:srgbClr val="FF0000"/>
                </a:solidFill>
              </a:rPr>
              <a:t> </a:t>
            </a:r>
            <a:r>
              <a:rPr lang="en-US" sz="3600" b="1" dirty="0" err="1">
                <a:solidFill>
                  <a:srgbClr val="FF0000"/>
                </a:solidFill>
              </a:rPr>
              <a:t>biển</a:t>
            </a:r>
            <a:r>
              <a:rPr lang="en-US" sz="3600" b="1" dirty="0">
                <a:solidFill>
                  <a:srgbClr val="FF0000"/>
                </a:solidFill>
              </a:rPr>
              <a:t> </a:t>
            </a:r>
            <a:r>
              <a:rPr lang="en-US" sz="3600" b="1" dirty="0" err="1">
                <a:solidFill>
                  <a:srgbClr val="FF0000"/>
                </a:solidFill>
              </a:rPr>
              <a:t>báo</a:t>
            </a:r>
            <a:r>
              <a:rPr lang="en-US" sz="3600" b="1" dirty="0">
                <a:solidFill>
                  <a:srgbClr val="FF0000"/>
                </a:solidFill>
              </a:rPr>
              <a:t> </a:t>
            </a:r>
            <a:r>
              <a:rPr lang="en-US" sz="3600" b="1" dirty="0" err="1">
                <a:solidFill>
                  <a:srgbClr val="FF0000"/>
                </a:solidFill>
              </a:rPr>
              <a:t>hiệu</a:t>
            </a:r>
            <a:r>
              <a:rPr lang="en-US" sz="3600" b="1" dirty="0">
                <a:solidFill>
                  <a:srgbClr val="FF0000"/>
                </a:solidFill>
              </a:rPr>
              <a:t> </a:t>
            </a:r>
            <a:r>
              <a:rPr lang="en-US" sz="3600" b="1" dirty="0" err="1">
                <a:solidFill>
                  <a:srgbClr val="FF0000"/>
                </a:solidFill>
              </a:rPr>
              <a:t>lệnh</a:t>
            </a:r>
            <a:r>
              <a:rPr lang="en-US" sz="3600" b="1" dirty="0">
                <a:solidFill>
                  <a:srgbClr val="FF0000"/>
                </a:solidFill>
              </a:rPr>
              <a:t> </a:t>
            </a:r>
          </a:p>
        </p:txBody>
      </p:sp>
    </p:spTree>
    <p:extLst>
      <p:ext uri="{BB962C8B-B14F-4D97-AF65-F5344CB8AC3E}">
        <p14:creationId xmlns:p14="http://schemas.microsoft.com/office/powerpoint/2010/main" val="718551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circle(in)">
                                      <p:cBhvr>
                                        <p:cTn id="3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94 Nhãn vở ý tưởng trong 2021 | mũ tốt nghiệp, khung ảnh, ý tưởng lớp học">
            <a:extLst>
              <a:ext uri="{FF2B5EF4-FFF2-40B4-BE49-F238E27FC236}">
                <a16:creationId xmlns:a16="http://schemas.microsoft.com/office/drawing/2014/main" id="{F29EA671-6431-4E61-A601-ACC6829E02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1870871"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E97C813C-50CB-4B3A-96F1-8FFAE68816A7}"/>
              </a:ext>
            </a:extLst>
          </p:cNvPr>
          <p:cNvSpPr txBox="1"/>
          <p:nvPr/>
        </p:nvSpPr>
        <p:spPr>
          <a:xfrm>
            <a:off x="2951389" y="2174442"/>
            <a:ext cx="8347982" cy="3149580"/>
          </a:xfrm>
          <a:prstGeom prst="rect">
            <a:avLst/>
          </a:prstGeom>
          <a:noFill/>
        </p:spPr>
        <p:txBody>
          <a:bodyPr wrap="square">
            <a:spAutoFit/>
          </a:bodyPr>
          <a:lstStyle/>
          <a:p>
            <a:pPr marL="342900" lvl="0" indent="-342900" algn="just">
              <a:lnSpc>
                <a:spcPct val="120000"/>
              </a:lnSpc>
              <a:buFont typeface="Wingdings" panose="05000000000000000000" pitchFamily="2" charset="2"/>
              <a:buChar char=""/>
            </a:pPr>
            <a:r>
              <a:rPr lang="pt-BR" sz="2800" b="1" dirty="0">
                <a:solidFill>
                  <a:srgbClr val="FF0000"/>
                </a:solidFill>
                <a:effectLst/>
                <a:latin typeface="Times New Roman" panose="02020603050405020304" pitchFamily="18" charset="0"/>
                <a:ea typeface="Calibri" panose="020F0502020204030204" pitchFamily="34" charset="0"/>
              </a:rPr>
              <a:t>Chốt: </a:t>
            </a:r>
            <a:r>
              <a:rPr lang="pt-BR" sz="2800" b="1" i="1" dirty="0">
                <a:solidFill>
                  <a:srgbClr val="FF0000"/>
                </a:solidFill>
                <a:effectLst/>
                <a:latin typeface="Times New Roman" panose="02020603050405020304" pitchFamily="18" charset="0"/>
                <a:ea typeface="Calibri" panose="020F0502020204030204" pitchFamily="34" charset="0"/>
              </a:rPr>
              <a:t>Có rất nhiều loại biển báo giao thông , </a:t>
            </a:r>
            <a:r>
              <a:rPr lang="it-IT" sz="2800" b="1" i="1" dirty="0">
                <a:solidFill>
                  <a:srgbClr val="FF0000"/>
                </a:solidFill>
                <a:effectLst/>
                <a:latin typeface="Times New Roman" panose="02020603050405020304" pitchFamily="18" charset="0"/>
                <a:ea typeface="Calibri" panose="020F0502020204030204" pitchFamily="34" charset="0"/>
              </a:rPr>
              <a:t>khi tham gia giao thông chúng ta phải tuần thủ để đảm bảo trật tự, an toàn giao thông</a:t>
            </a:r>
          </a:p>
          <a:p>
            <a:pPr marL="342900" lvl="0" indent="-342900" algn="just">
              <a:lnSpc>
                <a:spcPct val="120000"/>
              </a:lnSpc>
              <a:buFont typeface="Wingdings" panose="05000000000000000000" pitchFamily="2" charset="2"/>
              <a:buChar char=""/>
            </a:pPr>
            <a:endParaRPr lang="en-US" sz="2800" b="1" dirty="0">
              <a:solidFill>
                <a:srgbClr val="FF0000"/>
              </a:solidFill>
              <a:effectLst/>
              <a:latin typeface="Times New Roman" panose="02020603050405020304" pitchFamily="18" charset="0"/>
              <a:ea typeface="Calibri" panose="020F0502020204030204" pitchFamily="34" charset="0"/>
            </a:endParaRPr>
          </a:p>
          <a:p>
            <a:pPr marL="342900" lvl="0" indent="-342900" algn="just">
              <a:lnSpc>
                <a:spcPct val="120000"/>
              </a:lnSpc>
              <a:spcAft>
                <a:spcPts val="1000"/>
              </a:spcAft>
              <a:buFont typeface="Wingdings" panose="05000000000000000000" pitchFamily="2" charset="2"/>
              <a:buChar char=""/>
            </a:pPr>
            <a:r>
              <a:rPr lang="pt-BR" sz="2800" b="1" i="1" dirty="0">
                <a:solidFill>
                  <a:srgbClr val="FF0000"/>
                </a:solidFill>
                <a:effectLst/>
                <a:latin typeface="Times New Roman" panose="02020603050405020304" pitchFamily="18" charset="0"/>
                <a:ea typeface="Calibri" panose="020F0502020204030204" pitchFamily="34" charset="0"/>
              </a:rPr>
              <a:t>GD: Phải luôn tuân thủ các luật lệ giao thông để đảm bảo an toàn cho mình, cho mọi người</a:t>
            </a:r>
            <a:endParaRPr lang="en-US" sz="2800" b="1" dirty="0">
              <a:solidFill>
                <a:srgbClr val="FF0000"/>
              </a:solidFill>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993904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Cute Cartoon Kids And School Bus Frame Royalty Free Cliparts, Vetores, E  Ilustrações Stock. Image 30811217.">
            <a:extLst>
              <a:ext uri="{FF2B5EF4-FFF2-40B4-BE49-F238E27FC236}">
                <a16:creationId xmlns:a16="http://schemas.microsoft.com/office/drawing/2014/main" id="{44CBD17D-A237-4FC0-B0C6-2AD441849B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 y="0"/>
            <a:ext cx="123063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A56EEC6-BF68-4283-B6C3-37F603703EE1}"/>
              </a:ext>
            </a:extLst>
          </p:cNvPr>
          <p:cNvSpPr txBox="1"/>
          <p:nvPr/>
        </p:nvSpPr>
        <p:spPr>
          <a:xfrm>
            <a:off x="3535135" y="2300470"/>
            <a:ext cx="6286500" cy="2841099"/>
          </a:xfrm>
          <a:prstGeom prst="rect">
            <a:avLst/>
          </a:prstGeom>
          <a:noFill/>
        </p:spPr>
        <p:txBody>
          <a:bodyPr wrap="square">
            <a:spAutoFit/>
          </a:bodyPr>
          <a:lstStyle/>
          <a:p>
            <a:pPr algn="just">
              <a:lnSpc>
                <a:spcPct val="120000"/>
              </a:lnSpc>
              <a:spcAft>
                <a:spcPts val="1000"/>
              </a:spcAft>
            </a:pPr>
            <a:r>
              <a:rPr lang="pt-BR" sz="2400" b="1" dirty="0">
                <a:solidFill>
                  <a:srgbClr val="FF0000"/>
                </a:solidFill>
                <a:effectLst/>
                <a:latin typeface="Times New Roman" panose="02020603050405020304" pitchFamily="18" charset="0"/>
                <a:ea typeface="Calibri" panose="020F0502020204030204" pitchFamily="34" charset="0"/>
              </a:rPr>
              <a:t>+  CC: Cô bày các biển báo, đèn giao thông. Cho trẻ chia thành 2 đội cùng  nhau tham gia giao thông. Các đội phải đi theo sự chỉ dẫn của các biển báo và đèn tín hiệu. </a:t>
            </a:r>
            <a:endParaRPr lang="en-US" sz="2400" b="1" dirty="0">
              <a:solidFill>
                <a:srgbClr val="FF0000"/>
              </a:solidFill>
              <a:effectLst/>
              <a:latin typeface="Times New Roman" panose="02020603050405020304" pitchFamily="18" charset="0"/>
              <a:ea typeface="Calibri" panose="020F0502020204030204" pitchFamily="34" charset="0"/>
            </a:endParaRPr>
          </a:p>
          <a:p>
            <a:pPr algn="just">
              <a:lnSpc>
                <a:spcPct val="120000"/>
              </a:lnSpc>
              <a:spcAft>
                <a:spcPts val="1000"/>
              </a:spcAft>
            </a:pPr>
            <a:r>
              <a:rPr lang="pt-BR" sz="2400" b="1" dirty="0">
                <a:solidFill>
                  <a:srgbClr val="FF0000"/>
                </a:solidFill>
                <a:effectLst/>
                <a:latin typeface="Times New Roman" panose="02020603050405020304" pitchFamily="18" charset="0"/>
                <a:ea typeface="Calibri" panose="020F0502020204030204" pitchFamily="34" charset="0"/>
              </a:rPr>
              <a:t> + LC: Đội nào đi đúng, không vi phạm luật là đội chiến thắng</a:t>
            </a:r>
            <a:endParaRPr lang="en-US" sz="2400" b="1" dirty="0">
              <a:solidFill>
                <a:srgbClr val="FF0000"/>
              </a:solidFill>
              <a:effectLst/>
              <a:latin typeface="Times New Roman" panose="02020603050405020304" pitchFamily="18" charset="0"/>
              <a:ea typeface="Calibri" panose="020F0502020204030204" pitchFamily="34" charset="0"/>
            </a:endParaRPr>
          </a:p>
        </p:txBody>
      </p:sp>
      <p:sp>
        <p:nvSpPr>
          <p:cNvPr id="6" name="TextBox 5">
            <a:extLst>
              <a:ext uri="{FF2B5EF4-FFF2-40B4-BE49-F238E27FC236}">
                <a16:creationId xmlns:a16="http://schemas.microsoft.com/office/drawing/2014/main" id="{834376C3-4A35-4DE6-99D1-07A0645095A0}"/>
              </a:ext>
            </a:extLst>
          </p:cNvPr>
          <p:cNvSpPr txBox="1"/>
          <p:nvPr/>
        </p:nvSpPr>
        <p:spPr>
          <a:xfrm>
            <a:off x="2952750" y="1320683"/>
            <a:ext cx="6286500" cy="901401"/>
          </a:xfrm>
          <a:prstGeom prst="rect">
            <a:avLst/>
          </a:prstGeom>
          <a:noFill/>
        </p:spPr>
        <p:txBody>
          <a:bodyPr wrap="square">
            <a:spAutoFit/>
          </a:bodyPr>
          <a:lstStyle/>
          <a:p>
            <a:pPr algn="just">
              <a:lnSpc>
                <a:spcPct val="120000"/>
              </a:lnSpc>
              <a:spcAft>
                <a:spcPts val="1000"/>
              </a:spcAft>
            </a:pPr>
            <a:r>
              <a:rPr lang="pt-BR" sz="4800" b="1" i="1" dirty="0">
                <a:solidFill>
                  <a:schemeClr val="accent1">
                    <a:lumMod val="75000"/>
                  </a:schemeClr>
                </a:solidFill>
                <a:effectLst/>
                <a:latin typeface="Times New Roman" panose="02020603050405020304" pitchFamily="18" charset="0"/>
                <a:ea typeface="Calibri" panose="020F0502020204030204" pitchFamily="34" charset="0"/>
              </a:rPr>
              <a:t> TC1: Đi theo tín hiệu</a:t>
            </a:r>
            <a:endParaRPr lang="en-US" sz="4800" b="1" dirty="0">
              <a:solidFill>
                <a:schemeClr val="accent1">
                  <a:lumMod val="75000"/>
                </a:schemeClr>
              </a:solidFill>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1918703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Back to school with school bus frame Stock Vector | Adobe Stock">
            <a:extLst>
              <a:ext uri="{FF2B5EF4-FFF2-40B4-BE49-F238E27FC236}">
                <a16:creationId xmlns:a16="http://schemas.microsoft.com/office/drawing/2014/main" id="{AE17ED07-8502-4781-A230-B83CB540CB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69471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4E034C28-7B1A-4365-A255-D8C060CF853F}"/>
              </a:ext>
            </a:extLst>
          </p:cNvPr>
          <p:cNvSpPr txBox="1"/>
          <p:nvPr/>
        </p:nvSpPr>
        <p:spPr>
          <a:xfrm>
            <a:off x="2981325" y="1384276"/>
            <a:ext cx="6229350" cy="3264933"/>
          </a:xfrm>
          <a:prstGeom prst="rect">
            <a:avLst/>
          </a:prstGeom>
          <a:noFill/>
        </p:spPr>
        <p:txBody>
          <a:bodyPr wrap="square">
            <a:spAutoFit/>
          </a:bodyPr>
          <a:lstStyle/>
          <a:p>
            <a:pPr algn="just">
              <a:lnSpc>
                <a:spcPct val="120000"/>
              </a:lnSpc>
              <a:spcAft>
                <a:spcPts val="1000"/>
              </a:spcAft>
            </a:pPr>
            <a:r>
              <a:rPr lang="pt-BR" sz="6000" b="1" i="1" dirty="0">
                <a:solidFill>
                  <a:schemeClr val="accent1"/>
                </a:solidFill>
                <a:effectLst/>
                <a:latin typeface="Times New Roman" panose="02020603050405020304" pitchFamily="18" charset="0"/>
                <a:ea typeface="Calibri" panose="020F0502020204030204" pitchFamily="34" charset="0"/>
              </a:rPr>
              <a:t>TC 2: Bé khéo tay</a:t>
            </a:r>
            <a:endParaRPr lang="en-US" sz="6000" b="1" dirty="0">
              <a:solidFill>
                <a:schemeClr val="accent1"/>
              </a:solidFill>
              <a:effectLst/>
              <a:latin typeface="Times New Roman" panose="02020603050405020304" pitchFamily="18" charset="0"/>
              <a:ea typeface="Calibri" panose="020F0502020204030204" pitchFamily="34" charset="0"/>
            </a:endParaRPr>
          </a:p>
          <a:p>
            <a:pPr algn="just">
              <a:lnSpc>
                <a:spcPct val="120000"/>
              </a:lnSpc>
              <a:spcAft>
                <a:spcPts val="1000"/>
              </a:spcAft>
            </a:pPr>
            <a:r>
              <a:rPr lang="pt-BR" sz="1800" dirty="0">
                <a:effectLst/>
                <a:latin typeface="Times New Roman" panose="02020603050405020304" pitchFamily="18" charset="0"/>
                <a:ea typeface="Calibri" panose="020F0502020204030204" pitchFamily="34" charset="0"/>
              </a:rPr>
              <a:t> </a:t>
            </a:r>
            <a:r>
              <a:rPr lang="pt-BR" sz="3600" b="1" dirty="0">
                <a:solidFill>
                  <a:srgbClr val="FF0000"/>
                </a:solidFill>
                <a:effectLst/>
                <a:latin typeface="Times New Roman" panose="02020603050405020304" pitchFamily="18" charset="0"/>
                <a:ea typeface="Calibri" panose="020F0502020204030204" pitchFamily="34" charset="0"/>
              </a:rPr>
              <a:t>+ Mỗi trẻ 1 bài tập giấy tô màu đúng cho các biển báo giao thông</a:t>
            </a:r>
            <a:endParaRPr lang="en-US" sz="1800" b="1" dirty="0">
              <a:solidFill>
                <a:srgbClr val="FF0000"/>
              </a:solidFill>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2366594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Online coloring pages Coloring page Traffic signs traffic light, Coloring  Books for children.">
            <a:extLst>
              <a:ext uri="{FF2B5EF4-FFF2-40B4-BE49-F238E27FC236}">
                <a16:creationId xmlns:a16="http://schemas.microsoft.com/office/drawing/2014/main" id="{1B5DEDDB-522B-48BE-88BF-D8D0742465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79465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n Toàn Giao Thông - Bé Bảo An - Nhạc Thiếu Nhi Hay Nhất">
            <a:hlinkClick r:id="" action="ppaction://media"/>
            <a:extLst>
              <a:ext uri="{FF2B5EF4-FFF2-40B4-BE49-F238E27FC236}">
                <a16:creationId xmlns:a16="http://schemas.microsoft.com/office/drawing/2014/main" id="{BD1ABF88-AF59-4E8A-8648-71327BA5F3C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210778"/>
            <a:ext cx="12123174" cy="5735279"/>
          </a:xfrm>
          <a:prstGeom prst="rect">
            <a:avLst/>
          </a:prstGeom>
        </p:spPr>
      </p:pic>
    </p:spTree>
    <p:extLst>
      <p:ext uri="{BB962C8B-B14F-4D97-AF65-F5344CB8AC3E}">
        <p14:creationId xmlns:p14="http://schemas.microsoft.com/office/powerpoint/2010/main" val="2325334418"/>
      </p:ext>
    </p:extLst>
  </p:cSld>
  <p:clrMapOvr>
    <a:masterClrMapping/>
  </p:clrMapOvr>
  <p:timing>
    <p:tnLst>
      <p:par>
        <p:cTn id="1" dur="indefinite" restart="never" nodeType="tmRoot">
          <p:childTnLst>
            <p:video>
              <p:cMediaNode vol="80000">
                <p:cTn id="2" fill="hold" display="0">
                  <p:stCondLst>
                    <p:cond delay="indefinite"/>
                  </p:stCondLst>
                </p:cTn>
                <p:tgtEl>
                  <p:spTgt spid="2"/>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Pedestrian crossing with traffic light and road Vector Image">
            <a:extLst>
              <a:ext uri="{FF2B5EF4-FFF2-40B4-BE49-F238E27FC236}">
                <a16:creationId xmlns:a16="http://schemas.microsoft.com/office/drawing/2014/main" id="{AD45BE75-710E-49CF-A3D5-5B96816888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652" y="0"/>
            <a:ext cx="12054348"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Cloud 1">
            <a:extLst>
              <a:ext uri="{FF2B5EF4-FFF2-40B4-BE49-F238E27FC236}">
                <a16:creationId xmlns:a16="http://schemas.microsoft.com/office/drawing/2014/main" id="{8F2582F9-A7F9-43B4-9FCF-BA10CDC210B8}"/>
              </a:ext>
            </a:extLst>
          </p:cNvPr>
          <p:cNvSpPr/>
          <p:nvPr/>
        </p:nvSpPr>
        <p:spPr>
          <a:xfrm>
            <a:off x="3352800" y="2104102"/>
            <a:ext cx="7059561" cy="2526891"/>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Aft>
                <a:spcPts val="1000"/>
              </a:spcAft>
            </a:pPr>
            <a:endParaRPr lang="it-IT" sz="1800" dirty="0">
              <a:effectLst/>
              <a:latin typeface="Times New Roman" panose="02020603050405020304" pitchFamily="18" charset="0"/>
              <a:ea typeface="Calibri" panose="020F0502020204030204" pitchFamily="34" charset="0"/>
            </a:endParaRPr>
          </a:p>
          <a:p>
            <a:pPr marL="457200" indent="-457200" algn="just">
              <a:lnSpc>
                <a:spcPct val="120000"/>
              </a:lnSpc>
              <a:spcAft>
                <a:spcPts val="1000"/>
              </a:spcAft>
              <a:buFont typeface="Arial" panose="020B0604020202020204" pitchFamily="34" charset="0"/>
              <a:buChar char="•"/>
            </a:pPr>
            <a:r>
              <a:rPr lang="en-US" sz="3200" b="1" i="1" dirty="0" err="1">
                <a:solidFill>
                  <a:srgbClr val="0070C0"/>
                </a:solidFill>
                <a:effectLst/>
                <a:latin typeface="Times New Roman" panose="02020603050405020304" pitchFamily="18" charset="0"/>
                <a:ea typeface="Calibri" panose="020F0502020204030204" pitchFamily="34" charset="0"/>
              </a:rPr>
              <a:t>Cung</a:t>
            </a:r>
            <a:r>
              <a:rPr lang="en-US" sz="3200" b="1" i="1" dirty="0">
                <a:solidFill>
                  <a:srgbClr val="0070C0"/>
                </a:solidFill>
                <a:effectLst/>
                <a:latin typeface="Times New Roman" panose="02020603050405020304" pitchFamily="18" charset="0"/>
                <a:ea typeface="Calibri" panose="020F0502020204030204" pitchFamily="34" charset="0"/>
              </a:rPr>
              <a:t> </a:t>
            </a:r>
            <a:r>
              <a:rPr lang="en-US" sz="3200" b="1" i="1" dirty="0" err="1">
                <a:solidFill>
                  <a:srgbClr val="0070C0"/>
                </a:solidFill>
                <a:effectLst/>
                <a:latin typeface="Times New Roman" panose="02020603050405020304" pitchFamily="18" charset="0"/>
                <a:ea typeface="Calibri" panose="020F0502020204030204" pitchFamily="34" charset="0"/>
              </a:rPr>
              <a:t>cấp</a:t>
            </a:r>
            <a:r>
              <a:rPr lang="en-US" sz="3200" b="1" i="1" dirty="0">
                <a:solidFill>
                  <a:srgbClr val="0070C0"/>
                </a:solidFill>
                <a:effectLst/>
                <a:latin typeface="Times New Roman" panose="02020603050405020304" pitchFamily="18" charset="0"/>
                <a:ea typeface="Calibri" panose="020F0502020204030204" pitchFamily="34" charset="0"/>
              </a:rPr>
              <a:t> </a:t>
            </a:r>
            <a:r>
              <a:rPr lang="en-US" sz="3200" b="1" i="1" dirty="0" err="1">
                <a:solidFill>
                  <a:srgbClr val="0070C0"/>
                </a:solidFill>
                <a:effectLst/>
                <a:latin typeface="Times New Roman" panose="02020603050405020304" pitchFamily="18" charset="0"/>
                <a:ea typeface="Calibri" panose="020F0502020204030204" pitchFamily="34" charset="0"/>
              </a:rPr>
              <a:t>kiến</a:t>
            </a:r>
            <a:r>
              <a:rPr lang="en-US" sz="3200" b="1" i="1" dirty="0">
                <a:solidFill>
                  <a:srgbClr val="0070C0"/>
                </a:solidFill>
                <a:effectLst/>
                <a:latin typeface="Times New Roman" panose="02020603050405020304" pitchFamily="18" charset="0"/>
                <a:ea typeface="Calibri" panose="020F0502020204030204" pitchFamily="34" charset="0"/>
              </a:rPr>
              <a:t> </a:t>
            </a:r>
            <a:r>
              <a:rPr lang="en-US" sz="3200" b="1" i="1" dirty="0" err="1">
                <a:solidFill>
                  <a:srgbClr val="0070C0"/>
                </a:solidFill>
                <a:effectLst/>
                <a:latin typeface="Times New Roman" panose="02020603050405020304" pitchFamily="18" charset="0"/>
                <a:ea typeface="Calibri" panose="020F0502020204030204" pitchFamily="34" charset="0"/>
              </a:rPr>
              <a:t>thức</a:t>
            </a:r>
            <a:r>
              <a:rPr lang="en-US" sz="3200" b="1" i="1" dirty="0">
                <a:solidFill>
                  <a:srgbClr val="0070C0"/>
                </a:solidFill>
                <a:effectLst/>
                <a:latin typeface="Times New Roman" panose="02020603050405020304" pitchFamily="18" charset="0"/>
                <a:ea typeface="Calibri" panose="020F0502020204030204" pitchFamily="34" charset="0"/>
              </a:rPr>
              <a:t>:</a:t>
            </a:r>
            <a:endParaRPr lang="en-US" sz="3200" b="1" i="1" dirty="0">
              <a:solidFill>
                <a:srgbClr val="0070C0"/>
              </a:solidFill>
              <a:latin typeface="Times New Roman" panose="02020603050405020304" pitchFamily="18" charset="0"/>
              <a:ea typeface="Calibri" panose="020F0502020204030204" pitchFamily="34" charset="0"/>
            </a:endParaRPr>
          </a:p>
          <a:p>
            <a:pPr marL="457200" indent="-457200" algn="just">
              <a:lnSpc>
                <a:spcPct val="120000"/>
              </a:lnSpc>
              <a:spcAft>
                <a:spcPts val="1000"/>
              </a:spcAft>
              <a:buFont typeface="Arial" panose="020B0604020202020204" pitchFamily="34" charset="0"/>
              <a:buChar char="•"/>
            </a:pPr>
            <a:r>
              <a:rPr lang="it-IT" sz="2800" dirty="0">
                <a:effectLst/>
                <a:latin typeface="Times New Roman" panose="02020603050405020304" pitchFamily="18" charset="0"/>
                <a:ea typeface="Calibri" panose="020F0502020204030204" pitchFamily="34" charset="0"/>
              </a:rPr>
              <a:t> </a:t>
            </a:r>
            <a:r>
              <a:rPr lang="it-IT" sz="2400" b="1" dirty="0">
                <a:solidFill>
                  <a:srgbClr val="00B050"/>
                </a:solidFill>
                <a:effectLst/>
                <a:latin typeface="Times New Roman" panose="02020603050405020304" pitchFamily="18" charset="0"/>
                <a:ea typeface="Calibri" panose="020F0502020204030204" pitchFamily="34" charset="0"/>
              </a:rPr>
              <a:t>Cho trẻ quan sát biển báo cấm ô tô , xe</a:t>
            </a:r>
            <a:endParaRPr lang="en-US" sz="2800" b="1" dirty="0">
              <a:solidFill>
                <a:srgbClr val="00B050"/>
              </a:solidFill>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2905133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Biển số P.103abc Cấm xe ôtô | Liên hệ nhà sản xuất giá rẻ nhất Hà Nội Châu  Hưng 247">
            <a:extLst>
              <a:ext uri="{FF2B5EF4-FFF2-40B4-BE49-F238E27FC236}">
                <a16:creationId xmlns:a16="http://schemas.microsoft.com/office/drawing/2014/main" id="{115226F8-F554-4E54-9E3E-972FD38783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0608" y="516807"/>
            <a:ext cx="5124450" cy="5235063"/>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Biển số P.104 &amp;quot;Cấm xe máy&amp;quot; | Biển báo giao thông giá rẻ tại Châu Hưng Châu  Hưng 247">
            <a:extLst>
              <a:ext uri="{FF2B5EF4-FFF2-40B4-BE49-F238E27FC236}">
                <a16:creationId xmlns:a16="http://schemas.microsoft.com/office/drawing/2014/main" id="{1C00902E-0684-4C5C-BB2F-5AA64F3D32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516807"/>
            <a:ext cx="5802876" cy="511677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3F5A70F-B47B-4B70-A555-10152E6D8C18}"/>
              </a:ext>
            </a:extLst>
          </p:cNvPr>
          <p:cNvSpPr/>
          <p:nvPr/>
        </p:nvSpPr>
        <p:spPr>
          <a:xfrm>
            <a:off x="1691149" y="5938684"/>
            <a:ext cx="2290916" cy="4025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t>Biển</a:t>
            </a:r>
            <a:r>
              <a:rPr lang="en-US" sz="2400" dirty="0"/>
              <a:t> </a:t>
            </a:r>
            <a:r>
              <a:rPr lang="en-US" sz="2400" dirty="0" err="1"/>
              <a:t>cấm</a:t>
            </a:r>
            <a:r>
              <a:rPr lang="en-US" sz="2400" dirty="0"/>
              <a:t> ô </a:t>
            </a:r>
            <a:r>
              <a:rPr lang="en-US" sz="2400" dirty="0" err="1"/>
              <a:t>tô</a:t>
            </a:r>
            <a:r>
              <a:rPr lang="en-US" sz="2400" dirty="0"/>
              <a:t> </a:t>
            </a:r>
          </a:p>
        </p:txBody>
      </p:sp>
      <p:sp>
        <p:nvSpPr>
          <p:cNvPr id="5" name="Rectangle 4">
            <a:extLst>
              <a:ext uri="{FF2B5EF4-FFF2-40B4-BE49-F238E27FC236}">
                <a16:creationId xmlns:a16="http://schemas.microsoft.com/office/drawing/2014/main" id="{2C0FE86D-717A-40D9-8CC7-A3AF69E8F1F3}"/>
              </a:ext>
            </a:extLst>
          </p:cNvPr>
          <p:cNvSpPr/>
          <p:nvPr/>
        </p:nvSpPr>
        <p:spPr>
          <a:xfrm>
            <a:off x="7674077" y="5889829"/>
            <a:ext cx="2290916" cy="4025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t>Biển</a:t>
            </a:r>
            <a:r>
              <a:rPr lang="en-US" sz="2400" dirty="0"/>
              <a:t> </a:t>
            </a:r>
            <a:r>
              <a:rPr lang="en-US" sz="2400" dirty="0" err="1"/>
              <a:t>cấm</a:t>
            </a:r>
            <a:r>
              <a:rPr lang="en-US" sz="2400" dirty="0"/>
              <a:t> </a:t>
            </a:r>
            <a:r>
              <a:rPr lang="en-US" sz="2400" dirty="0" err="1"/>
              <a:t>xe</a:t>
            </a:r>
            <a:r>
              <a:rPr lang="en-US" sz="2400" dirty="0"/>
              <a:t> </a:t>
            </a:r>
            <a:r>
              <a:rPr lang="en-US" sz="2400" dirty="0" err="1"/>
              <a:t>máy</a:t>
            </a:r>
            <a:endParaRPr lang="en-US" sz="2400" dirty="0"/>
          </a:p>
        </p:txBody>
      </p:sp>
    </p:spTree>
    <p:extLst>
      <p:ext uri="{BB962C8B-B14F-4D97-AF65-F5344CB8AC3E}">
        <p14:creationId xmlns:p14="http://schemas.microsoft.com/office/powerpoint/2010/main" val="3948660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heel(1)">
                                      <p:cBhvr>
                                        <p:cTn id="7" dur="20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wheel(1)">
                                      <p:cBhvr>
                                        <p:cTn id="12" dur="2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52F286E-412F-42CF-9F47-D1B931262D7C}"/>
              </a:ext>
            </a:extLst>
          </p:cNvPr>
          <p:cNvSpPr txBox="1"/>
          <p:nvPr/>
        </p:nvSpPr>
        <p:spPr>
          <a:xfrm>
            <a:off x="2497394" y="87261"/>
            <a:ext cx="7934632" cy="496867"/>
          </a:xfrm>
          <a:prstGeom prst="rect">
            <a:avLst/>
          </a:prstGeom>
          <a:noFill/>
        </p:spPr>
        <p:txBody>
          <a:bodyPr wrap="square">
            <a:spAutoFit/>
          </a:bodyPr>
          <a:lstStyle/>
          <a:p>
            <a:pPr marL="342900" lvl="0" indent="-342900" algn="just">
              <a:lnSpc>
                <a:spcPct val="120000"/>
              </a:lnSpc>
              <a:spcAft>
                <a:spcPts val="1000"/>
              </a:spcAft>
              <a:buFont typeface="Wingdings" panose="05000000000000000000" pitchFamily="2" charset="2"/>
              <a:buChar char=""/>
            </a:pPr>
            <a:r>
              <a:rPr lang="it-IT" sz="2400" b="1" i="1" dirty="0">
                <a:solidFill>
                  <a:schemeClr val="accent1"/>
                </a:solidFill>
                <a:effectLst/>
                <a:latin typeface="Times New Roman" panose="02020603050405020304" pitchFamily="18" charset="0"/>
                <a:ea typeface="Calibri" panose="020F0502020204030204" pitchFamily="34" charset="0"/>
              </a:rPr>
              <a:t>Mở rộng:</a:t>
            </a:r>
            <a:r>
              <a:rPr lang="it-IT" sz="2400" b="1" dirty="0">
                <a:solidFill>
                  <a:schemeClr val="accent1"/>
                </a:solidFill>
                <a:effectLst/>
                <a:latin typeface="Times New Roman" panose="02020603050405020304" pitchFamily="18" charset="0"/>
                <a:ea typeface="Calibri" panose="020F0502020204030204" pitchFamily="34" charset="0"/>
              </a:rPr>
              <a:t> </a:t>
            </a:r>
            <a:r>
              <a:rPr lang="it-IT" sz="2400" b="1" i="1" dirty="0">
                <a:solidFill>
                  <a:schemeClr val="accent1"/>
                </a:solidFill>
                <a:effectLst/>
                <a:latin typeface="Times New Roman" panose="02020603050405020304" pitchFamily="18" charset="0"/>
                <a:ea typeface="Calibri" panose="020F0502020204030204" pitchFamily="34" charset="0"/>
              </a:rPr>
              <a:t>Một số loại biển báo cấm phổ biến</a:t>
            </a:r>
            <a:endParaRPr lang="en-US" sz="2400" b="1" dirty="0">
              <a:solidFill>
                <a:schemeClr val="accent1"/>
              </a:solidFill>
              <a:effectLst/>
              <a:latin typeface="Times New Roman" panose="02020603050405020304" pitchFamily="18" charset="0"/>
              <a:ea typeface="Calibri" panose="020F0502020204030204" pitchFamily="34" charset="0"/>
            </a:endParaRPr>
          </a:p>
        </p:txBody>
      </p:sp>
      <p:pic>
        <p:nvPicPr>
          <p:cNvPr id="11270" name="Picture 6" descr="Biển báo cấm rẽ trái">
            <a:extLst>
              <a:ext uri="{FF2B5EF4-FFF2-40B4-BE49-F238E27FC236}">
                <a16:creationId xmlns:a16="http://schemas.microsoft.com/office/drawing/2014/main" id="{2837C7A1-1AAE-41FB-BB83-A77F64056E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17899" y="584128"/>
            <a:ext cx="2828004" cy="2628289"/>
          </a:xfrm>
          <a:prstGeom prst="rect">
            <a:avLst/>
          </a:prstGeom>
          <a:noFill/>
          <a:extLst>
            <a:ext uri="{909E8E84-426E-40DD-AFC4-6F175D3DCCD1}">
              <a14:hiddenFill xmlns:a14="http://schemas.microsoft.com/office/drawing/2010/main">
                <a:solidFill>
                  <a:srgbClr val="FFFFFF"/>
                </a:solidFill>
              </a14:hiddenFill>
            </a:ext>
          </a:extLst>
        </p:spPr>
      </p:pic>
      <p:pic>
        <p:nvPicPr>
          <p:cNvPr id="11274" name="Picture 10" descr="Biển Báo Hiệu Cấm Rẽ Phải">
            <a:extLst>
              <a:ext uri="{FF2B5EF4-FFF2-40B4-BE49-F238E27FC236}">
                <a16:creationId xmlns:a16="http://schemas.microsoft.com/office/drawing/2014/main" id="{26C0A773-D49E-4D04-8EAF-14021F8ED3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7063" y="614914"/>
            <a:ext cx="2363660" cy="2363660"/>
          </a:xfrm>
          <a:prstGeom prst="rect">
            <a:avLst/>
          </a:prstGeom>
          <a:noFill/>
          <a:extLst>
            <a:ext uri="{909E8E84-426E-40DD-AFC4-6F175D3DCCD1}">
              <a14:hiddenFill xmlns:a14="http://schemas.microsoft.com/office/drawing/2010/main">
                <a:solidFill>
                  <a:srgbClr val="FFFFFF"/>
                </a:solidFill>
              </a14:hiddenFill>
            </a:ext>
          </a:extLst>
        </p:spPr>
      </p:pic>
      <p:pic>
        <p:nvPicPr>
          <p:cNvPr id="11276" name="Picture 12" descr="Biển cấm đi ngược chiều - Thiết Bị An Toàn Giao Thông">
            <a:extLst>
              <a:ext uri="{FF2B5EF4-FFF2-40B4-BE49-F238E27FC236}">
                <a16:creationId xmlns:a16="http://schemas.microsoft.com/office/drawing/2014/main" id="{34C31BA8-38BB-40FB-B94C-778E080E9C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7899" y="3709284"/>
            <a:ext cx="2828005" cy="2828005"/>
          </a:xfrm>
          <a:prstGeom prst="rect">
            <a:avLst/>
          </a:prstGeom>
          <a:noFill/>
          <a:extLst>
            <a:ext uri="{909E8E84-426E-40DD-AFC4-6F175D3DCCD1}">
              <a14:hiddenFill xmlns:a14="http://schemas.microsoft.com/office/drawing/2010/main">
                <a:solidFill>
                  <a:srgbClr val="FFFFFF"/>
                </a:solidFill>
              </a14:hiddenFill>
            </a:ext>
          </a:extLst>
        </p:spPr>
      </p:pic>
      <p:pic>
        <p:nvPicPr>
          <p:cNvPr id="11278" name="Picture 14" descr="Phân biệt biển cấm đỗ - cấm dừng và quy định về mức xử phạt vi phạm">
            <a:extLst>
              <a:ext uri="{FF2B5EF4-FFF2-40B4-BE49-F238E27FC236}">
                <a16:creationId xmlns:a16="http://schemas.microsoft.com/office/drawing/2014/main" id="{D264B0B0-A507-4C85-B291-376E66D25A8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7063" y="3824948"/>
            <a:ext cx="2642880" cy="259667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4AFE8B5-0571-4710-ABF2-4FF9DCE3BE96}"/>
              </a:ext>
            </a:extLst>
          </p:cNvPr>
          <p:cNvSpPr txBox="1"/>
          <p:nvPr/>
        </p:nvSpPr>
        <p:spPr>
          <a:xfrm>
            <a:off x="2177844" y="3161728"/>
            <a:ext cx="1681317" cy="369332"/>
          </a:xfrm>
          <a:prstGeom prst="rect">
            <a:avLst/>
          </a:prstGeom>
          <a:solidFill>
            <a:schemeClr val="accent1"/>
          </a:solidFill>
        </p:spPr>
        <p:txBody>
          <a:bodyPr wrap="square" rtlCol="0">
            <a:spAutoFit/>
          </a:bodyPr>
          <a:lstStyle/>
          <a:p>
            <a:r>
              <a:rPr lang="en-US" dirty="0" err="1">
                <a:solidFill>
                  <a:schemeClr val="bg1"/>
                </a:solidFill>
              </a:rPr>
              <a:t>Cấm</a:t>
            </a:r>
            <a:r>
              <a:rPr lang="en-US" dirty="0">
                <a:solidFill>
                  <a:schemeClr val="bg1"/>
                </a:solidFill>
              </a:rPr>
              <a:t> </a:t>
            </a:r>
            <a:r>
              <a:rPr lang="en-US" dirty="0" err="1">
                <a:solidFill>
                  <a:schemeClr val="bg1"/>
                </a:solidFill>
              </a:rPr>
              <a:t>rẽ</a:t>
            </a:r>
            <a:r>
              <a:rPr lang="en-US" dirty="0">
                <a:solidFill>
                  <a:schemeClr val="bg1"/>
                </a:solidFill>
              </a:rPr>
              <a:t> </a:t>
            </a:r>
            <a:r>
              <a:rPr lang="en-US" dirty="0" err="1">
                <a:solidFill>
                  <a:schemeClr val="bg1"/>
                </a:solidFill>
              </a:rPr>
              <a:t>phải</a:t>
            </a:r>
            <a:r>
              <a:rPr lang="en-US" dirty="0">
                <a:solidFill>
                  <a:schemeClr val="bg1"/>
                </a:solidFill>
              </a:rPr>
              <a:t> </a:t>
            </a:r>
          </a:p>
        </p:txBody>
      </p:sp>
      <p:sp>
        <p:nvSpPr>
          <p:cNvPr id="12" name="TextBox 11">
            <a:extLst>
              <a:ext uri="{FF2B5EF4-FFF2-40B4-BE49-F238E27FC236}">
                <a16:creationId xmlns:a16="http://schemas.microsoft.com/office/drawing/2014/main" id="{F2D5DFFD-E272-4372-9617-D30C775A8CE7}"/>
              </a:ext>
            </a:extLst>
          </p:cNvPr>
          <p:cNvSpPr txBox="1"/>
          <p:nvPr/>
        </p:nvSpPr>
        <p:spPr>
          <a:xfrm>
            <a:off x="8591242" y="3212417"/>
            <a:ext cx="1681317" cy="369332"/>
          </a:xfrm>
          <a:prstGeom prst="rect">
            <a:avLst/>
          </a:prstGeom>
          <a:solidFill>
            <a:schemeClr val="accent1"/>
          </a:solidFill>
        </p:spPr>
        <p:txBody>
          <a:bodyPr wrap="square" rtlCol="0">
            <a:spAutoFit/>
          </a:bodyPr>
          <a:lstStyle/>
          <a:p>
            <a:r>
              <a:rPr lang="en-US" dirty="0" err="1">
                <a:solidFill>
                  <a:schemeClr val="bg1"/>
                </a:solidFill>
              </a:rPr>
              <a:t>Cấm</a:t>
            </a:r>
            <a:r>
              <a:rPr lang="en-US" dirty="0">
                <a:solidFill>
                  <a:schemeClr val="bg1"/>
                </a:solidFill>
              </a:rPr>
              <a:t> </a:t>
            </a:r>
            <a:r>
              <a:rPr lang="en-US" dirty="0" err="1">
                <a:solidFill>
                  <a:schemeClr val="bg1"/>
                </a:solidFill>
              </a:rPr>
              <a:t>rẽ</a:t>
            </a:r>
            <a:r>
              <a:rPr lang="en-US" dirty="0">
                <a:solidFill>
                  <a:schemeClr val="bg1"/>
                </a:solidFill>
              </a:rPr>
              <a:t> </a:t>
            </a:r>
            <a:r>
              <a:rPr lang="en-US" dirty="0" err="1">
                <a:solidFill>
                  <a:schemeClr val="bg1"/>
                </a:solidFill>
              </a:rPr>
              <a:t>trái</a:t>
            </a:r>
            <a:r>
              <a:rPr lang="en-US" dirty="0">
                <a:solidFill>
                  <a:schemeClr val="bg1"/>
                </a:solidFill>
              </a:rPr>
              <a:t> </a:t>
            </a:r>
          </a:p>
        </p:txBody>
      </p:sp>
      <p:sp>
        <p:nvSpPr>
          <p:cNvPr id="13" name="TextBox 12">
            <a:extLst>
              <a:ext uri="{FF2B5EF4-FFF2-40B4-BE49-F238E27FC236}">
                <a16:creationId xmlns:a16="http://schemas.microsoft.com/office/drawing/2014/main" id="{E16B5CF3-A670-4A9C-8D2D-23E1EE3B0661}"/>
              </a:ext>
            </a:extLst>
          </p:cNvPr>
          <p:cNvSpPr txBox="1"/>
          <p:nvPr/>
        </p:nvSpPr>
        <p:spPr>
          <a:xfrm>
            <a:off x="2177844" y="6560380"/>
            <a:ext cx="2492479" cy="369332"/>
          </a:xfrm>
          <a:prstGeom prst="rect">
            <a:avLst/>
          </a:prstGeom>
          <a:solidFill>
            <a:schemeClr val="accent1"/>
          </a:solidFill>
        </p:spPr>
        <p:txBody>
          <a:bodyPr wrap="square" rtlCol="0">
            <a:spAutoFit/>
          </a:bodyPr>
          <a:lstStyle/>
          <a:p>
            <a:r>
              <a:rPr lang="en-US" dirty="0" err="1">
                <a:solidFill>
                  <a:schemeClr val="bg1"/>
                </a:solidFill>
              </a:rPr>
              <a:t>Cấm</a:t>
            </a:r>
            <a:r>
              <a:rPr lang="en-US" dirty="0">
                <a:solidFill>
                  <a:schemeClr val="bg1"/>
                </a:solidFill>
              </a:rPr>
              <a:t> </a:t>
            </a:r>
            <a:r>
              <a:rPr lang="en-US" dirty="0" err="1">
                <a:solidFill>
                  <a:schemeClr val="bg1"/>
                </a:solidFill>
              </a:rPr>
              <a:t>dừng</a:t>
            </a:r>
            <a:r>
              <a:rPr lang="en-US" dirty="0">
                <a:solidFill>
                  <a:schemeClr val="bg1"/>
                </a:solidFill>
              </a:rPr>
              <a:t> </a:t>
            </a:r>
            <a:r>
              <a:rPr lang="en-US" dirty="0" err="1">
                <a:solidFill>
                  <a:schemeClr val="bg1"/>
                </a:solidFill>
              </a:rPr>
              <a:t>đỗ</a:t>
            </a:r>
            <a:r>
              <a:rPr lang="en-US" dirty="0">
                <a:solidFill>
                  <a:schemeClr val="bg1"/>
                </a:solidFill>
              </a:rPr>
              <a:t> </a:t>
            </a:r>
            <a:r>
              <a:rPr lang="en-US" dirty="0" err="1">
                <a:solidFill>
                  <a:schemeClr val="bg1"/>
                </a:solidFill>
              </a:rPr>
              <a:t>xe</a:t>
            </a:r>
            <a:r>
              <a:rPr lang="en-US" dirty="0">
                <a:solidFill>
                  <a:schemeClr val="bg1"/>
                </a:solidFill>
              </a:rPr>
              <a:t> </a:t>
            </a:r>
          </a:p>
        </p:txBody>
      </p:sp>
      <p:sp>
        <p:nvSpPr>
          <p:cNvPr id="14" name="TextBox 13">
            <a:extLst>
              <a:ext uri="{FF2B5EF4-FFF2-40B4-BE49-F238E27FC236}">
                <a16:creationId xmlns:a16="http://schemas.microsoft.com/office/drawing/2014/main" id="{857748B2-FE2D-4EDE-A460-54C942176B68}"/>
              </a:ext>
            </a:extLst>
          </p:cNvPr>
          <p:cNvSpPr txBox="1"/>
          <p:nvPr/>
        </p:nvSpPr>
        <p:spPr>
          <a:xfrm>
            <a:off x="8017899" y="6471808"/>
            <a:ext cx="2713704" cy="369332"/>
          </a:xfrm>
          <a:prstGeom prst="rect">
            <a:avLst/>
          </a:prstGeom>
          <a:solidFill>
            <a:schemeClr val="accent1"/>
          </a:solidFill>
        </p:spPr>
        <p:txBody>
          <a:bodyPr wrap="square" rtlCol="0">
            <a:spAutoFit/>
          </a:bodyPr>
          <a:lstStyle/>
          <a:p>
            <a:r>
              <a:rPr lang="en-US" dirty="0" err="1">
                <a:solidFill>
                  <a:schemeClr val="bg1"/>
                </a:solidFill>
              </a:rPr>
              <a:t>Cấm</a:t>
            </a:r>
            <a:r>
              <a:rPr lang="en-US" dirty="0">
                <a:solidFill>
                  <a:schemeClr val="bg1"/>
                </a:solidFill>
              </a:rPr>
              <a:t> </a:t>
            </a:r>
            <a:r>
              <a:rPr lang="en-US" dirty="0" err="1">
                <a:solidFill>
                  <a:schemeClr val="bg1"/>
                </a:solidFill>
              </a:rPr>
              <a:t>đi</a:t>
            </a:r>
            <a:r>
              <a:rPr lang="en-US" dirty="0">
                <a:solidFill>
                  <a:schemeClr val="bg1"/>
                </a:solidFill>
              </a:rPr>
              <a:t> ng</a:t>
            </a:r>
            <a:r>
              <a:rPr lang="vi-VN" dirty="0">
                <a:solidFill>
                  <a:schemeClr val="bg1"/>
                </a:solidFill>
              </a:rPr>
              <a:t>ược</a:t>
            </a:r>
            <a:r>
              <a:rPr lang="en-US" dirty="0">
                <a:solidFill>
                  <a:schemeClr val="bg1"/>
                </a:solidFill>
              </a:rPr>
              <a:t> </a:t>
            </a:r>
            <a:r>
              <a:rPr lang="en-US" dirty="0" err="1">
                <a:solidFill>
                  <a:schemeClr val="bg1"/>
                </a:solidFill>
              </a:rPr>
              <a:t>chiều</a:t>
            </a:r>
            <a:r>
              <a:rPr lang="en-US" dirty="0">
                <a:solidFill>
                  <a:schemeClr val="bg1"/>
                </a:solidFill>
              </a:rPr>
              <a:t>  </a:t>
            </a:r>
          </a:p>
        </p:txBody>
      </p:sp>
    </p:spTree>
    <p:extLst>
      <p:ext uri="{BB962C8B-B14F-4D97-AF65-F5344CB8AC3E}">
        <p14:creationId xmlns:p14="http://schemas.microsoft.com/office/powerpoint/2010/main" val="3297199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74"/>
                                        </p:tgtEl>
                                        <p:attrNameLst>
                                          <p:attrName>style.visibility</p:attrName>
                                        </p:attrNameLst>
                                      </p:cBhvr>
                                      <p:to>
                                        <p:strVal val="visible"/>
                                      </p:to>
                                    </p:set>
                                    <p:animEffect transition="in" filter="fade">
                                      <p:cBhvr>
                                        <p:cTn id="7" dur="500"/>
                                        <p:tgtEl>
                                          <p:spTgt spid="1127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1270"/>
                                        </p:tgtEl>
                                        <p:attrNameLst>
                                          <p:attrName>style.visibility</p:attrName>
                                        </p:attrNameLst>
                                      </p:cBhvr>
                                      <p:to>
                                        <p:strVal val="visible"/>
                                      </p:to>
                                    </p:set>
                                    <p:animEffect transition="in" filter="fade">
                                      <p:cBhvr>
                                        <p:cTn id="16" dur="500"/>
                                        <p:tgtEl>
                                          <p:spTgt spid="1127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278"/>
                                        </p:tgtEl>
                                        <p:attrNameLst>
                                          <p:attrName>style.visibility</p:attrName>
                                        </p:attrNameLst>
                                      </p:cBhvr>
                                      <p:to>
                                        <p:strVal val="visible"/>
                                      </p:to>
                                    </p:set>
                                    <p:animEffect transition="in" filter="fade">
                                      <p:cBhvr>
                                        <p:cTn id="26" dur="500"/>
                                        <p:tgtEl>
                                          <p:spTgt spid="11278"/>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1276"/>
                                        </p:tgtEl>
                                        <p:attrNameLst>
                                          <p:attrName>style.visibility</p:attrName>
                                        </p:attrNameLst>
                                      </p:cBhvr>
                                      <p:to>
                                        <p:strVal val="visible"/>
                                      </p:to>
                                    </p:set>
                                    <p:animEffect transition="in" filter="fade">
                                      <p:cBhvr>
                                        <p:cTn id="38" dur="500"/>
                                        <p:tgtEl>
                                          <p:spTgt spid="11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Right-hand traffic car and road frame 2... - Stock Illustration [68567339]  - PIXTA">
            <a:extLst>
              <a:ext uri="{FF2B5EF4-FFF2-40B4-BE49-F238E27FC236}">
                <a16:creationId xmlns:a16="http://schemas.microsoft.com/office/drawing/2014/main" id="{BE7912B9-CFEC-47AE-ACAC-68DCA55A8F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148" y="108155"/>
            <a:ext cx="11788878" cy="674984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53D656FC-1189-40B0-B29B-E47466CBE64A}"/>
              </a:ext>
            </a:extLst>
          </p:cNvPr>
          <p:cNvSpPr/>
          <p:nvPr/>
        </p:nvSpPr>
        <p:spPr>
          <a:xfrm>
            <a:off x="2290916" y="1563329"/>
            <a:ext cx="7098890" cy="3382297"/>
          </a:xfrm>
          <a:prstGeom prst="rect">
            <a:avLst/>
          </a:prstGeom>
          <a:solidFill>
            <a:srgbClr val="00B05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it-IT" sz="4000" b="1" dirty="0">
                <a:effectLst/>
                <a:latin typeface="Times New Roman" panose="02020603050405020304" pitchFamily="18" charset="0"/>
                <a:ea typeface="Calibri" panose="020F0502020204030204" pitchFamily="34" charset="0"/>
              </a:rPr>
              <a:t>Chốt: </a:t>
            </a:r>
            <a:r>
              <a:rPr lang="it-IT" sz="4000" b="1" i="1" dirty="0">
                <a:effectLst/>
                <a:latin typeface="Times New Roman" panose="02020603050405020304" pitchFamily="18" charset="0"/>
                <a:ea typeface="Calibri" panose="020F0502020204030204" pitchFamily="34" charset="0"/>
              </a:rPr>
              <a:t>Các loại biển báo có hình tròn, viền đỏ, nền trắng, các hình ảnh bên trong màu đen là biển báo cấm</a:t>
            </a:r>
            <a:endParaRPr lang="en-US" sz="4000" b="1" dirty="0"/>
          </a:p>
        </p:txBody>
      </p:sp>
    </p:spTree>
    <p:extLst>
      <p:ext uri="{BB962C8B-B14F-4D97-AF65-F5344CB8AC3E}">
        <p14:creationId xmlns:p14="http://schemas.microsoft.com/office/powerpoint/2010/main" val="3413838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TotalTime>
  <Words>752</Words>
  <Application>Microsoft Office PowerPoint</Application>
  <PresentationFormat>Widescreen</PresentationFormat>
  <Paragraphs>67</Paragraphs>
  <Slides>47</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47</vt:i4>
      </vt:variant>
    </vt:vector>
  </HeadingPairs>
  <TitlesOfParts>
    <vt:vector size="53" baseType="lpstr">
      <vt:lpstr>Arial</vt:lpstr>
      <vt:lpstr>Calibri</vt:lpstr>
      <vt:lpstr>Calibri Light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Administrator</cp:lastModifiedBy>
  <cp:revision>130</cp:revision>
  <dcterms:created xsi:type="dcterms:W3CDTF">2021-07-22T18:35:50Z</dcterms:created>
  <dcterms:modified xsi:type="dcterms:W3CDTF">2022-05-21T02:19:04Z</dcterms:modified>
</cp:coreProperties>
</file>