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6"/>
  </p:notesMasterIdLst>
  <p:handoutMasterIdLst>
    <p:handoutMasterId r:id="rId57"/>
  </p:handoutMasterIdLst>
  <p:sldIdLst>
    <p:sldId id="555" r:id="rId2"/>
    <p:sldId id="865" r:id="rId3"/>
    <p:sldId id="864" r:id="rId4"/>
    <p:sldId id="863" r:id="rId5"/>
    <p:sldId id="811" r:id="rId6"/>
    <p:sldId id="802" r:id="rId7"/>
    <p:sldId id="836" r:id="rId8"/>
    <p:sldId id="804" r:id="rId9"/>
    <p:sldId id="805" r:id="rId10"/>
    <p:sldId id="806" r:id="rId11"/>
    <p:sldId id="807" r:id="rId12"/>
    <p:sldId id="809" r:id="rId13"/>
    <p:sldId id="810" r:id="rId14"/>
    <p:sldId id="770" r:id="rId15"/>
    <p:sldId id="861" r:id="rId16"/>
    <p:sldId id="800" r:id="rId17"/>
    <p:sldId id="851" r:id="rId18"/>
    <p:sldId id="783" r:id="rId19"/>
    <p:sldId id="834" r:id="rId20"/>
    <p:sldId id="855" r:id="rId21"/>
    <p:sldId id="852" r:id="rId22"/>
    <p:sldId id="788" r:id="rId23"/>
    <p:sldId id="812" r:id="rId24"/>
    <p:sldId id="860" r:id="rId25"/>
    <p:sldId id="689" r:id="rId26"/>
    <p:sldId id="718" r:id="rId27"/>
    <p:sldId id="680" r:id="rId28"/>
    <p:sldId id="678" r:id="rId29"/>
    <p:sldId id="858" r:id="rId30"/>
    <p:sldId id="679" r:id="rId31"/>
    <p:sldId id="856" r:id="rId32"/>
    <p:sldId id="857" r:id="rId33"/>
    <p:sldId id="866" r:id="rId34"/>
    <p:sldId id="867" r:id="rId35"/>
    <p:sldId id="868" r:id="rId36"/>
    <p:sldId id="869" r:id="rId37"/>
    <p:sldId id="870" r:id="rId38"/>
    <p:sldId id="871" r:id="rId39"/>
    <p:sldId id="872" r:id="rId40"/>
    <p:sldId id="873" r:id="rId41"/>
    <p:sldId id="874" r:id="rId42"/>
    <p:sldId id="875" r:id="rId43"/>
    <p:sldId id="876" r:id="rId44"/>
    <p:sldId id="877" r:id="rId45"/>
    <p:sldId id="878" r:id="rId46"/>
    <p:sldId id="879" r:id="rId47"/>
    <p:sldId id="880" r:id="rId48"/>
    <p:sldId id="881" r:id="rId49"/>
    <p:sldId id="882" r:id="rId50"/>
    <p:sldId id="883" r:id="rId51"/>
    <p:sldId id="884" r:id="rId52"/>
    <p:sldId id="885" r:id="rId53"/>
    <p:sldId id="886" r:id="rId54"/>
    <p:sldId id="659" r:id="rId55"/>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00CC"/>
    <a:srgbClr val="FF0000"/>
    <a:srgbClr val="66FFFF"/>
    <a:srgbClr val="FFFFCC"/>
    <a:srgbClr val="FFFF00"/>
    <a:srgbClr val="CCECFF"/>
    <a:srgbClr val="FFFF66"/>
    <a:srgbClr val="00FF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27" autoAdjust="0"/>
    <p:restoredTop sz="94607" autoAdjust="0"/>
  </p:normalViewPr>
  <p:slideViewPr>
    <p:cSldViewPr>
      <p:cViewPr>
        <p:scale>
          <a:sx n="66" d="100"/>
          <a:sy n="66" d="100"/>
        </p:scale>
        <p:origin x="-1260" y="-8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526339"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26340"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526341"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02D1DE1-0A68-4046-B5FC-282A915A808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17825" cy="493713"/>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eaLnBrk="1" hangingPunct="1">
              <a:defRPr sz="1200"/>
            </a:lvl1pPr>
          </a:lstStyle>
          <a:p>
            <a:pPr>
              <a:defRPr/>
            </a:pPr>
            <a:endParaRPr lang="en-US"/>
          </a:p>
        </p:txBody>
      </p:sp>
      <p:sp>
        <p:nvSpPr>
          <p:cNvPr id="63491" name="Rectangle 3"/>
          <p:cNvSpPr>
            <a:spLocks noGrp="1" noChangeArrowheads="1"/>
          </p:cNvSpPr>
          <p:nvPr>
            <p:ph type="dt" idx="1"/>
          </p:nvPr>
        </p:nvSpPr>
        <p:spPr bwMode="auto">
          <a:xfrm>
            <a:off x="3816350" y="0"/>
            <a:ext cx="2917825" cy="493713"/>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eaLnBrk="1" hangingPunct="1">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900113" y="739775"/>
            <a:ext cx="4933950" cy="3700463"/>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674688" y="4686300"/>
            <a:ext cx="5386387" cy="4440238"/>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3494" name="Rectangle 6"/>
          <p:cNvSpPr>
            <a:spLocks noGrp="1" noChangeArrowheads="1"/>
          </p:cNvSpPr>
          <p:nvPr>
            <p:ph type="ftr" sz="quarter" idx="4"/>
          </p:nvPr>
        </p:nvSpPr>
        <p:spPr bwMode="auto">
          <a:xfrm>
            <a:off x="0" y="9371013"/>
            <a:ext cx="2917825" cy="493712"/>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eaLnBrk="1" hangingPunct="1">
              <a:defRPr sz="1200"/>
            </a:lvl1pPr>
          </a:lstStyle>
          <a:p>
            <a:pPr>
              <a:defRPr/>
            </a:pPr>
            <a:endParaRPr lang="en-US"/>
          </a:p>
        </p:txBody>
      </p:sp>
      <p:sp>
        <p:nvSpPr>
          <p:cNvPr id="63495" name="Rectangle 7"/>
          <p:cNvSpPr>
            <a:spLocks noGrp="1" noChangeArrowheads="1"/>
          </p:cNvSpPr>
          <p:nvPr>
            <p:ph type="sldNum" sz="quarter" idx="5"/>
          </p:nvPr>
        </p:nvSpPr>
        <p:spPr bwMode="auto">
          <a:xfrm>
            <a:off x="3816350" y="9371013"/>
            <a:ext cx="2917825" cy="493712"/>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eaLnBrk="1" hangingPunct="1">
              <a:defRPr sz="1200"/>
            </a:lvl1pPr>
          </a:lstStyle>
          <a:p>
            <a:pPr>
              <a:defRPr/>
            </a:pPr>
            <a:fld id="{8361BEC1-FCAA-4B41-BD0E-56DB4EBF239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a:lstStyle/>
          <a:p>
            <a:fld id="{B8619EF6-3D1A-49EE-BEB4-CF3B978B9E61}" type="slidenum">
              <a:rPr lang="en-US" smtClean="0">
                <a:cs typeface="Arial" pitchFamily="34" charset="0"/>
              </a:rPr>
              <a:pPr/>
              <a:t>15</a:t>
            </a:fld>
            <a:endParaRPr lang="en-US" smtClean="0">
              <a:cs typeface="Arial" pitchFamily="34" charset="0"/>
            </a:endParaRPr>
          </a:p>
        </p:txBody>
      </p:sp>
      <p:sp>
        <p:nvSpPr>
          <p:cNvPr id="79875" name="Slide Image Placeholder 1"/>
          <p:cNvSpPr>
            <a:spLocks noGrp="1" noRot="1" noChangeAspect="1" noTextEdit="1"/>
          </p:cNvSpPr>
          <p:nvPr>
            <p:ph type="sldImg"/>
          </p:nvPr>
        </p:nvSpPr>
        <p:spPr bwMode="auto">
          <a:noFill/>
          <a:ln>
            <a:solidFill>
              <a:srgbClr val="000000"/>
            </a:solidFill>
            <a:miter lim="800000"/>
            <a:headEnd/>
            <a:tailEnd/>
          </a:ln>
        </p:spPr>
      </p:sp>
      <p:sp>
        <p:nvSpPr>
          <p:cNvPr id="7987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Người ta đã thống kê có 4 nhóm nguyên nhân. Một là do </a:t>
            </a:r>
            <a:r>
              <a:rPr lang="en-US" i="1" smtClean="0"/>
              <a:t>vi sinh vật</a:t>
            </a:r>
            <a:r>
              <a:rPr lang="en-US" smtClean="0"/>
              <a:t>, gồm có vi khuẩn, virus, ký sinh trùng, nấm mốc,… Hai là do c</a:t>
            </a:r>
            <a:r>
              <a:rPr lang="en-US" i="1" smtClean="0"/>
              <a:t>ác chất hoá học </a:t>
            </a:r>
            <a:r>
              <a:rPr lang="en-US" smtClean="0"/>
              <a:t> như các hoá chất bảo vệ thực vật, hoá chất bảo quản, hoá chất tăng trọng, kim loại nặng, phẩm màu và các chất phụ gia. Ba là do </a:t>
            </a:r>
            <a:r>
              <a:rPr lang="en-US" i="1" smtClean="0"/>
              <a:t>thức ăn có chứa sẵn chất độc tự nhiên </a:t>
            </a:r>
            <a:r>
              <a:rPr lang="en-US" smtClean="0"/>
              <a:t>bao gồm động vật độc, thực vật độc như cá nóc, mật cá trắm, nấm độc, mầm khoai tây, sắn, lá ngón,... Bốn là </a:t>
            </a:r>
            <a:r>
              <a:rPr lang="en-US" i="1" smtClean="0"/>
              <a:t>do thức ăn bị biến chất khi</a:t>
            </a:r>
            <a:endParaRPr lang="en-US" smtClean="0"/>
          </a:p>
          <a:p>
            <a:r>
              <a:rPr lang="en-US" smtClean="0"/>
              <a:t> bị ôi, thiu,…</a:t>
            </a:r>
          </a:p>
        </p:txBody>
      </p:sp>
      <p:sp>
        <p:nvSpPr>
          <p:cNvPr id="79877" name="Slide Number Placeholder 3"/>
          <p:cNvSpPr txBox="1">
            <a:spLocks noGrp="1"/>
          </p:cNvSpPr>
          <p:nvPr/>
        </p:nvSpPr>
        <p:spPr bwMode="auto">
          <a:xfrm>
            <a:off x="3816350" y="9371013"/>
            <a:ext cx="2917825" cy="493712"/>
          </a:xfrm>
          <a:prstGeom prst="rect">
            <a:avLst/>
          </a:prstGeom>
          <a:noFill/>
          <a:ln w="9525">
            <a:noFill/>
            <a:miter lim="800000"/>
            <a:headEnd/>
            <a:tailEnd/>
          </a:ln>
        </p:spPr>
        <p:txBody>
          <a:bodyPr lIns="91353" tIns="45676" rIns="91353" bIns="45676" anchor="b"/>
          <a:lstStyle/>
          <a:p>
            <a:pPr algn="r"/>
            <a:fld id="{41E2DCBA-8BAD-4B1F-86CE-CB5D24700E16}" type="slidenum">
              <a:rPr lang="en-US" sz="1200">
                <a:ea typeface="MS PGothic" pitchFamily="34" charset="-128"/>
              </a:rPr>
              <a:pPr algn="r"/>
              <a:t>15</a:t>
            </a:fld>
            <a:endParaRPr lang="en-US" sz="120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00113" y="739775"/>
            <a:ext cx="4933950" cy="3700463"/>
          </a:xfrm>
          <a:ln/>
        </p:spPr>
      </p:sp>
      <p:sp>
        <p:nvSpPr>
          <p:cNvPr id="70659" name="Notes Placeholder 2"/>
          <p:cNvSpPr>
            <a:spLocks noGrp="1"/>
          </p:cNvSpPr>
          <p:nvPr>
            <p:ph type="body" idx="1"/>
          </p:nvPr>
        </p:nvSpPr>
        <p:spPr>
          <a:noFill/>
          <a:ln/>
        </p:spPr>
        <p:txBody>
          <a:bodyPr/>
          <a:lstStyle/>
          <a:p>
            <a:endParaRPr lang="en-US" smtClean="0"/>
          </a:p>
        </p:txBody>
      </p:sp>
      <p:sp>
        <p:nvSpPr>
          <p:cNvPr id="70660" name="Slide Number Placeholder 3"/>
          <p:cNvSpPr>
            <a:spLocks noGrp="1"/>
          </p:cNvSpPr>
          <p:nvPr>
            <p:ph type="sldNum" sz="quarter" idx="5"/>
          </p:nvPr>
        </p:nvSpPr>
        <p:spPr>
          <a:noFill/>
        </p:spPr>
        <p:txBody>
          <a:bodyPr/>
          <a:lstStyle/>
          <a:p>
            <a:fld id="{DB9DC04C-8B71-45FD-9769-DA1659DA2573}" type="slidenum">
              <a:rPr lang="en-US" smtClean="0">
                <a:ea typeface="MS PGothic" pitchFamily="34" charset="-128"/>
              </a:rPr>
              <a:pPr/>
              <a:t>54</a:t>
            </a:fld>
            <a:endParaRPr lang="en-US" smtClean="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26</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215FDD7-2BE9-4048-BB5C-0A100278B9F0}" type="slidenum">
              <a:rPr lang="vi-VN" smtClean="0"/>
              <a:pPr/>
              <a:t>27</a:t>
            </a:fld>
            <a:endParaRPr lang="vi-VN" smtClean="0"/>
          </a:p>
        </p:txBody>
      </p:sp>
      <p:sp>
        <p:nvSpPr>
          <p:cNvPr id="56323" name="Rectangle 2"/>
          <p:cNvSpPr>
            <a:spLocks noGrp="1" noRot="1" noChangeAspect="1" noTextEdit="1"/>
          </p:cNvSpPr>
          <p:nvPr>
            <p:ph type="sldImg"/>
          </p:nvPr>
        </p:nvSpPr>
        <p:spPr>
          <a:xfrm>
            <a:off x="1147763" y="1231900"/>
            <a:ext cx="4440237" cy="3330575"/>
          </a:xfrm>
          <a:ln/>
        </p:spPr>
      </p:sp>
      <p:sp>
        <p:nvSpPr>
          <p:cNvPr id="56324"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28</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29</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D97611B-96C9-4FEB-8074-87E6187AD91A}" type="slidenum">
              <a:rPr lang="vi-VN" smtClean="0"/>
              <a:pPr/>
              <a:t>30</a:t>
            </a:fld>
            <a:endParaRPr lang="vi-VN" smtClean="0"/>
          </a:p>
        </p:txBody>
      </p:sp>
      <p:sp>
        <p:nvSpPr>
          <p:cNvPr id="55299" name="Rectangle 2"/>
          <p:cNvSpPr>
            <a:spLocks noGrp="1" noRot="1" noChangeAspect="1" noTextEdit="1"/>
          </p:cNvSpPr>
          <p:nvPr>
            <p:ph type="sldImg"/>
          </p:nvPr>
        </p:nvSpPr>
        <p:spPr>
          <a:xfrm>
            <a:off x="1147763" y="1231900"/>
            <a:ext cx="4440237" cy="3330575"/>
          </a:xfrm>
          <a:ln/>
        </p:spPr>
      </p:sp>
      <p:sp>
        <p:nvSpPr>
          <p:cNvPr id="55300"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31</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32</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E09F6-A188-45CC-9FE8-09CABC87E160}" type="slidenum">
              <a:rPr lang="en-US"/>
              <a:pPr>
                <a:defRPr/>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CC8125-8814-4DA9-BE6F-4A532FCE26A4}" type="slidenum">
              <a:rPr lang="en-US"/>
              <a:pPr>
                <a:defRPr/>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ABEED-4640-40C0-9D5E-ECEBF85AAE13}" type="slidenum">
              <a:rPr lang="en-US"/>
              <a:pPr>
                <a:defRPr/>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E33D6-81E7-4A85-8489-E7506F50E883}" type="slidenum">
              <a:rPr lang="en-US"/>
              <a:pPr>
                <a:defRPr/>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D2503-864B-466B-BC6A-76ECE5F29C8E}" type="slidenum">
              <a:rPr lang="en-US"/>
              <a:pPr>
                <a:defRPr/>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271C8-C2D6-4E00-BC03-8D3EE6379BD3}" type="slidenum">
              <a:rPr lang="en-US"/>
              <a:pPr>
                <a:defRPr/>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483DFA-42C0-4674-9E41-83BB9CDAA456}" type="slidenum">
              <a:rPr lang="en-US"/>
              <a:pPr>
                <a:defRPr/>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D0D66F-540B-47BD-B1BF-5E6352A1A551}" type="slidenum">
              <a:rPr lang="en-US"/>
              <a:pPr>
                <a:defRPr/>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25BD61-49EC-4E41-9D86-7FA693BE634F}" type="slidenum">
              <a:rPr lang="en-US"/>
              <a:pPr>
                <a:defRPr/>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829CAF-99AC-467E-838D-67829EF2B060}" type="slidenum">
              <a:rPr lang="en-US"/>
              <a:pPr>
                <a:defRPr/>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88190-5B6D-4EA3-832B-23C544FE5177}" type="slidenum">
              <a:rPr lang="en-US"/>
              <a:pPr>
                <a:defRPr/>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98C5B5-58CC-461C-A3E1-AF054A26F110}" type="slidenum">
              <a:rPr lang="en-US"/>
              <a:pPr>
                <a:defRPr/>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4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34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34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6B7C930-7964-45F4-BE45-EA734BB3A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1981200"/>
            <a:ext cx="9144000" cy="2895600"/>
          </a:xfrm>
        </p:spPr>
        <p:txBody>
          <a:bodyPr/>
          <a:lstStyle/>
          <a:p>
            <a:pPr eaLnBrk="1" hangingPunct="1"/>
            <a:r>
              <a:rPr lang="en-US" sz="6600" b="1" smtClean="0">
                <a:solidFill>
                  <a:srgbClr val="C00000"/>
                </a:solidFill>
              </a:rPr>
              <a:t>TẬP HUẤN</a:t>
            </a:r>
            <a:r>
              <a:rPr lang="en-US" sz="3200" b="1" smtClean="0">
                <a:solidFill>
                  <a:srgbClr val="0000FF"/>
                </a:solidFill>
              </a:rPr>
              <a:t/>
            </a:r>
            <a:br>
              <a:rPr lang="en-US" sz="3200" b="1" smtClean="0">
                <a:solidFill>
                  <a:srgbClr val="0000FF"/>
                </a:solidFill>
              </a:rPr>
            </a:br>
            <a:r>
              <a:rPr lang="en-US" sz="3000" b="1" smtClean="0">
                <a:solidFill>
                  <a:srgbClr val="0000FF"/>
                </a:solidFill>
              </a:rPr>
              <a:t>AN TOÀN THỰC PHẨM, PHÒNG CHỐNG DỊCH BỆNH, PHÒNG CHỐNG </a:t>
            </a:r>
            <a:r>
              <a:rPr lang="en-US" sz="3000" b="1" smtClean="0">
                <a:solidFill>
                  <a:srgbClr val="0000FF"/>
                </a:solidFill>
              </a:rPr>
              <a:t>XÂM HẠI TRẺ EM</a:t>
            </a:r>
            <a:endParaRPr lang="en-US" sz="3000" smtClean="0">
              <a:solidFill>
                <a:srgbClr val="0000FF"/>
              </a:solidFill>
            </a:endParaRPr>
          </a:p>
        </p:txBody>
      </p:sp>
      <p:sp>
        <p:nvSpPr>
          <p:cNvPr id="6147" name="Text Box 4"/>
          <p:cNvSpPr txBox="1">
            <a:spLocks noChangeArrowheads="1"/>
          </p:cNvSpPr>
          <p:nvPr/>
        </p:nvSpPr>
        <p:spPr bwMode="auto">
          <a:xfrm>
            <a:off x="2971800" y="6019800"/>
            <a:ext cx="3200400" cy="369332"/>
          </a:xfrm>
          <a:prstGeom prst="rect">
            <a:avLst/>
          </a:prstGeom>
          <a:noFill/>
          <a:ln w="9525">
            <a:noFill/>
            <a:miter lim="800000"/>
            <a:headEnd/>
            <a:tailEnd/>
          </a:ln>
        </p:spPr>
        <p:txBody>
          <a:bodyPr>
            <a:spAutoFit/>
          </a:bodyPr>
          <a:lstStyle/>
          <a:p>
            <a:pPr>
              <a:spcBef>
                <a:spcPct val="50000"/>
              </a:spcBef>
            </a:pPr>
            <a:endParaRPr lang="en-US"/>
          </a:p>
        </p:txBody>
      </p:sp>
      <p:sp>
        <p:nvSpPr>
          <p:cNvPr id="43" name="Title 1"/>
          <p:cNvSpPr txBox="1">
            <a:spLocks/>
          </p:cNvSpPr>
          <p:nvPr/>
        </p:nvSpPr>
        <p:spPr bwMode="auto">
          <a:xfrm>
            <a:off x="0" y="0"/>
            <a:ext cx="9144000" cy="12954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800" b="1">
                <a:solidFill>
                  <a:srgbClr val="0000CC"/>
                </a:solidFill>
              </a:rPr>
              <a:t>UBND QUẬN LONG BIÊN</a:t>
            </a:r>
          </a:p>
          <a:p>
            <a:pPr algn="ctr" defTabSz="912813" eaLnBrk="0" hangingPunct="0"/>
            <a:r>
              <a:rPr lang="en-US" altLang="vi-VN" sz="2800" b="1">
                <a:solidFill>
                  <a:srgbClr val="0000CC"/>
                </a:solidFill>
              </a:rPr>
              <a:t>PHÒNG Y TẾ</a:t>
            </a:r>
          </a:p>
        </p:txBody>
      </p:sp>
      <p:sp>
        <p:nvSpPr>
          <p:cNvPr id="6149" name="Subtitle 2"/>
          <p:cNvSpPr>
            <a:spLocks/>
          </p:cNvSpPr>
          <p:nvPr/>
        </p:nvSpPr>
        <p:spPr bwMode="auto">
          <a:xfrm>
            <a:off x="1447800" y="6330949"/>
            <a:ext cx="6251575" cy="527051"/>
          </a:xfrm>
          <a:prstGeom prst="rect">
            <a:avLst/>
          </a:prstGeom>
          <a:noFill/>
          <a:ln w="9525">
            <a:noFill/>
            <a:miter lim="800000"/>
            <a:headEnd/>
            <a:tailEnd/>
          </a:ln>
        </p:spPr>
        <p:txBody>
          <a:bodyPr lIns="91436" tIns="45719" rIns="91436" bIns="45719"/>
          <a:lstStyle/>
          <a:p>
            <a:pPr algn="ctr" defTabSz="912813" eaLnBrk="0" hangingPunct="0">
              <a:lnSpc>
                <a:spcPct val="90000"/>
              </a:lnSpc>
              <a:spcBef>
                <a:spcPts val="1000"/>
              </a:spcBef>
            </a:pPr>
            <a:r>
              <a:rPr lang="en-US" altLang="en-US" sz="2000" b="1">
                <a:solidFill>
                  <a:srgbClr val="002060"/>
                </a:solidFill>
              </a:rPr>
              <a:t>Năm </a:t>
            </a:r>
            <a:r>
              <a:rPr lang="en-US" altLang="en-US" sz="2000" b="1" smtClean="0">
                <a:solidFill>
                  <a:srgbClr val="002060"/>
                </a:solidFill>
              </a:rPr>
              <a:t>2020</a:t>
            </a:r>
            <a:endParaRPr lang="en-US" altLang="en-US" sz="2000" b="1">
              <a:solidFill>
                <a:srgbClr val="002060"/>
              </a:solidFill>
            </a:endParaRPr>
          </a:p>
          <a:p>
            <a:pPr algn="ctr" defTabSz="912813" eaLnBrk="0" hangingPunct="0">
              <a:lnSpc>
                <a:spcPct val="90000"/>
              </a:lnSpc>
              <a:spcBef>
                <a:spcPts val="1000"/>
              </a:spcBef>
            </a:pPr>
            <a:endParaRPr lang="en-US" altLang="en-US" sz="2000" b="1">
              <a:solidFill>
                <a:srgbClr val="00206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609600" y="1117600"/>
            <a:ext cx="3429000" cy="40640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b="1" smtClean="0"/>
              <a:t>Cống rãnh ở khu vực cửa hàng, nhà bếp phải thông thoát, không ứ đọng.</a:t>
            </a:r>
            <a:endParaRPr lang="en-US" sz="2400" b="1" smtClean="0"/>
          </a:p>
        </p:txBody>
      </p:sp>
      <p:sp>
        <p:nvSpPr>
          <p:cNvPr id="7"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pic>
        <p:nvPicPr>
          <p:cNvPr id="8" name="Picture 4" descr="20131109_155703"/>
          <p:cNvPicPr>
            <a:picLocks noChangeAspect="1" noChangeArrowheads="1"/>
          </p:cNvPicPr>
          <p:nvPr/>
        </p:nvPicPr>
        <p:blipFill>
          <a:blip r:embed="rId3"/>
          <a:srcRect/>
          <a:stretch>
            <a:fillRect/>
          </a:stretch>
        </p:blipFill>
        <p:spPr bwMode="auto">
          <a:xfrm>
            <a:off x="5334000" y="762000"/>
            <a:ext cx="2948809" cy="2841635"/>
          </a:xfrm>
          <a:prstGeom prst="rect">
            <a:avLst/>
          </a:prstGeom>
          <a:noFill/>
          <a:ln w="9525">
            <a:noFill/>
            <a:miter lim="800000"/>
            <a:headEnd/>
            <a:tailEnd/>
          </a:ln>
        </p:spPr>
      </p:pic>
      <p:pic>
        <p:nvPicPr>
          <p:cNvPr id="12" name="Picture 6"/>
          <p:cNvPicPr>
            <a:picLocks noChangeAspect="1" noChangeArrowheads="1"/>
          </p:cNvPicPr>
          <p:nvPr/>
        </p:nvPicPr>
        <p:blipFill>
          <a:blip r:embed="rId4" cstate="print"/>
          <a:srcRect/>
          <a:stretch>
            <a:fillRect/>
          </a:stretch>
        </p:blipFill>
        <p:spPr bwMode="auto">
          <a:xfrm>
            <a:off x="5334000" y="3733800"/>
            <a:ext cx="2971800" cy="3048000"/>
          </a:xfrm>
          <a:prstGeom prst="rect">
            <a:avLst/>
          </a:prstGeom>
          <a:noFill/>
          <a:ln w="9525">
            <a:noFill/>
            <a:miter lim="800000"/>
            <a:headEnd/>
            <a:tailEnd/>
          </a:ln>
        </p:spPr>
      </p:pic>
      <p:grpSp>
        <p:nvGrpSpPr>
          <p:cNvPr id="13" name="Group 5"/>
          <p:cNvGrpSpPr>
            <a:grpSpLocks/>
          </p:cNvGrpSpPr>
          <p:nvPr/>
        </p:nvGrpSpPr>
        <p:grpSpPr bwMode="auto">
          <a:xfrm>
            <a:off x="5638800" y="3962400"/>
            <a:ext cx="2362200" cy="2667000"/>
            <a:chOff x="5334000" y="1295400"/>
            <a:chExt cx="3810000" cy="1676400"/>
          </a:xfrm>
        </p:grpSpPr>
        <p:cxnSp>
          <p:nvCxnSpPr>
            <p:cNvPr id="14" name="Straight Connector 13"/>
            <p:cNvCxnSpPr/>
            <p:nvPr/>
          </p:nvCxnSpPr>
          <p:spPr>
            <a:xfrm>
              <a:off x="5334000" y="1295400"/>
              <a:ext cx="3810000" cy="1676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5334000" y="1295400"/>
              <a:ext cx="3810000" cy="1600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371600" y="1295400"/>
            <a:ext cx="3429000" cy="40640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smtClean="0"/>
              <a:t>Có thiết bị bảo quản thực phẩm, nhà vệ sinh, rửa tay và thu dọn chất thải, rác thải hàng ngày sạch sẽ.</a:t>
            </a:r>
            <a:endParaRPr lang="en-US" sz="2400" smtClean="0"/>
          </a:p>
        </p:txBody>
      </p:sp>
      <p:pic>
        <p:nvPicPr>
          <p:cNvPr id="60418" name="Picture 2" descr="C:\Users\Administrator\Desktop\lager_1400575366Tu-dong-sanaky-VH-2599A1.jpg"/>
          <p:cNvPicPr>
            <a:picLocks noChangeAspect="1" noChangeArrowheads="1"/>
          </p:cNvPicPr>
          <p:nvPr/>
        </p:nvPicPr>
        <p:blipFill>
          <a:blip r:embed="rId3"/>
          <a:srcRect/>
          <a:stretch>
            <a:fillRect/>
          </a:stretch>
        </p:blipFill>
        <p:spPr bwMode="auto">
          <a:xfrm>
            <a:off x="5867400" y="609600"/>
            <a:ext cx="2517775" cy="3357033"/>
          </a:xfrm>
          <a:prstGeom prst="rect">
            <a:avLst/>
          </a:prstGeom>
          <a:noFill/>
        </p:spPr>
      </p:pic>
      <p:sp>
        <p:nvSpPr>
          <p:cNvPr id="6"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pic>
        <p:nvPicPr>
          <p:cNvPr id="111617" name="Picture 1" descr="C:\Users\Administrator\Desktop\1_5.jpg"/>
          <p:cNvPicPr>
            <a:picLocks noChangeAspect="1" noChangeArrowheads="1"/>
          </p:cNvPicPr>
          <p:nvPr/>
        </p:nvPicPr>
        <p:blipFill>
          <a:blip r:embed="rId4"/>
          <a:srcRect/>
          <a:stretch>
            <a:fillRect/>
          </a:stretch>
        </p:blipFill>
        <p:spPr bwMode="auto">
          <a:xfrm>
            <a:off x="5943600" y="3581400"/>
            <a:ext cx="2635488" cy="1752600"/>
          </a:xfrm>
          <a:prstGeom prst="rect">
            <a:avLst/>
          </a:prstGeom>
          <a:noFill/>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76200" y="965200"/>
            <a:ext cx="5867400" cy="482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smtClean="0">
                <a:solidFill>
                  <a:srgbClr val="C00000"/>
                </a:solidFill>
              </a:rPr>
              <a:t>Tuân thủ thêm các yêu cầu sau:</a:t>
            </a:r>
          </a:p>
        </p:txBody>
      </p:sp>
      <p:sp>
        <p:nvSpPr>
          <p:cNvPr id="5" name="Rounded Rectangle 4"/>
          <p:cNvSpPr/>
          <p:nvPr/>
        </p:nvSpPr>
        <p:spPr bwMode="auto">
          <a:xfrm>
            <a:off x="228600" y="1752600"/>
            <a:ext cx="4724400" cy="4343400"/>
          </a:xfrm>
          <a:prstGeom prst="roundRect">
            <a:avLst/>
          </a:prstGeom>
          <a:solidFill>
            <a:srgbClr val="FFFFCC"/>
          </a:solidFill>
          <a:ln w="9525">
            <a:solidFill>
              <a:schemeClr val="accent1">
                <a:lumMod val="90000"/>
              </a:schemeClr>
            </a:solidFill>
            <a:round/>
            <a:headEnd/>
            <a:tailEnd/>
          </a:ln>
        </p:spPr>
        <p:txBody>
          <a:bodyPr anchor="ctr">
            <a:flatTx/>
          </a:bodyPr>
          <a:lstStyle/>
          <a:p>
            <a:pPr>
              <a:lnSpc>
                <a:spcPct val="120000"/>
              </a:lnSpc>
              <a:buClr>
                <a:srgbClr val="FF0000"/>
              </a:buClr>
              <a:buFont typeface="Wingdings" pitchFamily="2" charset="2"/>
              <a:buChar char="v"/>
            </a:pPr>
            <a:r>
              <a:rPr lang="en-US" sz="2200" b="1" smtClean="0">
                <a:solidFill>
                  <a:srgbClr val="0000CC"/>
                </a:solidFill>
              </a:rPr>
              <a:t> </a:t>
            </a:r>
            <a:r>
              <a:rPr lang="vi-VN" sz="2200" b="1" smtClean="0">
                <a:solidFill>
                  <a:srgbClr val="FF0000"/>
                </a:solidFill>
              </a:rPr>
              <a:t>Người trực tiếp chế biến thức ăn phải được</a:t>
            </a:r>
            <a:r>
              <a:rPr lang="en-US" sz="2200" b="1" smtClean="0">
                <a:solidFill>
                  <a:srgbClr val="FF0000"/>
                </a:solidFill>
              </a:rPr>
              <a:t>:</a:t>
            </a:r>
          </a:p>
          <a:p>
            <a:pPr>
              <a:lnSpc>
                <a:spcPct val="120000"/>
              </a:lnSpc>
              <a:buClr>
                <a:srgbClr val="FF0000"/>
              </a:buClr>
            </a:pPr>
            <a:r>
              <a:rPr lang="en-US" sz="2200" b="1" smtClean="0">
                <a:solidFill>
                  <a:srgbClr val="6600CC"/>
                </a:solidFill>
              </a:rPr>
              <a:t>1. </a:t>
            </a:r>
            <a:r>
              <a:rPr lang="en-US" sz="2200" b="1" smtClean="0">
                <a:solidFill>
                  <a:srgbClr val="0000CC"/>
                </a:solidFill>
              </a:rPr>
              <a:t>T</a:t>
            </a:r>
            <a:r>
              <a:rPr lang="vi-VN" sz="2200" b="1" smtClean="0">
                <a:solidFill>
                  <a:srgbClr val="0000CC"/>
                </a:solidFill>
              </a:rPr>
              <a:t>ập huấn kiến thức </a:t>
            </a:r>
            <a:r>
              <a:rPr lang="en-US" sz="2200" b="1" smtClean="0">
                <a:solidFill>
                  <a:srgbClr val="0000CC"/>
                </a:solidFill>
              </a:rPr>
              <a:t>ATTP </a:t>
            </a:r>
            <a:r>
              <a:rPr lang="vi-VN" sz="2200" b="1" smtClean="0">
                <a:solidFill>
                  <a:srgbClr val="0000CC"/>
                </a:solidFill>
              </a:rPr>
              <a:t>và được chủ cơ sở xác nhận</a:t>
            </a:r>
            <a:r>
              <a:rPr lang="en-US" sz="2200" b="1" smtClean="0">
                <a:solidFill>
                  <a:srgbClr val="0000CC"/>
                </a:solidFill>
              </a:rPr>
              <a:t>.</a:t>
            </a:r>
          </a:p>
          <a:p>
            <a:pPr>
              <a:lnSpc>
                <a:spcPct val="120000"/>
              </a:lnSpc>
              <a:buClr>
                <a:srgbClr val="FF0000"/>
              </a:buClr>
            </a:pPr>
            <a:r>
              <a:rPr lang="en-US" sz="2200" b="1" smtClean="0">
                <a:solidFill>
                  <a:srgbClr val="6600CC"/>
                </a:solidFill>
              </a:rPr>
              <a:t>2. </a:t>
            </a:r>
            <a:r>
              <a:rPr lang="en-US" sz="2200" b="1" smtClean="0">
                <a:solidFill>
                  <a:srgbClr val="0000CC"/>
                </a:solidFill>
              </a:rPr>
              <a:t>K</a:t>
            </a:r>
            <a:r>
              <a:rPr lang="vi-VN" sz="2200" b="1" smtClean="0">
                <a:solidFill>
                  <a:srgbClr val="0000CC"/>
                </a:solidFill>
              </a:rPr>
              <a:t>hông bị mắc các bệnh tả, lỵ, thương hàn, viêm gan A, E, viêm da nhiễm trùng, lao phổi, tiêu chảy cấp khi đang sản xuất, kinh doanh thực phẩm.”</a:t>
            </a:r>
            <a:r>
              <a:rPr lang="en-US" sz="2200" b="1" smtClean="0">
                <a:solidFill>
                  <a:srgbClr val="FF0000"/>
                </a:solidFill>
              </a:rPr>
              <a:t> (Khám sức khoẻ định kỳ)</a:t>
            </a:r>
          </a:p>
        </p:txBody>
      </p:sp>
      <p:sp>
        <p:nvSpPr>
          <p:cNvPr id="7"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pic>
        <p:nvPicPr>
          <p:cNvPr id="109569" name="Picture 1"/>
          <p:cNvPicPr>
            <a:picLocks noChangeAspect="1" noChangeArrowheads="1"/>
          </p:cNvPicPr>
          <p:nvPr/>
        </p:nvPicPr>
        <p:blipFill>
          <a:blip r:embed="rId2"/>
          <a:srcRect/>
          <a:stretch>
            <a:fillRect/>
          </a:stretch>
        </p:blipFill>
        <p:spPr bwMode="auto">
          <a:xfrm>
            <a:off x="5181600" y="2387148"/>
            <a:ext cx="3810000" cy="291580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additive="base">
                                        <p:cTn id="1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04800" y="1676400"/>
            <a:ext cx="4114800" cy="3733800"/>
          </a:xfrm>
          <a:prstGeom prst="roundRect">
            <a:avLst/>
          </a:prstGeom>
          <a:solidFill>
            <a:srgbClr val="FFFFCC"/>
          </a:solidFill>
          <a:ln w="9525">
            <a:solidFill>
              <a:schemeClr val="accent1">
                <a:lumMod val="90000"/>
              </a:schemeClr>
            </a:solidFill>
            <a:round/>
            <a:headEnd/>
            <a:tailEnd/>
          </a:ln>
        </p:spPr>
        <p:txBody>
          <a:bodyPr anchor="ctr">
            <a:flatTx/>
          </a:bodyPr>
          <a:lstStyle/>
          <a:p>
            <a:pPr algn="just">
              <a:lnSpc>
                <a:spcPct val="120000"/>
              </a:lnSpc>
              <a:buClr>
                <a:srgbClr val="FF0000"/>
              </a:buClr>
            </a:pPr>
            <a:r>
              <a:rPr lang="vi-VN" sz="2400" b="1" smtClean="0">
                <a:solidFill>
                  <a:srgbClr val="0000CC"/>
                </a:solidFill>
              </a:rPr>
              <a:t>Sử dụng thực phẩm, nguyên liệu thực phẩm phải rõ nguồn gốc và bảo đảm an toàn</a:t>
            </a:r>
            <a:r>
              <a:rPr lang="en-US" sz="2400" b="1" smtClean="0">
                <a:solidFill>
                  <a:srgbClr val="0000CC"/>
                </a:solidFill>
              </a:rPr>
              <a:t>.</a:t>
            </a:r>
          </a:p>
        </p:txBody>
      </p:sp>
      <p:sp>
        <p:nvSpPr>
          <p:cNvPr id="4" name="Rounded Rectangle 3"/>
          <p:cNvSpPr/>
          <p:nvPr/>
        </p:nvSpPr>
        <p:spPr bwMode="auto">
          <a:xfrm>
            <a:off x="76200" y="965200"/>
            <a:ext cx="5867400" cy="482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smtClean="0">
                <a:solidFill>
                  <a:srgbClr val="C00000"/>
                </a:solidFill>
              </a:rPr>
              <a:t>Tuân thủ thêm các yêu cầu sau:</a:t>
            </a:r>
          </a:p>
        </p:txBody>
      </p:sp>
      <p:sp>
        <p:nvSpPr>
          <p:cNvPr id="10" name="Rectangle 9"/>
          <p:cNvSpPr/>
          <p:nvPr/>
        </p:nvSpPr>
        <p:spPr bwMode="auto">
          <a:xfrm>
            <a:off x="4495800" y="1828800"/>
            <a:ext cx="4495800" cy="3200400"/>
          </a:xfrm>
          <a:prstGeom prst="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marL="0" marR="0" indent="0" algn="ctr" defTabSz="914400" eaLnBrk="0" latinLnBrk="0" hangingPunct="0">
              <a:lnSpc>
                <a:spcPct val="150000"/>
              </a:lnSpc>
              <a:buClrTx/>
              <a:buSzTx/>
              <a:buFontTx/>
              <a:buNone/>
              <a:tabLst/>
            </a:pPr>
            <a:r>
              <a:rPr lang="en-US" b="1" smtClean="0">
                <a:solidFill>
                  <a:srgbClr val="C00000"/>
                </a:solidFill>
              </a:rPr>
              <a:t>PHẢI CÓ</a:t>
            </a:r>
          </a:p>
          <a:p>
            <a:pPr marL="0" marR="0" indent="0" defTabSz="914400" eaLnBrk="0" latinLnBrk="0" hangingPunct="0">
              <a:lnSpc>
                <a:spcPct val="150000"/>
              </a:lnSpc>
              <a:buClrTx/>
              <a:buSzTx/>
              <a:buFontTx/>
              <a:buChar char="-"/>
              <a:tabLst/>
            </a:pPr>
            <a:r>
              <a:rPr lang="en-US" b="1" smtClean="0">
                <a:solidFill>
                  <a:srgbClr val="0000CC"/>
                </a:solidFill>
              </a:rPr>
              <a:t> HỢP ĐỒNG MUA BÁN, </a:t>
            </a:r>
          </a:p>
          <a:p>
            <a:pPr marL="0" marR="0" indent="0" defTabSz="914400" eaLnBrk="0" latinLnBrk="0" hangingPunct="0">
              <a:lnSpc>
                <a:spcPct val="150000"/>
              </a:lnSpc>
              <a:buClrTx/>
              <a:buSzTx/>
              <a:buFontTx/>
              <a:buChar char="-"/>
              <a:tabLst/>
            </a:pPr>
            <a:r>
              <a:rPr lang="en-US" b="1" smtClean="0">
                <a:solidFill>
                  <a:srgbClr val="0000CC"/>
                </a:solidFill>
              </a:rPr>
              <a:t> HOÁ ĐƠN CHỨNG TỪ, </a:t>
            </a:r>
          </a:p>
          <a:p>
            <a:pPr eaLnBrk="0" hangingPunct="0">
              <a:lnSpc>
                <a:spcPct val="150000"/>
              </a:lnSpc>
              <a:buFontTx/>
              <a:buChar char="-"/>
            </a:pPr>
            <a:r>
              <a:rPr lang="en-US" b="1" smtClean="0">
                <a:solidFill>
                  <a:srgbClr val="0000CC"/>
                </a:solidFill>
              </a:rPr>
              <a:t> PHIẾU XuẤT KHO, GIAO NHẬN HÀNG</a:t>
            </a:r>
          </a:p>
          <a:p>
            <a:pPr marL="0" marR="0" indent="0" defTabSz="914400" eaLnBrk="0" latinLnBrk="0" hangingPunct="0">
              <a:lnSpc>
                <a:spcPct val="150000"/>
              </a:lnSpc>
              <a:buClrTx/>
              <a:buSzTx/>
              <a:buFontTx/>
              <a:buChar char="-"/>
              <a:tabLst/>
            </a:pPr>
            <a:r>
              <a:rPr lang="en-US" b="1" smtClean="0">
                <a:solidFill>
                  <a:srgbClr val="0000CC"/>
                </a:solidFill>
              </a:rPr>
              <a:t> HỒ SƠ NGUỒN GỐC SẢN PHẨM</a:t>
            </a:r>
          </a:p>
        </p:txBody>
      </p:sp>
      <p:sp>
        <p:nvSpPr>
          <p:cNvPr id="7"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9144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2400" b="1" kern="1200" smtClean="0">
                <a:solidFill>
                  <a:srgbClr val="C00000"/>
                </a:solidFill>
                <a:latin typeface="Arial" charset="0"/>
                <a:ea typeface="+mn-ea"/>
                <a:cs typeface="Arial" charset="0"/>
              </a:rPr>
              <a:t>Phần 2:</a:t>
            </a:r>
            <a:r>
              <a:rPr lang="en-US" altLang="vi-VN" sz="2400" b="1" kern="1200" smtClean="0">
                <a:solidFill>
                  <a:srgbClr val="0000CC"/>
                </a:solidFill>
                <a:latin typeface="Arial" charset="0"/>
                <a:ea typeface="+mn-ea"/>
                <a:cs typeface="Arial" charset="0"/>
              </a:rPr>
              <a:t/>
            </a:r>
            <a:br>
              <a:rPr lang="en-US" altLang="vi-VN" sz="2400" b="1" kern="1200" smtClean="0">
                <a:solidFill>
                  <a:srgbClr val="0000CC"/>
                </a:solidFill>
                <a:latin typeface="Arial" charset="0"/>
                <a:ea typeface="+mn-ea"/>
                <a:cs typeface="Arial" charset="0"/>
              </a:rPr>
            </a:br>
            <a:r>
              <a:rPr lang="en-US" altLang="vi-VN" sz="2800" b="1" kern="1200" smtClean="0">
                <a:solidFill>
                  <a:srgbClr val="0000CC"/>
                </a:solidFill>
                <a:latin typeface="Arial" charset="0"/>
                <a:ea typeface="+mn-ea"/>
                <a:cs typeface="Arial" charset="0"/>
              </a:rPr>
              <a:t>CÁC </a:t>
            </a:r>
            <a:r>
              <a:rPr lang="en-US" altLang="vi-VN" sz="2800" b="1" kern="1200">
                <a:solidFill>
                  <a:srgbClr val="0000CC"/>
                </a:solidFill>
                <a:latin typeface="Arial" charset="0"/>
                <a:ea typeface="+mn-ea"/>
                <a:cs typeface="Arial" charset="0"/>
              </a:rPr>
              <a:t>MỐI NGUY </a:t>
            </a:r>
            <a:r>
              <a:rPr lang="en-US" altLang="vi-VN" sz="2800" b="1" kern="1200" smtClean="0">
                <a:solidFill>
                  <a:srgbClr val="0000CC"/>
                </a:solidFill>
                <a:latin typeface="Arial" charset="0"/>
                <a:ea typeface="+mn-ea"/>
                <a:cs typeface="Arial" charset="0"/>
              </a:rPr>
              <a:t>VỀ AN </a:t>
            </a:r>
            <a:r>
              <a:rPr lang="en-US" altLang="vi-VN" sz="2800" b="1" kern="1200">
                <a:solidFill>
                  <a:srgbClr val="0000CC"/>
                </a:solidFill>
                <a:latin typeface="Arial" charset="0"/>
                <a:ea typeface="+mn-ea"/>
                <a:cs typeface="Arial" charset="0"/>
              </a:rPr>
              <a:t>TOÀN THỰC PHẨM</a:t>
            </a:r>
            <a:endParaRPr lang="en-US" altLang="vi-VN" sz="24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7521" name="Picture 1" descr="C:\Users\Administrator\Desktop\PHAN-TICH-MOI-NGUY-HACCP1-1024x688.png"/>
          <p:cNvPicPr>
            <a:picLocks noChangeAspect="1" noChangeArrowheads="1"/>
          </p:cNvPicPr>
          <p:nvPr/>
        </p:nvPicPr>
        <p:blipFill>
          <a:blip r:embed="rId2"/>
          <a:srcRect/>
          <a:stretch>
            <a:fillRect/>
          </a:stretch>
        </p:blipFill>
        <p:spPr bwMode="auto">
          <a:xfrm>
            <a:off x="990600" y="1587103"/>
            <a:ext cx="7391400" cy="4966097"/>
          </a:xfrm>
          <a:prstGeom prst="rect">
            <a:avLst/>
          </a:prstGeom>
          <a:noFill/>
        </p:spPr>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bwMode="auto">
          <a:noFill/>
          <a:ln>
            <a:miter lim="800000"/>
            <a:headEnd/>
            <a:tailEnd/>
          </a:ln>
        </p:spPr>
        <p:txBody>
          <a:bodyPr/>
          <a:lstStyle/>
          <a:p>
            <a:fld id="{58113174-B5AD-47DB-80ED-AB047158F8AA}" type="slidenum">
              <a:rPr lang="en-US" smtClean="0">
                <a:cs typeface="Arial" pitchFamily="34" charset="0"/>
              </a:rPr>
              <a:pPr/>
              <a:t>15</a:t>
            </a:fld>
            <a:endParaRPr lang="en-US" smtClean="0">
              <a:cs typeface="Arial" pitchFamily="34" charset="0"/>
            </a:endParaRPr>
          </a:p>
        </p:txBody>
      </p:sp>
      <p:sp>
        <p:nvSpPr>
          <p:cNvPr id="17411" name="object 3"/>
          <p:cNvSpPr>
            <a:spLocks noGrp="1" noChangeArrowheads="1"/>
          </p:cNvSpPr>
          <p:nvPr>
            <p:ph idx="1"/>
          </p:nvPr>
        </p:nvSpPr>
        <p:spPr>
          <a:xfrm>
            <a:off x="152400" y="1295400"/>
            <a:ext cx="8839200" cy="5334000"/>
          </a:xfrm>
          <a:blipFill dpi="0" rotWithShape="1">
            <a:blip r:embed="rId3"/>
            <a:srcRect/>
            <a:stretch>
              <a:fillRect/>
            </a:stretch>
          </a:blipFill>
        </p:spPr>
        <p:txBody>
          <a:bodyPr/>
          <a:lstStyle/>
          <a:p>
            <a:endParaRPr lang="en-US" smtClean="0"/>
          </a:p>
        </p:txBody>
      </p:sp>
      <p:sp>
        <p:nvSpPr>
          <p:cNvPr id="17412" name="Text Box 15"/>
          <p:cNvSpPr txBox="1">
            <a:spLocks noChangeArrowheads="1"/>
          </p:cNvSpPr>
          <p:nvPr/>
        </p:nvSpPr>
        <p:spPr bwMode="auto">
          <a:xfrm>
            <a:off x="381000" y="127000"/>
            <a:ext cx="8521700" cy="954088"/>
          </a:xfrm>
          <a:prstGeom prst="rect">
            <a:avLst/>
          </a:prstGeom>
          <a:noFill/>
          <a:ln w="9525" algn="ctr">
            <a:noFill/>
            <a:miter lim="800000"/>
            <a:headEnd/>
            <a:tailEnd/>
          </a:ln>
        </p:spPr>
        <p:txBody>
          <a:bodyPr>
            <a:spAutoFit/>
          </a:bodyPr>
          <a:lstStyle/>
          <a:p>
            <a:pPr algn="ctr">
              <a:spcBef>
                <a:spcPct val="50000"/>
              </a:spcBef>
            </a:pPr>
            <a:r>
              <a:rPr lang="en-US" sz="2800" b="1">
                <a:solidFill>
                  <a:srgbClr val="C00000"/>
                </a:solidFill>
              </a:rPr>
              <a:t>NGUY CƠ MẤT ATTP CÓ THỂ XẢY RA TẠI BẤT KỲ ĐÂU TRONG CHUỖI THỰC PHẨM</a:t>
            </a:r>
          </a:p>
        </p:txBody>
      </p:sp>
      <p:sp>
        <p:nvSpPr>
          <p:cNvPr id="587795" name="AutoShape 19"/>
          <p:cNvSpPr>
            <a:spLocks noChangeArrowheads="1"/>
          </p:cNvSpPr>
          <p:nvPr/>
        </p:nvSpPr>
        <p:spPr bwMode="auto">
          <a:xfrm>
            <a:off x="228600" y="2971800"/>
            <a:ext cx="2057400" cy="609600"/>
          </a:xfrm>
          <a:prstGeom prst="wedgeRectCallout">
            <a:avLst>
              <a:gd name="adj1" fmla="val 43903"/>
              <a:gd name="adj2" fmla="val 111718"/>
            </a:avLst>
          </a:prstGeom>
          <a:solidFill>
            <a:srgbClr val="0000FF"/>
          </a:solidFill>
          <a:ln w="9525" algn="ctr">
            <a:solidFill>
              <a:schemeClr val="tx1"/>
            </a:solidFill>
            <a:miter lim="800000"/>
            <a:headEnd/>
            <a:tailEnd/>
          </a:ln>
        </p:spPr>
        <p:txBody>
          <a:bodyPr/>
          <a:lstStyle/>
          <a:p>
            <a:pPr algn="ctr"/>
            <a:r>
              <a:rPr lang="en-US" b="1">
                <a:solidFill>
                  <a:schemeClr val="bg1"/>
                </a:solidFill>
              </a:rPr>
              <a:t>Phân phối</a:t>
            </a:r>
          </a:p>
        </p:txBody>
      </p:sp>
      <p:sp>
        <p:nvSpPr>
          <p:cNvPr id="587796" name="AutoShape 20"/>
          <p:cNvSpPr>
            <a:spLocks noChangeArrowheads="1"/>
          </p:cNvSpPr>
          <p:nvPr/>
        </p:nvSpPr>
        <p:spPr bwMode="auto">
          <a:xfrm>
            <a:off x="0" y="4495800"/>
            <a:ext cx="1600200" cy="762000"/>
          </a:xfrm>
          <a:prstGeom prst="wedgeRectCallout">
            <a:avLst>
              <a:gd name="adj1" fmla="val 42162"/>
              <a:gd name="adj2" fmla="val 59375"/>
            </a:avLst>
          </a:prstGeom>
          <a:solidFill>
            <a:srgbClr val="0000FF"/>
          </a:solidFill>
          <a:ln w="9525" algn="ctr">
            <a:solidFill>
              <a:schemeClr val="tx1"/>
            </a:solidFill>
            <a:miter lim="800000"/>
            <a:headEnd/>
            <a:tailEnd/>
          </a:ln>
        </p:spPr>
        <p:txBody>
          <a:bodyPr/>
          <a:lstStyle/>
          <a:p>
            <a:pPr algn="ctr"/>
            <a:r>
              <a:rPr lang="en-US" sz="1600" b="1">
                <a:solidFill>
                  <a:schemeClr val="bg1"/>
                </a:solidFill>
              </a:rPr>
              <a:t>Nhà hàng, cửa hàng ăn uống</a:t>
            </a:r>
          </a:p>
        </p:txBody>
      </p:sp>
      <p:sp>
        <p:nvSpPr>
          <p:cNvPr id="587797" name="AutoShape 21"/>
          <p:cNvSpPr>
            <a:spLocks noChangeArrowheads="1"/>
          </p:cNvSpPr>
          <p:nvPr/>
        </p:nvSpPr>
        <p:spPr bwMode="auto">
          <a:xfrm>
            <a:off x="2667000" y="4267200"/>
            <a:ext cx="2057400" cy="381000"/>
          </a:xfrm>
          <a:prstGeom prst="wedgeRectCallout">
            <a:avLst>
              <a:gd name="adj1" fmla="val -8565"/>
              <a:gd name="adj2" fmla="val 162917"/>
            </a:avLst>
          </a:prstGeom>
          <a:solidFill>
            <a:srgbClr val="0000FF"/>
          </a:solidFill>
          <a:ln w="9525" algn="ctr">
            <a:solidFill>
              <a:schemeClr val="tx1"/>
            </a:solidFill>
            <a:miter lim="800000"/>
            <a:headEnd/>
            <a:tailEnd/>
          </a:ln>
        </p:spPr>
        <p:txBody>
          <a:bodyPr/>
          <a:lstStyle/>
          <a:p>
            <a:pPr algn="ctr"/>
            <a:r>
              <a:rPr lang="en-US" sz="1600" b="1">
                <a:solidFill>
                  <a:schemeClr val="bg1"/>
                </a:solidFill>
              </a:rPr>
              <a:t>Cửa hàng,siêu thị</a:t>
            </a:r>
          </a:p>
        </p:txBody>
      </p:sp>
      <p:sp>
        <p:nvSpPr>
          <p:cNvPr id="587798" name="AutoShape 22"/>
          <p:cNvSpPr>
            <a:spLocks noChangeArrowheads="1"/>
          </p:cNvSpPr>
          <p:nvPr/>
        </p:nvSpPr>
        <p:spPr bwMode="auto">
          <a:xfrm>
            <a:off x="1066800" y="6248400"/>
            <a:ext cx="2133600" cy="609600"/>
          </a:xfrm>
          <a:prstGeom prst="wedgeRectCallout">
            <a:avLst>
              <a:gd name="adj1" fmla="val 80134"/>
              <a:gd name="adj2" fmla="val -78384"/>
            </a:avLst>
          </a:prstGeom>
          <a:solidFill>
            <a:srgbClr val="0000FF"/>
          </a:solidFill>
          <a:ln w="9525" algn="ctr">
            <a:solidFill>
              <a:schemeClr val="tx1"/>
            </a:solidFill>
            <a:miter lim="800000"/>
            <a:headEnd/>
            <a:tailEnd/>
          </a:ln>
        </p:spPr>
        <p:txBody>
          <a:bodyPr/>
          <a:lstStyle/>
          <a:p>
            <a:pPr algn="ctr"/>
            <a:r>
              <a:rPr lang="en-US" b="1">
                <a:solidFill>
                  <a:schemeClr val="bg1"/>
                </a:solidFill>
              </a:rPr>
              <a:t>Chế biến tại nhà hàng, cửa hàng ăn</a:t>
            </a:r>
          </a:p>
        </p:txBody>
      </p:sp>
      <p:sp>
        <p:nvSpPr>
          <p:cNvPr id="587800" name="AutoShape 24"/>
          <p:cNvSpPr>
            <a:spLocks noChangeArrowheads="1"/>
          </p:cNvSpPr>
          <p:nvPr/>
        </p:nvSpPr>
        <p:spPr bwMode="auto">
          <a:xfrm>
            <a:off x="5105400" y="4267200"/>
            <a:ext cx="2057400" cy="381000"/>
          </a:xfrm>
          <a:prstGeom prst="wedgeRectCallout">
            <a:avLst>
              <a:gd name="adj1" fmla="val -67593"/>
              <a:gd name="adj2" fmla="val 244167"/>
            </a:avLst>
          </a:prstGeom>
          <a:solidFill>
            <a:srgbClr val="0000FF"/>
          </a:solidFill>
          <a:ln w="9525" algn="ctr">
            <a:solidFill>
              <a:schemeClr val="tx1"/>
            </a:solidFill>
            <a:miter lim="800000"/>
            <a:headEnd/>
            <a:tailEnd/>
          </a:ln>
        </p:spPr>
        <p:txBody>
          <a:bodyPr/>
          <a:lstStyle/>
          <a:p>
            <a:pPr algn="ctr"/>
            <a:r>
              <a:rPr lang="en-US" b="1">
                <a:solidFill>
                  <a:schemeClr val="bg1"/>
                </a:solidFill>
              </a:rPr>
              <a:t>Chế biến tại nhà</a:t>
            </a:r>
          </a:p>
        </p:txBody>
      </p:sp>
      <p:sp>
        <p:nvSpPr>
          <p:cNvPr id="587802" name="AutoShape 26"/>
          <p:cNvSpPr>
            <a:spLocks noChangeArrowheads="1"/>
          </p:cNvSpPr>
          <p:nvPr/>
        </p:nvSpPr>
        <p:spPr bwMode="auto">
          <a:xfrm>
            <a:off x="7391400" y="3124200"/>
            <a:ext cx="1600200" cy="609600"/>
          </a:xfrm>
          <a:prstGeom prst="wedgeRectCallout">
            <a:avLst>
              <a:gd name="adj1" fmla="val -181648"/>
              <a:gd name="adj2" fmla="val 111718"/>
            </a:avLst>
          </a:prstGeom>
          <a:solidFill>
            <a:srgbClr val="0000FF"/>
          </a:solidFill>
          <a:ln w="9525" algn="ctr">
            <a:solidFill>
              <a:schemeClr val="tx1"/>
            </a:solidFill>
            <a:miter lim="800000"/>
            <a:headEnd/>
            <a:tailEnd/>
          </a:ln>
        </p:spPr>
        <p:txBody>
          <a:bodyPr/>
          <a:lstStyle/>
          <a:p>
            <a:pPr algn="ctr"/>
            <a:r>
              <a:rPr lang="en-US" b="1">
                <a:solidFill>
                  <a:schemeClr val="bg1"/>
                </a:solidFill>
              </a:rPr>
              <a:t>Sơ chế biến</a:t>
            </a:r>
          </a:p>
        </p:txBody>
      </p:sp>
      <p:grpSp>
        <p:nvGrpSpPr>
          <p:cNvPr id="2" name="Group 35"/>
          <p:cNvGrpSpPr>
            <a:grpSpLocks/>
          </p:cNvGrpSpPr>
          <p:nvPr/>
        </p:nvGrpSpPr>
        <p:grpSpPr bwMode="auto">
          <a:xfrm>
            <a:off x="1600200" y="2971800"/>
            <a:ext cx="5524500" cy="3352800"/>
            <a:chOff x="1008" y="1872"/>
            <a:chExt cx="3480" cy="2112"/>
          </a:xfrm>
        </p:grpSpPr>
        <p:sp>
          <p:nvSpPr>
            <p:cNvPr id="17422" name="Freeform 25"/>
            <p:cNvSpPr>
              <a:spLocks/>
            </p:cNvSpPr>
            <p:nvPr/>
          </p:nvSpPr>
          <p:spPr bwMode="auto">
            <a:xfrm>
              <a:off x="2496" y="1872"/>
              <a:ext cx="1992" cy="576"/>
            </a:xfrm>
            <a:custGeom>
              <a:avLst/>
              <a:gdLst>
                <a:gd name="T0" fmla="*/ 0 w 1992"/>
                <a:gd name="T1" fmla="*/ 0 h 576"/>
                <a:gd name="T2" fmla="*/ 1824 w 1992"/>
                <a:gd name="T3" fmla="*/ 240 h 576"/>
                <a:gd name="T4" fmla="*/ 1008 w 1992"/>
                <a:gd name="T5" fmla="*/ 576 h 576"/>
                <a:gd name="T6" fmla="*/ 0 60000 65536"/>
                <a:gd name="T7" fmla="*/ 0 60000 65536"/>
                <a:gd name="T8" fmla="*/ 0 60000 65536"/>
                <a:gd name="T9" fmla="*/ 0 w 1992"/>
                <a:gd name="T10" fmla="*/ 0 h 576"/>
                <a:gd name="T11" fmla="*/ 1992 w 1992"/>
                <a:gd name="T12" fmla="*/ 576 h 576"/>
              </a:gdLst>
              <a:ahLst/>
              <a:cxnLst>
                <a:cxn ang="T6">
                  <a:pos x="T0" y="T1"/>
                </a:cxn>
                <a:cxn ang="T7">
                  <a:pos x="T2" y="T3"/>
                </a:cxn>
                <a:cxn ang="T8">
                  <a:pos x="T4" y="T5"/>
                </a:cxn>
              </a:cxnLst>
              <a:rect l="T9" t="T10" r="T11" b="T12"/>
              <a:pathLst>
                <a:path w="1992" h="576">
                  <a:moveTo>
                    <a:pt x="0" y="0"/>
                  </a:moveTo>
                  <a:cubicBezTo>
                    <a:pt x="828" y="72"/>
                    <a:pt x="1656" y="144"/>
                    <a:pt x="1824" y="240"/>
                  </a:cubicBezTo>
                  <a:cubicBezTo>
                    <a:pt x="1992" y="336"/>
                    <a:pt x="1144" y="520"/>
                    <a:pt x="1008" y="576"/>
                  </a:cubicBezTo>
                </a:path>
              </a:pathLst>
            </a:custGeom>
            <a:noFill/>
            <a:ln w="180975">
              <a:solidFill>
                <a:srgbClr val="800080"/>
              </a:solidFill>
              <a:round/>
              <a:headEnd/>
              <a:tailEnd/>
            </a:ln>
          </p:spPr>
          <p:txBody>
            <a:bodyPr/>
            <a:lstStyle/>
            <a:p>
              <a:endParaRPr lang="en-US"/>
            </a:p>
          </p:txBody>
        </p:sp>
        <p:sp>
          <p:nvSpPr>
            <p:cNvPr id="17423" name="Freeform 29"/>
            <p:cNvSpPr>
              <a:spLocks/>
            </p:cNvSpPr>
            <p:nvPr/>
          </p:nvSpPr>
          <p:spPr bwMode="auto">
            <a:xfrm>
              <a:off x="1760" y="2496"/>
              <a:ext cx="1072" cy="56"/>
            </a:xfrm>
            <a:custGeom>
              <a:avLst/>
              <a:gdLst>
                <a:gd name="T0" fmla="*/ 1072 w 1072"/>
                <a:gd name="T1" fmla="*/ 0 h 56"/>
                <a:gd name="T2" fmla="*/ 160 w 1072"/>
                <a:gd name="T3" fmla="*/ 48 h 56"/>
                <a:gd name="T4" fmla="*/ 112 w 1072"/>
                <a:gd name="T5" fmla="*/ 48 h 56"/>
                <a:gd name="T6" fmla="*/ 0 60000 65536"/>
                <a:gd name="T7" fmla="*/ 0 60000 65536"/>
                <a:gd name="T8" fmla="*/ 0 60000 65536"/>
                <a:gd name="T9" fmla="*/ 0 w 1072"/>
                <a:gd name="T10" fmla="*/ 0 h 56"/>
                <a:gd name="T11" fmla="*/ 1072 w 1072"/>
                <a:gd name="T12" fmla="*/ 56 h 56"/>
              </a:gdLst>
              <a:ahLst/>
              <a:cxnLst>
                <a:cxn ang="T6">
                  <a:pos x="T0" y="T1"/>
                </a:cxn>
                <a:cxn ang="T7">
                  <a:pos x="T2" y="T3"/>
                </a:cxn>
                <a:cxn ang="T8">
                  <a:pos x="T4" y="T5"/>
                </a:cxn>
              </a:cxnLst>
              <a:rect l="T9" t="T10" r="T11" b="T12"/>
              <a:pathLst>
                <a:path w="1072" h="56">
                  <a:moveTo>
                    <a:pt x="1072" y="0"/>
                  </a:moveTo>
                  <a:cubicBezTo>
                    <a:pt x="696" y="20"/>
                    <a:pt x="320" y="40"/>
                    <a:pt x="160" y="48"/>
                  </a:cubicBezTo>
                  <a:cubicBezTo>
                    <a:pt x="0" y="56"/>
                    <a:pt x="56" y="52"/>
                    <a:pt x="112" y="48"/>
                  </a:cubicBezTo>
                </a:path>
              </a:pathLst>
            </a:custGeom>
            <a:noFill/>
            <a:ln w="180975">
              <a:solidFill>
                <a:srgbClr val="800080"/>
              </a:solidFill>
              <a:round/>
              <a:headEnd/>
              <a:tailEnd/>
            </a:ln>
          </p:spPr>
          <p:txBody>
            <a:bodyPr/>
            <a:lstStyle/>
            <a:p>
              <a:endParaRPr lang="en-US"/>
            </a:p>
          </p:txBody>
        </p:sp>
        <p:sp>
          <p:nvSpPr>
            <p:cNvPr id="17424" name="Freeform 30"/>
            <p:cNvSpPr>
              <a:spLocks/>
            </p:cNvSpPr>
            <p:nvPr/>
          </p:nvSpPr>
          <p:spPr bwMode="auto">
            <a:xfrm>
              <a:off x="1008" y="2832"/>
              <a:ext cx="1576" cy="672"/>
            </a:xfrm>
            <a:custGeom>
              <a:avLst/>
              <a:gdLst>
                <a:gd name="T0" fmla="*/ 184 w 1576"/>
                <a:gd name="T1" fmla="*/ 0 h 672"/>
                <a:gd name="T2" fmla="*/ 232 w 1576"/>
                <a:gd name="T3" fmla="*/ 336 h 672"/>
                <a:gd name="T4" fmla="*/ 1576 w 1576"/>
                <a:gd name="T5" fmla="*/ 672 h 672"/>
                <a:gd name="T6" fmla="*/ 0 60000 65536"/>
                <a:gd name="T7" fmla="*/ 0 60000 65536"/>
                <a:gd name="T8" fmla="*/ 0 60000 65536"/>
                <a:gd name="T9" fmla="*/ 0 w 1576"/>
                <a:gd name="T10" fmla="*/ 0 h 672"/>
                <a:gd name="T11" fmla="*/ 1576 w 1576"/>
                <a:gd name="T12" fmla="*/ 672 h 672"/>
              </a:gdLst>
              <a:ahLst/>
              <a:cxnLst>
                <a:cxn ang="T6">
                  <a:pos x="T0" y="T1"/>
                </a:cxn>
                <a:cxn ang="T7">
                  <a:pos x="T2" y="T3"/>
                </a:cxn>
                <a:cxn ang="T8">
                  <a:pos x="T4" y="T5"/>
                </a:cxn>
              </a:cxnLst>
              <a:rect l="T9" t="T10" r="T11" b="T12"/>
              <a:pathLst>
                <a:path w="1576" h="672">
                  <a:moveTo>
                    <a:pt x="184" y="0"/>
                  </a:moveTo>
                  <a:cubicBezTo>
                    <a:pt x="92" y="112"/>
                    <a:pt x="0" y="224"/>
                    <a:pt x="232" y="336"/>
                  </a:cubicBezTo>
                  <a:cubicBezTo>
                    <a:pt x="464" y="448"/>
                    <a:pt x="1352" y="616"/>
                    <a:pt x="1576" y="672"/>
                  </a:cubicBezTo>
                </a:path>
              </a:pathLst>
            </a:custGeom>
            <a:noFill/>
            <a:ln w="180975">
              <a:solidFill>
                <a:srgbClr val="800080"/>
              </a:solidFill>
              <a:round/>
              <a:headEnd/>
              <a:tailEnd/>
            </a:ln>
          </p:spPr>
          <p:txBody>
            <a:bodyPr/>
            <a:lstStyle/>
            <a:p>
              <a:endParaRPr lang="en-US"/>
            </a:p>
          </p:txBody>
        </p:sp>
        <p:sp>
          <p:nvSpPr>
            <p:cNvPr id="17425" name="Freeform 31"/>
            <p:cNvSpPr>
              <a:spLocks/>
            </p:cNvSpPr>
            <p:nvPr/>
          </p:nvSpPr>
          <p:spPr bwMode="auto">
            <a:xfrm>
              <a:off x="1256" y="2832"/>
              <a:ext cx="280" cy="576"/>
            </a:xfrm>
            <a:custGeom>
              <a:avLst/>
              <a:gdLst>
                <a:gd name="T0" fmla="*/ 40 w 280"/>
                <a:gd name="T1" fmla="*/ 0 h 576"/>
                <a:gd name="T2" fmla="*/ 40 w 280"/>
                <a:gd name="T3" fmla="*/ 384 h 576"/>
                <a:gd name="T4" fmla="*/ 280 w 280"/>
                <a:gd name="T5" fmla="*/ 576 h 576"/>
                <a:gd name="T6" fmla="*/ 0 60000 65536"/>
                <a:gd name="T7" fmla="*/ 0 60000 65536"/>
                <a:gd name="T8" fmla="*/ 0 60000 65536"/>
                <a:gd name="T9" fmla="*/ 0 w 280"/>
                <a:gd name="T10" fmla="*/ 0 h 576"/>
                <a:gd name="T11" fmla="*/ 280 w 280"/>
                <a:gd name="T12" fmla="*/ 576 h 576"/>
              </a:gdLst>
              <a:ahLst/>
              <a:cxnLst>
                <a:cxn ang="T6">
                  <a:pos x="T0" y="T1"/>
                </a:cxn>
                <a:cxn ang="T7">
                  <a:pos x="T2" y="T3"/>
                </a:cxn>
                <a:cxn ang="T8">
                  <a:pos x="T4" y="T5"/>
                </a:cxn>
              </a:cxnLst>
              <a:rect l="T9" t="T10" r="T11" b="T12"/>
              <a:pathLst>
                <a:path w="280" h="576">
                  <a:moveTo>
                    <a:pt x="40" y="0"/>
                  </a:moveTo>
                  <a:cubicBezTo>
                    <a:pt x="20" y="144"/>
                    <a:pt x="0" y="288"/>
                    <a:pt x="40" y="384"/>
                  </a:cubicBezTo>
                  <a:cubicBezTo>
                    <a:pt x="80" y="480"/>
                    <a:pt x="240" y="544"/>
                    <a:pt x="280" y="576"/>
                  </a:cubicBezTo>
                </a:path>
              </a:pathLst>
            </a:custGeom>
            <a:noFill/>
            <a:ln w="180975">
              <a:solidFill>
                <a:srgbClr val="800080"/>
              </a:solidFill>
              <a:round/>
              <a:headEnd/>
              <a:tailEnd/>
            </a:ln>
          </p:spPr>
          <p:txBody>
            <a:bodyPr/>
            <a:lstStyle/>
            <a:p>
              <a:endParaRPr lang="en-US"/>
            </a:p>
          </p:txBody>
        </p:sp>
        <p:sp>
          <p:nvSpPr>
            <p:cNvPr id="17426" name="Freeform 32"/>
            <p:cNvSpPr>
              <a:spLocks/>
            </p:cNvSpPr>
            <p:nvPr/>
          </p:nvSpPr>
          <p:spPr bwMode="auto">
            <a:xfrm>
              <a:off x="1728" y="3600"/>
              <a:ext cx="576" cy="144"/>
            </a:xfrm>
            <a:custGeom>
              <a:avLst/>
              <a:gdLst>
                <a:gd name="T0" fmla="*/ 0 w 576"/>
                <a:gd name="T1" fmla="*/ 0 h 144"/>
                <a:gd name="T2" fmla="*/ 576 w 576"/>
                <a:gd name="T3" fmla="*/ 144 h 144"/>
                <a:gd name="T4" fmla="*/ 0 60000 65536"/>
                <a:gd name="T5" fmla="*/ 0 60000 65536"/>
                <a:gd name="T6" fmla="*/ 0 w 576"/>
                <a:gd name="T7" fmla="*/ 0 h 144"/>
                <a:gd name="T8" fmla="*/ 576 w 576"/>
                <a:gd name="T9" fmla="*/ 144 h 144"/>
              </a:gdLst>
              <a:ahLst/>
              <a:cxnLst>
                <a:cxn ang="T4">
                  <a:pos x="T0" y="T1"/>
                </a:cxn>
                <a:cxn ang="T5">
                  <a:pos x="T2" y="T3"/>
                </a:cxn>
              </a:cxnLst>
              <a:rect l="T6" t="T7" r="T8" b="T9"/>
              <a:pathLst>
                <a:path w="576" h="144">
                  <a:moveTo>
                    <a:pt x="0" y="0"/>
                  </a:moveTo>
                  <a:cubicBezTo>
                    <a:pt x="240" y="60"/>
                    <a:pt x="480" y="120"/>
                    <a:pt x="576" y="144"/>
                  </a:cubicBezTo>
                </a:path>
              </a:pathLst>
            </a:custGeom>
            <a:noFill/>
            <a:ln w="180975">
              <a:solidFill>
                <a:srgbClr val="800080"/>
              </a:solidFill>
              <a:round/>
              <a:headEnd/>
              <a:tailEnd/>
            </a:ln>
          </p:spPr>
          <p:txBody>
            <a:bodyPr/>
            <a:lstStyle/>
            <a:p>
              <a:endParaRPr lang="en-US"/>
            </a:p>
          </p:txBody>
        </p:sp>
        <p:sp>
          <p:nvSpPr>
            <p:cNvPr id="17427" name="Freeform 33"/>
            <p:cNvSpPr>
              <a:spLocks/>
            </p:cNvSpPr>
            <p:nvPr/>
          </p:nvSpPr>
          <p:spPr bwMode="auto">
            <a:xfrm>
              <a:off x="2592" y="3792"/>
              <a:ext cx="1680" cy="192"/>
            </a:xfrm>
            <a:custGeom>
              <a:avLst/>
              <a:gdLst>
                <a:gd name="T0" fmla="*/ 0 w 1680"/>
                <a:gd name="T1" fmla="*/ 0 h 192"/>
                <a:gd name="T2" fmla="*/ 1680 w 1680"/>
                <a:gd name="T3" fmla="*/ 192 h 192"/>
                <a:gd name="T4" fmla="*/ 0 60000 65536"/>
                <a:gd name="T5" fmla="*/ 0 60000 65536"/>
                <a:gd name="T6" fmla="*/ 0 w 1680"/>
                <a:gd name="T7" fmla="*/ 0 h 192"/>
                <a:gd name="T8" fmla="*/ 1680 w 1680"/>
                <a:gd name="T9" fmla="*/ 192 h 192"/>
              </a:gdLst>
              <a:ahLst/>
              <a:cxnLst>
                <a:cxn ang="T4">
                  <a:pos x="T0" y="T1"/>
                </a:cxn>
                <a:cxn ang="T5">
                  <a:pos x="T2" y="T3"/>
                </a:cxn>
              </a:cxnLst>
              <a:rect l="T6" t="T7" r="T8" b="T9"/>
              <a:pathLst>
                <a:path w="1680" h="192">
                  <a:moveTo>
                    <a:pt x="0" y="0"/>
                  </a:moveTo>
                  <a:cubicBezTo>
                    <a:pt x="700" y="80"/>
                    <a:pt x="1400" y="160"/>
                    <a:pt x="1680" y="192"/>
                  </a:cubicBezTo>
                </a:path>
              </a:pathLst>
            </a:custGeom>
            <a:noFill/>
            <a:ln w="180975">
              <a:solidFill>
                <a:srgbClr val="800080"/>
              </a:solidFill>
              <a:round/>
              <a:headEnd/>
              <a:tailEnd type="triangle" w="med" len="med"/>
            </a:ln>
          </p:spPr>
          <p:txBody>
            <a:bodyPr/>
            <a:lstStyle/>
            <a:p>
              <a:endParaRPr lang="en-US"/>
            </a:p>
          </p:txBody>
        </p:sp>
        <p:sp>
          <p:nvSpPr>
            <p:cNvPr id="17428" name="Freeform 34"/>
            <p:cNvSpPr>
              <a:spLocks/>
            </p:cNvSpPr>
            <p:nvPr/>
          </p:nvSpPr>
          <p:spPr bwMode="auto">
            <a:xfrm>
              <a:off x="3024" y="3504"/>
              <a:ext cx="528" cy="48"/>
            </a:xfrm>
            <a:custGeom>
              <a:avLst/>
              <a:gdLst>
                <a:gd name="T0" fmla="*/ 0 w 1680"/>
                <a:gd name="T1" fmla="*/ 0 h 192"/>
                <a:gd name="T2" fmla="*/ 0 w 1680"/>
                <a:gd name="T3" fmla="*/ 0 h 192"/>
                <a:gd name="T4" fmla="*/ 0 60000 65536"/>
                <a:gd name="T5" fmla="*/ 0 60000 65536"/>
                <a:gd name="T6" fmla="*/ 0 w 1680"/>
                <a:gd name="T7" fmla="*/ 0 h 192"/>
                <a:gd name="T8" fmla="*/ 1680 w 1680"/>
                <a:gd name="T9" fmla="*/ 192 h 192"/>
              </a:gdLst>
              <a:ahLst/>
              <a:cxnLst>
                <a:cxn ang="T4">
                  <a:pos x="T0" y="T1"/>
                </a:cxn>
                <a:cxn ang="T5">
                  <a:pos x="T2" y="T3"/>
                </a:cxn>
              </a:cxnLst>
              <a:rect l="T6" t="T7" r="T8" b="T9"/>
              <a:pathLst>
                <a:path w="1680" h="192">
                  <a:moveTo>
                    <a:pt x="0" y="0"/>
                  </a:moveTo>
                  <a:cubicBezTo>
                    <a:pt x="700" y="80"/>
                    <a:pt x="1400" y="160"/>
                    <a:pt x="1680" y="192"/>
                  </a:cubicBezTo>
                </a:path>
              </a:pathLst>
            </a:custGeom>
            <a:noFill/>
            <a:ln w="180975">
              <a:solidFill>
                <a:srgbClr val="800080"/>
              </a:solidFill>
              <a:round/>
              <a:headEnd/>
              <a:tailEnd type="triangle" w="med" len="med"/>
            </a:ln>
          </p:spPr>
          <p:txBody>
            <a:bodyPr/>
            <a:lstStyle/>
            <a:p>
              <a:endParaRPr lang="en-US"/>
            </a:p>
          </p:txBody>
        </p:sp>
      </p:grpSp>
      <p:sp>
        <p:nvSpPr>
          <p:cNvPr id="23" name="Rectangle 22"/>
          <p:cNvSpPr/>
          <p:nvPr/>
        </p:nvSpPr>
        <p:spPr>
          <a:xfrm>
            <a:off x="2501900" y="1282700"/>
            <a:ext cx="42672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AutoShape 16"/>
          <p:cNvSpPr>
            <a:spLocks noChangeArrowheads="1"/>
          </p:cNvSpPr>
          <p:nvPr/>
        </p:nvSpPr>
        <p:spPr bwMode="auto">
          <a:xfrm>
            <a:off x="4394200" y="1409700"/>
            <a:ext cx="1727200" cy="889000"/>
          </a:xfrm>
          <a:prstGeom prst="wedgeRectCallout">
            <a:avLst>
              <a:gd name="adj1" fmla="val -45565"/>
              <a:gd name="adj2" fmla="val 84375"/>
            </a:avLst>
          </a:prstGeom>
          <a:solidFill>
            <a:srgbClr val="0000FF"/>
          </a:solidFill>
          <a:ln w="9525" algn="ctr">
            <a:solidFill>
              <a:schemeClr val="tx1"/>
            </a:solidFill>
            <a:miter lim="800000"/>
            <a:headEnd/>
            <a:tailEnd/>
          </a:ln>
        </p:spPr>
        <p:txBody>
          <a:bodyPr/>
          <a:lstStyle/>
          <a:p>
            <a:pPr algn="ctr"/>
            <a:r>
              <a:rPr lang="en-US" b="1">
                <a:solidFill>
                  <a:schemeClr val="bg1"/>
                </a:solidFill>
              </a:rPr>
              <a:t>Sản xuất, nuôi trồng</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587802"/>
                                        </p:tgtEl>
                                        <p:attrNameLst>
                                          <p:attrName>style.visibility</p:attrName>
                                        </p:attrNameLst>
                                      </p:cBhvr>
                                      <p:to>
                                        <p:strVal val="visible"/>
                                      </p:to>
                                    </p:set>
                                    <p:anim calcmode="lin" valueType="num">
                                      <p:cBhvr>
                                        <p:cTn id="19" dur="500" fill="hold"/>
                                        <p:tgtEl>
                                          <p:spTgt spid="587802"/>
                                        </p:tgtEl>
                                        <p:attrNameLst>
                                          <p:attrName>ppt_w</p:attrName>
                                        </p:attrNameLst>
                                      </p:cBhvr>
                                      <p:tavLst>
                                        <p:tav tm="0">
                                          <p:val>
                                            <p:fltVal val="0"/>
                                          </p:val>
                                        </p:tav>
                                        <p:tav tm="100000">
                                          <p:val>
                                            <p:strVal val="#ppt_w"/>
                                          </p:val>
                                        </p:tav>
                                      </p:tavLst>
                                    </p:anim>
                                    <p:anim calcmode="lin" valueType="num">
                                      <p:cBhvr>
                                        <p:cTn id="20" dur="500" fill="hold"/>
                                        <p:tgtEl>
                                          <p:spTgt spid="587802"/>
                                        </p:tgtEl>
                                        <p:attrNameLst>
                                          <p:attrName>ppt_h</p:attrName>
                                        </p:attrNameLst>
                                      </p:cBhvr>
                                      <p:tavLst>
                                        <p:tav tm="0">
                                          <p:val>
                                            <p:fltVal val="0"/>
                                          </p:val>
                                        </p:tav>
                                        <p:tav tm="100000">
                                          <p:val>
                                            <p:strVal val="#ppt_h"/>
                                          </p:val>
                                        </p:tav>
                                      </p:tavLst>
                                    </p:anim>
                                    <p:animEffect transition="in" filter="fade">
                                      <p:cBhvr>
                                        <p:cTn id="21" dur="500"/>
                                        <p:tgtEl>
                                          <p:spTgt spid="58780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87795"/>
                                        </p:tgtEl>
                                        <p:attrNameLst>
                                          <p:attrName>style.visibility</p:attrName>
                                        </p:attrNameLst>
                                      </p:cBhvr>
                                      <p:to>
                                        <p:strVal val="visible"/>
                                      </p:to>
                                    </p:set>
                                    <p:anim calcmode="lin" valueType="num">
                                      <p:cBhvr>
                                        <p:cTn id="26" dur="500" fill="hold"/>
                                        <p:tgtEl>
                                          <p:spTgt spid="587795"/>
                                        </p:tgtEl>
                                        <p:attrNameLst>
                                          <p:attrName>ppt_w</p:attrName>
                                        </p:attrNameLst>
                                      </p:cBhvr>
                                      <p:tavLst>
                                        <p:tav tm="0">
                                          <p:val>
                                            <p:fltVal val="0"/>
                                          </p:val>
                                        </p:tav>
                                        <p:tav tm="100000">
                                          <p:val>
                                            <p:strVal val="#ppt_w"/>
                                          </p:val>
                                        </p:tav>
                                      </p:tavLst>
                                    </p:anim>
                                    <p:anim calcmode="lin" valueType="num">
                                      <p:cBhvr>
                                        <p:cTn id="27" dur="500" fill="hold"/>
                                        <p:tgtEl>
                                          <p:spTgt spid="587795"/>
                                        </p:tgtEl>
                                        <p:attrNameLst>
                                          <p:attrName>ppt_h</p:attrName>
                                        </p:attrNameLst>
                                      </p:cBhvr>
                                      <p:tavLst>
                                        <p:tav tm="0">
                                          <p:val>
                                            <p:fltVal val="0"/>
                                          </p:val>
                                        </p:tav>
                                        <p:tav tm="100000">
                                          <p:val>
                                            <p:strVal val="#ppt_h"/>
                                          </p:val>
                                        </p:tav>
                                      </p:tavLst>
                                    </p:anim>
                                    <p:animEffect transition="in" filter="fade">
                                      <p:cBhvr>
                                        <p:cTn id="28" dur="500"/>
                                        <p:tgtEl>
                                          <p:spTgt spid="58779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587796"/>
                                        </p:tgtEl>
                                        <p:attrNameLst>
                                          <p:attrName>style.visibility</p:attrName>
                                        </p:attrNameLst>
                                      </p:cBhvr>
                                      <p:to>
                                        <p:strVal val="visible"/>
                                      </p:to>
                                    </p:set>
                                    <p:anim calcmode="lin" valueType="num">
                                      <p:cBhvr>
                                        <p:cTn id="33" dur="500" fill="hold"/>
                                        <p:tgtEl>
                                          <p:spTgt spid="587796"/>
                                        </p:tgtEl>
                                        <p:attrNameLst>
                                          <p:attrName>ppt_w</p:attrName>
                                        </p:attrNameLst>
                                      </p:cBhvr>
                                      <p:tavLst>
                                        <p:tav tm="0">
                                          <p:val>
                                            <p:fltVal val="0"/>
                                          </p:val>
                                        </p:tav>
                                        <p:tav tm="100000">
                                          <p:val>
                                            <p:strVal val="#ppt_w"/>
                                          </p:val>
                                        </p:tav>
                                      </p:tavLst>
                                    </p:anim>
                                    <p:anim calcmode="lin" valueType="num">
                                      <p:cBhvr>
                                        <p:cTn id="34" dur="500" fill="hold"/>
                                        <p:tgtEl>
                                          <p:spTgt spid="587796"/>
                                        </p:tgtEl>
                                        <p:attrNameLst>
                                          <p:attrName>ppt_h</p:attrName>
                                        </p:attrNameLst>
                                      </p:cBhvr>
                                      <p:tavLst>
                                        <p:tav tm="0">
                                          <p:val>
                                            <p:fltVal val="0"/>
                                          </p:val>
                                        </p:tav>
                                        <p:tav tm="100000">
                                          <p:val>
                                            <p:strVal val="#ppt_h"/>
                                          </p:val>
                                        </p:tav>
                                      </p:tavLst>
                                    </p:anim>
                                    <p:animEffect transition="in" filter="fade">
                                      <p:cBhvr>
                                        <p:cTn id="35" dur="500"/>
                                        <p:tgtEl>
                                          <p:spTgt spid="587796"/>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587798"/>
                                        </p:tgtEl>
                                        <p:attrNameLst>
                                          <p:attrName>style.visibility</p:attrName>
                                        </p:attrNameLst>
                                      </p:cBhvr>
                                      <p:to>
                                        <p:strVal val="visible"/>
                                      </p:to>
                                    </p:set>
                                    <p:anim calcmode="lin" valueType="num">
                                      <p:cBhvr>
                                        <p:cTn id="38" dur="500" fill="hold"/>
                                        <p:tgtEl>
                                          <p:spTgt spid="587798"/>
                                        </p:tgtEl>
                                        <p:attrNameLst>
                                          <p:attrName>ppt_w</p:attrName>
                                        </p:attrNameLst>
                                      </p:cBhvr>
                                      <p:tavLst>
                                        <p:tav tm="0">
                                          <p:val>
                                            <p:fltVal val="0"/>
                                          </p:val>
                                        </p:tav>
                                        <p:tav tm="100000">
                                          <p:val>
                                            <p:strVal val="#ppt_w"/>
                                          </p:val>
                                        </p:tav>
                                      </p:tavLst>
                                    </p:anim>
                                    <p:anim calcmode="lin" valueType="num">
                                      <p:cBhvr>
                                        <p:cTn id="39" dur="500" fill="hold"/>
                                        <p:tgtEl>
                                          <p:spTgt spid="587798"/>
                                        </p:tgtEl>
                                        <p:attrNameLst>
                                          <p:attrName>ppt_h</p:attrName>
                                        </p:attrNameLst>
                                      </p:cBhvr>
                                      <p:tavLst>
                                        <p:tav tm="0">
                                          <p:val>
                                            <p:fltVal val="0"/>
                                          </p:val>
                                        </p:tav>
                                        <p:tav tm="100000">
                                          <p:val>
                                            <p:strVal val="#ppt_h"/>
                                          </p:val>
                                        </p:tav>
                                      </p:tavLst>
                                    </p:anim>
                                    <p:animEffect transition="in" filter="fade">
                                      <p:cBhvr>
                                        <p:cTn id="40" dur="500"/>
                                        <p:tgtEl>
                                          <p:spTgt spid="58779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587797"/>
                                        </p:tgtEl>
                                        <p:attrNameLst>
                                          <p:attrName>style.visibility</p:attrName>
                                        </p:attrNameLst>
                                      </p:cBhvr>
                                      <p:to>
                                        <p:strVal val="visible"/>
                                      </p:to>
                                    </p:set>
                                    <p:anim calcmode="lin" valueType="num">
                                      <p:cBhvr>
                                        <p:cTn id="45" dur="500" fill="hold"/>
                                        <p:tgtEl>
                                          <p:spTgt spid="587797"/>
                                        </p:tgtEl>
                                        <p:attrNameLst>
                                          <p:attrName>ppt_w</p:attrName>
                                        </p:attrNameLst>
                                      </p:cBhvr>
                                      <p:tavLst>
                                        <p:tav tm="0">
                                          <p:val>
                                            <p:fltVal val="0"/>
                                          </p:val>
                                        </p:tav>
                                        <p:tav tm="100000">
                                          <p:val>
                                            <p:strVal val="#ppt_w"/>
                                          </p:val>
                                        </p:tav>
                                      </p:tavLst>
                                    </p:anim>
                                    <p:anim calcmode="lin" valueType="num">
                                      <p:cBhvr>
                                        <p:cTn id="46" dur="500" fill="hold"/>
                                        <p:tgtEl>
                                          <p:spTgt spid="587797"/>
                                        </p:tgtEl>
                                        <p:attrNameLst>
                                          <p:attrName>ppt_h</p:attrName>
                                        </p:attrNameLst>
                                      </p:cBhvr>
                                      <p:tavLst>
                                        <p:tav tm="0">
                                          <p:val>
                                            <p:fltVal val="0"/>
                                          </p:val>
                                        </p:tav>
                                        <p:tav tm="100000">
                                          <p:val>
                                            <p:strVal val="#ppt_h"/>
                                          </p:val>
                                        </p:tav>
                                      </p:tavLst>
                                    </p:anim>
                                    <p:animEffect transition="in" filter="fade">
                                      <p:cBhvr>
                                        <p:cTn id="47" dur="500"/>
                                        <p:tgtEl>
                                          <p:spTgt spid="587797"/>
                                        </p:tgtEl>
                                      </p:cBhvr>
                                    </p:animEffect>
                                  </p:childTnLst>
                                </p:cTn>
                              </p:par>
                              <p:par>
                                <p:cTn id="48" presetID="53" presetClass="entr" presetSubtype="0" fill="hold" grpId="0" nodeType="withEffect">
                                  <p:stCondLst>
                                    <p:cond delay="0"/>
                                  </p:stCondLst>
                                  <p:childTnLst>
                                    <p:set>
                                      <p:cBhvr>
                                        <p:cTn id="49" dur="1" fill="hold">
                                          <p:stCondLst>
                                            <p:cond delay="0"/>
                                          </p:stCondLst>
                                        </p:cTn>
                                        <p:tgtEl>
                                          <p:spTgt spid="587800"/>
                                        </p:tgtEl>
                                        <p:attrNameLst>
                                          <p:attrName>style.visibility</p:attrName>
                                        </p:attrNameLst>
                                      </p:cBhvr>
                                      <p:to>
                                        <p:strVal val="visible"/>
                                      </p:to>
                                    </p:set>
                                    <p:anim calcmode="lin" valueType="num">
                                      <p:cBhvr>
                                        <p:cTn id="50" dur="500" fill="hold"/>
                                        <p:tgtEl>
                                          <p:spTgt spid="587800"/>
                                        </p:tgtEl>
                                        <p:attrNameLst>
                                          <p:attrName>ppt_w</p:attrName>
                                        </p:attrNameLst>
                                      </p:cBhvr>
                                      <p:tavLst>
                                        <p:tav tm="0">
                                          <p:val>
                                            <p:fltVal val="0"/>
                                          </p:val>
                                        </p:tav>
                                        <p:tav tm="100000">
                                          <p:val>
                                            <p:strVal val="#ppt_w"/>
                                          </p:val>
                                        </p:tav>
                                      </p:tavLst>
                                    </p:anim>
                                    <p:anim calcmode="lin" valueType="num">
                                      <p:cBhvr>
                                        <p:cTn id="51" dur="500" fill="hold"/>
                                        <p:tgtEl>
                                          <p:spTgt spid="587800"/>
                                        </p:tgtEl>
                                        <p:attrNameLst>
                                          <p:attrName>ppt_h</p:attrName>
                                        </p:attrNameLst>
                                      </p:cBhvr>
                                      <p:tavLst>
                                        <p:tav tm="0">
                                          <p:val>
                                            <p:fltVal val="0"/>
                                          </p:val>
                                        </p:tav>
                                        <p:tav tm="100000">
                                          <p:val>
                                            <p:strVal val="#ppt_h"/>
                                          </p:val>
                                        </p:tav>
                                      </p:tavLst>
                                    </p:anim>
                                    <p:animEffect transition="in" filter="fade">
                                      <p:cBhvr>
                                        <p:cTn id="52" dur="500"/>
                                        <p:tgtEl>
                                          <p:spTgt spid="5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95" grpId="0" animBg="1"/>
      <p:bldP spid="587796" grpId="0" animBg="1"/>
      <p:bldP spid="587797" grpId="0" animBg="1"/>
      <p:bldP spid="587798" grpId="0" animBg="1"/>
      <p:bldP spid="587800" grpId="0" animBg="1"/>
      <p:bldP spid="587802"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25146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3600" b="1" kern="1200" smtClean="0">
                <a:solidFill>
                  <a:srgbClr val="C00000"/>
                </a:solidFill>
                <a:latin typeface="Arial" charset="0"/>
                <a:ea typeface="+mn-ea"/>
                <a:cs typeface="Arial" charset="0"/>
              </a:rPr>
              <a:t>Phần 3:</a:t>
            </a:r>
            <a:r>
              <a:rPr lang="en-US" altLang="vi-VN" sz="3600" b="1" kern="1200" smtClean="0">
                <a:solidFill>
                  <a:srgbClr val="0000CC"/>
                </a:solidFill>
                <a:latin typeface="Arial" charset="0"/>
                <a:ea typeface="+mn-ea"/>
                <a:cs typeface="Arial" charset="0"/>
              </a:rPr>
              <a:t/>
            </a:r>
            <a:br>
              <a:rPr lang="en-US" altLang="vi-VN" sz="3600" b="1" kern="1200" smtClean="0">
                <a:solidFill>
                  <a:srgbClr val="0000CC"/>
                </a:solidFill>
                <a:latin typeface="Arial" charset="0"/>
                <a:ea typeface="+mn-ea"/>
                <a:cs typeface="Arial" charset="0"/>
              </a:rPr>
            </a:br>
            <a:r>
              <a:rPr lang="en-US" altLang="vi-VN" sz="3600" b="1" kern="1200" smtClean="0">
                <a:solidFill>
                  <a:srgbClr val="0000CC"/>
                </a:solidFill>
                <a:latin typeface="Arial" charset="0"/>
                <a:ea typeface="+mn-ea"/>
                <a:cs typeface="Arial" charset="0"/>
              </a:rPr>
              <a:t>THỰC HÀNH TỐT VỆ SINH </a:t>
            </a:r>
            <a:br>
              <a:rPr lang="en-US" altLang="vi-VN" sz="3600" b="1" kern="1200" smtClean="0">
                <a:solidFill>
                  <a:srgbClr val="0000CC"/>
                </a:solidFill>
                <a:latin typeface="Arial" charset="0"/>
                <a:ea typeface="+mn-ea"/>
                <a:cs typeface="Arial" charset="0"/>
              </a:rPr>
            </a:br>
            <a:r>
              <a:rPr lang="en-US" altLang="vi-VN" sz="3600" b="1" kern="1200" smtClean="0">
                <a:solidFill>
                  <a:srgbClr val="0000CC"/>
                </a:solidFill>
                <a:latin typeface="Arial" charset="0"/>
                <a:ea typeface="+mn-ea"/>
                <a:cs typeface="Arial" charset="0"/>
              </a:rPr>
              <a:t>AN TOÀN THỰC PHẨM </a:t>
            </a:r>
            <a:endParaRPr lang="en-US" altLang="vi-VN" sz="36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1"/>
          <p:cNvPicPr>
            <a:picLocks noChangeAspect="1" noChangeArrowheads="1"/>
          </p:cNvPicPr>
          <p:nvPr/>
        </p:nvPicPr>
        <p:blipFill>
          <a:blip r:embed="rId2"/>
          <a:srcRect/>
          <a:stretch>
            <a:fillRect/>
          </a:stretch>
        </p:blipFill>
        <p:spPr bwMode="auto">
          <a:xfrm>
            <a:off x="2133600" y="2895600"/>
            <a:ext cx="4648200" cy="3557276"/>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marL="0" marR="0" lvl="0" indent="0" algn="ctr" defTabSz="912813" eaLnBrk="0" latinLnBrk="0" hangingPunct="0">
              <a:lnSpc>
                <a:spcPct val="125000"/>
              </a:lnSpc>
              <a:buClrTx/>
              <a:buSzTx/>
              <a:buFontTx/>
              <a:buNone/>
              <a:tabLst/>
              <a:defRPr/>
            </a:pPr>
            <a:r>
              <a:rPr lang="en-US" altLang="en-US" sz="2400" b="1" smtClean="0">
                <a:solidFill>
                  <a:srgbClr val="0000CC"/>
                </a:solidFill>
              </a:rPr>
              <a:t>THỰC HÀNH </a:t>
            </a:r>
            <a:r>
              <a:rPr lang="en-US" altLang="en-US" sz="2400" b="1" smtClean="0">
                <a:solidFill>
                  <a:srgbClr val="C00000"/>
                </a:solidFill>
              </a:rPr>
              <a:t>BẢO QUẢN </a:t>
            </a:r>
            <a:r>
              <a:rPr lang="en-US" altLang="en-US" sz="2400" b="1" smtClean="0">
                <a:solidFill>
                  <a:srgbClr val="0000CC"/>
                </a:solidFill>
              </a:rPr>
              <a:t>TỐT THỰC PHẨM</a:t>
            </a:r>
          </a:p>
        </p:txBody>
      </p:sp>
      <p:pic>
        <p:nvPicPr>
          <p:cNvPr id="4" name="Picture 3" descr="D:\CAC BAI trình chiếu\nam 2018\Bai tap huan ATTP cho cac co so giao duc thang 12\kho-lanh-bao-quan-thuc-pham-1.jpg"/>
          <p:cNvPicPr>
            <a:picLocks noChangeAspect="1" noChangeArrowheads="1"/>
          </p:cNvPicPr>
          <p:nvPr/>
        </p:nvPicPr>
        <p:blipFill>
          <a:blip r:embed="rId2" cstate="print"/>
          <a:srcRect/>
          <a:stretch>
            <a:fillRect/>
          </a:stretch>
        </p:blipFill>
        <p:spPr bwMode="auto">
          <a:xfrm>
            <a:off x="3352800" y="2819400"/>
            <a:ext cx="2336800" cy="1752600"/>
          </a:xfrm>
          <a:prstGeom prst="rect">
            <a:avLst/>
          </a:prstGeom>
          <a:noFill/>
          <a:ln w="9525">
            <a:noFill/>
            <a:miter lim="800000"/>
            <a:headEnd/>
            <a:tailEnd/>
          </a:ln>
        </p:spPr>
      </p:pic>
      <p:sp>
        <p:nvSpPr>
          <p:cNvPr id="7" name="Oval 6"/>
          <p:cNvSpPr/>
          <p:nvPr/>
        </p:nvSpPr>
        <p:spPr bwMode="auto">
          <a:xfrm>
            <a:off x="914400" y="838200"/>
            <a:ext cx="2971800" cy="2057400"/>
          </a:xfrm>
          <a:prstGeom prst="ellipse">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b="1" smtClean="0">
                <a:solidFill>
                  <a:srgbClr val="0000CC"/>
                </a:solidFill>
                <a:latin typeface="Times New Roman"/>
                <a:cs typeface="Times New Roman"/>
              </a:rPr>
              <a:t>Thực phẩm cần được bảo quản lưu giữ </a:t>
            </a:r>
            <a:r>
              <a:rPr lang="vi-VN" b="1" smtClean="0">
                <a:solidFill>
                  <a:srgbClr val="C00000"/>
                </a:solidFill>
                <a:latin typeface="Times New Roman"/>
                <a:cs typeface="Times New Roman"/>
              </a:rPr>
              <a:t>trong khu vực, dụng cụ, trang bị chuyên dùng </a:t>
            </a:r>
            <a:r>
              <a:rPr lang="vi-VN" b="1" smtClean="0">
                <a:solidFill>
                  <a:srgbClr val="0000CC"/>
                </a:solidFill>
                <a:latin typeface="Times New Roman"/>
                <a:cs typeface="Times New Roman"/>
              </a:rPr>
              <a:t>cho thực phẩm</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8" name="Oval 7"/>
          <p:cNvSpPr/>
          <p:nvPr/>
        </p:nvSpPr>
        <p:spPr bwMode="auto">
          <a:xfrm>
            <a:off x="5181600" y="838200"/>
            <a:ext cx="2971800" cy="2057400"/>
          </a:xfrm>
          <a:prstGeom prst="ellipse">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b="1" spc="-5" smtClean="0">
                <a:solidFill>
                  <a:srgbClr val="0000CC"/>
                </a:solidFill>
                <a:latin typeface="Times New Roman"/>
                <a:cs typeface="Times New Roman"/>
              </a:rPr>
              <a:t>Đồ</a:t>
            </a:r>
            <a:r>
              <a:rPr lang="vi-VN" b="1" spc="-70" smtClean="0">
                <a:solidFill>
                  <a:srgbClr val="0000CC"/>
                </a:solidFill>
                <a:latin typeface="Times New Roman"/>
                <a:cs typeface="Times New Roman"/>
              </a:rPr>
              <a:t> </a:t>
            </a:r>
            <a:r>
              <a:rPr lang="vi-VN" b="1" smtClean="0">
                <a:solidFill>
                  <a:srgbClr val="0000CC"/>
                </a:solidFill>
                <a:latin typeface="Times New Roman"/>
                <a:cs typeface="Times New Roman"/>
              </a:rPr>
              <a:t>đựng,</a:t>
            </a:r>
            <a:r>
              <a:rPr lang="vi-VN" b="1" spc="-65" smtClean="0">
                <a:solidFill>
                  <a:srgbClr val="0000CC"/>
                </a:solidFill>
                <a:latin typeface="Times New Roman"/>
                <a:cs typeface="Times New Roman"/>
              </a:rPr>
              <a:t> </a:t>
            </a:r>
            <a:r>
              <a:rPr lang="vi-VN" b="1" smtClean="0">
                <a:solidFill>
                  <a:srgbClr val="0000CC"/>
                </a:solidFill>
                <a:latin typeface="Times New Roman"/>
                <a:cs typeface="Times New Roman"/>
              </a:rPr>
              <a:t>bao</a:t>
            </a:r>
            <a:r>
              <a:rPr lang="vi-VN" b="1" spc="-70" smtClean="0">
                <a:solidFill>
                  <a:srgbClr val="0000CC"/>
                </a:solidFill>
                <a:latin typeface="Times New Roman"/>
                <a:cs typeface="Times New Roman"/>
              </a:rPr>
              <a:t> </a:t>
            </a:r>
            <a:r>
              <a:rPr lang="vi-VN" b="1" smtClean="0">
                <a:solidFill>
                  <a:srgbClr val="0000CC"/>
                </a:solidFill>
                <a:latin typeface="Times New Roman"/>
                <a:cs typeface="Times New Roman"/>
              </a:rPr>
              <a:t>gói</a:t>
            </a:r>
            <a:r>
              <a:rPr lang="vi-VN" b="1" spc="-65" smtClean="0">
                <a:solidFill>
                  <a:srgbClr val="0000CC"/>
                </a:solidFill>
                <a:latin typeface="Times New Roman"/>
                <a:cs typeface="Times New Roman"/>
              </a:rPr>
              <a:t> </a:t>
            </a:r>
            <a:r>
              <a:rPr lang="vi-VN" b="1" smtClean="0">
                <a:solidFill>
                  <a:srgbClr val="0000CC"/>
                </a:solidFill>
                <a:latin typeface="Times New Roman"/>
                <a:cs typeface="Times New Roman"/>
              </a:rPr>
              <a:t>thực</a:t>
            </a:r>
            <a:r>
              <a:rPr lang="vi-VN" b="1" spc="-70" smtClean="0">
                <a:solidFill>
                  <a:srgbClr val="0000CC"/>
                </a:solidFill>
                <a:latin typeface="Times New Roman"/>
                <a:cs typeface="Times New Roman"/>
              </a:rPr>
              <a:t> </a:t>
            </a:r>
            <a:r>
              <a:rPr lang="vi-VN" b="1" smtClean="0">
                <a:solidFill>
                  <a:srgbClr val="0000CC"/>
                </a:solidFill>
                <a:latin typeface="Times New Roman"/>
                <a:cs typeface="Times New Roman"/>
              </a:rPr>
              <a:t>phẩm</a:t>
            </a:r>
            <a:r>
              <a:rPr lang="vi-VN" b="1" spc="-65" smtClean="0">
                <a:solidFill>
                  <a:srgbClr val="0000CC"/>
                </a:solidFill>
                <a:latin typeface="Times New Roman"/>
                <a:cs typeface="Times New Roman"/>
              </a:rPr>
              <a:t> </a:t>
            </a:r>
            <a:r>
              <a:rPr lang="vi-VN" b="1" smtClean="0">
                <a:solidFill>
                  <a:srgbClr val="0000CC"/>
                </a:solidFill>
                <a:latin typeface="Times New Roman"/>
                <a:cs typeface="Times New Roman"/>
              </a:rPr>
              <a:t>phải</a:t>
            </a:r>
            <a:r>
              <a:rPr lang="vi-VN" b="1" spc="-70" smtClean="0">
                <a:solidFill>
                  <a:srgbClr val="0000CC"/>
                </a:solidFill>
                <a:latin typeface="Times New Roman"/>
                <a:cs typeface="Times New Roman"/>
              </a:rPr>
              <a:t> </a:t>
            </a:r>
            <a:r>
              <a:rPr lang="vi-VN" b="1" smtClean="0">
                <a:solidFill>
                  <a:srgbClr val="0000CC"/>
                </a:solidFill>
                <a:latin typeface="Times New Roman"/>
                <a:cs typeface="Times New Roman"/>
              </a:rPr>
              <a:t>an</a:t>
            </a:r>
            <a:r>
              <a:rPr lang="vi-VN" b="1" spc="-65" smtClean="0">
                <a:solidFill>
                  <a:srgbClr val="0000CC"/>
                </a:solidFill>
                <a:latin typeface="Times New Roman"/>
                <a:cs typeface="Times New Roman"/>
              </a:rPr>
              <a:t> </a:t>
            </a:r>
            <a:r>
              <a:rPr lang="vi-VN" b="1" smtClean="0">
                <a:solidFill>
                  <a:srgbClr val="0000CC"/>
                </a:solidFill>
                <a:latin typeface="Times New Roman"/>
                <a:cs typeface="Times New Roman"/>
              </a:rPr>
              <a:t>toàn,</a:t>
            </a:r>
            <a:r>
              <a:rPr lang="vi-VN" b="1" spc="-65" smtClean="0">
                <a:solidFill>
                  <a:srgbClr val="0000CC"/>
                </a:solidFill>
                <a:latin typeface="Times New Roman"/>
                <a:cs typeface="Times New Roman"/>
              </a:rPr>
              <a:t> </a:t>
            </a:r>
            <a:r>
              <a:rPr lang="vi-VN" sz="2000" b="1" smtClean="0">
                <a:solidFill>
                  <a:srgbClr val="C00000"/>
                </a:solidFill>
                <a:latin typeface="Times New Roman"/>
                <a:cs typeface="Times New Roman"/>
              </a:rPr>
              <a:t>không</a:t>
            </a:r>
            <a:r>
              <a:rPr lang="vi-VN" sz="2000" b="1" spc="-70" smtClean="0">
                <a:solidFill>
                  <a:srgbClr val="C00000"/>
                </a:solidFill>
                <a:latin typeface="Times New Roman"/>
                <a:cs typeface="Times New Roman"/>
              </a:rPr>
              <a:t> </a:t>
            </a:r>
            <a:r>
              <a:rPr lang="vi-VN" sz="2000" b="1" smtClean="0">
                <a:solidFill>
                  <a:srgbClr val="C00000"/>
                </a:solidFill>
                <a:latin typeface="Times New Roman"/>
                <a:cs typeface="Times New Roman"/>
              </a:rPr>
              <a:t>thôi</a:t>
            </a:r>
            <a:r>
              <a:rPr lang="vi-VN" sz="2000" b="1" spc="-65" smtClean="0">
                <a:solidFill>
                  <a:srgbClr val="C00000"/>
                </a:solidFill>
                <a:latin typeface="Times New Roman"/>
                <a:cs typeface="Times New Roman"/>
              </a:rPr>
              <a:t> </a:t>
            </a:r>
            <a:r>
              <a:rPr lang="vi-VN" sz="2000" b="1" smtClean="0">
                <a:solidFill>
                  <a:srgbClr val="C00000"/>
                </a:solidFill>
                <a:latin typeface="Times New Roman"/>
                <a:cs typeface="Times New Roman"/>
              </a:rPr>
              <a:t>nhiễm</a:t>
            </a:r>
            <a:r>
              <a:rPr lang="en-US" b="1" smtClean="0">
                <a:solidFill>
                  <a:srgbClr val="0000CC"/>
                </a:solidFill>
                <a:latin typeface="Times New Roman"/>
                <a:cs typeface="Times New Roman"/>
              </a:rPr>
              <a:t> ra thực phẩm.</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Oval 9"/>
          <p:cNvSpPr/>
          <p:nvPr/>
        </p:nvSpPr>
        <p:spPr bwMode="auto">
          <a:xfrm>
            <a:off x="76200" y="3581400"/>
            <a:ext cx="2971800" cy="2057400"/>
          </a:xfrm>
          <a:prstGeom prst="ellipse">
            <a:avLst/>
          </a:prstGeom>
          <a:solidFill>
            <a:schemeClr val="bg1"/>
          </a:solidFill>
          <a:ln w="57150" cap="flat" cmpd="thickThin"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b="1" smtClean="0">
                <a:solidFill>
                  <a:srgbClr val="0000CC"/>
                </a:solidFill>
                <a:latin typeface="Times New Roman"/>
                <a:cs typeface="Times New Roman"/>
              </a:rPr>
              <a:t>Bảo quản thực phẩm ở </a:t>
            </a:r>
            <a:r>
              <a:rPr lang="vi-VN" sz="2000" b="1" smtClean="0">
                <a:solidFill>
                  <a:srgbClr val="C00000"/>
                </a:solidFill>
                <a:latin typeface="Times New Roman"/>
                <a:cs typeface="Times New Roman"/>
              </a:rPr>
              <a:t>nhiệt độ an</a:t>
            </a:r>
            <a:r>
              <a:rPr lang="vi-VN" sz="2000" b="1" spc="-15" smtClean="0">
                <a:solidFill>
                  <a:srgbClr val="C00000"/>
                </a:solidFill>
                <a:latin typeface="Times New Roman"/>
                <a:cs typeface="Times New Roman"/>
              </a:rPr>
              <a:t> </a:t>
            </a:r>
            <a:r>
              <a:rPr lang="vi-VN" sz="2000" b="1" smtClean="0">
                <a:solidFill>
                  <a:srgbClr val="C00000"/>
                </a:solidFill>
                <a:latin typeface="Times New Roman"/>
                <a:cs typeface="Times New Roman"/>
              </a:rPr>
              <a:t>toàn</a:t>
            </a:r>
            <a:r>
              <a:rPr lang="vi-VN" b="1" smtClean="0">
                <a:solidFill>
                  <a:srgbClr val="0000CC"/>
                </a:solidFill>
                <a:latin typeface="Times New Roman"/>
                <a:cs typeface="Times New Roman"/>
              </a:rPr>
              <a:t>.</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Oval 10"/>
          <p:cNvSpPr/>
          <p:nvPr/>
        </p:nvSpPr>
        <p:spPr bwMode="auto">
          <a:xfrm>
            <a:off x="6172200" y="3352800"/>
            <a:ext cx="2971800" cy="2057400"/>
          </a:xfrm>
          <a:prstGeom prst="ellipse">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b="1" smtClean="0">
                <a:solidFill>
                  <a:srgbClr val="0000CC"/>
                </a:solidFill>
                <a:latin typeface="Times New Roman"/>
                <a:cs typeface="Times New Roman"/>
              </a:rPr>
              <a:t>Bảo đảm </a:t>
            </a:r>
            <a:r>
              <a:rPr lang="vi-VN" b="1" smtClean="0">
                <a:solidFill>
                  <a:srgbClr val="C00000"/>
                </a:solidFill>
                <a:latin typeface="Times New Roman"/>
                <a:cs typeface="Times New Roman"/>
              </a:rPr>
              <a:t>thời gian bảo</a:t>
            </a:r>
            <a:r>
              <a:rPr lang="vi-VN" b="1" spc="-10" smtClean="0">
                <a:solidFill>
                  <a:srgbClr val="C00000"/>
                </a:solidFill>
                <a:latin typeface="Times New Roman"/>
                <a:cs typeface="Times New Roman"/>
              </a:rPr>
              <a:t> </a:t>
            </a:r>
            <a:r>
              <a:rPr lang="vi-VN" b="1" smtClean="0">
                <a:solidFill>
                  <a:srgbClr val="C00000"/>
                </a:solidFill>
                <a:latin typeface="Times New Roman"/>
                <a:cs typeface="Times New Roman"/>
              </a:rPr>
              <a:t>quản</a:t>
            </a:r>
            <a:r>
              <a:rPr lang="vi-VN" b="1" smtClean="0">
                <a:solidFill>
                  <a:srgbClr val="0000CC"/>
                </a:solidFill>
                <a:latin typeface="Times New Roman"/>
                <a:cs typeface="Times New Roman"/>
              </a:rPr>
              <a:t>.</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2" name="Oval 11"/>
          <p:cNvSpPr/>
          <p:nvPr/>
        </p:nvSpPr>
        <p:spPr bwMode="auto">
          <a:xfrm>
            <a:off x="3429000" y="4724400"/>
            <a:ext cx="2971800" cy="2057400"/>
          </a:xfrm>
          <a:prstGeom prst="ellipse">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b="1" spc="-5" smtClean="0">
                <a:solidFill>
                  <a:srgbClr val="0000CC"/>
                </a:solidFill>
                <a:latin typeface="Times New Roman"/>
                <a:cs typeface="Times New Roman"/>
              </a:rPr>
              <a:t>Không </a:t>
            </a:r>
            <a:r>
              <a:rPr lang="vi-VN" b="1" smtClean="0">
                <a:solidFill>
                  <a:srgbClr val="0000CC"/>
                </a:solidFill>
                <a:latin typeface="Times New Roman"/>
                <a:cs typeface="Times New Roman"/>
              </a:rPr>
              <a:t>để </a:t>
            </a:r>
            <a:r>
              <a:rPr lang="vi-VN" sz="2000" b="1" smtClean="0">
                <a:solidFill>
                  <a:srgbClr val="C00000"/>
                </a:solidFill>
                <a:latin typeface="Times New Roman"/>
                <a:cs typeface="Times New Roman"/>
              </a:rPr>
              <a:t>ô nhiễm chéo </a:t>
            </a:r>
            <a:r>
              <a:rPr lang="vi-VN" b="1" smtClean="0">
                <a:solidFill>
                  <a:srgbClr val="0000CC"/>
                </a:solidFill>
                <a:latin typeface="Times New Roman"/>
                <a:cs typeface="Times New Roman"/>
              </a:rPr>
              <a:t>trong quá trình bảo quản hoặc ô nhiễm từ môi  trường, côn</a:t>
            </a:r>
            <a:r>
              <a:rPr lang="vi-VN" b="1" spc="-5" smtClean="0">
                <a:solidFill>
                  <a:srgbClr val="0000CC"/>
                </a:solidFill>
                <a:latin typeface="Times New Roman"/>
                <a:cs typeface="Times New Roman"/>
              </a:rPr>
              <a:t> </a:t>
            </a:r>
            <a:r>
              <a:rPr lang="vi-VN" b="1" smtClean="0">
                <a:solidFill>
                  <a:srgbClr val="0000CC"/>
                </a:solidFill>
                <a:latin typeface="Times New Roman"/>
                <a:cs typeface="Times New Roman"/>
              </a:rPr>
              <a:t>trùng.</a:t>
            </a: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9330" name="Picture 2"/>
          <p:cNvPicPr>
            <a:picLocks noChangeAspect="1" noChangeArrowheads="1"/>
          </p:cNvPicPr>
          <p:nvPr/>
        </p:nvPicPr>
        <p:blipFill>
          <a:blip r:embed="rId3"/>
          <a:srcRect/>
          <a:stretch>
            <a:fillRect/>
          </a:stretch>
        </p:blipFill>
        <p:spPr bwMode="auto">
          <a:xfrm>
            <a:off x="794718" y="1143001"/>
            <a:ext cx="7434882" cy="5562599"/>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0"/>
            <a:ext cx="5105400" cy="3221716"/>
          </a:xfrm>
          <a:prstGeom prst="rect">
            <a:avLst/>
          </a:prstGeom>
        </p:spPr>
        <p:txBody>
          <a:bodyPr wrap="square">
            <a:spAutoFit/>
          </a:bodyPr>
          <a:lstStyle/>
          <a:p>
            <a:pPr marL="241300" marR="5080" algn="just">
              <a:lnSpc>
                <a:spcPct val="119000"/>
              </a:lnSpc>
              <a:spcBef>
                <a:spcPts val="600"/>
              </a:spcBef>
              <a:buChar char="-"/>
              <a:tabLst>
                <a:tab pos="335280" algn="l"/>
              </a:tabLst>
            </a:pPr>
            <a:r>
              <a:rPr lang="en-US" sz="2000" b="1" smtClean="0">
                <a:solidFill>
                  <a:srgbClr val="0000CC"/>
                </a:solidFill>
                <a:latin typeface="Times New Roman"/>
                <a:cs typeface="Times New Roman"/>
              </a:rPr>
              <a:t> </a:t>
            </a:r>
            <a:r>
              <a:rPr lang="vi-VN" sz="2000" b="1" smtClean="0">
                <a:solidFill>
                  <a:srgbClr val="0000CC"/>
                </a:solidFill>
                <a:latin typeface="Times New Roman"/>
                <a:cs typeface="Times New Roman"/>
              </a:rPr>
              <a:t>Thực</a:t>
            </a:r>
            <a:r>
              <a:rPr lang="vi-VN" sz="2000" b="1" spc="-70" smtClean="0">
                <a:solidFill>
                  <a:srgbClr val="0000CC"/>
                </a:solidFill>
                <a:latin typeface="Times New Roman"/>
                <a:cs typeface="Times New Roman"/>
              </a:rPr>
              <a:t> </a:t>
            </a:r>
            <a:r>
              <a:rPr lang="vi-VN" sz="2000" b="1" smtClean="0">
                <a:solidFill>
                  <a:srgbClr val="0000CC"/>
                </a:solidFill>
                <a:latin typeface="Times New Roman"/>
                <a:cs typeface="Times New Roman"/>
              </a:rPr>
              <a:t>phẩm</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đóng</a:t>
            </a:r>
            <a:r>
              <a:rPr lang="vi-VN" sz="2000" b="1" spc="-60" smtClean="0">
                <a:solidFill>
                  <a:srgbClr val="0000CC"/>
                </a:solidFill>
                <a:latin typeface="Times New Roman"/>
                <a:cs typeface="Times New Roman"/>
              </a:rPr>
              <a:t> </a:t>
            </a:r>
            <a:r>
              <a:rPr lang="vi-VN" sz="2000" b="1" smtClean="0">
                <a:solidFill>
                  <a:srgbClr val="0000CC"/>
                </a:solidFill>
                <a:latin typeface="Times New Roman"/>
                <a:cs typeface="Times New Roman"/>
              </a:rPr>
              <a:t>hòm,</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bao,</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túi…</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phải</a:t>
            </a:r>
            <a:r>
              <a:rPr lang="vi-VN" sz="2000" b="1" spc="-70" smtClean="0">
                <a:solidFill>
                  <a:srgbClr val="0000CC"/>
                </a:solidFill>
                <a:latin typeface="Times New Roman"/>
                <a:cs typeface="Times New Roman"/>
              </a:rPr>
              <a:t> </a:t>
            </a:r>
            <a:r>
              <a:rPr lang="vi-VN" sz="2000" b="1" smtClean="0">
                <a:solidFill>
                  <a:srgbClr val="0000CC"/>
                </a:solidFill>
                <a:latin typeface="Times New Roman"/>
                <a:cs typeface="Times New Roman"/>
              </a:rPr>
              <a:t>để</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trên</a:t>
            </a:r>
            <a:r>
              <a:rPr lang="vi-VN" sz="2000" b="1" spc="-60" smtClean="0">
                <a:solidFill>
                  <a:srgbClr val="0000CC"/>
                </a:solidFill>
                <a:latin typeface="Times New Roman"/>
                <a:cs typeface="Times New Roman"/>
              </a:rPr>
              <a:t> </a:t>
            </a:r>
            <a:r>
              <a:rPr lang="vi-VN" sz="2000" b="1" smtClean="0">
                <a:solidFill>
                  <a:srgbClr val="0000CC"/>
                </a:solidFill>
                <a:latin typeface="Times New Roman"/>
                <a:cs typeface="Times New Roman"/>
              </a:rPr>
              <a:t>các</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kệ</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kê</a:t>
            </a:r>
            <a:r>
              <a:rPr lang="vi-VN" sz="2000" b="1" spc="-65" smtClean="0">
                <a:solidFill>
                  <a:srgbClr val="0000CC"/>
                </a:solidFill>
                <a:latin typeface="Times New Roman"/>
                <a:cs typeface="Times New Roman"/>
              </a:rPr>
              <a:t> </a:t>
            </a:r>
            <a:r>
              <a:rPr lang="vi-VN" sz="2000" b="1" smtClean="0">
                <a:solidFill>
                  <a:srgbClr val="0000CC"/>
                </a:solidFill>
                <a:latin typeface="Times New Roman"/>
                <a:cs typeface="Times New Roman"/>
              </a:rPr>
              <a:t>cách</a:t>
            </a:r>
            <a:r>
              <a:rPr lang="vi-VN" sz="2000" b="1" spc="-70" smtClean="0">
                <a:solidFill>
                  <a:srgbClr val="0000CC"/>
                </a:solidFill>
                <a:latin typeface="Times New Roman"/>
                <a:cs typeface="Times New Roman"/>
              </a:rPr>
              <a:t> </a:t>
            </a:r>
            <a:r>
              <a:rPr lang="vi-VN" sz="2000" b="1" smtClean="0">
                <a:solidFill>
                  <a:srgbClr val="0000CC"/>
                </a:solidFill>
                <a:latin typeface="Times New Roman"/>
                <a:cs typeface="Times New Roman"/>
              </a:rPr>
              <a:t>mặt</a:t>
            </a:r>
            <a:r>
              <a:rPr lang="vi-VN" sz="2000" b="1" spc="-65" smtClean="0">
                <a:solidFill>
                  <a:srgbClr val="0000CC"/>
                </a:solidFill>
                <a:latin typeface="Times New Roman"/>
                <a:cs typeface="Times New Roman"/>
              </a:rPr>
              <a:t> </a:t>
            </a:r>
            <a:r>
              <a:rPr lang="vi-VN" sz="2000" b="1" spc="-5" smtClean="0">
                <a:solidFill>
                  <a:srgbClr val="0000CC"/>
                </a:solidFill>
                <a:latin typeface="Times New Roman"/>
                <a:cs typeface="Times New Roman"/>
              </a:rPr>
              <a:t>sàn</a:t>
            </a:r>
            <a:r>
              <a:rPr lang="vi-VN" sz="2000" b="1" spc="-60" smtClean="0">
                <a:solidFill>
                  <a:srgbClr val="0000CC"/>
                </a:solidFill>
                <a:latin typeface="Times New Roman"/>
                <a:cs typeface="Times New Roman"/>
              </a:rPr>
              <a:t> </a:t>
            </a:r>
            <a:r>
              <a:rPr lang="vi-VN" sz="2000" b="1" smtClean="0">
                <a:solidFill>
                  <a:srgbClr val="C00000"/>
                </a:solidFill>
                <a:latin typeface="Times New Roman"/>
                <a:cs typeface="Times New Roman"/>
              </a:rPr>
              <a:t>ít</a:t>
            </a:r>
            <a:r>
              <a:rPr lang="vi-VN" sz="2000" b="1" spc="-65" smtClean="0">
                <a:solidFill>
                  <a:srgbClr val="C00000"/>
                </a:solidFill>
                <a:latin typeface="Times New Roman"/>
                <a:cs typeface="Times New Roman"/>
              </a:rPr>
              <a:t> </a:t>
            </a:r>
            <a:r>
              <a:rPr lang="vi-VN" sz="2000" b="1" smtClean="0">
                <a:solidFill>
                  <a:srgbClr val="C00000"/>
                </a:solidFill>
                <a:latin typeface="Times New Roman"/>
                <a:cs typeface="Times New Roman"/>
              </a:rPr>
              <a:t>nhất  20 cm, cách tường kho ít nhất 50 cm</a:t>
            </a:r>
            <a:r>
              <a:rPr lang="en-US" sz="2000" b="1" smtClean="0">
                <a:solidFill>
                  <a:srgbClr val="C00000"/>
                </a:solidFill>
                <a:latin typeface="Times New Roman"/>
                <a:cs typeface="Times New Roman"/>
              </a:rPr>
              <a:t>.</a:t>
            </a:r>
            <a:endParaRPr lang="en-US" sz="2000" b="1" smtClean="0">
              <a:solidFill>
                <a:srgbClr val="0000CC"/>
              </a:solidFill>
              <a:latin typeface="Times New Roman"/>
              <a:cs typeface="Times New Roman"/>
            </a:endParaRPr>
          </a:p>
          <a:p>
            <a:pPr marL="241300" marR="5080" algn="just">
              <a:lnSpc>
                <a:spcPct val="119000"/>
              </a:lnSpc>
              <a:spcBef>
                <a:spcPts val="600"/>
              </a:spcBef>
              <a:buChar char="-"/>
              <a:tabLst>
                <a:tab pos="402590" algn="l"/>
              </a:tabLst>
            </a:pPr>
            <a:r>
              <a:rPr lang="en-US" sz="2000" b="1" smtClean="0">
                <a:solidFill>
                  <a:srgbClr val="0000CC"/>
                </a:solidFill>
                <a:latin typeface="Times New Roman"/>
                <a:cs typeface="Times New Roman"/>
              </a:rPr>
              <a:t> </a:t>
            </a:r>
            <a:r>
              <a:rPr lang="vi-VN" sz="2000" b="1" spc="40" smtClean="0">
                <a:solidFill>
                  <a:srgbClr val="0000CC"/>
                </a:solidFill>
                <a:latin typeface="Times New Roman"/>
                <a:cs typeface="Times New Roman"/>
              </a:rPr>
              <a:t>Không được </a:t>
            </a:r>
            <a:r>
              <a:rPr lang="vi-VN" sz="2000" b="1" spc="25" smtClean="0">
                <a:solidFill>
                  <a:srgbClr val="0000CC"/>
                </a:solidFill>
                <a:latin typeface="Times New Roman"/>
                <a:cs typeface="Times New Roman"/>
              </a:rPr>
              <a:t>để </a:t>
            </a:r>
            <a:r>
              <a:rPr lang="vi-VN" sz="2000" b="1" spc="35" smtClean="0">
                <a:solidFill>
                  <a:srgbClr val="0000CC"/>
                </a:solidFill>
                <a:latin typeface="Times New Roman"/>
                <a:cs typeface="Times New Roman"/>
              </a:rPr>
              <a:t>các </a:t>
            </a:r>
            <a:r>
              <a:rPr lang="vi-VN" sz="2000" b="1" spc="40" smtClean="0">
                <a:solidFill>
                  <a:srgbClr val="0000CC"/>
                </a:solidFill>
                <a:latin typeface="Times New Roman"/>
                <a:cs typeface="Times New Roman"/>
              </a:rPr>
              <a:t>hàng không phải thực phẩm </a:t>
            </a:r>
            <a:r>
              <a:rPr lang="vi-VN" sz="2000" b="1" spc="35" smtClean="0">
                <a:solidFill>
                  <a:srgbClr val="0000CC"/>
                </a:solidFill>
                <a:latin typeface="Times New Roman"/>
                <a:cs typeface="Times New Roman"/>
              </a:rPr>
              <a:t>vào kho </a:t>
            </a:r>
            <a:r>
              <a:rPr lang="vi-VN" sz="2000" b="1" spc="40" smtClean="0">
                <a:solidFill>
                  <a:srgbClr val="0000CC"/>
                </a:solidFill>
                <a:latin typeface="Times New Roman"/>
                <a:cs typeface="Times New Roman"/>
              </a:rPr>
              <a:t>thực  </a:t>
            </a:r>
            <a:r>
              <a:rPr lang="vi-VN" sz="2000" b="1" spc="55" smtClean="0">
                <a:solidFill>
                  <a:srgbClr val="0000CC"/>
                </a:solidFill>
                <a:latin typeface="Times New Roman"/>
                <a:cs typeface="Times New Roman"/>
              </a:rPr>
              <a:t>phẩm.</a:t>
            </a:r>
            <a:endParaRPr lang="vi-VN" sz="2000" b="1" smtClean="0">
              <a:solidFill>
                <a:srgbClr val="0000CC"/>
              </a:solidFill>
              <a:latin typeface="Times New Roman"/>
              <a:cs typeface="Times New Roman"/>
            </a:endParaRPr>
          </a:p>
          <a:p>
            <a:pPr marL="241300" marR="6350" algn="just">
              <a:lnSpc>
                <a:spcPct val="119000"/>
              </a:lnSpc>
              <a:spcBef>
                <a:spcPts val="605"/>
              </a:spcBef>
              <a:buChar char="-"/>
              <a:tabLst>
                <a:tab pos="347345" algn="l"/>
              </a:tabLst>
            </a:pPr>
            <a:r>
              <a:rPr lang="en-US" sz="2000" b="1" spc="-5" smtClean="0">
                <a:solidFill>
                  <a:srgbClr val="0000CC"/>
                </a:solidFill>
                <a:latin typeface="Times New Roman"/>
                <a:cs typeface="Times New Roman"/>
              </a:rPr>
              <a:t> </a:t>
            </a:r>
            <a:r>
              <a:rPr lang="vi-VN" sz="2000" b="1" spc="-5" smtClean="0">
                <a:solidFill>
                  <a:srgbClr val="0000CC"/>
                </a:solidFill>
                <a:latin typeface="Times New Roman"/>
                <a:cs typeface="Times New Roman"/>
              </a:rPr>
              <a:t>Phải </a:t>
            </a:r>
            <a:r>
              <a:rPr lang="vi-VN" sz="2000" b="1" smtClean="0">
                <a:solidFill>
                  <a:srgbClr val="0000CC"/>
                </a:solidFill>
                <a:latin typeface="Times New Roman"/>
                <a:cs typeface="Times New Roman"/>
              </a:rPr>
              <a:t>có biện pháp phòng chống động vật gây hại, côn trùng</a:t>
            </a:r>
            <a:r>
              <a:rPr lang="en-US" sz="2000" b="1" smtClean="0">
                <a:solidFill>
                  <a:srgbClr val="0000CC"/>
                </a:solidFill>
                <a:latin typeface="Times New Roman"/>
                <a:cs typeface="Times New Roman"/>
              </a:rPr>
              <a:t>.</a:t>
            </a:r>
            <a:endParaRPr lang="vi-VN" sz="2000" b="1" smtClean="0">
              <a:solidFill>
                <a:srgbClr val="0000CC"/>
              </a:solidFill>
              <a:latin typeface="Times New Roman"/>
              <a:cs typeface="Times New Roman"/>
            </a:endParaRPr>
          </a:p>
          <a:p>
            <a:pPr marL="241300" marR="5080" algn="just">
              <a:lnSpc>
                <a:spcPct val="119000"/>
              </a:lnSpc>
              <a:spcBef>
                <a:spcPts val="600"/>
              </a:spcBef>
              <a:buChar char="-"/>
              <a:tabLst>
                <a:tab pos="335280" algn="l"/>
              </a:tabLst>
            </a:pPr>
            <a:endParaRPr lang="vi-VN" sz="2000" b="1">
              <a:solidFill>
                <a:srgbClr val="0000CC"/>
              </a:solidFill>
              <a:latin typeface="Times New Roman"/>
              <a:cs typeface="Times New Roman"/>
            </a:endParaRPr>
          </a:p>
        </p:txBody>
      </p:sp>
      <p:sp>
        <p:nvSpPr>
          <p:cNvPr id="5" name="Rectangle 4"/>
          <p:cNvSpPr/>
          <p:nvPr/>
        </p:nvSpPr>
        <p:spPr>
          <a:xfrm>
            <a:off x="67517" y="833735"/>
            <a:ext cx="7318991" cy="461665"/>
          </a:xfrm>
          <a:prstGeom prst="rect">
            <a:avLst/>
          </a:prstGeom>
        </p:spPr>
        <p:txBody>
          <a:bodyPr wrap="none">
            <a:spAutoFit/>
          </a:bodyPr>
          <a:lstStyle/>
          <a:p>
            <a:r>
              <a:rPr lang="en-US" sz="2400" b="1" spc="-5" smtClean="0">
                <a:solidFill>
                  <a:srgbClr val="231F20"/>
                </a:solidFill>
                <a:latin typeface="Times New Roman"/>
                <a:cs typeface="Times New Roman"/>
              </a:rPr>
              <a:t>* Điều kiện kho bảo quản </a:t>
            </a:r>
            <a:r>
              <a:rPr lang="en-US" sz="2400" b="1" spc="-5" smtClean="0">
                <a:solidFill>
                  <a:srgbClr val="C00000"/>
                </a:solidFill>
                <a:latin typeface="Times New Roman"/>
                <a:cs typeface="Times New Roman"/>
              </a:rPr>
              <a:t>thực phẩm khô, bao gói sẵn</a:t>
            </a:r>
            <a:r>
              <a:rPr lang="en-US" sz="2400" b="1" smtClean="0">
                <a:solidFill>
                  <a:srgbClr val="C00000"/>
                </a:solidFill>
                <a:latin typeface="Times New Roman"/>
                <a:cs typeface="Times New Roman"/>
              </a:rPr>
              <a:t>:</a:t>
            </a:r>
            <a:endParaRPr lang="en-US" sz="2400">
              <a:solidFill>
                <a:srgbClr val="C00000"/>
              </a:solidFill>
            </a:endParaRPr>
          </a:p>
        </p:txBody>
      </p:sp>
      <p:sp>
        <p:nvSpPr>
          <p:cNvPr id="7" name="Rectangle 2"/>
          <p:cNvSpPr txBox="1">
            <a:spLocks/>
          </p:cNvSpPr>
          <p:nvPr/>
        </p:nvSpPr>
        <p:spPr bwMode="auto">
          <a:xfrm>
            <a:off x="0" y="-76200"/>
            <a:ext cx="9144000" cy="685800"/>
          </a:xfrm>
          <a:prstGeom prst="rect">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algn="ctr" defTabSz="912813" eaLnBrk="0" hangingPunct="0">
              <a:lnSpc>
                <a:spcPct val="125000"/>
              </a:lnSpc>
              <a:defRPr/>
            </a:pPr>
            <a:r>
              <a:rPr lang="en-US" altLang="en-US" sz="2400" b="1" smtClean="0">
                <a:solidFill>
                  <a:srgbClr val="0000CC"/>
                </a:solidFill>
              </a:rPr>
              <a:t>THỰC HÀNH </a:t>
            </a:r>
            <a:r>
              <a:rPr lang="en-US" altLang="en-US" sz="2400" b="1" smtClean="0">
                <a:solidFill>
                  <a:srgbClr val="C00000"/>
                </a:solidFill>
              </a:rPr>
              <a:t>BẢO QUẢN </a:t>
            </a:r>
            <a:r>
              <a:rPr lang="en-US" altLang="en-US" sz="2400" b="1" smtClean="0">
                <a:solidFill>
                  <a:srgbClr val="0000CC"/>
                </a:solidFill>
              </a:rPr>
              <a:t>TỐT THỰC PHẨM</a:t>
            </a:r>
            <a:endParaRPr lang="en-US" altLang="vi-VN" sz="2400" b="1" smtClean="0">
              <a:solidFill>
                <a:srgbClr val="0000CC"/>
              </a:solidFill>
            </a:endParaRPr>
          </a:p>
        </p:txBody>
      </p:sp>
      <p:pic>
        <p:nvPicPr>
          <p:cNvPr id="115713" name="Picture 1" descr="C:\Users\Administrator\Desktop\639226340836_esse-tu-do-kho-MTK-445K.jpg"/>
          <p:cNvPicPr>
            <a:picLocks noChangeAspect="1" noChangeArrowheads="1"/>
          </p:cNvPicPr>
          <p:nvPr/>
        </p:nvPicPr>
        <p:blipFill>
          <a:blip r:embed="rId2"/>
          <a:srcRect/>
          <a:stretch>
            <a:fillRect/>
          </a:stretch>
        </p:blipFill>
        <p:spPr bwMode="auto">
          <a:xfrm>
            <a:off x="5562600" y="1371600"/>
            <a:ext cx="3143250" cy="5029200"/>
          </a:xfrm>
          <a:prstGeom prst="rect">
            <a:avLst/>
          </a:prstGeom>
          <a:noFill/>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2667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4800" b="1" kern="1200" smtClean="0">
                <a:solidFill>
                  <a:srgbClr val="C00000"/>
                </a:solidFill>
                <a:latin typeface="Arial" charset="0"/>
                <a:ea typeface="+mn-ea"/>
                <a:cs typeface="Arial" charset="0"/>
              </a:rPr>
              <a:t>Phần I:</a:t>
            </a:r>
            <a:r>
              <a:rPr lang="en-US" altLang="vi-VN" sz="3600" b="1" kern="1200" smtClean="0">
                <a:solidFill>
                  <a:srgbClr val="0000CC"/>
                </a:solidFill>
                <a:latin typeface="Arial" charset="0"/>
                <a:ea typeface="+mn-ea"/>
                <a:cs typeface="Arial" charset="0"/>
              </a:rPr>
              <a:t/>
            </a:r>
            <a:br>
              <a:rPr lang="en-US" altLang="vi-VN" sz="3600" b="1" kern="1200" smtClean="0">
                <a:solidFill>
                  <a:srgbClr val="0000CC"/>
                </a:solidFill>
                <a:latin typeface="Arial" charset="0"/>
                <a:ea typeface="+mn-ea"/>
                <a:cs typeface="Arial" charset="0"/>
              </a:rPr>
            </a:br>
            <a:r>
              <a:rPr lang="en-US" altLang="vi-VN" b="1" kern="1200" smtClean="0">
                <a:solidFill>
                  <a:srgbClr val="0000CC"/>
                </a:solidFill>
                <a:latin typeface="Arial" charset="0"/>
                <a:ea typeface="+mn-ea"/>
                <a:cs typeface="Arial" charset="0"/>
              </a:rPr>
              <a:t>CÁC BIỆN PHÁP ĐẢM BẢO </a:t>
            </a:r>
            <a:br>
              <a:rPr lang="en-US" altLang="vi-VN" b="1" kern="1200" smtClean="0">
                <a:solidFill>
                  <a:srgbClr val="0000CC"/>
                </a:solidFill>
                <a:latin typeface="Arial" charset="0"/>
                <a:ea typeface="+mn-ea"/>
                <a:cs typeface="Arial" charset="0"/>
              </a:rPr>
            </a:br>
            <a:r>
              <a:rPr lang="en-US" altLang="vi-VN" b="1" kern="1200" smtClean="0">
                <a:solidFill>
                  <a:srgbClr val="0000CC"/>
                </a:solidFill>
                <a:latin typeface="Arial" charset="0"/>
                <a:ea typeface="+mn-ea"/>
                <a:cs typeface="Arial" charset="0"/>
              </a:rPr>
              <a:t>AN TOÀN THỰC PHẨM</a:t>
            </a:r>
            <a:endParaRPr lang="en-US" altLang="vi-VN" sz="36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2339" name="Picture 3" descr="C:\Users\Administrator\Desktop\thuc-pham.jpg"/>
          <p:cNvPicPr>
            <a:picLocks noChangeAspect="1" noChangeArrowheads="1"/>
          </p:cNvPicPr>
          <p:nvPr/>
        </p:nvPicPr>
        <p:blipFill>
          <a:blip r:embed="rId2"/>
          <a:srcRect/>
          <a:stretch>
            <a:fillRect/>
          </a:stretch>
        </p:blipFill>
        <p:spPr bwMode="auto">
          <a:xfrm>
            <a:off x="2133600" y="2971800"/>
            <a:ext cx="4762500" cy="3333750"/>
          </a:xfrm>
          <a:prstGeom prst="rect">
            <a:avLst/>
          </a:prstGeom>
          <a:noFill/>
        </p:spPr>
      </p:pic>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47800"/>
            <a:ext cx="6324600" cy="1923604"/>
          </a:xfrm>
          <a:prstGeom prst="rect">
            <a:avLst/>
          </a:prstGeom>
        </p:spPr>
        <p:txBody>
          <a:bodyPr wrap="square">
            <a:spAutoFit/>
          </a:bodyPr>
          <a:lstStyle/>
          <a:p>
            <a:pPr marL="241300" marR="3010535" algn="just">
              <a:lnSpc>
                <a:spcPct val="119000"/>
              </a:lnSpc>
              <a:spcBef>
                <a:spcPts val="600"/>
              </a:spcBef>
              <a:tabLst>
                <a:tab pos="339090" algn="l"/>
              </a:tabLst>
            </a:pPr>
            <a:r>
              <a:rPr lang="en-US" sz="2000" b="1" smtClean="0">
                <a:solidFill>
                  <a:srgbClr val="0000CC"/>
                </a:solidFill>
                <a:latin typeface="Times New Roman"/>
                <a:cs typeface="Times New Roman"/>
              </a:rPr>
              <a:t>Dụng cụ ăn uống, chứa đựng thực phẩm chín đảm bảo không thôi nhiễm qua thực phẩm, đảm bảo vệ sinh</a:t>
            </a:r>
            <a:endParaRPr lang="vi-VN" sz="2000" b="1">
              <a:solidFill>
                <a:srgbClr val="0000CC"/>
              </a:solidFill>
              <a:latin typeface="Times New Roman"/>
              <a:cs typeface="Times New Roman"/>
            </a:endParaRPr>
          </a:p>
        </p:txBody>
      </p:sp>
      <p:sp>
        <p:nvSpPr>
          <p:cNvPr id="6" name="Rectangle 2"/>
          <p:cNvSpPr txBox="1">
            <a:spLocks/>
          </p:cNvSpPr>
          <p:nvPr/>
        </p:nvSpPr>
        <p:spPr bwMode="auto">
          <a:xfrm>
            <a:off x="0" y="-76200"/>
            <a:ext cx="9144000" cy="685800"/>
          </a:xfrm>
          <a:prstGeom prst="rect">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algn="ctr" defTabSz="912813" eaLnBrk="0" hangingPunct="0">
              <a:lnSpc>
                <a:spcPct val="125000"/>
              </a:lnSpc>
              <a:defRPr/>
            </a:pPr>
            <a:r>
              <a:rPr lang="en-US" altLang="en-US" sz="2400" b="1" smtClean="0">
                <a:solidFill>
                  <a:srgbClr val="0000CC"/>
                </a:solidFill>
              </a:rPr>
              <a:t>THỰC HÀNH TỐT </a:t>
            </a:r>
            <a:r>
              <a:rPr lang="en-US" altLang="en-US" sz="2400" b="1" smtClean="0">
                <a:solidFill>
                  <a:srgbClr val="C00000"/>
                </a:solidFill>
              </a:rPr>
              <a:t>VỆ SINH DỤNG CỤ ĂN UỐNG</a:t>
            </a:r>
            <a:endParaRPr lang="en-US" altLang="vi-VN" sz="2400" b="1" smtClean="0">
              <a:solidFill>
                <a:srgbClr val="C00000"/>
              </a:solidFill>
            </a:endParaRPr>
          </a:p>
        </p:txBody>
      </p:sp>
      <p:pic>
        <p:nvPicPr>
          <p:cNvPr id="173058" name="Picture 2" descr="C:\Users\Administrator\Desktop\7f81765685d006cbf7893d7d1b5679ca.jpg"/>
          <p:cNvPicPr>
            <a:picLocks noChangeAspect="1" noChangeArrowheads="1"/>
          </p:cNvPicPr>
          <p:nvPr/>
        </p:nvPicPr>
        <p:blipFill>
          <a:blip r:embed="rId2"/>
          <a:srcRect/>
          <a:stretch>
            <a:fillRect/>
          </a:stretch>
        </p:blipFill>
        <p:spPr bwMode="auto">
          <a:xfrm>
            <a:off x="1066800" y="3276600"/>
            <a:ext cx="3457575" cy="3457575"/>
          </a:xfrm>
          <a:prstGeom prst="rect">
            <a:avLst/>
          </a:prstGeom>
          <a:noFill/>
        </p:spPr>
      </p:pic>
      <p:pic>
        <p:nvPicPr>
          <p:cNvPr id="98305" name="Picture 1"/>
          <p:cNvPicPr>
            <a:picLocks noChangeAspect="1" noChangeArrowheads="1"/>
          </p:cNvPicPr>
          <p:nvPr/>
        </p:nvPicPr>
        <p:blipFill>
          <a:blip r:embed="rId3"/>
          <a:srcRect/>
          <a:stretch>
            <a:fillRect/>
          </a:stretch>
        </p:blipFill>
        <p:spPr bwMode="auto">
          <a:xfrm>
            <a:off x="4648200" y="838200"/>
            <a:ext cx="4191000" cy="5588000"/>
          </a:xfrm>
          <a:prstGeom prst="rect">
            <a:avLst/>
          </a:prstGeom>
          <a:noFill/>
          <a:ln w="9525">
            <a:noFill/>
            <a:miter lim="800000"/>
            <a:headEnd/>
            <a:tailEnd/>
          </a:ln>
          <a:effectLst/>
        </p:spPr>
      </p:pic>
      <p:sp>
        <p:nvSpPr>
          <p:cNvPr id="7" name="Down Arrow 6"/>
          <p:cNvSpPr/>
          <p:nvPr/>
        </p:nvSpPr>
        <p:spPr bwMode="auto">
          <a:xfrm>
            <a:off x="5334000" y="838200"/>
            <a:ext cx="152400" cy="762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Down Arrow 8"/>
          <p:cNvSpPr/>
          <p:nvPr/>
        </p:nvSpPr>
        <p:spPr bwMode="auto">
          <a:xfrm>
            <a:off x="5867400" y="5029200"/>
            <a:ext cx="152400" cy="762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0" repeatCount="indefinite"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0" y="-76200"/>
            <a:ext cx="9144000" cy="685800"/>
          </a:xfrm>
          <a:prstGeom prst="rect">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algn="ctr" defTabSz="912813" eaLnBrk="0" hangingPunct="0">
              <a:lnSpc>
                <a:spcPct val="125000"/>
              </a:lnSpc>
              <a:defRPr/>
            </a:pPr>
            <a:r>
              <a:rPr lang="en-US" altLang="en-US" sz="2400" b="1" smtClean="0">
                <a:solidFill>
                  <a:srgbClr val="0000CC"/>
                </a:solidFill>
              </a:rPr>
              <a:t>THỰC HÀNH TỐT </a:t>
            </a:r>
            <a:r>
              <a:rPr lang="en-US" altLang="en-US" sz="2400" b="1" smtClean="0">
                <a:solidFill>
                  <a:srgbClr val="C00000"/>
                </a:solidFill>
              </a:rPr>
              <a:t>VỆ SINH CÁ NHÂN</a:t>
            </a:r>
            <a:endParaRPr lang="en-US" altLang="vi-VN" sz="2400" b="1" smtClean="0">
              <a:solidFill>
                <a:srgbClr val="C00000"/>
              </a:solidFill>
            </a:endParaRPr>
          </a:p>
        </p:txBody>
      </p:sp>
      <p:sp>
        <p:nvSpPr>
          <p:cNvPr id="5" name="Rounded Rectangle 4"/>
          <p:cNvSpPr/>
          <p:nvPr/>
        </p:nvSpPr>
        <p:spPr bwMode="auto">
          <a:xfrm>
            <a:off x="533400" y="1143000"/>
            <a:ext cx="2514600" cy="9906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b="1" spc="-5" smtClean="0">
                <a:solidFill>
                  <a:srgbClr val="0000CC"/>
                </a:solidFill>
                <a:latin typeface="Times New Roman"/>
                <a:cs typeface="Times New Roman"/>
              </a:rPr>
              <a:t>Duy </a:t>
            </a:r>
            <a:r>
              <a:rPr lang="vi-VN" b="1" smtClean="0">
                <a:solidFill>
                  <a:srgbClr val="0000CC"/>
                </a:solidFill>
                <a:latin typeface="Times New Roman"/>
                <a:cs typeface="Times New Roman"/>
              </a:rPr>
              <a:t>trì định kỳ hàng năm </a:t>
            </a:r>
            <a:r>
              <a:rPr lang="vi-VN" b="1" smtClean="0">
                <a:solidFill>
                  <a:srgbClr val="C00000"/>
                </a:solidFill>
                <a:latin typeface="Times New Roman"/>
                <a:cs typeface="Times New Roman"/>
              </a:rPr>
              <a:t>khám </a:t>
            </a:r>
            <a:r>
              <a:rPr lang="vi-VN" b="1" spc="-5" smtClean="0">
                <a:solidFill>
                  <a:srgbClr val="C00000"/>
                </a:solidFill>
                <a:latin typeface="Times New Roman"/>
                <a:cs typeface="Times New Roman"/>
              </a:rPr>
              <a:t>sức </a:t>
            </a:r>
            <a:r>
              <a:rPr lang="vi-VN" b="1" smtClean="0">
                <a:solidFill>
                  <a:srgbClr val="C00000"/>
                </a:solidFill>
                <a:latin typeface="Times New Roman"/>
                <a:cs typeface="Times New Roman"/>
              </a:rPr>
              <a:t>khoẻ</a:t>
            </a:r>
            <a:endParaRPr lang="en-US" b="1" smtClean="0">
              <a:solidFill>
                <a:srgbClr val="0000CC"/>
              </a:solidFill>
              <a:latin typeface="Times New Roman"/>
              <a:cs typeface="Times New Roman"/>
            </a:endParaRPr>
          </a:p>
        </p:txBody>
      </p:sp>
      <p:sp>
        <p:nvSpPr>
          <p:cNvPr id="6" name="Rounded Rectangle 5"/>
          <p:cNvSpPr/>
          <p:nvPr/>
        </p:nvSpPr>
        <p:spPr bwMode="auto">
          <a:xfrm>
            <a:off x="6019800" y="1295400"/>
            <a:ext cx="2819400" cy="9906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sz="1600" b="1" smtClean="0">
                <a:solidFill>
                  <a:srgbClr val="0000CC"/>
                </a:solidFill>
                <a:latin typeface="Times New Roman"/>
                <a:cs typeface="Times New Roman"/>
              </a:rPr>
              <a:t>Thường xuyên tắm rửa, gội đầu trước khi đi làm và </a:t>
            </a:r>
            <a:r>
              <a:rPr lang="vi-VN" sz="1600" b="1" spc="-5" smtClean="0">
                <a:solidFill>
                  <a:srgbClr val="0000CC"/>
                </a:solidFill>
                <a:latin typeface="Times New Roman"/>
                <a:cs typeface="Times New Roman"/>
              </a:rPr>
              <a:t>sau </a:t>
            </a:r>
            <a:r>
              <a:rPr lang="vi-VN" sz="1600" b="1" smtClean="0">
                <a:solidFill>
                  <a:srgbClr val="0000CC"/>
                </a:solidFill>
                <a:latin typeface="Times New Roman"/>
                <a:cs typeface="Times New Roman"/>
              </a:rPr>
              <a:t>khi đi làm</a:t>
            </a:r>
            <a:r>
              <a:rPr lang="vi-VN" sz="1600" b="1" spc="-55" smtClean="0">
                <a:solidFill>
                  <a:srgbClr val="0000CC"/>
                </a:solidFill>
                <a:latin typeface="Times New Roman"/>
                <a:cs typeface="Times New Roman"/>
              </a:rPr>
              <a:t> </a:t>
            </a:r>
            <a:r>
              <a:rPr lang="vi-VN" sz="1600" b="1" smtClean="0">
                <a:solidFill>
                  <a:srgbClr val="0000CC"/>
                </a:solidFill>
                <a:latin typeface="Times New Roman"/>
                <a:cs typeface="Times New Roman"/>
              </a:rPr>
              <a:t>về.</a:t>
            </a:r>
            <a:endParaRPr lang="en-US" sz="1600" b="1" smtClean="0">
              <a:solidFill>
                <a:srgbClr val="0000CC"/>
              </a:solidFill>
              <a:latin typeface="Times New Roman"/>
              <a:cs typeface="Times New Roman"/>
            </a:endParaRPr>
          </a:p>
        </p:txBody>
      </p:sp>
      <p:sp>
        <p:nvSpPr>
          <p:cNvPr id="7" name="Rounded Rectangle 6"/>
          <p:cNvSpPr/>
          <p:nvPr/>
        </p:nvSpPr>
        <p:spPr bwMode="auto">
          <a:xfrm>
            <a:off x="6324600" y="3657600"/>
            <a:ext cx="2514600" cy="18288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sz="1600" b="1" spc="-5" smtClean="0">
                <a:solidFill>
                  <a:srgbClr val="C00000"/>
                </a:solidFill>
                <a:latin typeface="Times New Roman"/>
                <a:cs typeface="Times New Roman"/>
              </a:rPr>
              <a:t>Không </a:t>
            </a:r>
            <a:r>
              <a:rPr lang="vi-VN" sz="1600" b="1" smtClean="0">
                <a:solidFill>
                  <a:srgbClr val="C00000"/>
                </a:solidFill>
                <a:latin typeface="Times New Roman"/>
                <a:cs typeface="Times New Roman"/>
              </a:rPr>
              <a:t>để móng tay dài, </a:t>
            </a:r>
            <a:r>
              <a:rPr lang="vi-VN" sz="1600" b="1" smtClean="0">
                <a:solidFill>
                  <a:srgbClr val="0000CC"/>
                </a:solidFill>
                <a:latin typeface="Times New Roman"/>
                <a:cs typeface="Times New Roman"/>
              </a:rPr>
              <a:t>giữ tay</a:t>
            </a:r>
            <a:r>
              <a:rPr lang="en-US" sz="1600" b="1" smtClean="0">
                <a:solidFill>
                  <a:srgbClr val="0000CC"/>
                </a:solidFill>
                <a:latin typeface="Times New Roman"/>
                <a:cs typeface="Times New Roman"/>
              </a:rPr>
              <a:t> </a:t>
            </a:r>
            <a:r>
              <a:rPr lang="vi-VN" sz="1600" b="1" smtClean="0">
                <a:solidFill>
                  <a:srgbClr val="0000CC"/>
                </a:solidFill>
                <a:latin typeface="Times New Roman"/>
                <a:cs typeface="Times New Roman"/>
              </a:rPr>
              <a:t>sạch</a:t>
            </a:r>
            <a:r>
              <a:rPr lang="vi-VN" sz="1600" b="1" spc="-10" smtClean="0">
                <a:solidFill>
                  <a:srgbClr val="0000CC"/>
                </a:solidFill>
                <a:latin typeface="Times New Roman"/>
                <a:cs typeface="Times New Roman"/>
              </a:rPr>
              <a:t> </a:t>
            </a:r>
            <a:r>
              <a:rPr lang="vi-VN" sz="1600" b="1" spc="-5" smtClean="0">
                <a:solidFill>
                  <a:srgbClr val="0000CC"/>
                </a:solidFill>
                <a:latin typeface="Times New Roman"/>
                <a:cs typeface="Times New Roman"/>
              </a:rPr>
              <a:t>sẽ.</a:t>
            </a:r>
            <a:r>
              <a:rPr lang="en-US" sz="1600" b="1" spc="-5" smtClean="0">
                <a:solidFill>
                  <a:srgbClr val="0000CC"/>
                </a:solidFill>
                <a:latin typeface="Times New Roman"/>
                <a:cs typeface="Times New Roman"/>
              </a:rPr>
              <a:t> </a:t>
            </a:r>
            <a:r>
              <a:rPr lang="vi-VN" sz="1600" b="1" smtClean="0">
                <a:solidFill>
                  <a:srgbClr val="0000CC"/>
                </a:solidFill>
                <a:latin typeface="Times New Roman"/>
                <a:cs typeface="Times New Roman"/>
              </a:rPr>
              <a:t>Thực hiện </a:t>
            </a:r>
            <a:r>
              <a:rPr lang="vi-VN" sz="1600" b="1" smtClean="0">
                <a:solidFill>
                  <a:srgbClr val="C00000"/>
                </a:solidFill>
                <a:latin typeface="Times New Roman"/>
                <a:cs typeface="Times New Roman"/>
              </a:rPr>
              <a:t>“Thực hành tốt</a:t>
            </a:r>
            <a:r>
              <a:rPr lang="en-US" sz="1600" b="1" smtClean="0">
                <a:solidFill>
                  <a:srgbClr val="C00000"/>
                </a:solidFill>
                <a:latin typeface="Times New Roman"/>
                <a:cs typeface="Times New Roman"/>
              </a:rPr>
              <a:t> vệ sinh </a:t>
            </a:r>
            <a:r>
              <a:rPr lang="vi-VN" sz="1600" b="1" smtClean="0">
                <a:solidFill>
                  <a:srgbClr val="C00000"/>
                </a:solidFill>
                <a:latin typeface="Times New Roman"/>
                <a:cs typeface="Times New Roman"/>
              </a:rPr>
              <a:t> bàn</a:t>
            </a:r>
            <a:r>
              <a:rPr lang="vi-VN" sz="1600" b="1" spc="-10" smtClean="0">
                <a:solidFill>
                  <a:srgbClr val="C00000"/>
                </a:solidFill>
                <a:latin typeface="Times New Roman"/>
                <a:cs typeface="Times New Roman"/>
              </a:rPr>
              <a:t> </a:t>
            </a:r>
            <a:r>
              <a:rPr lang="vi-VN" sz="1600" b="1" smtClean="0">
                <a:solidFill>
                  <a:srgbClr val="C00000"/>
                </a:solidFill>
                <a:latin typeface="Times New Roman"/>
                <a:cs typeface="Times New Roman"/>
              </a:rPr>
              <a:t>tay”.</a:t>
            </a:r>
            <a:endParaRPr lang="en-US" sz="1600" b="1" smtClean="0">
              <a:solidFill>
                <a:srgbClr val="C00000"/>
              </a:solidFill>
              <a:latin typeface="Times New Roman"/>
              <a:cs typeface="Times New Roman"/>
            </a:endParaRPr>
          </a:p>
          <a:p>
            <a:pPr marL="0" marR="0" indent="0" algn="ctr" defTabSz="914400" eaLnBrk="0" latinLnBrk="0" hangingPunct="0">
              <a:lnSpc>
                <a:spcPct val="100000"/>
              </a:lnSpc>
              <a:buClrTx/>
              <a:buSzTx/>
              <a:buFontTx/>
              <a:buNone/>
              <a:tabLst/>
            </a:pPr>
            <a:endParaRPr lang="en-US" sz="1600" b="1" smtClean="0">
              <a:solidFill>
                <a:srgbClr val="0000CC"/>
              </a:solidFill>
              <a:latin typeface="Times New Roman"/>
              <a:cs typeface="Times New Roman"/>
            </a:endParaRPr>
          </a:p>
        </p:txBody>
      </p:sp>
      <p:sp>
        <p:nvSpPr>
          <p:cNvPr id="10" name="Rounded Rectangle 9"/>
          <p:cNvSpPr/>
          <p:nvPr/>
        </p:nvSpPr>
        <p:spPr bwMode="auto">
          <a:xfrm>
            <a:off x="609600" y="5029200"/>
            <a:ext cx="2971800" cy="12192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sz="1600" b="1" spc="-10" smtClean="0">
                <a:solidFill>
                  <a:srgbClr val="0000CC"/>
                </a:solidFill>
                <a:latin typeface="Times New Roman"/>
                <a:cs typeface="Times New Roman"/>
              </a:rPr>
              <a:t>Trang</a:t>
            </a:r>
            <a:r>
              <a:rPr lang="vi-VN" sz="1600" b="1" spc="-45" smtClean="0">
                <a:solidFill>
                  <a:srgbClr val="0000CC"/>
                </a:solidFill>
                <a:latin typeface="Times New Roman"/>
                <a:cs typeface="Times New Roman"/>
              </a:rPr>
              <a:t> </a:t>
            </a:r>
            <a:r>
              <a:rPr lang="vi-VN" sz="1600" b="1" smtClean="0">
                <a:solidFill>
                  <a:srgbClr val="0000CC"/>
                </a:solidFill>
                <a:latin typeface="Times New Roman"/>
                <a:cs typeface="Times New Roman"/>
              </a:rPr>
              <a:t>phục</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cá</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nhân</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luôn</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giữ</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vệ</a:t>
            </a:r>
            <a:r>
              <a:rPr lang="vi-VN" sz="1600" b="1" spc="-40" smtClean="0">
                <a:solidFill>
                  <a:srgbClr val="0000CC"/>
                </a:solidFill>
                <a:latin typeface="Times New Roman"/>
                <a:cs typeface="Times New Roman"/>
              </a:rPr>
              <a:t> </a:t>
            </a:r>
            <a:r>
              <a:rPr lang="vi-VN" sz="1600" b="1" spc="-5" smtClean="0">
                <a:solidFill>
                  <a:srgbClr val="0000CC"/>
                </a:solidFill>
                <a:latin typeface="Times New Roman"/>
                <a:cs typeface="Times New Roman"/>
              </a:rPr>
              <a:t>sinh</a:t>
            </a:r>
            <a:r>
              <a:rPr lang="vi-VN" sz="1600" b="1" spc="-40" smtClean="0">
                <a:solidFill>
                  <a:srgbClr val="0000CC"/>
                </a:solidFill>
                <a:latin typeface="Times New Roman"/>
                <a:cs typeface="Times New Roman"/>
              </a:rPr>
              <a:t> </a:t>
            </a:r>
            <a:r>
              <a:rPr lang="vi-VN" sz="1600" b="1" spc="-5" smtClean="0">
                <a:solidFill>
                  <a:srgbClr val="0000CC"/>
                </a:solidFill>
                <a:latin typeface="Times New Roman"/>
                <a:cs typeface="Times New Roman"/>
              </a:rPr>
              <a:t>sạch</a:t>
            </a:r>
            <a:r>
              <a:rPr lang="vi-VN" sz="1600" b="1" spc="-45" smtClean="0">
                <a:solidFill>
                  <a:srgbClr val="0000CC"/>
                </a:solidFill>
                <a:latin typeface="Times New Roman"/>
                <a:cs typeface="Times New Roman"/>
              </a:rPr>
              <a:t> </a:t>
            </a:r>
            <a:r>
              <a:rPr lang="vi-VN" sz="1600" b="1" spc="-5" smtClean="0">
                <a:solidFill>
                  <a:srgbClr val="0000CC"/>
                </a:solidFill>
                <a:latin typeface="Times New Roman"/>
                <a:cs typeface="Times New Roman"/>
              </a:rPr>
              <a:t>sẽ,</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gọn</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gàng;</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tốt</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nhất</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cần</a:t>
            </a:r>
            <a:r>
              <a:rPr lang="vi-VN" sz="1600" b="1" spc="-40" smtClean="0">
                <a:solidFill>
                  <a:srgbClr val="0000CC"/>
                </a:solidFill>
                <a:latin typeface="Times New Roman"/>
                <a:cs typeface="Times New Roman"/>
              </a:rPr>
              <a:t> </a:t>
            </a:r>
            <a:r>
              <a:rPr lang="vi-VN" sz="1600" b="1" smtClean="0">
                <a:solidFill>
                  <a:srgbClr val="0000CC"/>
                </a:solidFill>
                <a:latin typeface="Times New Roman"/>
                <a:cs typeface="Times New Roman"/>
              </a:rPr>
              <a:t>có</a:t>
            </a:r>
            <a:r>
              <a:rPr lang="vi-VN" sz="1600" b="1" spc="-40" smtClean="0">
                <a:solidFill>
                  <a:srgbClr val="0000CC"/>
                </a:solidFill>
                <a:latin typeface="Times New Roman"/>
                <a:cs typeface="Times New Roman"/>
              </a:rPr>
              <a:t> </a:t>
            </a:r>
            <a:r>
              <a:rPr lang="vi-VN" sz="1600" b="1" smtClean="0">
                <a:solidFill>
                  <a:srgbClr val="FF0000"/>
                </a:solidFill>
                <a:latin typeface="Times New Roman"/>
                <a:cs typeface="Times New Roman"/>
              </a:rPr>
              <a:t>mũ</a:t>
            </a:r>
            <a:r>
              <a:rPr lang="en-US" sz="1600" b="1" smtClean="0">
                <a:solidFill>
                  <a:srgbClr val="FF0000"/>
                </a:solidFill>
                <a:latin typeface="Times New Roman"/>
                <a:cs typeface="Times New Roman"/>
              </a:rPr>
              <a:t> </a:t>
            </a:r>
            <a:r>
              <a:rPr lang="vi-VN" sz="1600" b="1" smtClean="0">
                <a:solidFill>
                  <a:srgbClr val="FF0000"/>
                </a:solidFill>
                <a:latin typeface="Times New Roman"/>
                <a:cs typeface="Times New Roman"/>
              </a:rPr>
              <a:t>chụp tóc </a:t>
            </a:r>
            <a:r>
              <a:rPr lang="vi-VN" sz="1600" b="1" smtClean="0">
                <a:solidFill>
                  <a:srgbClr val="0000CC"/>
                </a:solidFill>
                <a:latin typeface="Times New Roman"/>
                <a:cs typeface="Times New Roman"/>
              </a:rPr>
              <a:t>khi tiếp xúc với thực</a:t>
            </a:r>
            <a:r>
              <a:rPr lang="vi-VN" sz="1600" b="1" spc="-10" smtClean="0">
                <a:solidFill>
                  <a:srgbClr val="0000CC"/>
                </a:solidFill>
                <a:latin typeface="Times New Roman"/>
                <a:cs typeface="Times New Roman"/>
              </a:rPr>
              <a:t> </a:t>
            </a:r>
            <a:r>
              <a:rPr lang="vi-VN" sz="1600" b="1" smtClean="0">
                <a:solidFill>
                  <a:srgbClr val="0000CC"/>
                </a:solidFill>
                <a:latin typeface="Times New Roman"/>
                <a:cs typeface="Times New Roman"/>
              </a:rPr>
              <a:t>phẩm.</a:t>
            </a:r>
            <a:endParaRPr lang="en-US" sz="1600" b="1" smtClean="0">
              <a:solidFill>
                <a:srgbClr val="C00000"/>
              </a:solidFill>
              <a:latin typeface="Times New Roman"/>
              <a:cs typeface="Times New Roman"/>
            </a:endParaRPr>
          </a:p>
        </p:txBody>
      </p:sp>
      <p:sp>
        <p:nvSpPr>
          <p:cNvPr id="11" name="Rounded Rectangle 10"/>
          <p:cNvSpPr/>
          <p:nvPr/>
        </p:nvSpPr>
        <p:spPr bwMode="auto">
          <a:xfrm>
            <a:off x="152400" y="2895600"/>
            <a:ext cx="2971800" cy="12192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sz="1600" b="1" spc="-5" smtClean="0">
                <a:solidFill>
                  <a:srgbClr val="0000CC"/>
                </a:solidFill>
                <a:latin typeface="Times New Roman"/>
                <a:cs typeface="Times New Roman"/>
              </a:rPr>
              <a:t>Khi </a:t>
            </a:r>
            <a:r>
              <a:rPr lang="vi-VN" sz="1600" b="1" smtClean="0">
                <a:solidFill>
                  <a:srgbClr val="0000CC"/>
                </a:solidFill>
                <a:latin typeface="Times New Roman"/>
                <a:cs typeface="Times New Roman"/>
              </a:rPr>
              <a:t>có </a:t>
            </a:r>
            <a:r>
              <a:rPr lang="vi-VN" sz="1600" b="1" smtClean="0">
                <a:solidFill>
                  <a:srgbClr val="FF0000"/>
                </a:solidFill>
                <a:latin typeface="Times New Roman"/>
                <a:cs typeface="Times New Roman"/>
              </a:rPr>
              <a:t>vết thương trên da</a:t>
            </a:r>
            <a:r>
              <a:rPr lang="vi-VN" sz="1600" b="1" smtClean="0">
                <a:solidFill>
                  <a:srgbClr val="0000CC"/>
                </a:solidFill>
                <a:latin typeface="Times New Roman"/>
                <a:cs typeface="Times New Roman"/>
              </a:rPr>
              <a:t>, cần được băng bó kín bằng băng gạc không  thấm</a:t>
            </a:r>
            <a:r>
              <a:rPr lang="vi-VN" sz="1600" b="1" spc="-5" smtClean="0">
                <a:solidFill>
                  <a:srgbClr val="0000CC"/>
                </a:solidFill>
                <a:latin typeface="Times New Roman"/>
                <a:cs typeface="Times New Roman"/>
              </a:rPr>
              <a:t> </a:t>
            </a:r>
            <a:r>
              <a:rPr lang="vi-VN" sz="1600" b="1" smtClean="0">
                <a:solidFill>
                  <a:srgbClr val="0000CC"/>
                </a:solidFill>
                <a:latin typeface="Times New Roman"/>
                <a:cs typeface="Times New Roman"/>
              </a:rPr>
              <a:t>nước.</a:t>
            </a:r>
            <a:endParaRPr lang="en-US" sz="1600" b="1" smtClean="0">
              <a:solidFill>
                <a:srgbClr val="C00000"/>
              </a:solidFill>
              <a:latin typeface="Times New Roman"/>
              <a:cs typeface="Times New Roman"/>
            </a:endParaRPr>
          </a:p>
        </p:txBody>
      </p:sp>
      <p:pic>
        <p:nvPicPr>
          <p:cNvPr id="9" name="Picture 3"/>
          <p:cNvPicPr>
            <a:picLocks noChangeAspect="1" noChangeArrowheads="1"/>
          </p:cNvPicPr>
          <p:nvPr/>
        </p:nvPicPr>
        <p:blipFill>
          <a:blip r:embed="rId2"/>
          <a:srcRect/>
          <a:stretch>
            <a:fillRect/>
          </a:stretch>
        </p:blipFill>
        <p:spPr bwMode="auto">
          <a:xfrm>
            <a:off x="3581400" y="1752600"/>
            <a:ext cx="2374829" cy="3131256"/>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p:nvPr/>
        </p:nvSpPr>
        <p:spPr>
          <a:xfrm>
            <a:off x="381000" y="228600"/>
            <a:ext cx="8305800" cy="6324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84200"/>
            <a:ext cx="8229600" cy="497840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lnSpc>
                <a:spcPct val="120000"/>
              </a:lnSpc>
              <a:spcBef>
                <a:spcPct val="0"/>
              </a:spcBef>
              <a:buFontTx/>
              <a:buNone/>
              <a:defRPr/>
            </a:pPr>
            <a:r>
              <a:rPr lang="en-US" altLang="vi-VN" sz="2800" b="1" kern="1200" smtClean="0">
                <a:solidFill>
                  <a:srgbClr val="0000CC"/>
                </a:solidFill>
                <a:effectLst>
                  <a:outerShdw blurRad="38100" dist="38100" dir="2700000" algn="tl">
                    <a:srgbClr val="C0C0C0"/>
                  </a:outerShdw>
                </a:effectLst>
                <a:latin typeface="Arial" charset="0"/>
              </a:rPr>
              <a:t>THỰC </a:t>
            </a:r>
            <a:r>
              <a:rPr lang="en-US" altLang="vi-VN" sz="2800" b="1" kern="1200" dirty="0" smtClean="0">
                <a:solidFill>
                  <a:srgbClr val="0000CC"/>
                </a:solidFill>
                <a:effectLst>
                  <a:outerShdw blurRad="38100" dist="38100" dir="2700000" algn="tl">
                    <a:srgbClr val="C0C0C0"/>
                  </a:outerShdw>
                </a:effectLst>
                <a:latin typeface="Arial" charset="0"/>
              </a:rPr>
              <a:t>HIỆN KIỂM THỰC BA BƯỚC VÀ LƯU MẪU THỨC ĂN THEO QUYẾT ĐỊNH SỐ </a:t>
            </a:r>
            <a:r>
              <a:rPr lang="en-US" altLang="vi-VN" sz="2800" b="1" kern="1200" dirty="0" smtClean="0">
                <a:solidFill>
                  <a:srgbClr val="FF0000"/>
                </a:solidFill>
                <a:effectLst>
                  <a:outerShdw blurRad="38100" dist="38100" dir="2700000" algn="tl">
                    <a:srgbClr val="C0C0C0"/>
                  </a:outerShdw>
                </a:effectLst>
                <a:latin typeface="Arial" charset="0"/>
              </a:rPr>
              <a:t>1246/QĐ- BYT </a:t>
            </a:r>
            <a:r>
              <a:rPr lang="en-US" altLang="vi-VN" sz="2800" b="1" kern="1200" dirty="0" smtClean="0">
                <a:solidFill>
                  <a:srgbClr val="0000CC"/>
                </a:solidFill>
                <a:effectLst>
                  <a:outerShdw blurRad="38100" dist="38100" dir="2700000" algn="tl">
                    <a:srgbClr val="C0C0C0"/>
                  </a:outerShdw>
                </a:effectLst>
                <a:latin typeface="Arial" charset="0"/>
              </a:rPr>
              <a:t>NGÀY 31/03/2017</a:t>
            </a: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800" b="1" smtClean="0">
                <a:solidFill>
                  <a:srgbClr val="0000FF"/>
                </a:solidFill>
              </a:rPr>
              <a:t>KIỂM SOÁT AN TOÀN THỰC PHẨM</a:t>
            </a:r>
            <a:endParaRPr lang="en-US" altLang="vi-VN" sz="2800" b="1">
              <a:solidFill>
                <a:srgbClr val="0000FF"/>
              </a:solidFill>
            </a:endParaRPr>
          </a:p>
        </p:txBody>
      </p:sp>
      <p:pic>
        <p:nvPicPr>
          <p:cNvPr id="12291" name="Picture 3" descr="C:\Users\Administrator\Desktop\quy-trinh-kiem-thu-3-buoc.jpg"/>
          <p:cNvPicPr>
            <a:picLocks noChangeAspect="1" noChangeArrowheads="1"/>
          </p:cNvPicPr>
          <p:nvPr/>
        </p:nvPicPr>
        <p:blipFill>
          <a:blip r:embed="rId2"/>
          <a:srcRect/>
          <a:stretch>
            <a:fillRect/>
          </a:stretch>
        </p:blipFill>
        <p:spPr bwMode="auto">
          <a:xfrm>
            <a:off x="76200" y="685800"/>
            <a:ext cx="9144000" cy="4097937"/>
          </a:xfrm>
          <a:prstGeom prst="rect">
            <a:avLst/>
          </a:prstGeom>
          <a:noFill/>
        </p:spPr>
      </p:pic>
      <p:pic>
        <p:nvPicPr>
          <p:cNvPr id="12292" name="Picture 4" descr="C:\Users\Administrator\Desktop\z1578809926477_bdebc5beacbb1b7cdacad37406ed41cb.jpg"/>
          <p:cNvPicPr>
            <a:picLocks noChangeAspect="1" noChangeArrowheads="1"/>
          </p:cNvPicPr>
          <p:nvPr/>
        </p:nvPicPr>
        <p:blipFill>
          <a:blip r:embed="rId3" cstate="print"/>
          <a:srcRect/>
          <a:stretch>
            <a:fillRect/>
          </a:stretch>
        </p:blipFill>
        <p:spPr bwMode="auto">
          <a:xfrm>
            <a:off x="1253460" y="4495800"/>
            <a:ext cx="3242340" cy="2091309"/>
          </a:xfrm>
          <a:prstGeom prst="rect">
            <a:avLst/>
          </a:prstGeom>
          <a:noFill/>
        </p:spPr>
      </p:pic>
      <p:pic>
        <p:nvPicPr>
          <p:cNvPr id="12293" name="Picture 5" descr="C:\Users\Administrator\Desktop\1444202607-1444202361-hoc-sinh.jpg"/>
          <p:cNvPicPr>
            <a:picLocks noChangeAspect="1" noChangeArrowheads="1"/>
          </p:cNvPicPr>
          <p:nvPr/>
        </p:nvPicPr>
        <p:blipFill>
          <a:blip r:embed="rId4"/>
          <a:srcRect/>
          <a:stretch>
            <a:fillRect/>
          </a:stretch>
        </p:blipFill>
        <p:spPr bwMode="auto">
          <a:xfrm>
            <a:off x="4495800" y="4495800"/>
            <a:ext cx="3203603" cy="2133600"/>
          </a:xfrm>
          <a:prstGeom prst="rect">
            <a:avLst/>
          </a:prstGeom>
          <a:noFill/>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ctrTitle"/>
          </p:nvPr>
        </p:nvSpPr>
        <p:spPr>
          <a:xfrm>
            <a:off x="0" y="381000"/>
            <a:ext cx="9144000" cy="2741613"/>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lnSpc>
                <a:spcPct val="125000"/>
              </a:lnSpc>
            </a:pPr>
            <a:r>
              <a:rPr lang="en-US" altLang="en-US" sz="3200" b="1" kern="1200" smtClean="0">
                <a:solidFill>
                  <a:srgbClr val="0000CC"/>
                </a:solidFill>
                <a:latin typeface="Arial" charset="0"/>
                <a:ea typeface="+mn-ea"/>
                <a:cs typeface="Arial" charset="0"/>
              </a:rPr>
              <a:t/>
            </a:r>
            <a:br>
              <a:rPr lang="en-US" altLang="en-US" sz="3200" b="1" kern="1200" smtClean="0">
                <a:solidFill>
                  <a:srgbClr val="0000CC"/>
                </a:solidFill>
                <a:latin typeface="Arial" charset="0"/>
                <a:ea typeface="+mn-ea"/>
                <a:cs typeface="Arial" charset="0"/>
              </a:rPr>
            </a:br>
            <a:r>
              <a:rPr lang="en-US" altLang="en-US" sz="3200" b="1" kern="1200" smtClean="0">
                <a:solidFill>
                  <a:srgbClr val="0000CC"/>
                </a:solidFill>
                <a:latin typeface="Arial" charset="0"/>
                <a:ea typeface="+mn-ea"/>
                <a:cs typeface="Arial" charset="0"/>
              </a:rPr>
              <a:t/>
            </a:r>
            <a:br>
              <a:rPr lang="en-US" altLang="en-US" sz="3200" b="1" kern="1200" smtClean="0">
                <a:solidFill>
                  <a:srgbClr val="0000CC"/>
                </a:solidFill>
                <a:latin typeface="Arial" charset="0"/>
                <a:ea typeface="+mn-ea"/>
                <a:cs typeface="Arial" charset="0"/>
              </a:rPr>
            </a:br>
            <a:r>
              <a:rPr lang="en-US" altLang="vi-VN" sz="3200" b="1" kern="1200" smtClean="0">
                <a:solidFill>
                  <a:srgbClr val="C00000"/>
                </a:solidFill>
                <a:latin typeface="Arial" charset="0"/>
                <a:ea typeface="+mn-ea"/>
                <a:cs typeface="Arial" charset="0"/>
              </a:rPr>
              <a:t> Phần 4:</a:t>
            </a:r>
            <a:r>
              <a:rPr lang="en-US" altLang="vi-VN" sz="3200" b="1" kern="1200" smtClean="0">
                <a:solidFill>
                  <a:srgbClr val="0000CC"/>
                </a:solidFill>
                <a:latin typeface="Arial" charset="0"/>
                <a:ea typeface="+mn-ea"/>
                <a:cs typeface="Arial" charset="0"/>
              </a:rPr>
              <a:t/>
            </a:r>
            <a:br>
              <a:rPr lang="en-US" altLang="vi-VN" sz="3200" b="1" kern="1200" smtClean="0">
                <a:solidFill>
                  <a:srgbClr val="0000CC"/>
                </a:solidFill>
                <a:latin typeface="Arial" charset="0"/>
                <a:ea typeface="+mn-ea"/>
                <a:cs typeface="Arial" charset="0"/>
              </a:rPr>
            </a:br>
            <a:r>
              <a:rPr lang="en-US" altLang="vi-VN" sz="3200" b="1" kern="1200" smtClean="0">
                <a:solidFill>
                  <a:srgbClr val="0000CC"/>
                </a:solidFill>
                <a:latin typeface="Arial" charset="0"/>
                <a:ea typeface="+mn-ea"/>
                <a:cs typeface="Arial" charset="0"/>
              </a:rPr>
              <a:t>NGHỊ ĐỊNH 115/2018/NĐ-CP CỦA CHÍNH PHỦ QUY ĐỊNH XỬ PHẠT VI PHẠM HÀNH CHÍNH </a:t>
            </a:r>
            <a:br>
              <a:rPr lang="en-US" altLang="vi-VN" sz="3200" b="1" kern="1200" smtClean="0">
                <a:solidFill>
                  <a:srgbClr val="0000CC"/>
                </a:solidFill>
                <a:latin typeface="Arial" charset="0"/>
                <a:ea typeface="+mn-ea"/>
                <a:cs typeface="Arial" charset="0"/>
              </a:rPr>
            </a:br>
            <a:r>
              <a:rPr lang="en-US" altLang="vi-VN" sz="3200" b="1" kern="1200" smtClean="0">
                <a:solidFill>
                  <a:srgbClr val="0000CC"/>
                </a:solidFill>
                <a:latin typeface="Arial" charset="0"/>
                <a:ea typeface="+mn-ea"/>
                <a:cs typeface="Arial" charset="0"/>
              </a:rPr>
              <a:t>VỀ AN TOÀN THỰC PHẨM </a:t>
            </a:r>
            <a:r>
              <a:rPr lang="en-US" altLang="en-US" sz="3200" b="1" kern="1200" smtClean="0">
                <a:solidFill>
                  <a:srgbClr val="0000CC"/>
                </a:solidFill>
                <a:latin typeface="Arial" charset="0"/>
                <a:ea typeface="+mn-ea"/>
                <a:cs typeface="Arial" charset="0"/>
              </a:rPr>
              <a:t/>
            </a:r>
            <a:br>
              <a:rPr lang="en-US" altLang="en-US" sz="3200" b="1" kern="1200" smtClean="0">
                <a:solidFill>
                  <a:srgbClr val="0000CC"/>
                </a:solidFill>
                <a:latin typeface="Arial" charset="0"/>
                <a:ea typeface="+mn-ea"/>
                <a:cs typeface="Arial" charset="0"/>
              </a:rPr>
            </a:br>
            <a:r>
              <a:rPr lang="en-US" altLang="vi-VN" sz="3200" b="1" kern="1200" smtClean="0">
                <a:solidFill>
                  <a:srgbClr val="0000CC"/>
                </a:solidFill>
                <a:latin typeface="Arial" charset="0"/>
                <a:ea typeface="+mn-ea"/>
                <a:cs typeface="Arial" charset="0"/>
              </a:rPr>
              <a:t> </a:t>
            </a:r>
            <a:br>
              <a:rPr lang="en-US" altLang="vi-VN" sz="3200" b="1" kern="1200" smtClean="0">
                <a:solidFill>
                  <a:srgbClr val="0000CC"/>
                </a:solidFill>
                <a:latin typeface="Arial" charset="0"/>
                <a:ea typeface="+mn-ea"/>
                <a:cs typeface="Arial" charset="0"/>
              </a:rPr>
            </a:br>
            <a:endParaRPr lang="en-US" altLang="vi-VN" sz="3200" b="1" kern="1200" smtClean="0">
              <a:solidFill>
                <a:srgbClr val="0000CC"/>
              </a:solidFill>
              <a:latin typeface="Arial" charset="0"/>
              <a:ea typeface="+mn-ea"/>
              <a:cs typeface="Arial" charset="0"/>
            </a:endParaRPr>
          </a:p>
        </p:txBody>
      </p:sp>
      <p:pic>
        <p:nvPicPr>
          <p:cNvPr id="8195" name="Picture 2" descr="C:\Users\Administrator\Desktop\20923214845-115-2018-ND-CP.jpg"/>
          <p:cNvPicPr>
            <a:picLocks noChangeAspect="1" noChangeArrowheads="1"/>
          </p:cNvPicPr>
          <p:nvPr/>
        </p:nvPicPr>
        <p:blipFill>
          <a:blip r:embed="rId2"/>
          <a:srcRect/>
          <a:stretch>
            <a:fillRect/>
          </a:stretch>
        </p:blipFill>
        <p:spPr bwMode="auto">
          <a:xfrm>
            <a:off x="2133600" y="3429000"/>
            <a:ext cx="5086350" cy="28956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9459"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
        <p:nvSpPr>
          <p:cNvPr id="14341" name="Text Box 7"/>
          <p:cNvSpPr txBox="1">
            <a:spLocks noChangeArrowheads="1"/>
          </p:cNvSpPr>
          <p:nvPr/>
        </p:nvSpPr>
        <p:spPr bwMode="auto">
          <a:xfrm>
            <a:off x="533400" y="1295400"/>
            <a:ext cx="8305800" cy="3354765"/>
          </a:xfrm>
          <a:prstGeom prst="rect">
            <a:avLst/>
          </a:prstGeom>
          <a:noFill/>
          <a:ln w="9525" algn="ctr">
            <a:noFill/>
            <a:miter lim="800000"/>
            <a:headEnd/>
            <a:tailEnd/>
          </a:ln>
        </p:spPr>
        <p:txBody>
          <a:bodyPr wrap="square">
            <a:spAutoFit/>
          </a:bodyPr>
          <a:lstStyle/>
          <a:p>
            <a:pPr algn="just"/>
            <a:r>
              <a:rPr lang="en-US" sz="2000" b="1" smtClean="0">
                <a:solidFill>
                  <a:srgbClr val="0000CC"/>
                </a:solidFill>
              </a:rPr>
              <a:t>Các vi phạm về điều kiện đảm bảo ATTP trong kinh doanh, chế biến, bảo quản</a:t>
            </a:r>
          </a:p>
          <a:p>
            <a:pPr algn="just"/>
            <a:endParaRPr lang="en-US" sz="2000" smtClean="0">
              <a:solidFill>
                <a:srgbClr val="0000CC"/>
              </a:solidFill>
            </a:endParaRPr>
          </a:p>
          <a:p>
            <a:pPr algn="just"/>
            <a:r>
              <a:rPr lang="en-US" sz="3200" b="1" i="1" smtClean="0">
                <a:solidFill>
                  <a:srgbClr val="FF0000"/>
                </a:solidFill>
              </a:rPr>
              <a:t>Điều 15. </a:t>
            </a:r>
            <a:r>
              <a:rPr lang="en-US" sz="2000" b="1" i="1" smtClean="0"/>
              <a:t>Vi phạm quy định về điều kiện bảo đảm ATTP trong kinh doanh dịch vụ ăn uống thuộc loại hình cơ sở chế biến suất ăn sẵn, căng tin kinh doanh ăn uống, </a:t>
            </a:r>
            <a:r>
              <a:rPr lang="en-US" sz="2000" b="1" i="1" smtClean="0">
                <a:solidFill>
                  <a:srgbClr val="FF0000"/>
                </a:solidFill>
              </a:rPr>
              <a:t>bếp ăn tập thể; </a:t>
            </a:r>
            <a:r>
              <a:rPr lang="en-US" sz="2000" b="1" i="1" smtClean="0"/>
              <a:t>bếp ăn, nhà hàng ăn uống, nhà hàng ăn uống của khách sạn, khu nghỉ dưỡng; cửa hàng ăn uống, cửa hàng, quầy hàng kinh doanh thức ăn ngay, thực phẩm chín và các loại hình khác thực hiện việc chế biến, cung cấp thực phẩm:</a:t>
            </a:r>
            <a:endParaRPr lang="en-US" sz="2000" i="1"/>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1270" name="Text Box 7"/>
          <p:cNvSpPr txBox="1">
            <a:spLocks noChangeArrowheads="1"/>
          </p:cNvSpPr>
          <p:nvPr/>
        </p:nvSpPr>
        <p:spPr bwMode="auto">
          <a:xfrm>
            <a:off x="685800" y="1556972"/>
            <a:ext cx="5486400" cy="1938992"/>
          </a:xfrm>
          <a:prstGeom prst="rect">
            <a:avLst/>
          </a:prstGeom>
          <a:noFill/>
          <a:ln w="9525" algn="ctr">
            <a:noFill/>
            <a:miter lim="800000"/>
            <a:headEnd/>
            <a:tailEnd/>
          </a:ln>
        </p:spPr>
        <p:txBody>
          <a:bodyPr>
            <a:spAutoFit/>
          </a:bodyPr>
          <a:lstStyle/>
          <a:p>
            <a:pPr algn="just">
              <a:lnSpc>
                <a:spcPct val="120000"/>
              </a:lnSpc>
              <a:defRPr/>
            </a:pPr>
            <a:r>
              <a:rPr lang="en-US" sz="2000" b="1">
                <a:solidFill>
                  <a:schemeClr val="accent4"/>
                </a:solidFill>
              </a:rPr>
              <a:t>Khoản 3 – Điều 15: </a:t>
            </a:r>
            <a:r>
              <a:rPr lang="en-US" sz="2000" b="1">
                <a:solidFill>
                  <a:srgbClr val="0000CC"/>
                </a:solidFill>
              </a:rPr>
              <a:t>sử dụng người trực tiếp chế biến thức ăn không đáp ứng kiến thức về an toàn thực phẩm theo quy định của pháp luật.</a:t>
            </a:r>
          </a:p>
          <a:p>
            <a:pPr algn="just">
              <a:lnSpc>
                <a:spcPct val="120000"/>
              </a:lnSpc>
              <a:defRPr/>
            </a:pPr>
            <a:r>
              <a:rPr lang="en-US" sz="2000" b="1">
                <a:solidFill>
                  <a:srgbClr val="FF0000"/>
                </a:solidFill>
              </a:rPr>
              <a:t>-&gt; Phạt tiền từ 5 – 7 triệu </a:t>
            </a:r>
            <a:r>
              <a:rPr lang="en-US" sz="2000" b="1" smtClean="0">
                <a:solidFill>
                  <a:srgbClr val="FF0000"/>
                </a:solidFill>
              </a:rPr>
              <a:t>đồng (6x2 = 12tr)</a:t>
            </a:r>
            <a:endParaRPr lang="en-US" sz="2000" b="1"/>
          </a:p>
        </p:txBody>
      </p:sp>
      <p:graphicFrame>
        <p:nvGraphicFramePr>
          <p:cNvPr id="1026" name="Object 8"/>
          <p:cNvGraphicFramePr>
            <a:graphicFrameLocks noChangeAspect="1"/>
          </p:cNvGraphicFramePr>
          <p:nvPr/>
        </p:nvGraphicFramePr>
        <p:xfrm>
          <a:off x="6324602" y="1828800"/>
          <a:ext cx="2651125" cy="2921000"/>
        </p:xfrm>
        <a:graphic>
          <a:graphicData uri="http://schemas.openxmlformats.org/presentationml/2006/ole">
            <p:oleObj spid="_x0000_s1026" name="Image" r:id="rId4" imgW="8228571" imgH="6450794" progId="Photoshop.Image.7">
              <p:embed/>
            </p:oleObj>
          </a:graphicData>
        </a:graphic>
      </p:graphicFrame>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724400" cy="3046988"/>
          </a:xfrm>
          <a:prstGeom prst="rect">
            <a:avLst/>
          </a:prstGeom>
          <a:noFill/>
          <a:ln w="9525" algn="ctr">
            <a:noFill/>
            <a:miter lim="800000"/>
            <a:headEnd/>
            <a:tailEnd/>
          </a:ln>
        </p:spPr>
        <p:txBody>
          <a:bodyPr>
            <a:spAutoFit/>
          </a:bodyPr>
          <a:lstStyle/>
          <a:p>
            <a:pPr algn="just">
              <a:defRPr/>
            </a:pPr>
            <a:r>
              <a:rPr lang="en-US" sz="2400" b="1">
                <a:solidFill>
                  <a:schemeClr val="tx2">
                    <a:lumMod val="75000"/>
                  </a:schemeClr>
                </a:solidFill>
              </a:rPr>
              <a:t>Điểm d – khoản 1: </a:t>
            </a:r>
            <a:r>
              <a:rPr lang="en-US" sz="2400" b="1">
                <a:solidFill>
                  <a:srgbClr val="0000CC"/>
                </a:solidFill>
              </a:rPr>
              <a:t>Sử dụng người trực tiếp chế biến thức ăn mà </a:t>
            </a:r>
            <a:r>
              <a:rPr lang="en-US" sz="2400" b="1">
                <a:solidFill>
                  <a:srgbClr val="FF0000"/>
                </a:solidFill>
              </a:rPr>
              <a:t>không đội mũ, đeo khẩu trang; không cắt ngắn móng tay; không sử dụng găng tay khi</a:t>
            </a:r>
            <a:r>
              <a:rPr lang="en-US" sz="2400" b="1">
                <a:solidFill>
                  <a:srgbClr val="0000CC"/>
                </a:solidFill>
              </a:rPr>
              <a:t> tiếp xúc trực tiếp với thực phẩm chín, thức ăn ngay </a:t>
            </a:r>
          </a:p>
          <a:p>
            <a:pPr algn="just">
              <a:defRPr/>
            </a:pPr>
            <a:r>
              <a:rPr lang="en-US" sz="2400" b="1"/>
              <a:t>-&gt; </a:t>
            </a:r>
            <a:r>
              <a:rPr lang="en-US" sz="2400" b="1">
                <a:solidFill>
                  <a:srgbClr val="FF0000"/>
                </a:solidFill>
              </a:rPr>
              <a:t>Phạt 1 – 3 </a:t>
            </a:r>
            <a:r>
              <a:rPr lang="en-US" sz="2400" b="1" smtClean="0">
                <a:solidFill>
                  <a:srgbClr val="FF0000"/>
                </a:solidFill>
              </a:rPr>
              <a:t>triệu (4tr)</a:t>
            </a:r>
            <a:endParaRPr lang="en-US" sz="2400" b="1"/>
          </a:p>
        </p:txBody>
      </p:sp>
      <p:pic>
        <p:nvPicPr>
          <p:cNvPr id="19461" name="Picture 3" descr="C:\Users\Administrator\Desktop\832be238.JPG"/>
          <p:cNvPicPr>
            <a:picLocks noChangeAspect="1" noChangeArrowheads="1"/>
          </p:cNvPicPr>
          <p:nvPr/>
        </p:nvPicPr>
        <p:blipFill>
          <a:blip r:embed="rId3" cstate="print"/>
          <a:srcRect/>
          <a:stretch>
            <a:fillRect/>
          </a:stretch>
        </p:blipFill>
        <p:spPr bwMode="auto">
          <a:xfrm>
            <a:off x="5486400" y="1600200"/>
            <a:ext cx="3429000" cy="2743200"/>
          </a:xfrm>
          <a:prstGeom prst="rect">
            <a:avLst/>
          </a:prstGeom>
          <a:noFill/>
          <a:ln w="9525">
            <a:noFill/>
            <a:miter lim="800000"/>
            <a:headEnd/>
            <a:tailEnd/>
          </a:ln>
        </p:spPr>
      </p:pic>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724400" cy="1938992"/>
          </a:xfrm>
          <a:prstGeom prst="rect">
            <a:avLst/>
          </a:prstGeom>
          <a:noFill/>
          <a:ln w="9525" algn="ctr">
            <a:noFill/>
            <a:miter lim="800000"/>
            <a:headEnd/>
            <a:tailEnd/>
          </a:ln>
        </p:spPr>
        <p:txBody>
          <a:bodyPr>
            <a:spAutoFit/>
          </a:bodyPr>
          <a:lstStyle/>
          <a:p>
            <a:pPr algn="just">
              <a:defRPr/>
            </a:pPr>
            <a:r>
              <a:rPr lang="en-US" sz="2400" b="1">
                <a:solidFill>
                  <a:schemeClr val="tx2">
                    <a:lumMod val="75000"/>
                  </a:schemeClr>
                </a:solidFill>
              </a:rPr>
              <a:t>Điểm </a:t>
            </a:r>
            <a:r>
              <a:rPr lang="en-US" sz="2400" b="1" smtClean="0">
                <a:solidFill>
                  <a:schemeClr val="tx2">
                    <a:lumMod val="75000"/>
                  </a:schemeClr>
                </a:solidFill>
              </a:rPr>
              <a:t>a </a:t>
            </a:r>
            <a:r>
              <a:rPr lang="en-US" sz="2400" b="1">
                <a:solidFill>
                  <a:schemeClr val="tx2">
                    <a:lumMod val="75000"/>
                  </a:schemeClr>
                </a:solidFill>
              </a:rPr>
              <a:t>– khoản </a:t>
            </a:r>
            <a:r>
              <a:rPr lang="en-US" sz="2400" b="1" smtClean="0">
                <a:solidFill>
                  <a:schemeClr val="tx2">
                    <a:lumMod val="75000"/>
                  </a:schemeClr>
                </a:solidFill>
              </a:rPr>
              <a:t>1: </a:t>
            </a:r>
            <a:r>
              <a:rPr lang="en-US" sz="2400" b="1" smtClean="0"/>
              <a:t>Bày bán, chứa đựng thực phẩm trên thiết bị, dụng cụ, vật liệu không bảo đảm vệ sinh;</a:t>
            </a:r>
            <a:endParaRPr lang="en-US" sz="2400" b="1">
              <a:solidFill>
                <a:srgbClr val="0000CC"/>
              </a:solidFill>
            </a:endParaRPr>
          </a:p>
          <a:p>
            <a:pPr algn="just">
              <a:defRPr/>
            </a:pPr>
            <a:r>
              <a:rPr lang="en-US" sz="2400" b="1"/>
              <a:t>-&gt; </a:t>
            </a:r>
            <a:r>
              <a:rPr lang="en-US" sz="2400" b="1">
                <a:solidFill>
                  <a:srgbClr val="FF0000"/>
                </a:solidFill>
              </a:rPr>
              <a:t>Phạt </a:t>
            </a:r>
            <a:r>
              <a:rPr lang="en-US" sz="2400" b="1" smtClean="0">
                <a:solidFill>
                  <a:srgbClr val="FF0000"/>
                </a:solidFill>
              </a:rPr>
              <a:t>1 </a:t>
            </a:r>
            <a:r>
              <a:rPr lang="en-US" sz="2400" b="1">
                <a:solidFill>
                  <a:srgbClr val="FF0000"/>
                </a:solidFill>
              </a:rPr>
              <a:t>– </a:t>
            </a:r>
            <a:r>
              <a:rPr lang="en-US" sz="2400" b="1" smtClean="0">
                <a:solidFill>
                  <a:srgbClr val="FF0000"/>
                </a:solidFill>
              </a:rPr>
              <a:t>3 triệu (4tr)</a:t>
            </a:r>
            <a:endParaRPr lang="en-US" sz="2400" b="1"/>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165890" name="Picture 2" descr="C:\Users\Administrator\Desktop\images.jpg"/>
          <p:cNvPicPr>
            <a:picLocks noChangeAspect="1" noChangeArrowheads="1"/>
          </p:cNvPicPr>
          <p:nvPr/>
        </p:nvPicPr>
        <p:blipFill>
          <a:blip r:embed="rId3"/>
          <a:srcRect/>
          <a:stretch>
            <a:fillRect/>
          </a:stretch>
        </p:blipFill>
        <p:spPr bwMode="auto">
          <a:xfrm>
            <a:off x="5562600" y="3962400"/>
            <a:ext cx="2895600" cy="2895600"/>
          </a:xfrm>
          <a:prstGeom prst="rect">
            <a:avLst/>
          </a:prstGeom>
          <a:noFill/>
        </p:spPr>
      </p:pic>
      <p:pic>
        <p:nvPicPr>
          <p:cNvPr id="8" name="Picture 4" descr="20121107_145228"/>
          <p:cNvPicPr>
            <a:picLocks noChangeAspect="1" noChangeArrowheads="1"/>
          </p:cNvPicPr>
          <p:nvPr/>
        </p:nvPicPr>
        <p:blipFill>
          <a:blip r:embed="rId4"/>
          <a:srcRect/>
          <a:stretch>
            <a:fillRect/>
          </a:stretch>
        </p:blipFill>
        <p:spPr bwMode="auto">
          <a:xfrm>
            <a:off x="5562600" y="1600200"/>
            <a:ext cx="3337560" cy="24384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193800"/>
            <a:ext cx="9144000" cy="31496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4800" b="1" kern="1200" smtClean="0">
                <a:solidFill>
                  <a:srgbClr val="FF0000"/>
                </a:solidFill>
                <a:latin typeface="Arial" charset="0"/>
                <a:ea typeface="+mn-ea"/>
                <a:cs typeface="Arial" charset="0"/>
              </a:rPr>
              <a:t>Phần 1:</a:t>
            </a:r>
            <a:r>
              <a:rPr lang="en-US" altLang="vi-VN" sz="4800" b="1" kern="1200" smtClean="0">
                <a:solidFill>
                  <a:srgbClr val="0000CC"/>
                </a:solidFill>
                <a:latin typeface="Arial" charset="0"/>
                <a:ea typeface="+mn-ea"/>
                <a:cs typeface="Arial" charset="0"/>
              </a:rPr>
              <a:t/>
            </a:r>
            <a:br>
              <a:rPr lang="en-US" altLang="vi-VN" sz="4800" b="1" kern="1200" smtClean="0">
                <a:solidFill>
                  <a:srgbClr val="0000CC"/>
                </a:solidFill>
                <a:latin typeface="Arial" charset="0"/>
                <a:ea typeface="+mn-ea"/>
                <a:cs typeface="Arial" charset="0"/>
              </a:rPr>
            </a:br>
            <a:r>
              <a:rPr lang="en-US" altLang="vi-VN" sz="4800" b="1" kern="1200" smtClean="0">
                <a:solidFill>
                  <a:srgbClr val="0000CC"/>
                </a:solidFill>
                <a:latin typeface="Arial" charset="0"/>
                <a:ea typeface="+mn-ea"/>
                <a:cs typeface="Arial" charset="0"/>
              </a:rPr>
              <a:t>CÁC ĐIỀU KIỆN ĐẢM BẢO AN TOÀN THỰC PHẨM</a:t>
            </a:r>
            <a:endParaRPr lang="en-US" altLang="vi-VN" sz="48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20483" name="Text Box 7"/>
          <p:cNvSpPr txBox="1">
            <a:spLocks noChangeArrowheads="1"/>
          </p:cNvSpPr>
          <p:nvPr/>
        </p:nvSpPr>
        <p:spPr bwMode="auto">
          <a:xfrm>
            <a:off x="304800" y="1601788"/>
            <a:ext cx="5791200" cy="2308324"/>
          </a:xfrm>
          <a:prstGeom prst="rect">
            <a:avLst/>
          </a:prstGeom>
          <a:noFill/>
          <a:ln w="9525" algn="ctr">
            <a:noFill/>
            <a:miter lim="800000"/>
            <a:headEnd/>
            <a:tailEnd/>
          </a:ln>
        </p:spPr>
        <p:txBody>
          <a:bodyPr>
            <a:spAutoFit/>
          </a:bodyPr>
          <a:lstStyle/>
          <a:p>
            <a:pPr algn="just">
              <a:lnSpc>
                <a:spcPct val="120000"/>
              </a:lnSpc>
            </a:pPr>
            <a:r>
              <a:rPr lang="en-US" sz="2400" b="1"/>
              <a:t>Điểm b – khoản 4 – điều 15. </a:t>
            </a:r>
            <a:r>
              <a:rPr lang="en-US" sz="2400" b="1">
                <a:solidFill>
                  <a:srgbClr val="0000CC"/>
                </a:solidFill>
              </a:rPr>
              <a:t>Chủ cơ sở (hiệu trưởng, chủ nhóm lớp) </a:t>
            </a:r>
            <a:r>
              <a:rPr lang="en-US" sz="2400" b="1" i="1">
                <a:solidFill>
                  <a:srgbClr val="7030A0"/>
                </a:solidFill>
              </a:rPr>
              <a:t>không đáp ứng kiến thức</a:t>
            </a:r>
            <a:r>
              <a:rPr lang="en-US" sz="2400" b="1">
                <a:solidFill>
                  <a:srgbClr val="0000CC"/>
                </a:solidFill>
              </a:rPr>
              <a:t> về an toàn thực phẩm theo quy định của pháp luật;</a:t>
            </a:r>
          </a:p>
          <a:p>
            <a:pPr algn="just">
              <a:lnSpc>
                <a:spcPct val="120000"/>
              </a:lnSpc>
            </a:pPr>
            <a:r>
              <a:rPr lang="en-US" sz="2400" b="1">
                <a:solidFill>
                  <a:srgbClr val="FF0000"/>
                </a:solidFill>
              </a:rPr>
              <a:t>-&gt; Phạt tiền từ 7 – 10 triệu</a:t>
            </a:r>
          </a:p>
        </p:txBody>
      </p:sp>
      <p:pic>
        <p:nvPicPr>
          <p:cNvPr id="20484" name="Picture 2" descr="C:\Users\Administrator\Desktop\z1138274544004_7223576615e37410b8337b843341e1c6.jpg"/>
          <p:cNvPicPr>
            <a:picLocks noChangeAspect="1" noChangeArrowheads="1"/>
          </p:cNvPicPr>
          <p:nvPr/>
        </p:nvPicPr>
        <p:blipFill>
          <a:blip r:embed="rId3" cstate="print"/>
          <a:srcRect/>
          <a:stretch>
            <a:fillRect/>
          </a:stretch>
        </p:blipFill>
        <p:spPr bwMode="auto">
          <a:xfrm>
            <a:off x="6248400" y="1600200"/>
            <a:ext cx="2895600" cy="4165600"/>
          </a:xfrm>
          <a:prstGeom prst="rect">
            <a:avLst/>
          </a:prstGeom>
          <a:noFill/>
          <a:ln w="9525">
            <a:noFill/>
            <a:miter lim="800000"/>
            <a:headEnd/>
            <a:tailEnd/>
          </a:ln>
        </p:spPr>
      </p:pic>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724400" cy="1938992"/>
          </a:xfrm>
          <a:prstGeom prst="rect">
            <a:avLst/>
          </a:prstGeom>
          <a:noFill/>
          <a:ln w="9525" algn="ctr">
            <a:noFill/>
            <a:miter lim="800000"/>
            <a:headEnd/>
            <a:tailEnd/>
          </a:ln>
        </p:spPr>
        <p:txBody>
          <a:bodyPr>
            <a:spAutoFit/>
          </a:bodyPr>
          <a:lstStyle/>
          <a:p>
            <a:pPr algn="just">
              <a:defRPr/>
            </a:pPr>
            <a:r>
              <a:rPr lang="en-US" sz="2400" b="1">
                <a:solidFill>
                  <a:schemeClr val="tx2">
                    <a:lumMod val="75000"/>
                  </a:schemeClr>
                </a:solidFill>
              </a:rPr>
              <a:t>Điểm </a:t>
            </a:r>
            <a:r>
              <a:rPr lang="en-US" sz="2400" b="1" smtClean="0">
                <a:solidFill>
                  <a:schemeClr val="tx2">
                    <a:lumMod val="75000"/>
                  </a:schemeClr>
                </a:solidFill>
              </a:rPr>
              <a:t>a </a:t>
            </a:r>
            <a:r>
              <a:rPr lang="en-US" sz="2400" b="1">
                <a:solidFill>
                  <a:schemeClr val="tx2">
                    <a:lumMod val="75000"/>
                  </a:schemeClr>
                </a:solidFill>
              </a:rPr>
              <a:t>– khoản </a:t>
            </a:r>
            <a:r>
              <a:rPr lang="en-US" sz="2400" b="1" smtClean="0">
                <a:solidFill>
                  <a:schemeClr val="tx2">
                    <a:lumMod val="75000"/>
                  </a:schemeClr>
                </a:solidFill>
              </a:rPr>
              <a:t>2: </a:t>
            </a:r>
            <a:r>
              <a:rPr lang="en-US" sz="2400" b="1" smtClean="0"/>
              <a:t>Không thực hiện hoặc thực hiện không đúng quy định của pháp luật về </a:t>
            </a:r>
            <a:r>
              <a:rPr lang="en-US" sz="2400" b="1" smtClean="0">
                <a:solidFill>
                  <a:srgbClr val="0000CC"/>
                </a:solidFill>
              </a:rPr>
              <a:t>chế độ kiểm thực 3 bước</a:t>
            </a:r>
            <a:r>
              <a:rPr lang="en-US" sz="2400" b="1" smtClean="0"/>
              <a:t>;</a:t>
            </a:r>
            <a:endParaRPr lang="en-US" sz="2400" b="1">
              <a:solidFill>
                <a:srgbClr val="0000CC"/>
              </a:solidFill>
            </a:endParaRPr>
          </a:p>
          <a:p>
            <a:pPr algn="just">
              <a:defRPr/>
            </a:pPr>
            <a:r>
              <a:rPr lang="en-US" sz="2400" b="1"/>
              <a:t>-&gt; </a:t>
            </a:r>
            <a:r>
              <a:rPr lang="en-US" sz="2400" b="1">
                <a:solidFill>
                  <a:srgbClr val="FF0000"/>
                </a:solidFill>
              </a:rPr>
              <a:t>Phạt </a:t>
            </a:r>
            <a:r>
              <a:rPr lang="en-US" sz="2400" b="1" smtClean="0">
                <a:solidFill>
                  <a:srgbClr val="FF0000"/>
                </a:solidFill>
              </a:rPr>
              <a:t>3 </a:t>
            </a:r>
            <a:r>
              <a:rPr lang="en-US" sz="2400" b="1">
                <a:solidFill>
                  <a:srgbClr val="FF0000"/>
                </a:solidFill>
              </a:rPr>
              <a:t>– </a:t>
            </a:r>
            <a:r>
              <a:rPr lang="en-US" sz="2400" b="1" smtClean="0">
                <a:solidFill>
                  <a:srgbClr val="FF0000"/>
                </a:solidFill>
              </a:rPr>
              <a:t>5 triệu (8tr)</a:t>
            </a:r>
            <a:endParaRPr lang="en-US" sz="2400" b="1"/>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8" name="Picture 4"/>
          <p:cNvPicPr>
            <a:picLocks noChangeAspect="1" noChangeArrowheads="1"/>
          </p:cNvPicPr>
          <p:nvPr/>
        </p:nvPicPr>
        <p:blipFill>
          <a:blip r:embed="rId3"/>
          <a:srcRect/>
          <a:stretch>
            <a:fillRect/>
          </a:stretch>
        </p:blipFill>
        <p:spPr bwMode="auto">
          <a:xfrm>
            <a:off x="5410200" y="1828800"/>
            <a:ext cx="3429001" cy="289560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724400" cy="1938992"/>
          </a:xfrm>
          <a:prstGeom prst="rect">
            <a:avLst/>
          </a:prstGeom>
          <a:noFill/>
          <a:ln w="9525" algn="ctr">
            <a:noFill/>
            <a:miter lim="800000"/>
            <a:headEnd/>
            <a:tailEnd/>
          </a:ln>
        </p:spPr>
        <p:txBody>
          <a:bodyPr>
            <a:spAutoFit/>
          </a:bodyPr>
          <a:lstStyle/>
          <a:p>
            <a:pPr algn="just">
              <a:defRPr/>
            </a:pPr>
            <a:r>
              <a:rPr lang="en-US" sz="2400" b="1">
                <a:solidFill>
                  <a:schemeClr val="tx2">
                    <a:lumMod val="75000"/>
                  </a:schemeClr>
                </a:solidFill>
              </a:rPr>
              <a:t>Điểm </a:t>
            </a:r>
            <a:r>
              <a:rPr lang="en-US" sz="2400" b="1" smtClean="0">
                <a:solidFill>
                  <a:schemeClr val="tx2">
                    <a:lumMod val="75000"/>
                  </a:schemeClr>
                </a:solidFill>
              </a:rPr>
              <a:t>b </a:t>
            </a:r>
            <a:r>
              <a:rPr lang="en-US" sz="2400" b="1">
                <a:solidFill>
                  <a:schemeClr val="tx2">
                    <a:lumMod val="75000"/>
                  </a:schemeClr>
                </a:solidFill>
              </a:rPr>
              <a:t>– khoản </a:t>
            </a:r>
            <a:r>
              <a:rPr lang="en-US" sz="2400" b="1" smtClean="0">
                <a:solidFill>
                  <a:schemeClr val="tx2">
                    <a:lumMod val="75000"/>
                  </a:schemeClr>
                </a:solidFill>
              </a:rPr>
              <a:t>2: </a:t>
            </a:r>
            <a:r>
              <a:rPr lang="en-US" sz="2400" b="1" smtClean="0"/>
              <a:t>Không thực hiện hoặc thực hiện không đúng quy định của pháp luật về </a:t>
            </a:r>
            <a:r>
              <a:rPr lang="en-US" sz="2400" b="1" smtClean="0">
                <a:solidFill>
                  <a:srgbClr val="0000CC"/>
                </a:solidFill>
              </a:rPr>
              <a:t>lưu mẫu thức ăn</a:t>
            </a:r>
            <a:r>
              <a:rPr lang="en-US" sz="2400" b="1" smtClean="0"/>
              <a:t>;</a:t>
            </a:r>
            <a:endParaRPr lang="en-US" sz="2400" b="1">
              <a:solidFill>
                <a:srgbClr val="0000CC"/>
              </a:solidFill>
            </a:endParaRPr>
          </a:p>
          <a:p>
            <a:pPr algn="just">
              <a:defRPr/>
            </a:pPr>
            <a:r>
              <a:rPr lang="en-US" sz="2400" b="1"/>
              <a:t>-&gt; </a:t>
            </a:r>
            <a:r>
              <a:rPr lang="en-US" sz="2400" b="1">
                <a:solidFill>
                  <a:srgbClr val="FF0000"/>
                </a:solidFill>
              </a:rPr>
              <a:t>Phạt </a:t>
            </a:r>
            <a:r>
              <a:rPr lang="en-US" sz="2400" b="1" smtClean="0">
                <a:solidFill>
                  <a:srgbClr val="FF0000"/>
                </a:solidFill>
              </a:rPr>
              <a:t>3 </a:t>
            </a:r>
            <a:r>
              <a:rPr lang="en-US" sz="2400" b="1">
                <a:solidFill>
                  <a:srgbClr val="FF0000"/>
                </a:solidFill>
              </a:rPr>
              <a:t>– </a:t>
            </a:r>
            <a:r>
              <a:rPr lang="en-US" sz="2400" b="1" smtClean="0">
                <a:solidFill>
                  <a:srgbClr val="FF0000"/>
                </a:solidFill>
              </a:rPr>
              <a:t>5 triệu (8tr)</a:t>
            </a:r>
            <a:endParaRPr lang="en-US" sz="2400" b="1"/>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7" name="Picture 4" descr="C:\Users\Admin\Downloads\IMG-0767.JPG"/>
          <p:cNvPicPr>
            <a:picLocks noChangeAspect="1" noChangeArrowheads="1"/>
          </p:cNvPicPr>
          <p:nvPr/>
        </p:nvPicPr>
        <p:blipFill>
          <a:blip r:embed="rId3" cstate="print"/>
          <a:srcRect/>
          <a:stretch>
            <a:fillRect/>
          </a:stretch>
        </p:blipFill>
        <p:spPr bwMode="auto">
          <a:xfrm>
            <a:off x="5562600" y="1676400"/>
            <a:ext cx="3200400" cy="4057651"/>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2667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4800" b="1" kern="1200" smtClean="0">
                <a:solidFill>
                  <a:srgbClr val="C00000"/>
                </a:solidFill>
                <a:latin typeface="Arial" charset="0"/>
                <a:ea typeface="+mn-ea"/>
                <a:cs typeface="Arial" charset="0"/>
              </a:rPr>
              <a:t>Phần II:</a:t>
            </a:r>
            <a:r>
              <a:rPr lang="en-US" altLang="vi-VN" sz="3600" b="1" kern="1200" smtClean="0">
                <a:solidFill>
                  <a:srgbClr val="0000CC"/>
                </a:solidFill>
                <a:latin typeface="Arial" charset="0"/>
                <a:ea typeface="+mn-ea"/>
                <a:cs typeface="Arial" charset="0"/>
              </a:rPr>
              <a:t/>
            </a:r>
            <a:br>
              <a:rPr lang="en-US" altLang="vi-VN" sz="3600" b="1" kern="1200" smtClean="0">
                <a:solidFill>
                  <a:srgbClr val="0000CC"/>
                </a:solidFill>
                <a:latin typeface="Arial" charset="0"/>
                <a:ea typeface="+mn-ea"/>
                <a:cs typeface="Arial" charset="0"/>
              </a:rPr>
            </a:br>
            <a:r>
              <a:rPr lang="en-US" altLang="vi-VN" b="1" kern="1200" smtClean="0">
                <a:solidFill>
                  <a:srgbClr val="0000CC"/>
                </a:solidFill>
                <a:latin typeface="Arial" charset="0"/>
                <a:ea typeface="+mn-ea"/>
                <a:cs typeface="Arial" charset="0"/>
              </a:rPr>
              <a:t>PHÒNG CHỐNG DỊCH BỆNH</a:t>
            </a:r>
            <a:endParaRPr lang="en-US" altLang="vi-VN" sz="36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C:\Users\Administrator\Desktop\v-15805365329481402688458.jpg"/>
          <p:cNvPicPr>
            <a:picLocks noChangeAspect="1" noChangeArrowheads="1"/>
          </p:cNvPicPr>
          <p:nvPr/>
        </p:nvPicPr>
        <p:blipFill>
          <a:blip r:embed="rId2"/>
          <a:srcRect/>
          <a:stretch>
            <a:fillRect/>
          </a:stretch>
        </p:blipFill>
        <p:spPr bwMode="auto">
          <a:xfrm>
            <a:off x="533400" y="3200400"/>
            <a:ext cx="3790950" cy="2527300"/>
          </a:xfrm>
          <a:prstGeom prst="rect">
            <a:avLst/>
          </a:prstGeom>
          <a:noFill/>
          <a:ln w="9525">
            <a:noFill/>
            <a:miter lim="800000"/>
            <a:headEnd/>
            <a:tailEnd/>
          </a:ln>
        </p:spPr>
      </p:pic>
      <p:pic>
        <p:nvPicPr>
          <p:cNvPr id="8" name="Picture 3" descr="C:\Users\Administrator\Desktop\muoi-khong-doc-haisssng.png"/>
          <p:cNvPicPr>
            <a:picLocks noChangeAspect="1" noChangeArrowheads="1"/>
          </p:cNvPicPr>
          <p:nvPr/>
        </p:nvPicPr>
        <p:blipFill>
          <a:blip r:embed="rId3"/>
          <a:srcRect/>
          <a:stretch>
            <a:fillRect/>
          </a:stretch>
        </p:blipFill>
        <p:spPr bwMode="auto">
          <a:xfrm>
            <a:off x="5334000" y="3200400"/>
            <a:ext cx="2590800" cy="25126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ctrTitle"/>
          </p:nvPr>
        </p:nvSpPr>
        <p:spPr>
          <a:xfrm>
            <a:off x="304800" y="1274763"/>
            <a:ext cx="9144000" cy="1925637"/>
          </a:xfrm>
        </p:spPr>
        <p:txBody>
          <a:bodyPr anchor="ctr"/>
          <a:lstStyle/>
          <a:p>
            <a:pPr>
              <a:lnSpc>
                <a:spcPct val="100000"/>
              </a:lnSpc>
            </a:pPr>
            <a:r>
              <a:rPr lang="en-US" sz="4000" b="1" smtClean="0">
                <a:solidFill>
                  <a:srgbClr val="0000FF"/>
                </a:solidFill>
                <a:latin typeface="Arial" charset="0"/>
                <a:cs typeface="Arial" charset="0"/>
              </a:rPr>
              <a:t>PHÒNG CHỐNG DỊCH COVID-19 </a:t>
            </a:r>
            <a:br>
              <a:rPr lang="en-US" sz="4000" b="1" smtClean="0">
                <a:solidFill>
                  <a:srgbClr val="0000FF"/>
                </a:solidFill>
                <a:latin typeface="Arial" charset="0"/>
                <a:cs typeface="Arial" charset="0"/>
              </a:rPr>
            </a:br>
            <a:r>
              <a:rPr lang="en-US" sz="4000" b="1" smtClean="0">
                <a:solidFill>
                  <a:srgbClr val="0000FF"/>
                </a:solidFill>
                <a:latin typeface="Arial" charset="0"/>
                <a:cs typeface="Arial" charset="0"/>
              </a:rPr>
              <a:t>TRONG TÌNH HÌNH MỚI</a:t>
            </a:r>
            <a:br>
              <a:rPr lang="en-US" sz="4000" b="1" smtClean="0">
                <a:solidFill>
                  <a:srgbClr val="0000FF"/>
                </a:solidFill>
                <a:latin typeface="Arial" charset="0"/>
                <a:cs typeface="Arial" charset="0"/>
              </a:rPr>
            </a:br>
            <a:r>
              <a:rPr lang="en-US" sz="4000" b="1" i="1" smtClean="0">
                <a:solidFill>
                  <a:srgbClr val="660066"/>
                </a:solidFill>
                <a:latin typeface="Arial" charset="0"/>
                <a:cs typeface="Arial" charset="0"/>
              </a:rPr>
              <a:t/>
            </a:r>
            <a:br>
              <a:rPr lang="en-US" sz="4000" b="1" i="1" smtClean="0">
                <a:solidFill>
                  <a:srgbClr val="660066"/>
                </a:solidFill>
                <a:latin typeface="Arial" charset="0"/>
                <a:cs typeface="Arial" charset="0"/>
              </a:rPr>
            </a:br>
            <a:endParaRPr lang="en-US" sz="4000" b="1" i="1" smtClean="0">
              <a:solidFill>
                <a:srgbClr val="660066"/>
              </a:solidFill>
              <a:latin typeface="Arial" charset="0"/>
              <a:cs typeface="Arial" charset="0"/>
            </a:endParaRPr>
          </a:p>
        </p:txBody>
      </p:sp>
      <p:pic>
        <p:nvPicPr>
          <p:cNvPr id="6149" name="Picture 2" descr="C:\Users\Administrator\Desktop\v-15805365329481402688458.jpg"/>
          <p:cNvPicPr>
            <a:picLocks noChangeAspect="1" noChangeArrowheads="1"/>
          </p:cNvPicPr>
          <p:nvPr/>
        </p:nvPicPr>
        <p:blipFill>
          <a:blip r:embed="rId2"/>
          <a:srcRect/>
          <a:stretch>
            <a:fillRect/>
          </a:stretch>
        </p:blipFill>
        <p:spPr bwMode="auto">
          <a:xfrm>
            <a:off x="2819400" y="2590800"/>
            <a:ext cx="3790950" cy="25273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r>
              <a:rPr lang="en-US" altLang="vi-VN" sz="3600" b="1">
                <a:solidFill>
                  <a:srgbClr val="000099"/>
                </a:solidFill>
                <a:latin typeface="Arial" charset="0"/>
              </a:rPr>
              <a:t>Công tác chỉ </a:t>
            </a:r>
            <a:r>
              <a:rPr lang="en-US" altLang="vi-VN" sz="3600" b="1" smtClean="0">
                <a:solidFill>
                  <a:srgbClr val="000099"/>
                </a:solidFill>
                <a:latin typeface="Arial" charset="0"/>
              </a:rPr>
              <a:t>đạo</a:t>
            </a:r>
            <a:endParaRPr lang="en-US" altLang="vi-VN" sz="3600" b="1">
              <a:solidFill>
                <a:srgbClr val="000099"/>
              </a:solidFill>
              <a:latin typeface="Arial" charset="0"/>
            </a:endParaRPr>
          </a:p>
        </p:txBody>
      </p:sp>
      <p:sp>
        <p:nvSpPr>
          <p:cNvPr id="6" name="Rounded Rectangle 5"/>
          <p:cNvSpPr/>
          <p:nvPr/>
        </p:nvSpPr>
        <p:spPr>
          <a:xfrm>
            <a:off x="419100" y="1282700"/>
            <a:ext cx="4584700" cy="46609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600"/>
              </a:spcAft>
              <a:buClr>
                <a:srgbClr val="C00000"/>
              </a:buClr>
              <a:buFont typeface="Wingdings" pitchFamily="2" charset="2"/>
              <a:buChar char="v"/>
              <a:defRPr/>
            </a:pPr>
            <a:r>
              <a:rPr lang="en-US" sz="2400" b="1">
                <a:solidFill>
                  <a:srgbClr val="000099"/>
                </a:solidFill>
                <a:latin typeface="Arial" pitchFamily="34" charset="0"/>
                <a:cs typeface="Arial" pitchFamily="34" charset="0"/>
              </a:rPr>
              <a:t> </a:t>
            </a:r>
            <a:r>
              <a:rPr lang="en-US" sz="2400" b="1" smtClean="0">
                <a:solidFill>
                  <a:srgbClr val="000099"/>
                </a:solidFill>
              </a:rPr>
              <a:t>Công văn 4243/SGDĐT-CTTT ngày 04/12/2020 của Sở giáo dục và đào tạo về tăng cường các biện pháp phòng chống dịch COVID-19 trong trường học </a:t>
            </a:r>
            <a:endParaRPr lang="vi-VN" sz="2400" b="1" dirty="0">
              <a:solidFill>
                <a:srgbClr val="000099"/>
              </a:solidFill>
              <a:cs typeface="Arial" pitchFamily="34" charset="0"/>
            </a:endParaRPr>
          </a:p>
        </p:txBody>
      </p:sp>
      <p:pic>
        <p:nvPicPr>
          <p:cNvPr id="143362" name="Picture 2"/>
          <p:cNvPicPr>
            <a:picLocks noChangeAspect="1" noChangeArrowheads="1"/>
          </p:cNvPicPr>
          <p:nvPr/>
        </p:nvPicPr>
        <p:blipFill>
          <a:blip r:embed="rId2"/>
          <a:srcRect/>
          <a:stretch>
            <a:fillRect/>
          </a:stretch>
        </p:blipFill>
        <p:spPr bwMode="auto">
          <a:xfrm>
            <a:off x="5105400" y="1752600"/>
            <a:ext cx="3808707" cy="396240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r>
              <a:rPr lang="en-US" altLang="vi-VN" sz="2400" b="1">
                <a:solidFill>
                  <a:srgbClr val="000099"/>
                </a:solidFill>
                <a:latin typeface="Arial" charset="0"/>
              </a:rPr>
              <a:t>Các biện pháp phòng chống dịch trong tình hình mới </a:t>
            </a:r>
          </a:p>
        </p:txBody>
      </p:sp>
      <p:sp>
        <p:nvSpPr>
          <p:cNvPr id="6" name="Rounded Rectangle 5"/>
          <p:cNvSpPr/>
          <p:nvPr/>
        </p:nvSpPr>
        <p:spPr>
          <a:xfrm>
            <a:off x="342900" y="1295400"/>
            <a:ext cx="4648200" cy="50546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0"/>
              </a:spcAft>
              <a:buClr>
                <a:srgbClr val="C00000"/>
              </a:buClr>
              <a:defRPr/>
            </a:pPr>
            <a:r>
              <a:rPr lang="vi-VN" sz="2400" smtClean="0">
                <a:solidFill>
                  <a:srgbClr val="0000CC"/>
                </a:solidFill>
              </a:rPr>
              <a:t>Thực hiện nghiêm các nội dung chỉ đạo về công tác phòng chống dịch COVID-19. Tăng cường tuyên truyền các biện pháp phòng, chống dịch cho cán bộ, giáo viên, nhân viên và học sinh trong trường học. Thực hiện nghiêm thông điệp </a:t>
            </a:r>
            <a:r>
              <a:rPr lang="vi-VN" sz="2800" b="1" smtClean="0">
                <a:solidFill>
                  <a:srgbClr val="C00000"/>
                </a:solidFill>
              </a:rPr>
              <a:t>5K của Bộ Y tế </a:t>
            </a:r>
            <a:r>
              <a:rPr lang="vi-VN" sz="2400" smtClean="0">
                <a:solidFill>
                  <a:srgbClr val="0000CC"/>
                </a:solidFill>
              </a:rPr>
              <a:t>(gồm khẩu trang - khử khuẩn - khoảng cách - không tụ tập - khai báo y tế).</a:t>
            </a:r>
            <a:endParaRPr lang="vi-VN" sz="2400" b="1" dirty="0">
              <a:solidFill>
                <a:srgbClr val="0000CC"/>
              </a:solidFill>
              <a:cs typeface="Arial" pitchFamily="34" charset="0"/>
            </a:endParaRPr>
          </a:p>
        </p:txBody>
      </p:sp>
      <p:pic>
        <p:nvPicPr>
          <p:cNvPr id="144386" name="Picture 2" descr="C:\Users\Administrator\Desktop\article.jpg"/>
          <p:cNvPicPr>
            <a:picLocks noChangeAspect="1" noChangeArrowheads="1"/>
          </p:cNvPicPr>
          <p:nvPr/>
        </p:nvPicPr>
        <p:blipFill>
          <a:blip r:embed="rId2"/>
          <a:srcRect/>
          <a:stretch>
            <a:fillRect/>
          </a:stretch>
        </p:blipFill>
        <p:spPr bwMode="auto">
          <a:xfrm>
            <a:off x="5181600" y="1371600"/>
            <a:ext cx="3655849" cy="4876800"/>
          </a:xfrm>
          <a:prstGeom prst="rect">
            <a:avLst/>
          </a:prstGeom>
          <a:noFill/>
        </p:spPr>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r>
              <a:rPr lang="en-US" altLang="vi-VN" sz="2400" b="1">
                <a:solidFill>
                  <a:srgbClr val="000099"/>
                </a:solidFill>
                <a:latin typeface="Arial" charset="0"/>
              </a:rPr>
              <a:t>Các biện pháp phòng chống dịch trong tình hình mới </a:t>
            </a:r>
          </a:p>
        </p:txBody>
      </p:sp>
      <p:sp>
        <p:nvSpPr>
          <p:cNvPr id="7" name="Rounded Rectangle 6"/>
          <p:cNvSpPr/>
          <p:nvPr/>
        </p:nvSpPr>
        <p:spPr>
          <a:xfrm>
            <a:off x="342900" y="1295400"/>
            <a:ext cx="5054600" cy="42926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0"/>
              </a:spcAft>
              <a:buClr>
                <a:srgbClr val="C00000"/>
              </a:buClr>
              <a:defRPr/>
            </a:pPr>
            <a:r>
              <a:rPr lang="vi-VN" sz="2400" b="1" smtClean="0">
                <a:solidFill>
                  <a:srgbClr val="C00000"/>
                </a:solidFill>
              </a:rPr>
              <a:t>Hạn chế tổ chức các hoạt động tập trung đông người nếu không thực sự cần thiết; </a:t>
            </a:r>
            <a:r>
              <a:rPr lang="vi-VN" sz="2400" smtClean="0">
                <a:solidFill>
                  <a:srgbClr val="0000CC"/>
                </a:solidFill>
              </a:rPr>
              <a:t>trường hợp tổ chức thì phải thực hiện nghiêm các biện pháp phòng chống dịch, phải tuân thủ yêu cầu, hướng dẫn của cơ quan y tế, Ban Chỉ đạo phòng chống dịch COVID-19.</a:t>
            </a:r>
            <a:endParaRPr lang="vi-VN" sz="2400" dirty="0">
              <a:solidFill>
                <a:srgbClr val="0000CC"/>
              </a:solidFill>
            </a:endParaRPr>
          </a:p>
        </p:txBody>
      </p:sp>
      <p:sp>
        <p:nvSpPr>
          <p:cNvPr id="9220" name="AutoShape 2" descr="Một số loại dung dịch rửa tay cần biết. - Bệnh Viện Nhi Đồng Thành Phố"/>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pic>
        <p:nvPicPr>
          <p:cNvPr id="6" name="Picture 1" descr="C:\Users\Administrator\Desktop\images5399855_4.jpg"/>
          <p:cNvPicPr>
            <a:picLocks noChangeAspect="1" noChangeArrowheads="1"/>
          </p:cNvPicPr>
          <p:nvPr/>
        </p:nvPicPr>
        <p:blipFill>
          <a:blip r:embed="rId2"/>
          <a:srcRect/>
          <a:stretch>
            <a:fillRect/>
          </a:stretch>
        </p:blipFill>
        <p:spPr bwMode="auto">
          <a:xfrm>
            <a:off x="5651500" y="1270000"/>
            <a:ext cx="2857500" cy="41846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r>
              <a:rPr lang="en-US" altLang="vi-VN" sz="2400" b="1">
                <a:solidFill>
                  <a:srgbClr val="000099"/>
                </a:solidFill>
                <a:latin typeface="Arial" charset="0"/>
              </a:rPr>
              <a:t>Các biện pháp phòng chống dịch trong tình hình mới </a:t>
            </a:r>
          </a:p>
        </p:txBody>
      </p:sp>
      <p:sp>
        <p:nvSpPr>
          <p:cNvPr id="7" name="Rounded Rectangle 6"/>
          <p:cNvSpPr/>
          <p:nvPr/>
        </p:nvSpPr>
        <p:spPr>
          <a:xfrm>
            <a:off x="533400" y="1295400"/>
            <a:ext cx="8153400" cy="51054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0"/>
              </a:spcAft>
              <a:buClr>
                <a:srgbClr val="C00000"/>
              </a:buClr>
              <a:buFont typeface="Wingdings" pitchFamily="2" charset="2"/>
              <a:buChar char="v"/>
              <a:defRPr/>
            </a:pPr>
            <a:r>
              <a:rPr lang="en-US" sz="2400" smtClean="0">
                <a:solidFill>
                  <a:srgbClr val="0000CC"/>
                </a:solidFill>
              </a:rPr>
              <a:t> </a:t>
            </a:r>
            <a:r>
              <a:rPr lang="vi-VN" sz="2400" smtClean="0">
                <a:solidFill>
                  <a:srgbClr val="0000CC"/>
                </a:solidFill>
              </a:rPr>
              <a:t>Đảm bảo cơ sở vật chất, trang bị y tế, vệ sinh môi trường tại trường học như: thiết bị đo thân nhiệt, nước sát khuẩn, nơi rửa tay bằng nước sạch và xà phòng...,</a:t>
            </a:r>
            <a:endParaRPr lang="en-US" sz="2400" smtClean="0">
              <a:solidFill>
                <a:srgbClr val="0000CC"/>
              </a:solidFill>
            </a:endParaRPr>
          </a:p>
          <a:p>
            <a:pPr algn="just">
              <a:spcAft>
                <a:spcPts val="0"/>
              </a:spcAft>
              <a:buClr>
                <a:srgbClr val="C00000"/>
              </a:buClr>
              <a:buFont typeface="Wingdings" pitchFamily="2" charset="2"/>
              <a:buChar char="v"/>
              <a:defRPr/>
            </a:pPr>
            <a:r>
              <a:rPr lang="vi-VN" sz="2400" smtClean="0">
                <a:solidFill>
                  <a:srgbClr val="0000CC"/>
                </a:solidFill>
              </a:rPr>
              <a:t> </a:t>
            </a:r>
            <a:r>
              <a:rPr lang="en-US" sz="2400" smtClean="0">
                <a:solidFill>
                  <a:srgbClr val="0000CC"/>
                </a:solidFill>
              </a:rPr>
              <a:t>X</a:t>
            </a:r>
            <a:r>
              <a:rPr lang="vi-VN" sz="2400" smtClean="0">
                <a:solidFill>
                  <a:srgbClr val="0000CC"/>
                </a:solidFill>
              </a:rPr>
              <a:t>ây dựng phương án bảo đảm sức khỏe cho cán bộ, giáo viên, nhân viên và học sinh trong trường học.</a:t>
            </a:r>
            <a:endParaRPr lang="en-US" sz="2400" smtClean="0">
              <a:solidFill>
                <a:srgbClr val="0000CC"/>
              </a:solidFill>
            </a:endParaRPr>
          </a:p>
          <a:p>
            <a:pPr algn="just">
              <a:spcAft>
                <a:spcPts val="0"/>
              </a:spcAft>
              <a:buClr>
                <a:srgbClr val="C00000"/>
              </a:buClr>
              <a:buFont typeface="Wingdings" pitchFamily="2" charset="2"/>
              <a:buChar char="v"/>
              <a:defRPr/>
            </a:pPr>
            <a:r>
              <a:rPr lang="en-US" sz="2400" smtClean="0">
                <a:solidFill>
                  <a:srgbClr val="0000CC"/>
                </a:solidFill>
              </a:rPr>
              <a:t>  </a:t>
            </a:r>
            <a:r>
              <a:rPr lang="vi-VN" sz="2400" smtClean="0">
                <a:solidFill>
                  <a:srgbClr val="0000CC"/>
                </a:solidFill>
              </a:rPr>
              <a:t>Duy trì thực hiện vệ sinh, khử khuẩn trường, lớp theo quy định; rà soát, bổ sung kịp thời nước sát khuẩn hoặc xà phòng và các vật dụng cần thiết để chuẩn bị cho các buổi học tiếp theo. </a:t>
            </a:r>
            <a:endParaRPr lang="en-US" sz="2400" smtClean="0">
              <a:solidFill>
                <a:srgbClr val="0000CC"/>
              </a:solidFill>
            </a:endParaRPr>
          </a:p>
          <a:p>
            <a:pPr algn="just">
              <a:spcAft>
                <a:spcPts val="0"/>
              </a:spcAft>
              <a:buClr>
                <a:srgbClr val="C00000"/>
              </a:buClr>
              <a:buFont typeface="Wingdings" pitchFamily="2" charset="2"/>
              <a:buChar char="v"/>
              <a:defRPr/>
            </a:pPr>
            <a:r>
              <a:rPr lang="en-US" sz="2400" smtClean="0">
                <a:solidFill>
                  <a:srgbClr val="0000CC"/>
                </a:solidFill>
              </a:rPr>
              <a:t> </a:t>
            </a:r>
            <a:r>
              <a:rPr lang="vi-VN" sz="2400" smtClean="0">
                <a:solidFill>
                  <a:srgbClr val="0000CC"/>
                </a:solidFill>
              </a:rPr>
              <a:t>Cán bộ, giáo viên,nhân viên, học sinh tiếp tục thực hiện thường xuyên việc đeo khẩu trang từ nhà đến trường và từ trường về nhà.</a:t>
            </a:r>
            <a:endParaRPr lang="vi-VN" sz="2400" dirty="0">
              <a:solidFill>
                <a:srgbClr val="0000CC"/>
              </a:solidFill>
            </a:endParaRP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r>
              <a:rPr lang="en-US" altLang="vi-VN" sz="2400" b="1">
                <a:solidFill>
                  <a:srgbClr val="000099"/>
                </a:solidFill>
                <a:latin typeface="Arial" charset="0"/>
              </a:rPr>
              <a:t>Các biện pháp phòng chống dịch trong tình hình mới </a:t>
            </a:r>
          </a:p>
        </p:txBody>
      </p:sp>
      <p:sp>
        <p:nvSpPr>
          <p:cNvPr id="7" name="Rounded Rectangle 6"/>
          <p:cNvSpPr/>
          <p:nvPr/>
        </p:nvSpPr>
        <p:spPr>
          <a:xfrm>
            <a:off x="342900" y="1295400"/>
            <a:ext cx="3771900" cy="41910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0"/>
              </a:spcAft>
              <a:buClr>
                <a:srgbClr val="C00000"/>
              </a:buClr>
              <a:defRPr/>
            </a:pPr>
            <a:r>
              <a:rPr lang="vi-VN" sz="2400" smtClean="0">
                <a:solidFill>
                  <a:srgbClr val="0000CC"/>
                </a:solidFill>
              </a:rPr>
              <a:t>Tăng cường ứng dụng công nghệ thông tin trong hoạt động quản lý dạy và học. Thực hiện nghiêm túc việc cài đặt, triển khai </a:t>
            </a:r>
            <a:r>
              <a:rPr lang="vi-VN" sz="2400" b="1" smtClean="0">
                <a:solidFill>
                  <a:srgbClr val="C00000"/>
                </a:solidFill>
              </a:rPr>
              <a:t>ứng dụng “An toàn COVID” </a:t>
            </a:r>
            <a:r>
              <a:rPr lang="vi-VN" sz="2400" smtClean="0">
                <a:solidFill>
                  <a:srgbClr val="0000CC"/>
                </a:solidFill>
              </a:rPr>
              <a:t>theo yêu cầu tại Công văn 3911/SGDĐT-CTTT ngày 09/11/2020.</a:t>
            </a:r>
            <a:endParaRPr lang="vi-VN" sz="2400" dirty="0">
              <a:solidFill>
                <a:srgbClr val="0000CC"/>
              </a:solidFill>
            </a:endParaRPr>
          </a:p>
        </p:txBody>
      </p:sp>
      <p:pic>
        <p:nvPicPr>
          <p:cNvPr id="145410" name="Picture 2" descr="C:\Users\Administrator\Desktop\huong-dan-cai-dat-su-dung-ung-dung-An-toan-covid-19.png-480x280.png"/>
          <p:cNvPicPr>
            <a:picLocks noChangeAspect="1" noChangeArrowheads="1"/>
          </p:cNvPicPr>
          <p:nvPr/>
        </p:nvPicPr>
        <p:blipFill>
          <a:blip r:embed="rId2"/>
          <a:srcRect/>
          <a:stretch>
            <a:fillRect/>
          </a:stretch>
        </p:blipFill>
        <p:spPr bwMode="auto">
          <a:xfrm>
            <a:off x="4343400" y="1676400"/>
            <a:ext cx="4572000" cy="3429000"/>
          </a:xfrm>
          <a:prstGeom prst="rect">
            <a:avLst/>
          </a:prstGeom>
          <a:noFill/>
          <a:ln w="9525">
            <a:solidFill>
              <a:schemeClr val="tx1"/>
            </a:solidFill>
          </a:ln>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381000" y="1219200"/>
            <a:ext cx="8382000" cy="4673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buClr>
                <a:srgbClr val="0000CC"/>
              </a:buClr>
              <a:buFont typeface="Wingdings" pitchFamily="2" charset="2"/>
              <a:buChar char="v"/>
            </a:pPr>
            <a:r>
              <a:rPr lang="en-US" sz="2400" b="1" smtClean="0">
                <a:solidFill>
                  <a:srgbClr val="C00000"/>
                </a:solidFill>
              </a:rPr>
              <a:t> Công văn số 1084/UBND-YT ngày 11/6/2020 về tổ chức ăn bán trú và lựu chọn cơ sở cung cấp thực phẩm cho các trường học năm học 2020-2021.</a:t>
            </a:r>
          </a:p>
          <a:p>
            <a:pPr algn="just">
              <a:buClr>
                <a:srgbClr val="0000CC"/>
              </a:buClr>
            </a:pPr>
            <a:endParaRPr lang="en-US" sz="2400" b="1" smtClean="0">
              <a:solidFill>
                <a:srgbClr val="C00000"/>
              </a:solidFill>
            </a:endParaRPr>
          </a:p>
          <a:p>
            <a:pPr algn="just">
              <a:buClr>
                <a:srgbClr val="0000CC"/>
              </a:buClr>
              <a:buFont typeface="Wingdings" pitchFamily="2" charset="2"/>
              <a:buChar char="v"/>
            </a:pPr>
            <a:r>
              <a:rPr lang="en-US" sz="2400" b="1" smtClean="0">
                <a:solidFill>
                  <a:srgbClr val="C00000"/>
                </a:solidFill>
              </a:rPr>
              <a:t> Kế hoạch 316/KH-UBND ngày 31/8/2020 về triển khai công tác Y tế trường học trên địa bàn quận năm học 2020-2021.</a:t>
            </a:r>
          </a:p>
          <a:p>
            <a:pPr algn="just"/>
            <a:endParaRPr lang="en-US" sz="2400" smtClean="0">
              <a:solidFill>
                <a:srgbClr val="0000CC"/>
              </a:solidFill>
            </a:endParaRPr>
          </a:p>
        </p:txBody>
      </p:sp>
      <p:sp>
        <p:nvSpPr>
          <p:cNvPr id="10"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b="1" smtClean="0">
                <a:solidFill>
                  <a:srgbClr val="0000CC"/>
                </a:solidFill>
              </a:rPr>
              <a:t>MỘT SỐ VĂN BẢN CHỈ ĐẠO CỦA UBND QUẬN VỀ CÔNG TÁC Y TẾ TRƯỜNG HỌC NĂM HỌC 2020 - 2021</a:t>
            </a:r>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r>
              <a:rPr lang="en-US" altLang="vi-VN" sz="2400" b="1">
                <a:solidFill>
                  <a:srgbClr val="000099"/>
                </a:solidFill>
                <a:latin typeface="Arial" charset="0"/>
              </a:rPr>
              <a:t>Các biện pháp phòng chống dịch trong tình hình mới </a:t>
            </a:r>
          </a:p>
        </p:txBody>
      </p:sp>
      <p:sp>
        <p:nvSpPr>
          <p:cNvPr id="7" name="Rounded Rectangle 6"/>
          <p:cNvSpPr/>
          <p:nvPr/>
        </p:nvSpPr>
        <p:spPr>
          <a:xfrm>
            <a:off x="342900" y="1295400"/>
            <a:ext cx="4381500" cy="48387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0"/>
              </a:spcAft>
              <a:buClr>
                <a:srgbClr val="C00000"/>
              </a:buClr>
              <a:defRPr/>
            </a:pPr>
            <a:r>
              <a:rPr lang="vi-VN" sz="2400" b="1" smtClean="0">
                <a:solidFill>
                  <a:srgbClr val="C00000"/>
                </a:solidFill>
              </a:rPr>
              <a:t>Phối hợp chặt chẽ với ngành Y tế tại địa phương</a:t>
            </a:r>
            <a:r>
              <a:rPr lang="vi-VN" sz="2400" smtClean="0">
                <a:solidFill>
                  <a:srgbClr val="0000CC"/>
                </a:solidFill>
              </a:rPr>
              <a:t>. Kịp thời phát hiện các trường hợp có biểu hiện sốt, ho, khó thở hoặc nghi ngờ mắc COVID-19 trong trường học, báo cáo ngay với cơ quan Y tế địa phương và thực hiện theo hướng dẫn xử lý trường hợp nghi ngờ mắc COVID-19 trong trường học. </a:t>
            </a:r>
            <a:endParaRPr lang="vi-VN" sz="2400" dirty="0">
              <a:solidFill>
                <a:srgbClr val="0000CC"/>
              </a:solidFill>
            </a:endParaRPr>
          </a:p>
        </p:txBody>
      </p:sp>
      <p:pic>
        <p:nvPicPr>
          <p:cNvPr id="12292" name="Picture 1" descr="C:\Users\Administrator\Desktop\12345.jpg"/>
          <p:cNvPicPr>
            <a:picLocks noChangeAspect="1" noChangeArrowheads="1"/>
          </p:cNvPicPr>
          <p:nvPr/>
        </p:nvPicPr>
        <p:blipFill>
          <a:blip r:embed="rId2"/>
          <a:srcRect/>
          <a:stretch>
            <a:fillRect/>
          </a:stretch>
        </p:blipFill>
        <p:spPr bwMode="auto">
          <a:xfrm>
            <a:off x="5006975" y="2019300"/>
            <a:ext cx="3776663" cy="259873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ctrTitle"/>
          </p:nvPr>
        </p:nvSpPr>
        <p:spPr>
          <a:xfrm>
            <a:off x="0" y="2598738"/>
            <a:ext cx="9144000" cy="1925637"/>
          </a:xfrm>
        </p:spPr>
        <p:txBody>
          <a:bodyPr anchor="ctr"/>
          <a:lstStyle/>
          <a:p>
            <a:pPr>
              <a:lnSpc>
                <a:spcPct val="100000"/>
              </a:lnSpc>
            </a:pPr>
            <a:r>
              <a:rPr lang="en-US" sz="3200" b="1" smtClean="0">
                <a:solidFill>
                  <a:srgbClr val="0000FF"/>
                </a:solidFill>
                <a:latin typeface="Arial" charset="0"/>
                <a:cs typeface="Arial" charset="0"/>
              </a:rPr>
              <a:t>PHÒNG CHỐNG DỊCH SỐT XUẤT HUYẾT </a:t>
            </a:r>
            <a:br>
              <a:rPr lang="en-US" sz="3200" b="1" smtClean="0">
                <a:solidFill>
                  <a:srgbClr val="0000FF"/>
                </a:solidFill>
                <a:latin typeface="Arial" charset="0"/>
                <a:cs typeface="Arial" charset="0"/>
              </a:rPr>
            </a:br>
            <a:r>
              <a:rPr lang="en-US" sz="3200" b="1" i="1" smtClean="0">
                <a:solidFill>
                  <a:srgbClr val="660066"/>
                </a:solidFill>
                <a:latin typeface="Arial" charset="0"/>
                <a:cs typeface="Arial" charset="0"/>
              </a:rPr>
              <a:t/>
            </a:r>
            <a:br>
              <a:rPr lang="en-US" sz="3200" b="1" i="1" smtClean="0">
                <a:solidFill>
                  <a:srgbClr val="660066"/>
                </a:solidFill>
                <a:latin typeface="Arial" charset="0"/>
                <a:cs typeface="Arial" charset="0"/>
              </a:rPr>
            </a:br>
            <a:endParaRPr lang="en-US" sz="3200" b="1" i="1" smtClean="0">
              <a:solidFill>
                <a:srgbClr val="660066"/>
              </a:solidFill>
              <a:latin typeface="Arial" charset="0"/>
              <a:cs typeface="Arial" charset="0"/>
            </a:endParaRPr>
          </a:p>
        </p:txBody>
      </p:sp>
      <p:sp>
        <p:nvSpPr>
          <p:cNvPr id="13315" name="Subtitle 2"/>
          <p:cNvSpPr>
            <a:spLocks/>
          </p:cNvSpPr>
          <p:nvPr/>
        </p:nvSpPr>
        <p:spPr bwMode="auto">
          <a:xfrm>
            <a:off x="0" y="6308725"/>
            <a:ext cx="9144000" cy="530225"/>
          </a:xfrm>
          <a:prstGeom prst="rect">
            <a:avLst/>
          </a:prstGeom>
          <a:noFill/>
          <a:ln w="9525">
            <a:noFill/>
            <a:miter lim="800000"/>
            <a:headEnd/>
            <a:tailEnd/>
          </a:ln>
        </p:spPr>
        <p:txBody>
          <a:bodyPr/>
          <a:lstStyle/>
          <a:p>
            <a:pPr algn="ctr">
              <a:lnSpc>
                <a:spcPct val="90000"/>
              </a:lnSpc>
              <a:spcBef>
                <a:spcPts val="1000"/>
              </a:spcBef>
              <a:buFont typeface="Arial" charset="0"/>
              <a:buNone/>
            </a:pPr>
            <a:r>
              <a:rPr lang="en-US" altLang="en-US" sz="2000" b="1">
                <a:solidFill>
                  <a:srgbClr val="002060"/>
                </a:solidFill>
                <a:latin typeface="Arial" charset="0"/>
              </a:rPr>
              <a:t> Năm 2020</a:t>
            </a:r>
          </a:p>
          <a:p>
            <a:pPr algn="ctr">
              <a:lnSpc>
                <a:spcPct val="90000"/>
              </a:lnSpc>
              <a:spcBef>
                <a:spcPts val="1000"/>
              </a:spcBef>
              <a:buFont typeface="Arial" charset="0"/>
              <a:buNone/>
            </a:pPr>
            <a:endParaRPr lang="en-US" altLang="en-US" sz="2000" b="1">
              <a:solidFill>
                <a:srgbClr val="002060"/>
              </a:solidFill>
              <a:latin typeface="Times New Roman" pitchFamily="18" charset="0"/>
              <a:cs typeface="Times New Roman" pitchFamily="18" charset="0"/>
            </a:endParaRPr>
          </a:p>
        </p:txBody>
      </p:sp>
      <p:grpSp>
        <p:nvGrpSpPr>
          <p:cNvPr id="2" name="Group 13"/>
          <p:cNvGrpSpPr>
            <a:grpSpLocks/>
          </p:cNvGrpSpPr>
          <p:nvPr/>
        </p:nvGrpSpPr>
        <p:grpSpPr bwMode="auto">
          <a:xfrm>
            <a:off x="4048125" y="1166813"/>
            <a:ext cx="1003300" cy="990600"/>
            <a:chOff x="464" y="970"/>
            <a:chExt cx="632" cy="624"/>
          </a:xfrm>
        </p:grpSpPr>
        <p:sp>
          <p:nvSpPr>
            <p:cNvPr id="13319" name="Rectangle 11"/>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3320" name="Picture 4" descr="logo"/>
            <p:cNvPicPr>
              <a:picLocks noChangeAspect="1" noChangeArrowheads="1"/>
            </p:cNvPicPr>
            <p:nvPr/>
          </p:nvPicPr>
          <p:blipFill>
            <a:blip r:embed="rId2"/>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3317" name="Picture 3" descr="C:\Users\Administrator\Desktop\muoi-khong-doc-haisssng.png"/>
          <p:cNvPicPr>
            <a:picLocks noChangeAspect="1" noChangeArrowheads="1"/>
          </p:cNvPicPr>
          <p:nvPr/>
        </p:nvPicPr>
        <p:blipFill>
          <a:blip r:embed="rId3"/>
          <a:srcRect/>
          <a:stretch>
            <a:fillRect/>
          </a:stretch>
        </p:blipFill>
        <p:spPr bwMode="auto">
          <a:xfrm>
            <a:off x="3403600" y="3776663"/>
            <a:ext cx="2419350" cy="2346325"/>
          </a:xfrm>
          <a:prstGeom prst="rect">
            <a:avLst/>
          </a:prstGeom>
          <a:noFill/>
          <a:ln w="9525">
            <a:noFill/>
            <a:miter lim="800000"/>
            <a:headEnd/>
            <a:tailEnd/>
          </a:ln>
        </p:spPr>
      </p:pic>
      <p:sp>
        <p:nvSpPr>
          <p:cNvPr id="13318" name="Title 1"/>
          <p:cNvSpPr txBox="1">
            <a:spLocks/>
          </p:cNvSpPr>
          <p:nvPr/>
        </p:nvSpPr>
        <p:spPr bwMode="auto">
          <a:xfrm>
            <a:off x="0" y="25400"/>
            <a:ext cx="9144000" cy="795338"/>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endParaRPr lang="en-US" altLang="vi-VN" sz="3600" b="1">
              <a:solidFill>
                <a:srgbClr val="000099"/>
              </a:solidFill>
              <a:latin typeface="Arial" charset="0"/>
            </a:endParaRPr>
          </a:p>
          <a:p>
            <a:pPr algn="ctr" defTabSz="912813"/>
            <a:r>
              <a:rPr lang="en-US" altLang="vi-VN" sz="2400" b="1">
                <a:solidFill>
                  <a:srgbClr val="000099"/>
                </a:solidFill>
                <a:latin typeface="Arial" charset="0"/>
              </a:rPr>
              <a:t>BAN CHỈ ĐẠO CSSKBĐ VÀ DS-KHHGĐ QUẬN</a:t>
            </a:r>
          </a:p>
          <a:p>
            <a:pPr algn="ctr" defTabSz="912813"/>
            <a:r>
              <a:rPr lang="en-US" altLang="vi-VN" sz="2400" b="1">
                <a:solidFill>
                  <a:srgbClr val="000099"/>
                </a:solidFill>
                <a:latin typeface="Arial" charset="0"/>
              </a:rPr>
              <a:t>PHÒNG Y TẾ</a:t>
            </a:r>
          </a:p>
          <a:p>
            <a:pPr algn="ctr" defTabSz="912813"/>
            <a:r>
              <a:rPr lang="en-US" altLang="vi-VN" sz="3600" b="1">
                <a:solidFill>
                  <a:srgbClr val="000099"/>
                </a:solidFill>
                <a:latin typeface="Arial" charset="0"/>
              </a:rPr>
              <a:t> </a:t>
            </a:r>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14339"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14340"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700" b="1">
                <a:solidFill>
                  <a:srgbClr val="0000FF"/>
                </a:solidFill>
                <a:latin typeface="Arial" charset="0"/>
              </a:rPr>
              <a:t>Phòng chống Sốt xuất huyết</a:t>
            </a:r>
          </a:p>
        </p:txBody>
      </p:sp>
      <p:grpSp>
        <p:nvGrpSpPr>
          <p:cNvPr id="2" name="Group 15"/>
          <p:cNvGrpSpPr>
            <a:grpSpLocks/>
          </p:cNvGrpSpPr>
          <p:nvPr/>
        </p:nvGrpSpPr>
        <p:grpSpPr bwMode="auto">
          <a:xfrm>
            <a:off x="0" y="0"/>
            <a:ext cx="784225" cy="522288"/>
            <a:chOff x="464" y="970"/>
            <a:chExt cx="632" cy="624"/>
          </a:xfrm>
        </p:grpSpPr>
        <p:sp>
          <p:nvSpPr>
            <p:cNvPr id="14343"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4344"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4342" name="Picture 2" descr="C:\Users\Administrator\Desktop\Vong-doi-cua-muoi-nha-1032x800.jpg"/>
          <p:cNvPicPr>
            <a:picLocks noChangeAspect="1" noChangeArrowheads="1"/>
          </p:cNvPicPr>
          <p:nvPr/>
        </p:nvPicPr>
        <p:blipFill>
          <a:blip r:embed="rId4"/>
          <a:srcRect/>
          <a:stretch>
            <a:fillRect/>
          </a:stretch>
        </p:blipFill>
        <p:spPr bwMode="auto">
          <a:xfrm>
            <a:off x="228600" y="628650"/>
            <a:ext cx="8636000" cy="615473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15363"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15364"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300" b="1">
                <a:solidFill>
                  <a:srgbClr val="0000FF"/>
                </a:solidFill>
                <a:latin typeface="Arial" charset="0"/>
              </a:rPr>
              <a:t>      Biện pháp phòng chống sốt xuất huyết trong cộng đồng </a:t>
            </a:r>
          </a:p>
        </p:txBody>
      </p:sp>
      <p:grpSp>
        <p:nvGrpSpPr>
          <p:cNvPr id="2" name="Group 15"/>
          <p:cNvGrpSpPr>
            <a:grpSpLocks/>
          </p:cNvGrpSpPr>
          <p:nvPr/>
        </p:nvGrpSpPr>
        <p:grpSpPr bwMode="auto">
          <a:xfrm>
            <a:off x="0" y="0"/>
            <a:ext cx="784225" cy="522288"/>
            <a:chOff x="464" y="970"/>
            <a:chExt cx="632" cy="624"/>
          </a:xfrm>
        </p:grpSpPr>
        <p:sp>
          <p:nvSpPr>
            <p:cNvPr id="15367"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5368"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5366" name="Picture 9"/>
          <p:cNvPicPr>
            <a:picLocks noChangeAspect="1" noChangeArrowheads="1"/>
          </p:cNvPicPr>
          <p:nvPr/>
        </p:nvPicPr>
        <p:blipFill>
          <a:blip r:embed="rId4"/>
          <a:srcRect/>
          <a:stretch>
            <a:fillRect/>
          </a:stretch>
        </p:blipFill>
        <p:spPr bwMode="auto">
          <a:xfrm>
            <a:off x="1333500" y="1123950"/>
            <a:ext cx="6629400" cy="46926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16387"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16388"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300" b="1">
                <a:solidFill>
                  <a:srgbClr val="0000FF"/>
                </a:solidFill>
                <a:latin typeface="Arial" charset="0"/>
              </a:rPr>
              <a:t>      Biện pháp phòng chống sốt xuất huyết trong cộng đồng </a:t>
            </a:r>
          </a:p>
        </p:txBody>
      </p:sp>
      <p:grpSp>
        <p:nvGrpSpPr>
          <p:cNvPr id="2" name="Group 15"/>
          <p:cNvGrpSpPr>
            <a:grpSpLocks/>
          </p:cNvGrpSpPr>
          <p:nvPr/>
        </p:nvGrpSpPr>
        <p:grpSpPr bwMode="auto">
          <a:xfrm>
            <a:off x="0" y="0"/>
            <a:ext cx="784225" cy="522288"/>
            <a:chOff x="464" y="970"/>
            <a:chExt cx="632" cy="624"/>
          </a:xfrm>
        </p:grpSpPr>
        <p:sp>
          <p:nvSpPr>
            <p:cNvPr id="16391"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6392"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6390" name="Picture 2"/>
          <p:cNvPicPr>
            <a:picLocks noChangeAspect="1" noChangeArrowheads="1"/>
          </p:cNvPicPr>
          <p:nvPr/>
        </p:nvPicPr>
        <p:blipFill>
          <a:blip r:embed="rId4"/>
          <a:srcRect/>
          <a:stretch>
            <a:fillRect/>
          </a:stretch>
        </p:blipFill>
        <p:spPr bwMode="auto">
          <a:xfrm>
            <a:off x="1262063" y="1117600"/>
            <a:ext cx="6645275" cy="431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17411"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17412"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300" b="1">
                <a:solidFill>
                  <a:srgbClr val="0000FF"/>
                </a:solidFill>
                <a:latin typeface="Arial" charset="0"/>
              </a:rPr>
              <a:t>      Biện pháp phòng chống sốt xuất huyết trong cộng đồng </a:t>
            </a:r>
          </a:p>
        </p:txBody>
      </p:sp>
      <p:grpSp>
        <p:nvGrpSpPr>
          <p:cNvPr id="2" name="Group 15"/>
          <p:cNvGrpSpPr>
            <a:grpSpLocks/>
          </p:cNvGrpSpPr>
          <p:nvPr/>
        </p:nvGrpSpPr>
        <p:grpSpPr bwMode="auto">
          <a:xfrm>
            <a:off x="0" y="0"/>
            <a:ext cx="784225" cy="522288"/>
            <a:chOff x="464" y="970"/>
            <a:chExt cx="632" cy="624"/>
          </a:xfrm>
        </p:grpSpPr>
        <p:sp>
          <p:nvSpPr>
            <p:cNvPr id="17415"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7416"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7414" name="Picture 2"/>
          <p:cNvPicPr>
            <a:picLocks noChangeAspect="1" noChangeArrowheads="1"/>
          </p:cNvPicPr>
          <p:nvPr/>
        </p:nvPicPr>
        <p:blipFill>
          <a:blip r:embed="rId4"/>
          <a:srcRect/>
          <a:stretch>
            <a:fillRect/>
          </a:stretch>
        </p:blipFill>
        <p:spPr bwMode="auto">
          <a:xfrm>
            <a:off x="1193800" y="1003300"/>
            <a:ext cx="6667500" cy="454501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18435"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18436"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300" b="1">
                <a:solidFill>
                  <a:srgbClr val="0000FF"/>
                </a:solidFill>
                <a:latin typeface="Arial" charset="0"/>
              </a:rPr>
              <a:t>      Biện pháp phòng chống sốt xuất huyết trong cộng đồng </a:t>
            </a:r>
          </a:p>
        </p:txBody>
      </p:sp>
      <p:grpSp>
        <p:nvGrpSpPr>
          <p:cNvPr id="2" name="Group 15"/>
          <p:cNvGrpSpPr>
            <a:grpSpLocks/>
          </p:cNvGrpSpPr>
          <p:nvPr/>
        </p:nvGrpSpPr>
        <p:grpSpPr bwMode="auto">
          <a:xfrm>
            <a:off x="0" y="0"/>
            <a:ext cx="784225" cy="522288"/>
            <a:chOff x="464" y="970"/>
            <a:chExt cx="632" cy="624"/>
          </a:xfrm>
        </p:grpSpPr>
        <p:sp>
          <p:nvSpPr>
            <p:cNvPr id="18439"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8440"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8438" name="Picture 2"/>
          <p:cNvPicPr>
            <a:picLocks noChangeAspect="1" noChangeArrowheads="1"/>
          </p:cNvPicPr>
          <p:nvPr/>
        </p:nvPicPr>
        <p:blipFill>
          <a:blip r:embed="rId4"/>
          <a:srcRect/>
          <a:stretch>
            <a:fillRect/>
          </a:stretch>
        </p:blipFill>
        <p:spPr bwMode="auto">
          <a:xfrm>
            <a:off x="971550" y="1117600"/>
            <a:ext cx="6953250" cy="45640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19459"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19460"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300" b="1">
                <a:solidFill>
                  <a:srgbClr val="0000FF"/>
                </a:solidFill>
                <a:latin typeface="Arial" charset="0"/>
              </a:rPr>
              <a:t>      Biện pháp phòng chống sốt xuất huyết trong cộng đồng </a:t>
            </a:r>
          </a:p>
        </p:txBody>
      </p:sp>
      <p:grpSp>
        <p:nvGrpSpPr>
          <p:cNvPr id="2" name="Group 15"/>
          <p:cNvGrpSpPr>
            <a:grpSpLocks/>
          </p:cNvGrpSpPr>
          <p:nvPr/>
        </p:nvGrpSpPr>
        <p:grpSpPr bwMode="auto">
          <a:xfrm>
            <a:off x="0" y="0"/>
            <a:ext cx="784225" cy="522288"/>
            <a:chOff x="464" y="970"/>
            <a:chExt cx="632" cy="624"/>
          </a:xfrm>
        </p:grpSpPr>
        <p:sp>
          <p:nvSpPr>
            <p:cNvPr id="19463"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19464"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19462" name="Picture 2"/>
          <p:cNvPicPr>
            <a:picLocks noChangeAspect="1" noChangeArrowheads="1"/>
          </p:cNvPicPr>
          <p:nvPr/>
        </p:nvPicPr>
        <p:blipFill>
          <a:blip r:embed="rId4"/>
          <a:srcRect/>
          <a:stretch>
            <a:fillRect/>
          </a:stretch>
        </p:blipFill>
        <p:spPr bwMode="auto">
          <a:xfrm>
            <a:off x="1379538" y="1066800"/>
            <a:ext cx="6596062" cy="46259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3" descr="Kết quả hình ảnh cho diệt bọ gậy"/>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vi-VN"/>
          </a:p>
        </p:txBody>
      </p:sp>
      <p:sp>
        <p:nvSpPr>
          <p:cNvPr id="20483" name="AutoShape 2" descr="thiet-ke-bep-truong-hoc-7"/>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sp>
        <p:nvSpPr>
          <p:cNvPr id="20484" name="Content Placeholder 2"/>
          <p:cNvSpPr txBox="1">
            <a:spLocks/>
          </p:cNvSpPr>
          <p:nvPr/>
        </p:nvSpPr>
        <p:spPr bwMode="auto">
          <a:xfrm>
            <a:off x="0" y="0"/>
            <a:ext cx="9144000" cy="56515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3366FF"/>
            </a:extrusionClr>
          </a:sp3d>
        </p:spPr>
        <p:txBody>
          <a:bodyPr anchor="ctr">
            <a:flatTx/>
          </a:bodyPr>
          <a:lstStyle/>
          <a:p>
            <a:pPr algn="ctr"/>
            <a:r>
              <a:rPr lang="en-US" altLang="en-US" sz="2300" b="1">
                <a:solidFill>
                  <a:srgbClr val="0000FF"/>
                </a:solidFill>
                <a:latin typeface="Arial" charset="0"/>
              </a:rPr>
              <a:t>      Biện pháp phòng chống sốt xuất huyết trong cộng đồng </a:t>
            </a:r>
          </a:p>
        </p:txBody>
      </p:sp>
      <p:grpSp>
        <p:nvGrpSpPr>
          <p:cNvPr id="2" name="Group 15"/>
          <p:cNvGrpSpPr>
            <a:grpSpLocks/>
          </p:cNvGrpSpPr>
          <p:nvPr/>
        </p:nvGrpSpPr>
        <p:grpSpPr bwMode="auto">
          <a:xfrm>
            <a:off x="0" y="0"/>
            <a:ext cx="784225" cy="522288"/>
            <a:chOff x="464" y="970"/>
            <a:chExt cx="632" cy="624"/>
          </a:xfrm>
        </p:grpSpPr>
        <p:sp>
          <p:nvSpPr>
            <p:cNvPr id="20487" name="Rectangle 16"/>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vi-VN"/>
            </a:p>
          </p:txBody>
        </p:sp>
        <p:pic>
          <p:nvPicPr>
            <p:cNvPr id="20488" name="Picture 4" descr="logo"/>
            <p:cNvPicPr>
              <a:picLocks noChangeAspect="1" noChangeArrowheads="1"/>
            </p:cNvPicPr>
            <p:nvPr/>
          </p:nvPicPr>
          <p:blipFill>
            <a:blip r:embed="rId3"/>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pic>
        <p:nvPicPr>
          <p:cNvPr id="20486" name="Picture 2"/>
          <p:cNvPicPr>
            <a:picLocks noChangeAspect="1" noChangeArrowheads="1"/>
          </p:cNvPicPr>
          <p:nvPr/>
        </p:nvPicPr>
        <p:blipFill>
          <a:blip r:embed="rId4"/>
          <a:srcRect/>
          <a:stretch>
            <a:fillRect/>
          </a:stretch>
        </p:blipFill>
        <p:spPr bwMode="auto">
          <a:xfrm>
            <a:off x="1135063" y="977900"/>
            <a:ext cx="7232650" cy="46863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1143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3600" b="1" kern="1200" smtClean="0">
                <a:solidFill>
                  <a:srgbClr val="C00000"/>
                </a:solidFill>
                <a:latin typeface="Arial" charset="0"/>
                <a:ea typeface="+mn-ea"/>
                <a:cs typeface="Arial" charset="0"/>
              </a:rPr>
              <a:t>Phần III:</a:t>
            </a:r>
            <a:r>
              <a:rPr lang="en-US" altLang="vi-VN" sz="2400" b="1" kern="1200" smtClean="0">
                <a:solidFill>
                  <a:srgbClr val="0000CC"/>
                </a:solidFill>
                <a:latin typeface="Arial" charset="0"/>
                <a:ea typeface="+mn-ea"/>
                <a:cs typeface="Arial" charset="0"/>
              </a:rPr>
              <a:t/>
            </a:r>
            <a:br>
              <a:rPr lang="en-US" altLang="vi-VN" sz="2400" b="1" kern="1200" smtClean="0">
                <a:solidFill>
                  <a:srgbClr val="0000CC"/>
                </a:solidFill>
                <a:latin typeface="Arial" charset="0"/>
                <a:ea typeface="+mn-ea"/>
                <a:cs typeface="Arial" charset="0"/>
              </a:rPr>
            </a:br>
            <a:r>
              <a:rPr lang="en-US" altLang="vi-VN" sz="3200" b="1" kern="1200" smtClean="0">
                <a:solidFill>
                  <a:srgbClr val="0000CC"/>
                </a:solidFill>
                <a:latin typeface="Arial" charset="0"/>
                <a:ea typeface="+mn-ea"/>
                <a:cs typeface="Arial" charset="0"/>
              </a:rPr>
              <a:t>PHÒNG CHỐNG XÂM HẠI TRẺ EM </a:t>
            </a:r>
            <a:endParaRPr lang="en-US" altLang="vi-VN" sz="24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ounded Rectangle 8"/>
          <p:cNvSpPr/>
          <p:nvPr/>
        </p:nvSpPr>
        <p:spPr>
          <a:xfrm>
            <a:off x="342900" y="1295400"/>
            <a:ext cx="5067300" cy="52578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Aft>
                <a:spcPts val="0"/>
              </a:spcAft>
              <a:buClr>
                <a:srgbClr val="C00000"/>
              </a:buClr>
              <a:defRPr/>
            </a:pPr>
            <a:r>
              <a:rPr lang="vi-VN" sz="3600" b="1" smtClean="0">
                <a:solidFill>
                  <a:srgbClr val="C00000"/>
                </a:solidFill>
              </a:rPr>
              <a:t>Xâm hại trẻ em là gì?</a:t>
            </a:r>
          </a:p>
          <a:p>
            <a:pPr algn="just">
              <a:spcAft>
                <a:spcPts val="0"/>
              </a:spcAft>
              <a:buClr>
                <a:srgbClr val="C00000"/>
              </a:buClr>
              <a:defRPr/>
            </a:pPr>
            <a:r>
              <a:rPr lang="vi-VN" sz="2400" smtClean="0">
                <a:solidFill>
                  <a:srgbClr val="0000CC"/>
                </a:solidFill>
              </a:rPr>
              <a:t>Xâm hại trẻ em là bất kỳ hành động nào có chủ ý và làm tổn thương hoặc gây nguy hại đến trẻ. Có 4 hình thức của xâm hại trẻ em: Thể chất, Tình dục, Tinh Thần, Xao Nhãng. Xâm hại trẻ em là vấn đề toàn cầu, nó xảy ra ở mọi quốc gia trên thế giới và có thể xảy ra với bất kỳ đứa trẻ nào.</a:t>
            </a:r>
          </a:p>
        </p:txBody>
      </p:sp>
      <p:pic>
        <p:nvPicPr>
          <p:cNvPr id="146434" name="Picture 2" descr="C:\Users\Administrator\Desktop\images.jpg"/>
          <p:cNvPicPr>
            <a:picLocks noChangeAspect="1" noChangeArrowheads="1"/>
          </p:cNvPicPr>
          <p:nvPr/>
        </p:nvPicPr>
        <p:blipFill>
          <a:blip r:embed="rId2"/>
          <a:srcRect/>
          <a:stretch>
            <a:fillRect/>
          </a:stretch>
        </p:blipFill>
        <p:spPr bwMode="auto">
          <a:xfrm>
            <a:off x="5562600" y="2667000"/>
            <a:ext cx="3353170" cy="2819400"/>
          </a:xfrm>
          <a:prstGeom prst="rect">
            <a:avLst/>
          </a:prstGeom>
          <a:noFill/>
        </p:spPr>
      </p:pic>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193800"/>
            <a:ext cx="9144000" cy="31496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4800" b="1" kern="1200" smtClean="0">
                <a:solidFill>
                  <a:srgbClr val="FF0000"/>
                </a:solidFill>
                <a:latin typeface="Arial" charset="0"/>
                <a:ea typeface="+mn-ea"/>
                <a:cs typeface="Arial" charset="0"/>
              </a:rPr>
              <a:t>Phần 1:</a:t>
            </a:r>
            <a:r>
              <a:rPr lang="en-US" altLang="vi-VN" sz="4800" b="1" kern="1200" smtClean="0">
                <a:solidFill>
                  <a:srgbClr val="0000CC"/>
                </a:solidFill>
                <a:latin typeface="Arial" charset="0"/>
                <a:ea typeface="+mn-ea"/>
                <a:cs typeface="Arial" charset="0"/>
              </a:rPr>
              <a:t/>
            </a:r>
            <a:br>
              <a:rPr lang="en-US" altLang="vi-VN" sz="4800" b="1" kern="1200" smtClean="0">
                <a:solidFill>
                  <a:srgbClr val="0000CC"/>
                </a:solidFill>
                <a:latin typeface="Arial" charset="0"/>
                <a:ea typeface="+mn-ea"/>
                <a:cs typeface="Arial" charset="0"/>
              </a:rPr>
            </a:br>
            <a:r>
              <a:rPr lang="en-US" altLang="vi-VN" sz="4800" b="1" kern="1200" smtClean="0">
                <a:solidFill>
                  <a:srgbClr val="0000CC"/>
                </a:solidFill>
                <a:latin typeface="Arial" charset="0"/>
                <a:ea typeface="+mn-ea"/>
                <a:cs typeface="Arial" charset="0"/>
              </a:rPr>
              <a:t>CÁC ĐIỀU KIỆN ĐẢM BẢO AN TOÀN THỰC PHẨM</a:t>
            </a:r>
            <a:endParaRPr lang="en-US" altLang="vi-VN" sz="48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5334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2800" b="1" kern="1200" smtClean="0">
                <a:solidFill>
                  <a:srgbClr val="C00000"/>
                </a:solidFill>
                <a:latin typeface="Arial" charset="0"/>
                <a:ea typeface="+mn-ea"/>
                <a:cs typeface="Arial" charset="0"/>
              </a:rPr>
              <a:t>Phần III: </a:t>
            </a:r>
            <a:r>
              <a:rPr lang="en-US" altLang="vi-VN" sz="2400" b="1" kern="1200" smtClean="0">
                <a:solidFill>
                  <a:srgbClr val="0000CC"/>
                </a:solidFill>
                <a:latin typeface="Arial" charset="0"/>
                <a:ea typeface="+mn-ea"/>
                <a:cs typeface="Arial" charset="0"/>
              </a:rPr>
              <a:t>PHÒNG CHỐNG XÂM HẠI TRẺ EM </a:t>
            </a:r>
            <a:endParaRPr lang="en-US" altLang="vi-VN" sz="18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7458" name="Picture 2" descr="C:\Users\Administrator\Desktop\2-14-696x583.png"/>
          <p:cNvPicPr>
            <a:picLocks noChangeAspect="1" noChangeArrowheads="1"/>
          </p:cNvPicPr>
          <p:nvPr/>
        </p:nvPicPr>
        <p:blipFill>
          <a:blip r:embed="rId2"/>
          <a:srcRect/>
          <a:stretch>
            <a:fillRect/>
          </a:stretch>
        </p:blipFill>
        <p:spPr bwMode="auto">
          <a:xfrm>
            <a:off x="533400" y="762000"/>
            <a:ext cx="8153400" cy="5797988"/>
          </a:xfrm>
          <a:prstGeom prst="rect">
            <a:avLst/>
          </a:prstGeom>
          <a:noFill/>
        </p:spPr>
      </p:pic>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5334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2800" b="1" kern="1200" smtClean="0">
                <a:solidFill>
                  <a:srgbClr val="C00000"/>
                </a:solidFill>
                <a:latin typeface="Arial" charset="0"/>
                <a:ea typeface="+mn-ea"/>
                <a:cs typeface="Arial" charset="0"/>
              </a:rPr>
              <a:t>Phần III: </a:t>
            </a:r>
            <a:r>
              <a:rPr lang="en-US" altLang="vi-VN" sz="2400" b="1" kern="1200" smtClean="0">
                <a:solidFill>
                  <a:srgbClr val="0000CC"/>
                </a:solidFill>
                <a:latin typeface="Arial" charset="0"/>
                <a:ea typeface="+mn-ea"/>
                <a:cs typeface="Arial" charset="0"/>
              </a:rPr>
              <a:t>PHÒNG CHỐNG XÂM HẠI TRẺ EM </a:t>
            </a:r>
            <a:endParaRPr lang="en-US" altLang="vi-VN" sz="18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8482" name="Picture 2" descr="C:\Users\Administrator\Desktop\3-14-696x583.png"/>
          <p:cNvPicPr>
            <a:picLocks noChangeAspect="1" noChangeArrowheads="1"/>
          </p:cNvPicPr>
          <p:nvPr/>
        </p:nvPicPr>
        <p:blipFill>
          <a:blip r:embed="rId2"/>
          <a:srcRect/>
          <a:stretch>
            <a:fillRect/>
          </a:stretch>
        </p:blipFill>
        <p:spPr bwMode="auto">
          <a:xfrm>
            <a:off x="609600" y="685800"/>
            <a:ext cx="8011064" cy="5867400"/>
          </a:xfrm>
          <a:prstGeom prst="rect">
            <a:avLst/>
          </a:prstGeom>
          <a:noFill/>
        </p:spPr>
      </p:pic>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5334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2800" b="1" kern="1200" smtClean="0">
                <a:solidFill>
                  <a:srgbClr val="C00000"/>
                </a:solidFill>
                <a:latin typeface="Arial" charset="0"/>
                <a:ea typeface="+mn-ea"/>
                <a:cs typeface="Arial" charset="0"/>
              </a:rPr>
              <a:t>Phần III: </a:t>
            </a:r>
            <a:r>
              <a:rPr lang="en-US" altLang="vi-VN" sz="2400" b="1" kern="1200" smtClean="0">
                <a:solidFill>
                  <a:srgbClr val="0000CC"/>
                </a:solidFill>
                <a:latin typeface="Arial" charset="0"/>
                <a:ea typeface="+mn-ea"/>
                <a:cs typeface="Arial" charset="0"/>
              </a:rPr>
              <a:t>PHÒNG CHỐNG XÂM HẠI TRẺ EM </a:t>
            </a:r>
            <a:endParaRPr lang="en-US" altLang="vi-VN" sz="18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9506" name="Picture 2" descr="C:\Users\Administrator\Desktop\4-11-696x583.png"/>
          <p:cNvPicPr>
            <a:picLocks noChangeAspect="1" noChangeArrowheads="1"/>
          </p:cNvPicPr>
          <p:nvPr/>
        </p:nvPicPr>
        <p:blipFill>
          <a:blip r:embed="rId2"/>
          <a:srcRect/>
          <a:stretch>
            <a:fillRect/>
          </a:stretch>
        </p:blipFill>
        <p:spPr bwMode="auto">
          <a:xfrm>
            <a:off x="381000" y="609600"/>
            <a:ext cx="8458200" cy="6172200"/>
          </a:xfrm>
          <a:prstGeom prst="rect">
            <a:avLst/>
          </a:prstGeom>
          <a:noFill/>
        </p:spPr>
      </p:pic>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5334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2800" b="1" kern="1200" smtClean="0">
                <a:solidFill>
                  <a:srgbClr val="C00000"/>
                </a:solidFill>
                <a:latin typeface="Arial" charset="0"/>
                <a:ea typeface="+mn-ea"/>
                <a:cs typeface="Arial" charset="0"/>
              </a:rPr>
              <a:t>Phần III: </a:t>
            </a:r>
            <a:r>
              <a:rPr lang="en-US" altLang="vi-VN" sz="2400" b="1" kern="1200" smtClean="0">
                <a:solidFill>
                  <a:srgbClr val="0000CC"/>
                </a:solidFill>
                <a:latin typeface="Arial" charset="0"/>
                <a:ea typeface="+mn-ea"/>
                <a:cs typeface="Arial" charset="0"/>
              </a:rPr>
              <a:t>PHÒNG CHỐNG XÂM HẠI TRẺ EM </a:t>
            </a:r>
            <a:endParaRPr lang="en-US" altLang="vi-VN" sz="1800" b="1" kern="120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0" name="Picture 2" descr="C:\Users\Administrator\Desktop\5-9-696x583.png"/>
          <p:cNvPicPr>
            <a:picLocks noChangeAspect="1" noChangeArrowheads="1"/>
          </p:cNvPicPr>
          <p:nvPr/>
        </p:nvPicPr>
        <p:blipFill>
          <a:blip r:embed="rId2"/>
          <a:srcRect/>
          <a:stretch>
            <a:fillRect/>
          </a:stretch>
        </p:blipFill>
        <p:spPr bwMode="auto">
          <a:xfrm>
            <a:off x="457200" y="558526"/>
            <a:ext cx="8305800" cy="6223274"/>
          </a:xfrm>
          <a:prstGeom prst="rect">
            <a:avLst/>
          </a:prstGeom>
          <a:noFill/>
        </p:spPr>
      </p:pic>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86000"/>
            <a:ext cx="8382000" cy="1955800"/>
          </a:xfrm>
        </p:spPr>
        <p:txBody>
          <a:bodyPr/>
          <a:lstStyle/>
          <a:p>
            <a:r>
              <a:rPr lang="en-US" sz="5400" b="1" smtClean="0">
                <a:solidFill>
                  <a:srgbClr val="FF0000"/>
                </a:solidFill>
              </a:rPr>
              <a:t>TRÂN TRỌNG CẢM ƠN!</a:t>
            </a:r>
          </a:p>
        </p:txBody>
      </p:sp>
      <p:sp>
        <p:nvSpPr>
          <p:cNvPr id="41987" name="Slide Number Placeholder 3"/>
          <p:cNvSpPr>
            <a:spLocks noGrp="1"/>
          </p:cNvSpPr>
          <p:nvPr>
            <p:ph type="sldNum" sz="quarter" idx="12"/>
          </p:nvPr>
        </p:nvSpPr>
        <p:spPr>
          <a:xfrm>
            <a:off x="3124200" y="6245225"/>
            <a:ext cx="2895600" cy="476251"/>
          </a:xfrm>
          <a:noFill/>
        </p:spPr>
        <p:txBody>
          <a:bodyPr/>
          <a:lstStyle/>
          <a:p>
            <a:pPr algn="ctr"/>
            <a:fld id="{24ACC5B3-2623-4DE6-866B-C6428EB1B702}" type="slidenum">
              <a:rPr lang="en-US" smtClean="0">
                <a:ea typeface="MS PGothic" pitchFamily="34" charset="-128"/>
              </a:rPr>
              <a:pPr algn="ctr"/>
              <a:t>54</a:t>
            </a:fld>
            <a:endParaRPr lang="en-US" smtClean="0">
              <a:ea typeface="MS PGothic" pitchFamily="34" charset="-128"/>
            </a:endParaRPr>
          </a:p>
        </p:txBody>
      </p:sp>
    </p:spTree>
  </p:cSld>
  <p:clrMapOvr>
    <a:masterClrMapping/>
  </p:clrMapOvr>
  <p:transition advClick="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52400" y="1193800"/>
            <a:ext cx="5029200" cy="4673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vi-VN" sz="2400" b="1" smtClean="0">
                <a:solidFill>
                  <a:srgbClr val="C00000"/>
                </a:solidFill>
              </a:rPr>
              <a:t>Điều 5. Cơ sở kinh doanh dịch vụ ăn uống:</a:t>
            </a:r>
            <a:r>
              <a:rPr lang="en-US" sz="2400" b="1" smtClean="0">
                <a:solidFill>
                  <a:srgbClr val="C00000"/>
                </a:solidFill>
              </a:rPr>
              <a:t> </a:t>
            </a:r>
            <a:r>
              <a:rPr lang="vi-VN" sz="2400" smtClean="0">
                <a:solidFill>
                  <a:srgbClr val="0000CC"/>
                </a:solidFill>
              </a:rPr>
              <a:t> Tuân thủ các quy định tại </a:t>
            </a:r>
            <a:r>
              <a:rPr lang="vi-VN" sz="2400" b="1" smtClean="0">
                <a:solidFill>
                  <a:srgbClr val="0000CC"/>
                </a:solidFill>
              </a:rPr>
              <a:t>Điều 28, 29 và Điều 30 </a:t>
            </a:r>
            <a:r>
              <a:rPr lang="vi-VN" sz="2400" smtClean="0">
                <a:solidFill>
                  <a:srgbClr val="0000CC"/>
                </a:solidFill>
              </a:rPr>
              <a:t>Luật an toàn thực phẩm và các yêu cầu cụ thể sau:</a:t>
            </a:r>
            <a:endParaRPr lang="en-US" sz="2400" smtClean="0">
              <a:solidFill>
                <a:srgbClr val="0000CC"/>
              </a:solidFill>
            </a:endParaRPr>
          </a:p>
        </p:txBody>
      </p:sp>
      <p:sp>
        <p:nvSpPr>
          <p:cNvPr id="10"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pic>
        <p:nvPicPr>
          <p:cNvPr id="54274" name="Picture 2" descr="C:\Users\Administrator\Desktop\img049_8.jpg"/>
          <p:cNvPicPr>
            <a:picLocks noChangeAspect="1" noChangeArrowheads="1"/>
          </p:cNvPicPr>
          <p:nvPr/>
        </p:nvPicPr>
        <p:blipFill>
          <a:blip r:embed="rId2"/>
          <a:srcRect/>
          <a:stretch>
            <a:fillRect/>
          </a:stretch>
        </p:blipFill>
        <p:spPr bwMode="auto">
          <a:xfrm>
            <a:off x="5257801" y="1257301"/>
            <a:ext cx="3762375" cy="5016500"/>
          </a:xfrm>
          <a:prstGeom prst="rect">
            <a:avLst/>
          </a:prstGeom>
          <a:noFill/>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04800" y="5562600"/>
            <a:ext cx="8458200" cy="10668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en-US" sz="2400">
                <a:solidFill>
                  <a:schemeClr val="tx1"/>
                </a:solidFill>
                <a:latin typeface="Arial" charset="0"/>
                <a:cs typeface="Arial" charset="0"/>
              </a:rPr>
              <a:t> </a:t>
            </a:r>
            <a:r>
              <a:rPr lang="vi-VN" sz="2400" smtClean="0">
                <a:solidFill>
                  <a:schemeClr val="tx1"/>
                </a:solidFill>
                <a:latin typeface="Arial" charset="0"/>
                <a:cs typeface="Arial" charset="0"/>
              </a:rPr>
              <a:t>Bếp ăn được bố trí bảo đảm </a:t>
            </a:r>
            <a:r>
              <a:rPr lang="vi-VN" sz="2400" b="1" smtClean="0">
                <a:solidFill>
                  <a:srgbClr val="FF0000"/>
                </a:solidFill>
                <a:latin typeface="Arial" charset="0"/>
                <a:cs typeface="Arial" charset="0"/>
              </a:rPr>
              <a:t>không nhiễm chéo </a:t>
            </a:r>
            <a:r>
              <a:rPr lang="vi-VN" sz="2400" smtClean="0">
                <a:solidFill>
                  <a:schemeClr val="tx1"/>
                </a:solidFill>
                <a:latin typeface="Arial" charset="0"/>
                <a:cs typeface="Arial" charset="0"/>
              </a:rPr>
              <a:t>giữa thực phẩm chưa qua chế biến và thực phẩm đã qua chế biến.</a:t>
            </a:r>
            <a:endParaRPr lang="en-US" sz="2400" smtClean="0">
              <a:solidFill>
                <a:schemeClr val="tx1"/>
              </a:solidFill>
              <a:latin typeface="Arial" charset="0"/>
              <a:cs typeface="Arial" charset="0"/>
            </a:endParaRPr>
          </a:p>
        </p:txBody>
      </p:sp>
      <p:sp>
        <p:nvSpPr>
          <p:cNvPr id="11"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sp>
        <p:nvSpPr>
          <p:cNvPr id="115714" name="AutoShape 2" descr="https://scontent.fhph1-2.fna.fbcdn.net/v/t1.0-9/105521215_1224579134553584_8940637405277047983_n.jpg?_nc_cat=101&amp;_nc_sid=110474&amp;_nc_ohc=jV83Z5HiJDYAX9EyQcO&amp;_nc_ht=scontent.fhph1-2.fna&amp;oh=ddfb55620b6792c0670f37702a1d8483&amp;oe=5F74D56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4690" name="Picture 2" descr="C:\Users\Administrator\Desktop\Bep-an-–-Bua-an-KEN_3597.jpg"/>
          <p:cNvPicPr>
            <a:picLocks noChangeAspect="1" noChangeArrowheads="1"/>
          </p:cNvPicPr>
          <p:nvPr/>
        </p:nvPicPr>
        <p:blipFill>
          <a:blip r:embed="rId3" cstate="print"/>
          <a:srcRect/>
          <a:stretch>
            <a:fillRect/>
          </a:stretch>
        </p:blipFill>
        <p:spPr bwMode="auto">
          <a:xfrm>
            <a:off x="1524000" y="990600"/>
            <a:ext cx="6477000" cy="4316606"/>
          </a:xfrm>
          <a:prstGeom prst="rect">
            <a:avLst/>
          </a:prstGeom>
          <a:noFill/>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1371600"/>
            <a:ext cx="3429000" cy="40640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b="1" smtClean="0"/>
              <a:t>Có đủ nước đạt quy chuẩn kỹ thuật phục vụ việc </a:t>
            </a:r>
            <a:r>
              <a:rPr lang="en-US" sz="2400" b="1" smtClean="0"/>
              <a:t>sơ </a:t>
            </a:r>
            <a:r>
              <a:rPr lang="vi-VN" sz="2400" b="1" smtClean="0"/>
              <a:t>chế biến</a:t>
            </a:r>
            <a:r>
              <a:rPr lang="en-US" sz="2400" b="1" smtClean="0"/>
              <a:t>  thực phẩm</a:t>
            </a:r>
          </a:p>
        </p:txBody>
      </p:sp>
      <p:sp>
        <p:nvSpPr>
          <p:cNvPr id="6"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pic>
        <p:nvPicPr>
          <p:cNvPr id="115713" name="Picture 1" descr="C:\Users\Administrator\Desktop\2-f2818131-4b3e-4832-b76b-ecc975a7f1ab.jpg"/>
          <p:cNvPicPr>
            <a:picLocks noChangeAspect="1" noChangeArrowheads="1"/>
          </p:cNvPicPr>
          <p:nvPr/>
        </p:nvPicPr>
        <p:blipFill>
          <a:blip r:embed="rId3"/>
          <a:srcRect/>
          <a:stretch>
            <a:fillRect/>
          </a:stretch>
        </p:blipFill>
        <p:spPr bwMode="auto">
          <a:xfrm>
            <a:off x="4191000" y="1676400"/>
            <a:ext cx="4762500" cy="3162300"/>
          </a:xfrm>
          <a:prstGeom prst="rect">
            <a:avLst/>
          </a:prstGeom>
          <a:noFill/>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1295400"/>
            <a:ext cx="3429000" cy="40640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b="1" smtClean="0"/>
              <a:t>Có dụng cụ thu gom, chứa đựng rác thải, chất thải bảo đảm vệ sinh.</a:t>
            </a:r>
            <a:endParaRPr lang="en-US" sz="2400" b="1" smtClean="0"/>
          </a:p>
        </p:txBody>
      </p:sp>
      <p:pic>
        <p:nvPicPr>
          <p:cNvPr id="132099" name="Picture 3" descr="C:\Users\Administrator\Desktop\Untitled-1 copy.jpg"/>
          <p:cNvPicPr>
            <a:picLocks noChangeAspect="1" noChangeArrowheads="1"/>
          </p:cNvPicPr>
          <p:nvPr/>
        </p:nvPicPr>
        <p:blipFill>
          <a:blip r:embed="rId3"/>
          <a:srcRect/>
          <a:stretch>
            <a:fillRect/>
          </a:stretch>
        </p:blipFill>
        <p:spPr bwMode="auto">
          <a:xfrm>
            <a:off x="4648200" y="1524000"/>
            <a:ext cx="4023815" cy="4419600"/>
          </a:xfrm>
          <a:prstGeom prst="rect">
            <a:avLst/>
          </a:prstGeom>
          <a:noFill/>
        </p:spPr>
      </p:pic>
      <p:sp>
        <p:nvSpPr>
          <p:cNvPr id="6"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FF0000"/>
                </a:solidFill>
              </a:rPr>
              <a:t>Phần 1: </a:t>
            </a:r>
            <a:r>
              <a:rPr lang="en-US" altLang="vi-VN" sz="2400" b="1" smtClean="0">
                <a:solidFill>
                  <a:srgbClr val="0000CC"/>
                </a:solidFill>
              </a:rPr>
              <a:t>CÁC ĐIỀU KIỆN ĐẢM BẢO AN TOÀN THỰC PHẨM</a:t>
            </a:r>
            <a:endParaRPr lang="en-US" altLang="vi-VN" sz="2300" b="1" smtClean="0">
              <a:solidFill>
                <a:srgbClr val="0000CC"/>
              </a:solidFill>
            </a:endParaRPr>
          </a:p>
        </p:txBody>
      </p:sp>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8658</TotalTime>
  <Words>2125</Words>
  <Application>Microsoft Office PowerPoint</Application>
  <PresentationFormat>On-screen Show (4:3)</PresentationFormat>
  <Paragraphs>149</Paragraphs>
  <Slides>54</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Default Design</vt:lpstr>
      <vt:lpstr>Image</vt:lpstr>
      <vt:lpstr>TẬP HUẤN AN TOÀN THỰC PHẨM, PHÒNG CHỐNG DỊCH BỆNH, PHÒNG CHỐNG XÂM HẠI TRẺ EM</vt:lpstr>
      <vt:lpstr>Phần I: CÁC BIỆN PHÁP ĐẢM BẢO  AN TOÀN THỰC PHẨM</vt:lpstr>
      <vt:lpstr>Phần 1: CÁC ĐIỀU KIỆN ĐẢM BẢO AN TOÀN THỰC PHẨM</vt:lpstr>
      <vt:lpstr>Slide 4</vt:lpstr>
      <vt:lpstr>Phần 1: CÁC ĐIỀU KIỆN ĐẢM BẢO AN TOÀN THỰC PHẨM</vt:lpstr>
      <vt:lpstr>Slide 6</vt:lpstr>
      <vt:lpstr>Slide 7</vt:lpstr>
      <vt:lpstr>Slide 8</vt:lpstr>
      <vt:lpstr>Slide 9</vt:lpstr>
      <vt:lpstr>Slide 10</vt:lpstr>
      <vt:lpstr>Slide 11</vt:lpstr>
      <vt:lpstr>Slide 12</vt:lpstr>
      <vt:lpstr>Slide 13</vt:lpstr>
      <vt:lpstr>Phần 2: CÁC MỐI NGUY VỀ AN TOÀN THỰC PHẨM</vt:lpstr>
      <vt:lpstr>Slide 15</vt:lpstr>
      <vt:lpstr>Phần 3: THỰC HÀNH TỐT VỆ SINH  AN TOÀN THỰC PHẨM </vt:lpstr>
      <vt:lpstr>Slide 17</vt:lpstr>
      <vt:lpstr>Slide 18</vt:lpstr>
      <vt:lpstr>Slide 19</vt:lpstr>
      <vt:lpstr>Slide 20</vt:lpstr>
      <vt:lpstr>Slide 21</vt:lpstr>
      <vt:lpstr>Slide 22</vt:lpstr>
      <vt:lpstr>Slide 23</vt:lpstr>
      <vt:lpstr>Slide 24</vt:lpstr>
      <vt:lpstr>   Phần 4: NGHỊ ĐỊNH 115/2018/NĐ-CP CỦA CHÍNH PHỦ QUY ĐỊNH XỬ PHẠT VI PHẠM HÀNH CHÍNH  VỀ AN TOÀN THỰC PHẨM    </vt:lpstr>
      <vt:lpstr>Slide 26</vt:lpstr>
      <vt:lpstr>Slide 27</vt:lpstr>
      <vt:lpstr>Slide 28</vt:lpstr>
      <vt:lpstr>Slide 29</vt:lpstr>
      <vt:lpstr>Slide 30</vt:lpstr>
      <vt:lpstr>Slide 31</vt:lpstr>
      <vt:lpstr>Slide 32</vt:lpstr>
      <vt:lpstr>Phần II: PHÒNG CHỐNG DỊCH BỆNH</vt:lpstr>
      <vt:lpstr>PHÒNG CHỐNG DỊCH COVID-19  TRONG TÌNH HÌNH MỚI  </vt:lpstr>
      <vt:lpstr>Slide 35</vt:lpstr>
      <vt:lpstr>Slide 36</vt:lpstr>
      <vt:lpstr>Slide 37</vt:lpstr>
      <vt:lpstr>Slide 38</vt:lpstr>
      <vt:lpstr>Slide 39</vt:lpstr>
      <vt:lpstr>Slide 40</vt:lpstr>
      <vt:lpstr>PHÒNG CHỐNG DỊCH SỐT XUẤT HUYẾT   </vt:lpstr>
      <vt:lpstr>Slide 42</vt:lpstr>
      <vt:lpstr>Slide 43</vt:lpstr>
      <vt:lpstr>Slide 44</vt:lpstr>
      <vt:lpstr>Slide 45</vt:lpstr>
      <vt:lpstr>Slide 46</vt:lpstr>
      <vt:lpstr>Slide 47</vt:lpstr>
      <vt:lpstr>Slide 48</vt:lpstr>
      <vt:lpstr>Phần III: PHÒNG CHỐNG XÂM HẠI TRẺ EM </vt:lpstr>
      <vt:lpstr>Phần III: PHÒNG CHỐNG XÂM HẠI TRẺ EM </vt:lpstr>
      <vt:lpstr>Phần III: PHÒNG CHỐNG XÂM HẠI TRẺ EM </vt:lpstr>
      <vt:lpstr>Phần III: PHÒNG CHỐNG XÂM HẠI TRẺ EM </vt:lpstr>
      <vt:lpstr>Phần III: PHÒNG CHỐNG XÂM HẠI TRẺ EM </vt:lpstr>
      <vt:lpstr>TRÂN TRỌNG CẢM ƠN!</vt:lpstr>
    </vt:vector>
  </TitlesOfParts>
  <Company>PHÒNG Y TẾ</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TÁC</dc:title>
  <dc:creator>DINYH QUYET</dc:creator>
  <cp:lastModifiedBy>Sky123.Org</cp:lastModifiedBy>
  <cp:revision>630</cp:revision>
  <dcterms:created xsi:type="dcterms:W3CDTF">2015-09-18T08:34:27Z</dcterms:created>
  <dcterms:modified xsi:type="dcterms:W3CDTF">2020-12-09T09:21:56Z</dcterms:modified>
</cp:coreProperties>
</file>