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CC0066"/>
    <a:srgbClr val="F76E53"/>
    <a:srgbClr val="FC904E"/>
    <a:srgbClr val="66FFFF"/>
    <a:srgbClr val="D4B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35C95-6684-4CA3-9F43-4AF720C42CA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AC46-C375-451D-A797-C7EA2F71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7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ACC6-1FBF-46F1-88E4-53028E1AA255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C73F-F74D-4E70-A724-9E1852D4F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772400" cy="838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NGỌC THỤY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667000"/>
            <a:ext cx="6400800" cy="2667000"/>
          </a:xfrm>
        </p:spPr>
        <p:txBody>
          <a:bodyPr>
            <a:normAutofit/>
          </a:bodyPr>
          <a:lstStyle/>
          <a:p>
            <a:r>
              <a:rPr lang="en-US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</a:p>
          <a:p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Đề tài: Truyện: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i="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Thu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vi-VN" sz="28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Lứa tuổi: MGN 4-5 tuổi</a:t>
            </a:r>
            <a:endParaRPr lang="vi-VN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752600"/>
            <a:ext cx="6172200" cy="1066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vi-VN" sz="4000" b="1" dirty="0">
                <a:solidFill>
                  <a:srgbClr val="FF0000"/>
                </a:solidFill>
                <a:latin typeface="Times New Roman"/>
              </a:rPr>
              <a:t>Lĩnh vực : Phát triển ngôn 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</a:rPr>
              <a:t>ngữ</a:t>
            </a: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2022 -2023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5527"/>
            <a:ext cx="7772400" cy="62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- Đàm thoại với trẻ về nội dung câu chuyện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:</a:t>
            </a:r>
            <a:endParaRPr lang="vi-VN" sz="2400" b="1" i="1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Trong câu chuyện có những nhân vật nào?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Linh và Trang thân nhau như thế nào?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Trên đường đi học, ai đã gặp khó khăn? Ai đã giúp ai?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Các con đã giúp đỡ các bạn của mình như thế nào?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Qua câu chuyện, các con cần phải làm gì để học tập 2 bạn?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- Cô nhắc lại những câu trả lời đúng của trẻ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=&gt; Cô kết luận: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Các con phải biết giúp đỡ bạn bè khi họ gặp khó khăn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+ Biết cảm ơn khi </a:t>
            </a:r>
            <a:r>
              <a:rPr lang="en-US" sz="2400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ược người khác giúp đỡ</a:t>
            </a:r>
          </a:p>
          <a:p>
            <a:r>
              <a:rPr lang="vi-VN" sz="2400" b="0" i="0" dirty="0" smtClean="0">
                <a:solidFill>
                  <a:srgbClr val="FF0000"/>
                </a:solidFill>
                <a:effectLst/>
                <a:latin typeface="Times New Roman"/>
              </a:rPr>
              <a:t>-&gt; như vậy mới được gọi là bé ngoan.</a:t>
            </a:r>
            <a:endParaRPr lang="en-US" sz="2400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342900" indent="-342900">
              <a:buFontTx/>
              <a:buChar char="-"/>
            </a:pPr>
            <a:r>
              <a:rPr lang="vi-VN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Tổ chức cho trẻ đi xem phim: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(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Trình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chiếu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video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phim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truyện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“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Người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bạn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tốt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</a:rPr>
              <a:t>”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sz="2400" b="1" i="1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342900" indent="-342900">
              <a:buFontTx/>
              <a:buChar char="-"/>
            </a:pPr>
            <a:endParaRPr lang="en-US" sz="2400" b="1" i="1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342900" indent="-342900">
              <a:buFontTx/>
              <a:buChar char="-"/>
            </a:pPr>
            <a:endParaRPr lang="vi-VN" sz="2400" b="1" i="1" dirty="0">
              <a:solidFill>
                <a:srgbClr val="FF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51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0070C0"/>
                </a:solidFill>
                <a:effectLst/>
                <a:latin typeface="Times New Roman"/>
              </a:rPr>
              <a:t>3.Hoạt động 3: Kết thúc:</a:t>
            </a:r>
            <a:endParaRPr lang="vi-VN" sz="3200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r>
              <a:rPr lang="vi-VN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- Nhận xét giờ học</a:t>
            </a:r>
          </a:p>
          <a:p>
            <a:r>
              <a:rPr lang="vi-VN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- Tuyên dương trẻ</a:t>
            </a:r>
          </a:p>
          <a:p>
            <a:r>
              <a:rPr lang="en-US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- </a:t>
            </a:r>
            <a:r>
              <a:rPr lang="vi-VN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Hát </a:t>
            </a:r>
            <a:r>
              <a:rPr lang="vi-VN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“Cháu đi mẫu giáo</a:t>
            </a:r>
            <a:r>
              <a:rPr lang="vi-VN" sz="3200" b="0" i="0" dirty="0" smtClean="0">
                <a:solidFill>
                  <a:srgbClr val="0070C0"/>
                </a:solidFill>
                <a:effectLst/>
                <a:latin typeface="Times New Roman"/>
              </a:rPr>
              <a:t>”</a:t>
            </a:r>
            <a:endParaRPr lang="en-US" sz="3200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pPr marL="457200" indent="-457200">
              <a:buFontTx/>
              <a:buChar char="-"/>
            </a:pPr>
            <a:endParaRPr lang="en-US" sz="3200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endParaRPr lang="vi-VN" sz="3200" b="0" i="0" dirty="0">
              <a:solidFill>
                <a:srgbClr val="0070C0"/>
              </a:solidFill>
              <a:effectLst/>
              <a:latin typeface="Times New Roman"/>
            </a:endParaRPr>
          </a:p>
        </p:txBody>
      </p:sp>
      <p:pic>
        <p:nvPicPr>
          <p:cNvPr id="2" name="Cháu Đi Mẫu Giá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2286000"/>
            <a:ext cx="839212" cy="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Times New Roman"/>
              </a:rPr>
              <a:t>I.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/>
              </a:rPr>
              <a:t>Mục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/>
              </a:rPr>
              <a:t>đích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/>
              </a:rPr>
              <a:t> -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/>
              </a:rPr>
              <a:t>yêu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/>
              </a:rPr>
              <a:t>cầu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vi-VN" b="1" i="0" dirty="0" smtClean="0">
                <a:solidFill>
                  <a:srgbClr val="FF0000"/>
                </a:solidFill>
                <a:effectLst/>
                <a:latin typeface="Times New Roman"/>
              </a:rPr>
              <a:t>1. Kiến thức:</a:t>
            </a:r>
            <a:endParaRPr lang="vi-VN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0" indent="0">
              <a:buNone/>
            </a:pPr>
            <a:r>
              <a:rPr lang="vi-VN" b="0" i="0" dirty="0" smtClean="0">
                <a:solidFill>
                  <a:srgbClr val="FF0000"/>
                </a:solidFill>
                <a:effectLst/>
                <a:latin typeface="Times New Roman"/>
              </a:rPr>
              <a:t>- Trẻ nhớ tên truyện, tên tác giả</a:t>
            </a:r>
          </a:p>
          <a:p>
            <a:pPr marL="0" indent="0">
              <a:buNone/>
            </a:pPr>
            <a:r>
              <a:rPr lang="vi-VN" b="0" i="0" dirty="0" smtClean="0">
                <a:solidFill>
                  <a:srgbClr val="FF0000"/>
                </a:solidFill>
                <a:effectLst/>
                <a:latin typeface="Times New Roman"/>
              </a:rPr>
              <a:t>- Trẻ hiểu nội dung truyện: truyện nói về sự giúp đỡ lẫn nhau của 2 người bạn Linh và Trang.</a:t>
            </a:r>
          </a:p>
          <a:p>
            <a:pPr marL="0" indent="0">
              <a:buNone/>
            </a:pPr>
            <a:r>
              <a:rPr lang="vi-VN" b="1" i="0" dirty="0" smtClean="0">
                <a:solidFill>
                  <a:srgbClr val="FF0000"/>
                </a:solidFill>
                <a:effectLst/>
                <a:latin typeface="Times New Roman"/>
              </a:rPr>
              <a:t>2. Kỹ năng:</a:t>
            </a:r>
            <a:endParaRPr lang="vi-VN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0" indent="0">
              <a:buNone/>
            </a:pPr>
            <a:r>
              <a:rPr lang="vi-VN" b="0" i="0" dirty="0" smtClean="0">
                <a:solidFill>
                  <a:srgbClr val="FF0000"/>
                </a:solidFill>
                <a:effectLst/>
                <a:latin typeface="Times New Roman"/>
              </a:rPr>
              <a:t> Trẻ nghe hiểu và trả lời câu hỏi của cô rõ, mạch lạc và nói câu trọn vẹn</a:t>
            </a:r>
          </a:p>
          <a:p>
            <a:pPr marL="0" indent="0">
              <a:buNone/>
            </a:pPr>
            <a:r>
              <a:rPr lang="vi-VN" b="1" i="0" dirty="0" smtClean="0">
                <a:solidFill>
                  <a:srgbClr val="FF0000"/>
                </a:solidFill>
                <a:effectLst/>
                <a:latin typeface="Times New Roman"/>
              </a:rPr>
              <a:t>3. Thái độ:</a:t>
            </a:r>
            <a:endParaRPr lang="vi-VN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marL="0" indent="0">
              <a:buNone/>
            </a:pPr>
            <a:r>
              <a:rPr lang="vi-VN" b="0" i="0" dirty="0" smtClean="0">
                <a:solidFill>
                  <a:srgbClr val="FF0000"/>
                </a:solidFill>
                <a:effectLst/>
                <a:latin typeface="Times New Roman"/>
              </a:rPr>
              <a:t> Giáo dục trẻ biết giúp đỡ bạn bè khi họ gặp khó khăn, biết cảm ơn khi dược người khác giúp đỡ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ình ảnh nội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truyện “Người bạn tốt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””</a:t>
            </a:r>
          </a:p>
          <a:p>
            <a:pPr lvl="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7E6BC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dirty="0">
                <a:solidFill>
                  <a:srgbClr val="7E6BC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 bạn tốt”</a:t>
            </a:r>
            <a:endParaRPr lang="en-US" dirty="0">
              <a:solidFill>
                <a:srgbClr val="7E6BC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3058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</a:rPr>
              <a:t>Cô và trẻ đọc bài thơ</a:t>
            </a:r>
            <a:r>
              <a:rPr lang="en-US" sz="24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</a:rPr>
              <a:t>: “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B</a:t>
            </a:r>
            <a:r>
              <a:rPr lang="vi-VN" sz="24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</a:rPr>
              <a:t>ạn mới</a:t>
            </a:r>
            <a:r>
              <a:rPr lang="en-US" sz="2400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</a:rPr>
              <a:t>”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4507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b="1" i="0" dirty="0" smtClean="0">
                <a:solidFill>
                  <a:srgbClr val="0070C0"/>
                </a:solidFill>
                <a:effectLst/>
                <a:latin typeface="Times New Roman"/>
              </a:rPr>
              <a:t>2.Hoạt động 2: Phương pháp, hình thức tổ chức:</a:t>
            </a:r>
            <a:endParaRPr lang="vi-VN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pPr marL="0" indent="0">
              <a:buNone/>
            </a:pPr>
            <a:r>
              <a:rPr lang="vi-VN" b="0" i="0" dirty="0" smtClean="0">
                <a:solidFill>
                  <a:srgbClr val="0070C0"/>
                </a:solidFill>
                <a:effectLst/>
                <a:latin typeface="Times New Roman"/>
              </a:rPr>
              <a:t>- Giới thiệu Tên truyện “Người bạn tốt”</a:t>
            </a:r>
          </a:p>
          <a:p>
            <a:pPr marL="0" indent="0">
              <a:buNone/>
            </a:pPr>
            <a:r>
              <a:rPr lang="vi-VN" b="0" i="0" dirty="0" smtClean="0">
                <a:solidFill>
                  <a:srgbClr val="0070C0"/>
                </a:solidFill>
                <a:effectLst/>
                <a:latin typeface="Times New Roman"/>
              </a:rPr>
              <a:t>                    Tên tác giả: Hoàng Thị Hà.</a:t>
            </a:r>
            <a:endParaRPr lang="en-US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lần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1: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diễn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cảm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nhạc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</a:rPr>
              <a:t>chuyện</a:t>
            </a:r>
            <a:endParaRPr lang="en-US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endParaRPr lang="en-US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pPr marL="0" indent="0">
              <a:buNone/>
            </a:pPr>
            <a:endParaRPr lang="en-US" b="0" i="0" dirty="0" smtClean="0">
              <a:solidFill>
                <a:srgbClr val="0070C0"/>
              </a:solidFill>
              <a:effectLst/>
              <a:latin typeface="Times New Roman"/>
            </a:endParaRPr>
          </a:p>
          <a:p>
            <a:pPr marL="0" indent="0">
              <a:buNone/>
            </a:pP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*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Cô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kể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lần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2: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Cô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kể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+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tranh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Times New Roman"/>
              </a:rPr>
              <a:t> minh </a:t>
            </a:r>
            <a:r>
              <a:rPr lang="en-US" b="0" i="0" dirty="0" err="1" smtClean="0">
                <a:solidFill>
                  <a:srgbClr val="0070C0"/>
                </a:solidFill>
                <a:effectLst/>
                <a:latin typeface="Times New Roman"/>
              </a:rPr>
              <a:t>họa</a:t>
            </a:r>
            <a:endParaRPr lang="vi-VN" b="0" i="0" dirty="0">
              <a:solidFill>
                <a:srgbClr val="0070C0"/>
              </a:solidFill>
              <a:effectLst/>
              <a:latin typeface="Times New Roman"/>
            </a:endParaRPr>
          </a:p>
        </p:txBody>
      </p:sp>
      <p:pic>
        <p:nvPicPr>
          <p:cNvPr id="2" name="Nhạc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345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21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153400" cy="5715000"/>
          </a:xfrm>
        </p:spPr>
      </p:pic>
    </p:spTree>
    <p:extLst>
      <p:ext uri="{BB962C8B-B14F-4D97-AF65-F5344CB8AC3E}">
        <p14:creationId xmlns:p14="http://schemas.microsoft.com/office/powerpoint/2010/main" val="38234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725508" cy="62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8948"/>
            <a:ext cx="7848601" cy="61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</TotalTime>
  <Words>438</Words>
  <Application>Microsoft Office PowerPoint</Application>
  <PresentationFormat>On-screen Show (4:3)</PresentationFormat>
  <Paragraphs>51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UBND QUẬN LONG BIÊN TRƯỜNG MẦM NON NGỌC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Truyện : Người bạn tốt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NGỌC THỤY</dc:title>
  <dc:creator>Admin</dc:creator>
  <cp:lastModifiedBy>Admin</cp:lastModifiedBy>
  <cp:revision>18</cp:revision>
  <dcterms:created xsi:type="dcterms:W3CDTF">2022-09-16T01:13:21Z</dcterms:created>
  <dcterms:modified xsi:type="dcterms:W3CDTF">2022-09-16T03:50:57Z</dcterms:modified>
</cp:coreProperties>
</file>