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31" r:id="rId2"/>
    <p:sldId id="304" r:id="rId3"/>
    <p:sldId id="320" r:id="rId4"/>
    <p:sldId id="333" r:id="rId5"/>
    <p:sldId id="316" r:id="rId6"/>
    <p:sldId id="322" r:id="rId7"/>
    <p:sldId id="334" r:id="rId8"/>
    <p:sldId id="335" r:id="rId9"/>
    <p:sldId id="326" r:id="rId10"/>
    <p:sldId id="284" r:id="rId11"/>
    <p:sldId id="308" r:id="rId12"/>
    <p:sldId id="309" r:id="rId13"/>
    <p:sldId id="310" r:id="rId14"/>
    <p:sldId id="289" r:id="rId15"/>
    <p:sldId id="330" r:id="rId16"/>
  </p:sldIdLst>
  <p:sldSz cx="9144000" cy="6858000" type="screen4x3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85" autoAdjust="0"/>
    <p:restoredTop sz="53775" autoAdjust="0"/>
  </p:normalViewPr>
  <p:slideViewPr>
    <p:cSldViewPr>
      <p:cViewPr varScale="1">
        <p:scale>
          <a:sx n="74" d="100"/>
          <a:sy n="74" d="100"/>
        </p:scale>
        <p:origin x="130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DC4AD-E52E-4E01-BE74-0EF1C3247F83}" type="datetimeFigureOut">
              <a:rPr lang="en-US" smtClean="0"/>
              <a:pPr/>
              <a:t>5/15/2022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9D889D-B23E-4D6C-BD76-577852FD11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608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C42CAA-4A4F-465A-94B9-3CFC94E70ED8}" type="slidenum">
              <a:rPr lang="en-US"/>
              <a:pPr/>
              <a:t>3</a:t>
            </a:fld>
            <a:endParaRPr lang="en-US"/>
          </a:p>
        </p:txBody>
      </p:sp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312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D889D-B23E-4D6C-BD76-577852FD11A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7736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62B81C-ABE5-4766-A982-2CDFF0BCF578}" type="slidenum">
              <a:rPr lang="en-US"/>
              <a:pPr/>
              <a:t>6</a:t>
            </a:fld>
            <a:endParaRPr lang="en-US"/>
          </a:p>
        </p:txBody>
      </p:sp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345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D889D-B23E-4D6C-BD76-577852FD11A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3545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62B81C-ABE5-4766-A982-2CDFF0BCF578}" type="slidenum">
              <a:rPr lang="en-US"/>
              <a:pPr/>
              <a:t>8</a:t>
            </a:fld>
            <a:endParaRPr lang="en-US"/>
          </a:p>
        </p:txBody>
      </p:sp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8440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D889D-B23E-4D6C-BD76-577852FD11A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3264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D889D-B23E-4D6C-BD76-577852FD11A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0691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D889D-B23E-4D6C-BD76-577852FD11A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9178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725DD2-5E3C-457B-8BCD-BD5679E01C14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vi-VN" smtClean="0"/>
          </a:p>
        </p:txBody>
      </p:sp>
    </p:spTree>
    <p:extLst>
      <p:ext uri="{BB962C8B-B14F-4D97-AF65-F5344CB8AC3E}">
        <p14:creationId xmlns:p14="http://schemas.microsoft.com/office/powerpoint/2010/main" val="2769981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F19EA-25A3-4326-882F-CA9CAFBF146C}" type="datetimeFigureOut">
              <a:rPr lang="en-US" smtClean="0"/>
              <a:pPr/>
              <a:t>5/15/2022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424BE-C2F0-4CB6-9611-BF425DA83D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F19EA-25A3-4326-882F-CA9CAFBF146C}" type="datetimeFigureOut">
              <a:rPr lang="en-US" smtClean="0"/>
              <a:pPr/>
              <a:t>5/15/2022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424BE-C2F0-4CB6-9611-BF425DA83D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F19EA-25A3-4326-882F-CA9CAFBF146C}" type="datetimeFigureOut">
              <a:rPr lang="en-US" smtClean="0"/>
              <a:pPr/>
              <a:t>5/15/2022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424BE-C2F0-4CB6-9611-BF425DA83D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F19EA-25A3-4326-882F-CA9CAFBF146C}" type="datetimeFigureOut">
              <a:rPr lang="en-US" smtClean="0"/>
              <a:pPr/>
              <a:t>5/15/2022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424BE-C2F0-4CB6-9611-BF425DA83D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F19EA-25A3-4326-882F-CA9CAFBF146C}" type="datetimeFigureOut">
              <a:rPr lang="en-US" smtClean="0"/>
              <a:pPr/>
              <a:t>5/15/2022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424BE-C2F0-4CB6-9611-BF425DA83D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F19EA-25A3-4326-882F-CA9CAFBF146C}" type="datetimeFigureOut">
              <a:rPr lang="en-US" smtClean="0"/>
              <a:pPr/>
              <a:t>5/15/2022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424BE-C2F0-4CB6-9611-BF425DA83D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F19EA-25A3-4326-882F-CA9CAFBF146C}" type="datetimeFigureOut">
              <a:rPr lang="en-US" smtClean="0"/>
              <a:pPr/>
              <a:t>5/15/2022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424BE-C2F0-4CB6-9611-BF425DA83D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F19EA-25A3-4326-882F-CA9CAFBF146C}" type="datetimeFigureOut">
              <a:rPr lang="en-US" smtClean="0"/>
              <a:pPr/>
              <a:t>5/15/2022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424BE-C2F0-4CB6-9611-BF425DA83D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F19EA-25A3-4326-882F-CA9CAFBF146C}" type="datetimeFigureOut">
              <a:rPr lang="en-US" smtClean="0"/>
              <a:pPr/>
              <a:t>5/15/2022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424BE-C2F0-4CB6-9611-BF425DA83D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F19EA-25A3-4326-882F-CA9CAFBF146C}" type="datetimeFigureOut">
              <a:rPr lang="en-US" smtClean="0"/>
              <a:pPr/>
              <a:t>5/15/2022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424BE-C2F0-4CB6-9611-BF425DA83D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F19EA-25A3-4326-882F-CA9CAFBF146C}" type="datetimeFigureOut">
              <a:rPr lang="en-US" smtClean="0"/>
              <a:pPr/>
              <a:t>5/15/2022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424BE-C2F0-4CB6-9611-BF425DA83D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EF19EA-25A3-4326-882F-CA9CAFBF146C}" type="datetimeFigureOut">
              <a:rPr lang="en-US" smtClean="0"/>
              <a:pPr/>
              <a:t>5/15/2022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424BE-C2F0-4CB6-9611-BF425DA83D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gif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audio" Target="../media/audio2.wav"/><Relationship Id="rId7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5" Type="http://schemas.openxmlformats.org/officeDocument/2006/relationships/audio" Target="../media/audio2.wav"/><Relationship Id="rId4" Type="http://schemas.openxmlformats.org/officeDocument/2006/relationships/audio" Target="../media/audio3.wav"/><Relationship Id="rId9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USER\Desktop\Hien%20MNLC%20-%20chu%20cai%20a,&#259;,&#226;\Bong%20Hong%20Tang%20Me%20Va%20Co.mp3" TargetMode="Externa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" Target="slide10.xm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.gif"/><Relationship Id="rId4" Type="http://schemas.openxmlformats.org/officeDocument/2006/relationships/image" Target="../media/image2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" Target="slide10.xm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.gif"/><Relationship Id="rId10" Type="http://schemas.openxmlformats.org/officeDocument/2006/relationships/image" Target="../media/image5.png"/><Relationship Id="rId4" Type="http://schemas.openxmlformats.org/officeDocument/2006/relationships/image" Target="../media/image2.wmf"/><Relationship Id="rId9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3" name="Text Box 3"/>
          <p:cNvSpPr txBox="1">
            <a:spLocks noChangeArrowheads="1"/>
          </p:cNvSpPr>
          <p:nvPr/>
        </p:nvSpPr>
        <p:spPr bwMode="auto">
          <a:xfrm>
            <a:off x="1676400" y="2209800"/>
            <a:ext cx="6324600" cy="246221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MN Long Biên A</a:t>
            </a:r>
          </a:p>
          <a:p>
            <a:pPr marL="342900" indent="-342900">
              <a:spcBef>
                <a:spcPct val="50000"/>
              </a:spcBef>
            </a:pP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Lĩnh vực: Phát triển ngôn ngữ</a:t>
            </a:r>
          </a:p>
          <a:p>
            <a:pPr marL="342900" indent="-342900">
              <a:spcBef>
                <a:spcPct val="50000"/>
              </a:spcBef>
            </a:pP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 quen chữ cái: v- r</a:t>
            </a:r>
          </a:p>
          <a:p>
            <a:pPr marL="342900" indent="-342900">
              <a:spcBef>
                <a:spcPct val="50000"/>
              </a:spcBef>
            </a:pP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 tượng: Mẫu giáo lớn 5-6 tuổi</a:t>
            </a:r>
          </a:p>
        </p:txBody>
      </p:sp>
      <p:sp>
        <p:nvSpPr>
          <p:cNvPr id="3076" name="WordArt 4"/>
          <p:cNvSpPr>
            <a:spLocks noChangeArrowheads="1" noChangeShapeType="1" noTextEdit="1"/>
          </p:cNvSpPr>
          <p:nvPr/>
        </p:nvSpPr>
        <p:spPr bwMode="auto">
          <a:xfrm>
            <a:off x="1447800" y="685800"/>
            <a:ext cx="6477000" cy="1524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>
              <a:defRPr/>
            </a:pP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GIẢNG ĐIỆN TỬ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WhitecornerFlow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057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 descr="WhitecornerFlow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6600" y="0"/>
            <a:ext cx="2057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3" descr="WhitecornerFlow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800600"/>
            <a:ext cx="2057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3" descr="WhitecornerFlow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86600" y="4800600"/>
            <a:ext cx="2057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13" descr="Picture3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170111">
            <a:off x="304800" y="0"/>
            <a:ext cx="70485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Text Box 20"/>
          <p:cNvSpPr txBox="1">
            <a:spLocks noChangeArrowheads="1"/>
          </p:cNvSpPr>
          <p:nvPr/>
        </p:nvSpPr>
        <p:spPr bwMode="auto">
          <a:xfrm>
            <a:off x="152400" y="2819400"/>
            <a:ext cx="8382000" cy="92333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smtClean="0">
                <a:solidFill>
                  <a:srgbClr val="990099"/>
                </a:solidFill>
                <a:latin typeface=".VnAvant" pitchFamily="34" charset="0"/>
              </a:rPr>
              <a:t> </a:t>
            </a:r>
            <a:r>
              <a:rPr lang="en-US" sz="5400" b="1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Hãy chọn đáp án đúng</a:t>
            </a:r>
            <a:endParaRPr lang="en-US" sz="5400" b="1" dirty="0">
              <a:solidFill>
                <a:srgbClr val="990099"/>
              </a:solidFill>
              <a:latin typeface=".VnAvant" pitchFamily="34" charset="0"/>
            </a:endParaRPr>
          </a:p>
        </p:txBody>
      </p:sp>
      <p:sp>
        <p:nvSpPr>
          <p:cNvPr id="15368" name="Text Box 20"/>
          <p:cNvSpPr txBox="1">
            <a:spLocks noChangeArrowheads="1"/>
          </p:cNvSpPr>
          <p:nvPr/>
        </p:nvSpPr>
        <p:spPr bwMode="auto">
          <a:xfrm>
            <a:off x="1066800" y="914400"/>
            <a:ext cx="6477000" cy="110807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600" b="1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Trò chơi</a:t>
            </a:r>
            <a:r>
              <a:rPr lang="en-US" sz="6600" b="1" smtClean="0">
                <a:solidFill>
                  <a:srgbClr val="990099"/>
                </a:solidFill>
                <a:latin typeface=".VnAvant" pitchFamily="34" charset="0"/>
              </a:rPr>
              <a:t> </a:t>
            </a:r>
            <a:endParaRPr lang="en-US" sz="6600" b="1" dirty="0">
              <a:solidFill>
                <a:srgbClr val="990099"/>
              </a:solidFill>
              <a:latin typeface=".VnAvant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4"/>
          <p:cNvSpPr txBox="1">
            <a:spLocks noChangeArrowheads="1"/>
          </p:cNvSpPr>
          <p:nvPr/>
        </p:nvSpPr>
        <p:spPr bwMode="auto">
          <a:xfrm>
            <a:off x="1600200" y="0"/>
            <a:ext cx="67818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 sz="1300" b="1"/>
          </a:p>
        </p:txBody>
      </p:sp>
      <p:sp>
        <p:nvSpPr>
          <p:cNvPr id="6" name="Pentagon 5"/>
          <p:cNvSpPr/>
          <p:nvPr/>
        </p:nvSpPr>
        <p:spPr bwMode="auto">
          <a:xfrm>
            <a:off x="304800" y="228600"/>
            <a:ext cx="8458200" cy="646331"/>
          </a:xfrm>
          <a:prstGeom prst="homePlate">
            <a:avLst/>
          </a:prstGeom>
          <a:noFill/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perspectiveAbove"/>
            <a:lightRig rig="threePt" dir="t"/>
          </a:scene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smtClean="0">
                <a:solidFill>
                  <a:srgbClr val="FFFF00"/>
                </a:solidFill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Bù chữ còn thiếu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4191000"/>
            <a:ext cx="62484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6600" b="1" dirty="0" smtClean="0">
                <a:latin typeface=".VnArial" pitchFamily="34" charset="0"/>
              </a:rPr>
              <a:t>  </a:t>
            </a:r>
            <a:r>
              <a:rPr lang="en-US" sz="6600" b="1" dirty="0" err="1" smtClean="0">
                <a:latin typeface=".VnAvant" pitchFamily="34" charset="0"/>
              </a:rPr>
              <a:t>dư­a</a:t>
            </a:r>
            <a:r>
              <a:rPr lang="en-US" sz="6600" b="1" dirty="0" smtClean="0">
                <a:latin typeface=".VnAvant" pitchFamily="34" charset="0"/>
              </a:rPr>
              <a:t> </a:t>
            </a:r>
            <a:r>
              <a:rPr lang="en-US" sz="6600" b="1" dirty="0" err="1" smtClean="0">
                <a:latin typeface=".VnAvant" pitchFamily="34" charset="0"/>
              </a:rPr>
              <a:t>vµng</a:t>
            </a:r>
            <a:endParaRPr lang="en-US" sz="6600" b="1" dirty="0"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800" y="5257800"/>
            <a:ext cx="44196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7200" b="1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00B0F0"/>
                </a:solidFill>
                <a:latin typeface=".VnArial" pitchFamily="34" charset="0"/>
              </a:rPr>
              <a:t> </a:t>
            </a:r>
            <a:r>
              <a:rPr lang="en-US" sz="6000" b="1" dirty="0" err="1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00B0F0"/>
                </a:solidFill>
                <a:latin typeface=".VnAvant" pitchFamily="34" charset="0"/>
              </a:rPr>
              <a:t>d­ưa</a:t>
            </a:r>
            <a:r>
              <a:rPr lang="en-US" sz="6000" b="1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00B0F0"/>
                </a:solidFill>
                <a:latin typeface=".VnAvant" pitchFamily="34" charset="0"/>
              </a:rPr>
              <a:t> ...µ</a:t>
            </a:r>
            <a:r>
              <a:rPr lang="en-US" sz="6000" b="1" dirty="0" err="1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00B0F0"/>
                </a:solidFill>
                <a:latin typeface=".VnAvant" pitchFamily="34" charset="0"/>
              </a:rPr>
              <a:t>ng</a:t>
            </a:r>
            <a:endParaRPr lang="en-US" sz="6000" b="1" dirty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rgbClr val="00B0F0"/>
              </a:solidFill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62800" y="762000"/>
            <a:ext cx="14478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6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.VnArial" pitchFamily="34" charset="0"/>
                <a:cs typeface="Times New Roman" pitchFamily="18" charset="0"/>
              </a:rPr>
              <a:t>    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l</a:t>
            </a:r>
            <a:endParaRPr lang="en-US" sz="6000" b="1" dirty="0">
              <a:solidFill>
                <a:srgbClr val="FF0000"/>
              </a:solidFill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467600" y="1905000"/>
            <a:ext cx="1219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8000" b="1" dirty="0" smtClean="0">
                <a:solidFill>
                  <a:srgbClr val="FF0000"/>
                </a:solidFill>
                <a:latin typeface=".VnArial" pitchFamily="34" charset="0"/>
              </a:rPr>
              <a:t>  </a:t>
            </a:r>
            <a:r>
              <a:rPr lang="en-US" sz="6600" b="1" dirty="0" smtClean="0">
                <a:solidFill>
                  <a:srgbClr val="FF0000"/>
                </a:solidFill>
                <a:latin typeface=".VnAvant" pitchFamily="34" charset="0"/>
              </a:rPr>
              <a:t>v</a:t>
            </a:r>
            <a:endParaRPr lang="en-US" sz="66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467600" y="3581400"/>
            <a:ext cx="12954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5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.VnArial" pitchFamily="34" charset="0"/>
              </a:rPr>
              <a:t>   </a:t>
            </a:r>
            <a:r>
              <a:rPr lang="en-US" sz="6600" b="1" dirty="0" smtClean="0">
                <a:solidFill>
                  <a:srgbClr val="FF0000"/>
                </a:solidFill>
                <a:latin typeface=".VnAvant" pitchFamily="34" charset="0"/>
              </a:rPr>
              <a:t>t</a:t>
            </a:r>
            <a:endParaRPr lang="en-US" sz="66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10" name="Picture 9" descr="dong-ho-bao-thuc-17065_1_1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848600" y="5410200"/>
            <a:ext cx="1219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Oval 16"/>
          <p:cNvSpPr/>
          <p:nvPr/>
        </p:nvSpPr>
        <p:spPr>
          <a:xfrm>
            <a:off x="8077200" y="58959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8" name="Oval 17"/>
          <p:cNvSpPr/>
          <p:nvPr/>
        </p:nvSpPr>
        <p:spPr>
          <a:xfrm>
            <a:off x="8077200" y="58959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9" name="Oval 18"/>
          <p:cNvSpPr/>
          <p:nvPr/>
        </p:nvSpPr>
        <p:spPr>
          <a:xfrm>
            <a:off x="8077200" y="58959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0" name="Oval 19"/>
          <p:cNvSpPr/>
          <p:nvPr/>
        </p:nvSpPr>
        <p:spPr>
          <a:xfrm>
            <a:off x="8077200" y="58959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" name="Oval 20"/>
          <p:cNvSpPr/>
          <p:nvPr/>
        </p:nvSpPr>
        <p:spPr>
          <a:xfrm>
            <a:off x="8077200" y="58959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8077200" y="58959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3" name="Oval 22"/>
          <p:cNvSpPr/>
          <p:nvPr/>
        </p:nvSpPr>
        <p:spPr>
          <a:xfrm>
            <a:off x="8077200" y="58959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4" name="Picture 23" descr="dong-ho-bao-thuc-17065_1_1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924800" y="4981575"/>
            <a:ext cx="12192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Oval 24"/>
          <p:cNvSpPr/>
          <p:nvPr/>
        </p:nvSpPr>
        <p:spPr>
          <a:xfrm>
            <a:off x="8077200" y="58959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6" name="Oval 25"/>
          <p:cNvSpPr/>
          <p:nvPr/>
        </p:nvSpPr>
        <p:spPr>
          <a:xfrm>
            <a:off x="8077200" y="58959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7" name="Oval 26"/>
          <p:cNvSpPr/>
          <p:nvPr/>
        </p:nvSpPr>
        <p:spPr>
          <a:xfrm>
            <a:off x="8077200" y="58959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8" name="Oval 27"/>
          <p:cNvSpPr/>
          <p:nvPr/>
        </p:nvSpPr>
        <p:spPr>
          <a:xfrm>
            <a:off x="8077200" y="58959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9" name="Oval 28"/>
          <p:cNvSpPr/>
          <p:nvPr/>
        </p:nvSpPr>
        <p:spPr>
          <a:xfrm>
            <a:off x="8077200" y="58959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8229600" y="5715001"/>
            <a:ext cx="555625" cy="83185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1" name="Oval 30"/>
          <p:cNvSpPr/>
          <p:nvPr/>
        </p:nvSpPr>
        <p:spPr>
          <a:xfrm>
            <a:off x="8153400" y="5562601"/>
            <a:ext cx="762000" cy="914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648200" y="6858000"/>
            <a:ext cx="381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̒</a:t>
            </a:r>
            <a:endParaRPr lang="en-US" sz="11500" b="1" dirty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162800" y="1066800"/>
            <a:ext cx="762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.VnArial" pitchFamily="34" charset="0"/>
              </a:rPr>
              <a:t>1.</a:t>
            </a:r>
            <a:endParaRPr lang="en-US" sz="4400" b="1" dirty="0">
              <a:solidFill>
                <a:schemeClr val="tx1">
                  <a:lumMod val="75000"/>
                  <a:lumOff val="25000"/>
                </a:schemeClr>
              </a:solidFill>
              <a:latin typeface=".VnArial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162800" y="2362200"/>
            <a:ext cx="7620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2.</a:t>
            </a:r>
            <a:endParaRPr lang="en-US" sz="5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162800" y="3962400"/>
            <a:ext cx="7620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r>
              <a:rPr lang="en-US" sz="6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en-US" sz="6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7890" name="Picture 2" descr="C:\Users\ThuyHang\Desktop\Canary_melon_2010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33400" y="1143000"/>
            <a:ext cx="5715000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-0.56666 0.48125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00" y="24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"/>
                            </p:stCondLst>
                            <p:childTnLst>
                              <p:par>
                                <p:cTn id="9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500"/>
                            </p:stCondLst>
                            <p:childTnLst>
                              <p:par>
                                <p:cTn id="9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500"/>
                            </p:stCondLst>
                            <p:childTnLst>
                              <p:par>
                                <p:cTn id="9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500"/>
                            </p:stCondLst>
                            <p:childTnLst>
                              <p:par>
                                <p:cTn id="10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500"/>
                            </p:stCondLst>
                            <p:childTnLst>
                              <p:par>
                                <p:cTn id="10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500"/>
                            </p:stCondLst>
                            <p:childTnLst>
                              <p:par>
                                <p:cTn id="13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500"/>
                            </p:stCondLst>
                            <p:childTnLst>
                              <p:par>
                                <p:cTn id="14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4500"/>
                            </p:stCondLst>
                            <p:childTnLst>
                              <p:par>
                                <p:cTn id="14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500"/>
                            </p:stCondLst>
                            <p:childTnLst>
                              <p:par>
                                <p:cTn id="15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4" grpId="1"/>
      <p:bldP spid="15" grpId="0"/>
      <p:bldP spid="15" grpId="1"/>
      <p:bldP spid="16" grpId="0"/>
      <p:bldP spid="16" grpId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2" grpId="0" animBg="1"/>
      <p:bldP spid="22" grpId="1" animBg="1"/>
      <p:bldP spid="23" grpId="0" animBg="1"/>
      <p:bldP spid="23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30" grpId="0" animBg="1"/>
      <p:bldP spid="30" grpId="1" animBg="1"/>
      <p:bldP spid="31" grpId="0" animBg="1"/>
      <p:bldP spid="31" grpId="1" animBg="1"/>
      <p:bldP spid="33" grpId="0"/>
      <p:bldP spid="34" grpId="0"/>
      <p:bldP spid="3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4"/>
          <p:cNvSpPr txBox="1">
            <a:spLocks noChangeArrowheads="1"/>
          </p:cNvSpPr>
          <p:nvPr/>
        </p:nvSpPr>
        <p:spPr bwMode="auto">
          <a:xfrm>
            <a:off x="1600200" y="0"/>
            <a:ext cx="67818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 sz="1300" b="1"/>
          </a:p>
        </p:txBody>
      </p:sp>
      <p:sp>
        <p:nvSpPr>
          <p:cNvPr id="6" name="Pentagon 5"/>
          <p:cNvSpPr/>
          <p:nvPr/>
        </p:nvSpPr>
        <p:spPr bwMode="auto">
          <a:xfrm>
            <a:off x="304800" y="0"/>
            <a:ext cx="8458200" cy="646331"/>
          </a:xfrm>
          <a:prstGeom prst="homePlate">
            <a:avLst/>
          </a:prstGeom>
          <a:noFill/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perspectiveAbove"/>
            <a:lightRig rig="threePt" dir="t"/>
          </a:scene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Bù chữ còn thiếu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000" y="4114800"/>
            <a:ext cx="37338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7200" b="1" dirty="0" smtClean="0">
                <a:latin typeface=".VnArial" pitchFamily="34" charset="0"/>
                <a:cs typeface="Times New Roman" pitchFamily="18" charset="0"/>
              </a:rPr>
              <a:t>  </a:t>
            </a:r>
            <a:r>
              <a:rPr lang="en-US" sz="6600" b="1" dirty="0" err="1" smtClean="0">
                <a:latin typeface=".VnAvant" pitchFamily="34" charset="0"/>
                <a:cs typeface="Times New Roman" pitchFamily="18" charset="0"/>
              </a:rPr>
              <a:t>qu</a:t>
            </a:r>
            <a:r>
              <a:rPr lang="en-US" sz="6600" b="1" dirty="0" smtClean="0">
                <a:latin typeface=".VnAvant" pitchFamily="34" charset="0"/>
                <a:cs typeface="Times New Roman" pitchFamily="18" charset="0"/>
              </a:rPr>
              <a:t>¶ </a:t>
            </a:r>
            <a:r>
              <a:rPr lang="en-US" sz="6600" b="1" dirty="0" err="1" smtClean="0">
                <a:latin typeface=".VnAvant" pitchFamily="34" charset="0"/>
                <a:cs typeface="Times New Roman" pitchFamily="18" charset="0"/>
              </a:rPr>
              <a:t>roi</a:t>
            </a:r>
            <a:endParaRPr lang="en-US" sz="6600" b="1" dirty="0"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800" y="5257800"/>
            <a:ext cx="41148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7200" b="1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.VnArial" pitchFamily="34" charset="0"/>
                <a:cs typeface="Times New Roman" pitchFamily="18" charset="0"/>
              </a:rPr>
              <a:t>  </a:t>
            </a:r>
            <a:r>
              <a:rPr lang="en-US" sz="6600" b="1" dirty="0" err="1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.VnAvant" pitchFamily="34" charset="0"/>
                <a:cs typeface="Times New Roman" pitchFamily="18" charset="0"/>
              </a:rPr>
              <a:t>qu</a:t>
            </a:r>
            <a:r>
              <a:rPr lang="en-US" sz="6600" b="1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.VnAvant" pitchFamily="34" charset="0"/>
                <a:cs typeface="Times New Roman" pitchFamily="18" charset="0"/>
              </a:rPr>
              <a:t>¶...</a:t>
            </a:r>
            <a:r>
              <a:rPr lang="en-US" sz="6600" b="1" dirty="0" err="1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.VnAvant" pitchFamily="34" charset="0"/>
                <a:cs typeface="Times New Roman" pitchFamily="18" charset="0"/>
              </a:rPr>
              <a:t>oi</a:t>
            </a:r>
            <a:endParaRPr lang="en-US" sz="6600" b="1" dirty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67600" y="381000"/>
            <a:ext cx="76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7200" b="1" dirty="0" smtClean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b</a:t>
            </a:r>
            <a:endParaRPr lang="en-US" sz="7200" b="1" dirty="0">
              <a:solidFill>
                <a:srgbClr val="FF0000"/>
              </a:solidFill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467600" y="1676400"/>
            <a:ext cx="47961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7200" b="1" dirty="0" smtClean="0">
                <a:solidFill>
                  <a:srgbClr val="FF0000"/>
                </a:solidFill>
                <a:latin typeface=".VnAvant" pitchFamily="34" charset="0"/>
              </a:rPr>
              <a:t>r</a:t>
            </a:r>
            <a:endParaRPr lang="en-US" sz="7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467600" y="3276600"/>
            <a:ext cx="7500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7200" b="1" smtClean="0">
                <a:solidFill>
                  <a:srgbClr val="FF0000"/>
                </a:solidFill>
                <a:latin typeface=".VnAvant" pitchFamily="34" charset="0"/>
              </a:rPr>
              <a:t>h</a:t>
            </a:r>
            <a:endParaRPr lang="en-US" sz="7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10" name="Picture 9" descr="dong-ho-bao-thuc-17065_1_1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848600" y="5133975"/>
            <a:ext cx="12192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Oval 16"/>
          <p:cNvSpPr/>
          <p:nvPr/>
        </p:nvSpPr>
        <p:spPr>
          <a:xfrm>
            <a:off x="8077200" y="58959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8" name="Oval 17"/>
          <p:cNvSpPr/>
          <p:nvPr/>
        </p:nvSpPr>
        <p:spPr>
          <a:xfrm>
            <a:off x="8077200" y="58959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9" name="Oval 18"/>
          <p:cNvSpPr/>
          <p:nvPr/>
        </p:nvSpPr>
        <p:spPr>
          <a:xfrm>
            <a:off x="8077200" y="58959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0" name="Oval 19"/>
          <p:cNvSpPr/>
          <p:nvPr/>
        </p:nvSpPr>
        <p:spPr>
          <a:xfrm>
            <a:off x="8077200" y="58959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" name="Oval 20"/>
          <p:cNvSpPr/>
          <p:nvPr/>
        </p:nvSpPr>
        <p:spPr>
          <a:xfrm>
            <a:off x="8077200" y="58959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8077200" y="58959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3" name="Oval 22"/>
          <p:cNvSpPr/>
          <p:nvPr/>
        </p:nvSpPr>
        <p:spPr>
          <a:xfrm>
            <a:off x="8077200" y="58959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4" name="Picture 23" descr="dong-ho-bao-thuc-17065_1_1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924800" y="4981575"/>
            <a:ext cx="12192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Oval 24"/>
          <p:cNvSpPr/>
          <p:nvPr/>
        </p:nvSpPr>
        <p:spPr>
          <a:xfrm>
            <a:off x="8077200" y="58959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6" name="Oval 25"/>
          <p:cNvSpPr/>
          <p:nvPr/>
        </p:nvSpPr>
        <p:spPr>
          <a:xfrm>
            <a:off x="8077200" y="58959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7" name="Oval 26"/>
          <p:cNvSpPr/>
          <p:nvPr/>
        </p:nvSpPr>
        <p:spPr>
          <a:xfrm>
            <a:off x="8077200" y="58959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8" name="Oval 27"/>
          <p:cNvSpPr/>
          <p:nvPr/>
        </p:nvSpPr>
        <p:spPr>
          <a:xfrm>
            <a:off x="8077200" y="58959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9" name="Oval 28"/>
          <p:cNvSpPr/>
          <p:nvPr/>
        </p:nvSpPr>
        <p:spPr>
          <a:xfrm>
            <a:off x="8077200" y="58959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8077200" y="58959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1" name="Oval 30"/>
          <p:cNvSpPr/>
          <p:nvPr/>
        </p:nvSpPr>
        <p:spPr>
          <a:xfrm>
            <a:off x="8077200" y="58959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876800" y="4919752"/>
            <a:ext cx="381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̒</a:t>
            </a:r>
            <a:endParaRPr lang="en-US" sz="11500" b="1" dirty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495800" y="5181600"/>
            <a:ext cx="4572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33" name="Rectangle 32"/>
          <p:cNvSpPr/>
          <p:nvPr/>
        </p:nvSpPr>
        <p:spPr>
          <a:xfrm>
            <a:off x="6705600" y="1219200"/>
            <a:ext cx="6096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</a:t>
            </a:r>
            <a:r>
              <a:rPr lang="en-US" sz="4400" b="1" dirty="0" smtClean="0"/>
              <a:t>.</a:t>
            </a:r>
            <a:endParaRPr lang="en-US" sz="4400" b="1" dirty="0"/>
          </a:p>
        </p:txBody>
      </p:sp>
      <p:sp>
        <p:nvSpPr>
          <p:cNvPr id="37" name="Rectangle 36"/>
          <p:cNvSpPr/>
          <p:nvPr/>
        </p:nvSpPr>
        <p:spPr>
          <a:xfrm>
            <a:off x="6781800" y="2514600"/>
            <a:ext cx="609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</a:t>
            </a:r>
            <a:r>
              <a:rPr lang="en-US" sz="4400" b="1" dirty="0" smtClean="0"/>
              <a:t>.</a:t>
            </a:r>
            <a:endParaRPr lang="en-US" sz="4400" b="1" dirty="0"/>
          </a:p>
        </p:txBody>
      </p:sp>
      <p:sp>
        <p:nvSpPr>
          <p:cNvPr id="38" name="Rectangle 37"/>
          <p:cNvSpPr/>
          <p:nvPr/>
        </p:nvSpPr>
        <p:spPr>
          <a:xfrm>
            <a:off x="6858000" y="4038600"/>
            <a:ext cx="6096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3</a:t>
            </a:r>
            <a:r>
              <a:rPr lang="en-US" sz="4400" b="1" dirty="0" smtClean="0"/>
              <a:t>.</a:t>
            </a:r>
            <a:endParaRPr lang="en-US" sz="4400" b="1" dirty="0"/>
          </a:p>
        </p:txBody>
      </p:sp>
      <p:pic>
        <p:nvPicPr>
          <p:cNvPr id="38914" name="Picture 2" descr="C:\Users\ThuyHang\Desktop\quả roi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81000" y="990600"/>
            <a:ext cx="6019800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5.55112E-17 L -0.47691 0.46806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00" y="234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"/>
                            </p:stCondLst>
                            <p:childTnLst>
                              <p:par>
                                <p:cTn id="9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500"/>
                            </p:stCondLst>
                            <p:childTnLst>
                              <p:par>
                                <p:cTn id="9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500"/>
                            </p:stCondLst>
                            <p:childTnLst>
                              <p:par>
                                <p:cTn id="9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500"/>
                            </p:stCondLst>
                            <p:childTnLst>
                              <p:par>
                                <p:cTn id="10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500"/>
                            </p:stCondLst>
                            <p:childTnLst>
                              <p:par>
                                <p:cTn id="10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500"/>
                            </p:stCondLst>
                            <p:childTnLst>
                              <p:par>
                                <p:cTn id="13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500"/>
                            </p:stCondLst>
                            <p:childTnLst>
                              <p:par>
                                <p:cTn id="14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4500"/>
                            </p:stCondLst>
                            <p:childTnLst>
                              <p:par>
                                <p:cTn id="14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500"/>
                            </p:stCondLst>
                            <p:childTnLst>
                              <p:par>
                                <p:cTn id="15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4" grpId="1"/>
      <p:bldP spid="15" grpId="0"/>
      <p:bldP spid="15" grpId="1"/>
      <p:bldP spid="16" grpId="0"/>
      <p:bldP spid="16" grpId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2" grpId="0" animBg="1"/>
      <p:bldP spid="22" grpId="1" animBg="1"/>
      <p:bldP spid="23" grpId="0" animBg="1"/>
      <p:bldP spid="23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30" grpId="0" animBg="1"/>
      <p:bldP spid="30" grpId="1" animBg="1"/>
      <p:bldP spid="31" grpId="0" animBg="1"/>
      <p:bldP spid="31" grpId="1" animBg="1"/>
      <p:bldP spid="33" grpId="0"/>
      <p:bldP spid="37" grpId="0"/>
      <p:bldP spid="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4"/>
          <p:cNvSpPr txBox="1">
            <a:spLocks noChangeArrowheads="1"/>
          </p:cNvSpPr>
          <p:nvPr/>
        </p:nvSpPr>
        <p:spPr bwMode="auto">
          <a:xfrm>
            <a:off x="1600200" y="0"/>
            <a:ext cx="67818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 sz="1300" b="1"/>
          </a:p>
        </p:txBody>
      </p:sp>
      <p:sp>
        <p:nvSpPr>
          <p:cNvPr id="6" name="Pentagon 5"/>
          <p:cNvSpPr/>
          <p:nvPr/>
        </p:nvSpPr>
        <p:spPr bwMode="auto">
          <a:xfrm>
            <a:off x="304800" y="228600"/>
            <a:ext cx="8458200" cy="584775"/>
          </a:xfrm>
          <a:prstGeom prst="homePlate">
            <a:avLst/>
          </a:prstGeom>
          <a:solidFill>
            <a:schemeClr val="accent1">
              <a:lumMod val="50000"/>
            </a:schemeClr>
          </a:solidFill>
          <a:ln w="762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perspectiveAbove"/>
            <a:lightRig rig="threePt" dir="t"/>
          </a:scene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Tứ sau đây có chứa mấy chữ “ r”</a:t>
            </a:r>
            <a:endParaRPr lang="en-US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600" y="4419600"/>
            <a:ext cx="4114800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3800" b="1" dirty="0" err="1" smtClean="0">
                <a:solidFill>
                  <a:srgbClr val="FF0000"/>
                </a:solidFill>
                <a:latin typeface=".VnAvant" pitchFamily="34" charset="0"/>
              </a:rPr>
              <a:t>sơ</a:t>
            </a:r>
            <a:r>
              <a:rPr lang="en-US" sz="13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13800" b="1" dirty="0" err="1" smtClean="0">
                <a:solidFill>
                  <a:srgbClr val="FF0000"/>
                </a:solidFill>
                <a:latin typeface=".VnAvant" pitchFamily="34" charset="0"/>
              </a:rPr>
              <a:t>ri</a:t>
            </a:r>
            <a:endParaRPr lang="en-US" sz="13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5486400" y="2590800"/>
            <a:ext cx="3505200" cy="851297"/>
          </a:xfrm>
          <a:prstGeom prst="roundRect">
            <a:avLst/>
          </a:prstGeom>
          <a:solidFill>
            <a:srgbClr val="00FF00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3600" b="1" smtClean="0">
                <a:solidFill>
                  <a:srgbClr val="7030A0"/>
                </a:solidFill>
                <a:latin typeface=".VnAvant" pitchFamily="34" charset="0"/>
              </a:rPr>
              <a:t>2.</a:t>
            </a:r>
            <a:r>
              <a:rPr lang="en-US" sz="44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Có 2 chữ r</a:t>
            </a:r>
            <a:endParaRPr lang="en-US" sz="4400" b="1" dirty="0">
              <a:solidFill>
                <a:srgbClr val="7030A0"/>
              </a:solidFill>
              <a:latin typeface=".VnAvant" pitchFamily="34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5562600" y="1447800"/>
            <a:ext cx="3429000" cy="715089"/>
          </a:xfrm>
          <a:prstGeom prst="roundRect">
            <a:avLst/>
          </a:prstGeom>
          <a:solidFill>
            <a:srgbClr val="FFFF99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3600" b="1" smtClean="0">
                <a:solidFill>
                  <a:srgbClr val="FF0000"/>
                </a:solidFill>
                <a:latin typeface=".VnAvant" pitchFamily="34" charset="0"/>
              </a:rPr>
              <a:t>1.</a:t>
            </a:r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Có 3 chữ r</a:t>
            </a:r>
            <a:endParaRPr lang="en-US" sz="4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5562600" y="3810000"/>
            <a:ext cx="3429000" cy="783193"/>
          </a:xfrm>
          <a:prstGeom prst="roundRect">
            <a:avLst/>
          </a:prstGeom>
          <a:solidFill>
            <a:srgbClr val="FFFF00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smtClean="0">
                <a:solidFill>
                  <a:srgbClr val="00B0F0"/>
                </a:solidFill>
                <a:latin typeface=".VnAvant" pitchFamily="34" charset="0"/>
              </a:rPr>
              <a:t>3.</a:t>
            </a:r>
            <a:r>
              <a:rPr lang="en-US" sz="4000" b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Có 1 chữ r</a:t>
            </a:r>
            <a:endParaRPr lang="en-US" sz="4000" b="1" dirty="0">
              <a:solidFill>
                <a:srgbClr val="00B0F0"/>
              </a:solidFill>
              <a:latin typeface=".VnAvant" pitchFamily="34" charset="0"/>
            </a:endParaRPr>
          </a:p>
        </p:txBody>
      </p:sp>
      <p:pic>
        <p:nvPicPr>
          <p:cNvPr id="9" name="Picture 8" descr="dong-ho-bao-thuc-17065_1_1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772400" y="5210175"/>
            <a:ext cx="12192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Oval 12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4" name="Oval 13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5" name="Oval 14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6" name="Oval 15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" name="Oval 18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1" name="Oval 20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2" name="Picture 21" descr="dong-ho-bao-thuc-17065_1_1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772400" y="5210175"/>
            <a:ext cx="12192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Oval 22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4" name="Oval 23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5" name="Oval 24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6" name="Oval 25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7" name="Oval 26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9" name="Oval 28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39938" name="Picture 2" descr="C:\Users\ThuyHang\Desktop\sơ ri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2401" y="1066800"/>
            <a:ext cx="4876800" cy="33670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decel="100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decel="100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"/>
                            </p:stCondLst>
                            <p:childTnLst>
                              <p:par>
                                <p:cTn id="8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500"/>
                            </p:stCondLst>
                            <p:childTnLst>
                              <p:par>
                                <p:cTn id="8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500"/>
                            </p:stCondLst>
                            <p:childTnLst>
                              <p:par>
                                <p:cTn id="8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500"/>
                            </p:stCondLst>
                            <p:childTnLst>
                              <p:par>
                                <p:cTn id="9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500"/>
                            </p:stCondLst>
                            <p:childTnLst>
                              <p:par>
                                <p:cTn id="12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3500"/>
                            </p:stCondLst>
                            <p:childTnLst>
                              <p:par>
                                <p:cTn id="13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500"/>
                            </p:stCondLst>
                            <p:childTnLst>
                              <p:par>
                                <p:cTn id="13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500"/>
                            </p:stCondLst>
                            <p:childTnLst>
                              <p:par>
                                <p:cTn id="13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12" grpId="0"/>
      <p:bldP spid="10" grpId="0" animBg="1"/>
      <p:bldP spid="10" grpId="1" animBg="1"/>
      <p:bldP spid="17" grpId="0" animBg="1"/>
      <p:bldP spid="17" grpId="1" animBg="1"/>
      <p:bldP spid="18" grpId="0" animBg="1"/>
      <p:bldP spid="18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9" grpId="0" animBg="1"/>
      <p:bldP spid="20" grpId="0" animBg="1"/>
      <p:bldP spid="20" grpId="1" animBg="1"/>
      <p:bldP spid="21" grpId="0" animBg="1"/>
      <p:bldP spid="21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8" grpId="0" animBg="1"/>
      <p:bldP spid="28" grpId="1" animBg="1"/>
      <p:bldP spid="29" grpId="0" animBg="1"/>
      <p:bldP spid="29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4"/>
          <p:cNvSpPr txBox="1">
            <a:spLocks noChangeArrowheads="1"/>
          </p:cNvSpPr>
          <p:nvPr/>
        </p:nvSpPr>
        <p:spPr bwMode="auto">
          <a:xfrm>
            <a:off x="1600200" y="0"/>
            <a:ext cx="67818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 sz="1300"/>
          </a:p>
        </p:txBody>
      </p:sp>
      <p:sp>
        <p:nvSpPr>
          <p:cNvPr id="6" name="Pentagon 5"/>
          <p:cNvSpPr/>
          <p:nvPr/>
        </p:nvSpPr>
        <p:spPr bwMode="auto">
          <a:xfrm>
            <a:off x="0" y="1"/>
            <a:ext cx="8763000" cy="584775"/>
          </a:xfrm>
          <a:prstGeom prst="homePlate">
            <a:avLst/>
          </a:prstGeom>
          <a:solidFill>
            <a:schemeClr val="accent1">
              <a:lumMod val="50000"/>
            </a:schemeClr>
          </a:solidFill>
          <a:ln w="762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perspectiveAbove"/>
            <a:lightRig rig="threePt" dir="t"/>
          </a:scene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Câu 4: Từ sau đây có chứa mấy chữ v</a:t>
            </a:r>
            <a:endParaRPr lang="en-US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5334000" y="2716213"/>
            <a:ext cx="3733800" cy="851297"/>
          </a:xfrm>
          <a:prstGeom prst="roundRect">
            <a:avLst/>
          </a:prstGeom>
          <a:solidFill>
            <a:srgbClr val="00FF00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4400" smtClean="0">
                <a:solidFill>
                  <a:srgbClr val="7030A0"/>
                </a:solidFill>
                <a:latin typeface=".VnAvant" pitchFamily="34" charset="0"/>
              </a:rPr>
              <a:t>2.</a:t>
            </a:r>
            <a:r>
              <a:rPr lang="en-US" sz="440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Có 3 chữ v</a:t>
            </a:r>
            <a:endParaRPr lang="en-US" sz="4400" dirty="0">
              <a:solidFill>
                <a:srgbClr val="7030A0"/>
              </a:solidFill>
              <a:latin typeface=".VnAvant" pitchFamily="34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5257800" y="1447800"/>
            <a:ext cx="3733800" cy="851297"/>
          </a:xfrm>
          <a:prstGeom prst="roundRect">
            <a:avLst/>
          </a:prstGeom>
          <a:solidFill>
            <a:srgbClr val="FFFF99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4400" smtClean="0">
                <a:solidFill>
                  <a:srgbClr val="FF0000"/>
                </a:solidFill>
                <a:latin typeface=".VnAvant" pitchFamily="34" charset="0"/>
              </a:rPr>
              <a:t>1.</a:t>
            </a:r>
            <a:r>
              <a:rPr lang="en-US" sz="4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Có 2 chữ v</a:t>
            </a:r>
            <a:endParaRPr lang="en-US" sz="44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5334000" y="3962400"/>
            <a:ext cx="3733800" cy="851297"/>
          </a:xfrm>
          <a:prstGeom prst="roundRect">
            <a:avLst/>
          </a:prstGeom>
          <a:solidFill>
            <a:srgbClr val="FFFF00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4000" smtClean="0">
                <a:solidFill>
                  <a:srgbClr val="00B0F0"/>
                </a:solidFill>
                <a:latin typeface=".VnAvant" pitchFamily="34" charset="0"/>
              </a:rPr>
              <a:t>3</a:t>
            </a:r>
            <a:r>
              <a:rPr lang="en-US" sz="4400" smtClean="0">
                <a:solidFill>
                  <a:srgbClr val="00B0F0"/>
                </a:solidFill>
                <a:latin typeface=".VnAvant" pitchFamily="34" charset="0"/>
              </a:rPr>
              <a:t>.</a:t>
            </a:r>
            <a:r>
              <a:rPr lang="en-US" sz="440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Có 1 chữ v</a:t>
            </a:r>
            <a:endParaRPr lang="en-US" sz="4400" dirty="0">
              <a:solidFill>
                <a:srgbClr val="00B0F0"/>
              </a:solidFill>
              <a:latin typeface=".VnAvant" pitchFamily="34" charset="0"/>
            </a:endParaRPr>
          </a:p>
        </p:txBody>
      </p:sp>
      <p:pic>
        <p:nvPicPr>
          <p:cNvPr id="19" name="Picture 18" descr="dong-ho-bao-thuc-17065_1_1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772400" y="5181600"/>
            <a:ext cx="12192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Oval 19"/>
          <p:cNvSpPr/>
          <p:nvPr/>
        </p:nvSpPr>
        <p:spPr>
          <a:xfrm>
            <a:off x="8001000" y="5943600"/>
            <a:ext cx="708025" cy="64928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1" name="Oval 20"/>
          <p:cNvSpPr/>
          <p:nvPr/>
        </p:nvSpPr>
        <p:spPr>
          <a:xfrm>
            <a:off x="8001000" y="5943600"/>
            <a:ext cx="708025" cy="64928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2" name="Oval 21"/>
          <p:cNvSpPr/>
          <p:nvPr/>
        </p:nvSpPr>
        <p:spPr>
          <a:xfrm>
            <a:off x="8001000" y="5943600"/>
            <a:ext cx="708025" cy="64928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3" name="Oval 22"/>
          <p:cNvSpPr/>
          <p:nvPr/>
        </p:nvSpPr>
        <p:spPr>
          <a:xfrm>
            <a:off x="8001000" y="5943600"/>
            <a:ext cx="708025" cy="64928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4" name="Oval 23"/>
          <p:cNvSpPr/>
          <p:nvPr/>
        </p:nvSpPr>
        <p:spPr>
          <a:xfrm>
            <a:off x="8001000" y="5943600"/>
            <a:ext cx="708025" cy="64928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8001000" y="5943600"/>
            <a:ext cx="708025" cy="64928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6" name="Oval 25"/>
          <p:cNvSpPr/>
          <p:nvPr/>
        </p:nvSpPr>
        <p:spPr>
          <a:xfrm>
            <a:off x="8001000" y="5943600"/>
            <a:ext cx="708025" cy="64928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7" name="Picture 26" descr="dong-ho-bao-thuc-17065_1_1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772400" y="5210175"/>
            <a:ext cx="12192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Oval 27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9" name="Oval 28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0" name="Oval 29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1" name="Oval 30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2" name="Oval 31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4" name="Oval 33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85800" y="4724400"/>
            <a:ext cx="4343400" cy="1905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Vườn</a:t>
            </a:r>
            <a:r>
              <a:rPr lang="en-US" sz="7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7200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v¶i </a:t>
            </a:r>
            <a:endParaRPr lang="en-US" sz="7200" b="1" dirty="0">
              <a:solidFill>
                <a:schemeClr val="tx1">
                  <a:lumMod val="85000"/>
                  <a:lumOff val="15000"/>
                </a:schemeClr>
              </a:solidFill>
              <a:latin typeface=".VnAvant" pitchFamily="34" charset="0"/>
            </a:endParaRPr>
          </a:p>
        </p:txBody>
      </p:sp>
      <p:pic>
        <p:nvPicPr>
          <p:cNvPr id="36" name="Picture 35" descr="Bao-Quan-doi-nhan-dan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600" y="1295400"/>
            <a:ext cx="4191000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6" presetClass="exit" presetSubtype="2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6" presetClass="exit" presetSubtype="2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decel="100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decel="100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500"/>
                            </p:stCondLst>
                            <p:childTnLst>
                              <p:par>
                                <p:cTn id="8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500"/>
                            </p:stCondLst>
                            <p:childTnLst>
                              <p:par>
                                <p:cTn id="8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500"/>
                            </p:stCondLst>
                            <p:childTnLst>
                              <p:par>
                                <p:cTn id="8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500"/>
                            </p:stCondLst>
                            <p:childTnLst>
                              <p:par>
                                <p:cTn id="9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500"/>
                            </p:stCondLst>
                            <p:childTnLst>
                              <p:par>
                                <p:cTn id="12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500"/>
                            </p:stCondLst>
                            <p:childTnLst>
                              <p:par>
                                <p:cTn id="12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500"/>
                            </p:stCondLst>
                            <p:childTnLst>
                              <p:par>
                                <p:cTn id="13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4500"/>
                            </p:stCondLst>
                            <p:childTnLst>
                              <p:par>
                                <p:cTn id="13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500"/>
                            </p:stCondLst>
                            <p:childTnLst>
                              <p:par>
                                <p:cTn id="13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0" grpId="2" animBg="1"/>
      <p:bldP spid="17" grpId="0" animBg="1"/>
      <p:bldP spid="17" grpId="1" animBg="1"/>
      <p:bldP spid="18" grpId="0" animBg="1"/>
      <p:bldP spid="18" grpId="1" animBg="1"/>
      <p:bldP spid="18" grpId="2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5" grpId="0" animBg="1"/>
      <p:bldP spid="25" grpId="1" animBg="1"/>
      <p:bldP spid="26" grpId="0" animBg="1"/>
      <p:bldP spid="26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3" grpId="0" animBg="1"/>
      <p:bldP spid="33" grpId="1" animBg="1"/>
      <p:bldP spid="34" grpId="0" animBg="1"/>
      <p:bldP spid="34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4" name="Picture 4" descr="4a54840a_686827f4_1110386_182317034_2_resiz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5" name="WordArt 5"/>
          <p:cNvSpPr>
            <a:spLocks noChangeArrowheads="1" noChangeShapeType="1" noTextEdit="1"/>
          </p:cNvSpPr>
          <p:nvPr/>
        </p:nvSpPr>
        <p:spPr bwMode="auto">
          <a:xfrm>
            <a:off x="381000" y="0"/>
            <a:ext cx="8610600" cy="2362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vi-VN" sz="3600" b="1" kern="10">
              <a:ln w="9525">
                <a:noFill/>
                <a:round/>
                <a:headEnd/>
                <a:tailEnd/>
              </a:ln>
              <a:solidFill>
                <a:srgbClr val="FFFF66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</a:endParaRPr>
          </a:p>
          <a:p>
            <a:pPr algn="ctr"/>
            <a:r>
              <a:rPr lang="vi-VN" sz="3600" b="1" kern="10" smtClean="0">
                <a:ln w="9525">
                  <a:noFill/>
                  <a:round/>
                  <a:headEnd/>
                  <a:tailEnd/>
                </a:ln>
                <a:solidFill>
                  <a:srgbClr val="FFFF66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Chúc các bạn học giỏi chăm </a:t>
            </a:r>
            <a:r>
              <a:rPr lang="vi-VN" sz="3600" b="1" kern="10">
                <a:ln w="9525">
                  <a:noFill/>
                  <a:round/>
                  <a:headEnd/>
                  <a:tailEnd/>
                </a:ln>
                <a:solidFill>
                  <a:srgbClr val="FFFF66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ngoan</a:t>
            </a:r>
          </a:p>
        </p:txBody>
      </p:sp>
      <p:pic>
        <p:nvPicPr>
          <p:cNvPr id="66567" name="Bong Hong Tang Me Va Co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609600" y="53340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66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mph" presetSubtype="0" repeatCount="indefinit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10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10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10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9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97391" fill="hold"/>
                                        <p:tgtEl>
                                          <p:spTgt spid="665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567"/>
                </p:tgtEl>
              </p:cMediaNode>
            </p:audio>
          </p:childTnLst>
        </p:cTn>
      </p:par>
    </p:tnLst>
    <p:bldLst>
      <p:bldP spid="66565" grpId="0" animBg="1"/>
      <p:bldP spid="6656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 quen chữ cái v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0" y="1295400"/>
            <a:ext cx="594360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34400" b="1" dirty="0" smtClean="0">
                <a:solidFill>
                  <a:srgbClr val="FF0000"/>
                </a:solidFill>
                <a:latin typeface=".VnAvant" pitchFamily="34" charset="0"/>
              </a:rPr>
              <a:t>v</a:t>
            </a:r>
            <a:endParaRPr lang="vi-VN" sz="344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18" name="Picture 2" descr="POINSET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50" y="4724400"/>
            <a:ext cx="20002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821" name="Picture 5" descr="671260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181600"/>
            <a:ext cx="1676400" cy="1676400"/>
          </a:xfrm>
          <a:prstGeom prst="rect">
            <a:avLst/>
          </a:prstGeom>
          <a:noFill/>
        </p:spPr>
      </p:pic>
      <p:pic>
        <p:nvPicPr>
          <p:cNvPr id="162826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9000" y="2057400"/>
            <a:ext cx="1085850" cy="2371725"/>
          </a:xfrm>
          <a:prstGeom prst="rect">
            <a:avLst/>
          </a:prstGeom>
          <a:solidFill>
            <a:srgbClr val="FFC000"/>
          </a:solidFill>
        </p:spPr>
      </p:pic>
      <p:pic>
        <p:nvPicPr>
          <p:cNvPr id="162827" name="Picture 1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95800" y="2057400"/>
            <a:ext cx="1076325" cy="23622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371600" y="304800"/>
            <a:ext cx="6477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smtClean="0">
                <a:latin typeface=".VnArial" pitchFamily="34" charset="0"/>
              </a:rPr>
              <a:t>        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Cấu tạo chữ v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ransition advTm="4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628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2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62000" y="2057400"/>
            <a:ext cx="19812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0" b="1" dirty="0" smtClean="0">
                <a:solidFill>
                  <a:srgbClr val="0070C0"/>
                </a:solidFill>
                <a:latin typeface=".VnAvant" pitchFamily="34" charset="0"/>
              </a:rPr>
              <a:t>v</a:t>
            </a:r>
            <a:endParaRPr lang="en-US" sz="18000" b="1" dirty="0">
              <a:solidFill>
                <a:srgbClr val="0070C0"/>
              </a:solidFill>
              <a:latin typeface=".VnAvant" pitchFamily="34" charset="0"/>
            </a:endParaRPr>
          </a:p>
        </p:txBody>
      </p:sp>
      <p:sp>
        <p:nvSpPr>
          <p:cNvPr id="17" name="Action Button: Custom 16">
            <a:hlinkClick r:id="" action="ppaction://noaction" highlightClick="1"/>
          </p:cNvPr>
          <p:cNvSpPr/>
          <p:nvPr/>
        </p:nvSpPr>
        <p:spPr>
          <a:xfrm>
            <a:off x="3581400" y="2286000"/>
            <a:ext cx="1752600" cy="220980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0" b="1" dirty="0" smtClean="0">
                <a:solidFill>
                  <a:srgbClr val="0070C0"/>
                </a:solidFill>
                <a:latin typeface=".VnAvantH" pitchFamily="34" charset="0"/>
              </a:rPr>
              <a:t>V</a:t>
            </a:r>
            <a:endParaRPr lang="en-US" sz="20000" b="1" dirty="0">
              <a:solidFill>
                <a:srgbClr val="0070C0"/>
              </a:solidFill>
              <a:latin typeface=".VnAvantH" pitchFamily="34" charset="0"/>
            </a:endParaRPr>
          </a:p>
        </p:txBody>
      </p:sp>
      <p:sp>
        <p:nvSpPr>
          <p:cNvPr id="18" name="Action Button: Custom 17">
            <a:hlinkClick r:id="" action="ppaction://noaction" highlightClick="1"/>
          </p:cNvPr>
          <p:cNvSpPr/>
          <p:nvPr/>
        </p:nvSpPr>
        <p:spPr>
          <a:xfrm>
            <a:off x="5334000" y="152400"/>
            <a:ext cx="2133600" cy="220980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00" b="1" dirty="0">
              <a:solidFill>
                <a:srgbClr val="FF0000"/>
              </a:solidFill>
            </a:endParaRPr>
          </a:p>
        </p:txBody>
      </p:sp>
      <p:pic>
        <p:nvPicPr>
          <p:cNvPr id="10" name="Picture 4" descr="chu r viet thuo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2743200"/>
            <a:ext cx="1447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048000" y="609600"/>
            <a:ext cx="24641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Các kiểu chữ v</a:t>
            </a:r>
            <a:endParaRPr lang="vi-VN" sz="28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95400" y="533400"/>
            <a:ext cx="63246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 quen chữ r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66800" y="1981200"/>
            <a:ext cx="7086600" cy="411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1300" b="1" dirty="0" smtClean="0">
                <a:solidFill>
                  <a:srgbClr val="FF0000"/>
                </a:solidFill>
                <a:latin typeface=".VnAvant" pitchFamily="34" charset="0"/>
              </a:rPr>
              <a:t>r</a:t>
            </a:r>
            <a:endParaRPr lang="en-US" sz="413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62" name="Picture 2" descr="POINSET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50" y="4724400"/>
            <a:ext cx="20002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8965" name="Picture 5" descr="671260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181600"/>
            <a:ext cx="1676400" cy="1676400"/>
          </a:xfrm>
          <a:prstGeom prst="rect">
            <a:avLst/>
          </a:prstGeom>
          <a:noFill/>
        </p:spPr>
      </p:pic>
      <p:pic>
        <p:nvPicPr>
          <p:cNvPr id="168967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86200" y="1981200"/>
            <a:ext cx="762000" cy="2943225"/>
          </a:xfrm>
          <a:prstGeom prst="rect">
            <a:avLst/>
          </a:prstGeom>
          <a:noFill/>
        </p:spPr>
      </p:pic>
      <p:pic>
        <p:nvPicPr>
          <p:cNvPr id="168968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0" y="1981200"/>
            <a:ext cx="1066800" cy="1219200"/>
          </a:xfrm>
          <a:prstGeom prst="rect">
            <a:avLst/>
          </a:prstGeom>
          <a:noFill/>
        </p:spPr>
      </p:pic>
      <p:pic>
        <p:nvPicPr>
          <p:cNvPr id="168970" name="Picture 10" descr="GARLANBELS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-228600"/>
            <a:ext cx="9220200" cy="17526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447800" y="990600"/>
            <a:ext cx="6324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800" smtClean="0">
                <a:latin typeface=".VnAvant"/>
              </a:rPr>
              <a:t>     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Cấu tạo chữ r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ransition advTm="4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68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8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ction Button: Custom 16">
            <a:hlinkClick r:id="" action="ppaction://noaction" highlightClick="1"/>
          </p:cNvPr>
          <p:cNvSpPr/>
          <p:nvPr/>
        </p:nvSpPr>
        <p:spPr>
          <a:xfrm>
            <a:off x="3581400" y="2286000"/>
            <a:ext cx="1752600" cy="220980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0" b="1" dirty="0" smtClean="0">
                <a:solidFill>
                  <a:srgbClr val="FF0000"/>
                </a:solidFill>
                <a:latin typeface=".VnAvantH" pitchFamily="34" charset="0"/>
              </a:rPr>
              <a:t>R</a:t>
            </a:r>
            <a:endParaRPr lang="en-US" sz="20000" b="1" dirty="0">
              <a:solidFill>
                <a:srgbClr val="FF0000"/>
              </a:solidFill>
              <a:latin typeface=".VnAvantH" pitchFamily="34" charset="0"/>
            </a:endParaRPr>
          </a:p>
        </p:txBody>
      </p:sp>
      <p:sp>
        <p:nvSpPr>
          <p:cNvPr id="18" name="Action Button: Custom 17">
            <a:hlinkClick r:id="" action="ppaction://noaction" highlightClick="1"/>
          </p:cNvPr>
          <p:cNvSpPr/>
          <p:nvPr/>
        </p:nvSpPr>
        <p:spPr>
          <a:xfrm>
            <a:off x="5334000" y="152400"/>
            <a:ext cx="2133600" cy="220980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0" y="609600"/>
            <a:ext cx="24432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Các kiểu chữ r</a:t>
            </a:r>
            <a:endParaRPr lang="vi-VN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990600" y="2133600"/>
            <a:ext cx="1981200" cy="2646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600" b="1" dirty="0" smtClean="0">
                <a:solidFill>
                  <a:srgbClr val="FF0000"/>
                </a:solidFill>
                <a:latin typeface=".VnAvant" pitchFamily="34" charset="0"/>
              </a:rPr>
              <a:t>r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6248400" y="3276600"/>
          <a:ext cx="14478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2" name="CorelDRAW" r:id="rId4" imgW="3812400" imgH="4221000" progId="">
                  <p:embed/>
                </p:oleObj>
              </mc:Choice>
              <mc:Fallback>
                <p:oleObj name="CorelDRAW" r:id="rId4" imgW="3812400" imgH="42210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3276600"/>
                        <a:ext cx="14478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62" name="Picture 2" descr="POINSET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50" y="4724400"/>
            <a:ext cx="20002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8965" name="Picture 5" descr="671260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181600"/>
            <a:ext cx="1676400" cy="1676400"/>
          </a:xfrm>
          <a:prstGeom prst="rect">
            <a:avLst/>
          </a:prstGeom>
          <a:noFill/>
        </p:spPr>
      </p:pic>
      <p:pic>
        <p:nvPicPr>
          <p:cNvPr id="168967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43600" y="2819400"/>
            <a:ext cx="457200" cy="2362200"/>
          </a:xfrm>
          <a:prstGeom prst="rect">
            <a:avLst/>
          </a:prstGeom>
          <a:noFill/>
        </p:spPr>
      </p:pic>
      <p:pic>
        <p:nvPicPr>
          <p:cNvPr id="168968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00800" y="2819400"/>
            <a:ext cx="1066800" cy="762000"/>
          </a:xfrm>
          <a:prstGeom prst="rect">
            <a:avLst/>
          </a:prstGeom>
          <a:noFill/>
        </p:spPr>
      </p:pic>
      <p:pic>
        <p:nvPicPr>
          <p:cNvPr id="168970" name="Picture 10" descr="GARLANBELS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-457200" y="-533400"/>
            <a:ext cx="9601200" cy="215816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752600" y="1066800"/>
            <a:ext cx="5715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sz="2800" smtClean="0">
                <a:latin typeface=".VnAvant"/>
              </a:rPr>
              <a:t>          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 sánh khác nhau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219200" y="2743200"/>
            <a:ext cx="1085850" cy="2371725"/>
          </a:xfrm>
          <a:prstGeom prst="rect">
            <a:avLst/>
          </a:prstGeom>
          <a:solidFill>
            <a:srgbClr val="FFC000"/>
          </a:solidFill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286000" y="2743200"/>
            <a:ext cx="1076325" cy="2362200"/>
          </a:xfrm>
          <a:prstGeom prst="rect">
            <a:avLst/>
          </a:prstGeom>
          <a:noFill/>
        </p:spPr>
      </p:pic>
    </p:spTree>
  </p:cSld>
  <p:clrMapOvr>
    <a:masterClrMapping/>
  </p:clrMapOvr>
  <p:transition advTm="4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68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8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95400" y="533400"/>
            <a:ext cx="63246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Luyện phát âm </a:t>
            </a:r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5000" y="1600200"/>
            <a:ext cx="4038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 dao: Rì rà rì rà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05000" y="2209800"/>
            <a:ext cx="186461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smtClean="0">
                <a:latin typeface="Times New Roman" pitchFamily="18" charset="0"/>
                <a:cs typeface="Times New Roman" pitchFamily="18" charset="0"/>
              </a:rPr>
              <a:t>Rì rà rì rà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05000" y="2743200"/>
            <a:ext cx="269496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smtClean="0">
                <a:latin typeface="Times New Roman" pitchFamily="18" charset="0"/>
                <a:cs typeface="Times New Roman" pitchFamily="18" charset="0"/>
              </a:rPr>
              <a:t>Đội nhà đi chơi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05000" y="3352800"/>
            <a:ext cx="280397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smtClean="0">
                <a:latin typeface="Times New Roman" pitchFamily="18" charset="0"/>
                <a:cs typeface="Times New Roman" pitchFamily="18" charset="0"/>
              </a:rPr>
              <a:t>Tối lặn mặt trời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81200" y="3962400"/>
            <a:ext cx="252184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smtClean="0">
                <a:latin typeface="Times New Roman" pitchFamily="18" charset="0"/>
                <a:cs typeface="Times New Roman" pitchFamily="18" charset="0"/>
              </a:rPr>
              <a:t>Úp nhà đi ngủ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81200" y="4572000"/>
            <a:ext cx="197201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smtClean="0">
                <a:latin typeface="Times New Roman" pitchFamily="18" charset="0"/>
                <a:cs typeface="Times New Roman" pitchFamily="18" charset="0"/>
              </a:rPr>
              <a:t>Rì rà rì rà</a:t>
            </a:r>
            <a:r>
              <a:rPr lang="en-US" sz="3000" b="1" smtClean="0">
                <a:latin typeface=".VnAvant" pitchFamily="34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 - &amp;quot;Làm quen chữ cái v&amp;quot;&quot;/&gt;&lt;property id=&quot;20307&quot; value=&quot;304&quot;/&gt;&lt;/object&gt;&lt;object type=&quot;3&quot; unique_id=&quot;10006&quot;&gt;&lt;property id=&quot;20148&quot; value=&quot;5&quot;/&gt;&lt;property id=&quot;20300&quot; value=&quot;Slide 3&quot;/&gt;&lt;property id=&quot;20307&quot; value=&quot;320&quot;/&gt;&lt;/object&gt;&lt;object type=&quot;3&quot; unique_id=&quot;10007&quot;&gt;&lt;property id=&quot;20148&quot; value=&quot;5&quot;/&gt;&lt;property id=&quot;20300&quot; value=&quot;Slide 5&quot;/&gt;&lt;property id=&quot;20307&quot; value=&quot;316&quot;/&gt;&lt;/object&gt;&lt;object type=&quot;3&quot; unique_id=&quot;10008&quot;&gt;&lt;property id=&quot;20148&quot; value=&quot;5&quot;/&gt;&lt;property id=&quot;20300&quot; value=&quot;Slide 6&quot;/&gt;&lt;property id=&quot;20307&quot; value=&quot;322&quot;/&gt;&lt;/object&gt;&lt;object type=&quot;3&quot; unique_id=&quot;10013&quot;&gt;&lt;property id=&quot;20148&quot; value=&quot;5&quot;/&gt;&lt;property id=&quot;20300&quot; value=&quot;Slide 10&quot;/&gt;&lt;property id=&quot;20307&quot; value=&quot;284&quot;/&gt;&lt;/object&gt;&lt;object type=&quot;3&quot; unique_id=&quot;10014&quot;&gt;&lt;property id=&quot;20148&quot; value=&quot;5&quot;/&gt;&lt;property id=&quot;20300&quot; value=&quot;Slide 11&quot;/&gt;&lt;property id=&quot;20307&quot; value=&quot;308&quot;/&gt;&lt;/object&gt;&lt;object type=&quot;3&quot; unique_id=&quot;10015&quot;&gt;&lt;property id=&quot;20148&quot; value=&quot;5&quot;/&gt;&lt;property id=&quot;20300&quot; value=&quot;Slide 12&quot;/&gt;&lt;property id=&quot;20307&quot; value=&quot;309&quot;/&gt;&lt;/object&gt;&lt;object type=&quot;3&quot; unique_id=&quot;10016&quot;&gt;&lt;property id=&quot;20148&quot; value=&quot;5&quot;/&gt;&lt;property id=&quot;20300&quot; value=&quot;Slide 13&quot;/&gt;&lt;property id=&quot;20307&quot; value=&quot;310&quot;/&gt;&lt;/object&gt;&lt;object type=&quot;3&quot; unique_id=&quot;10017&quot;&gt;&lt;property id=&quot;20148&quot; value=&quot;5&quot;/&gt;&lt;property id=&quot;20300&quot; value=&quot;Slide 14&quot;/&gt;&lt;property id=&quot;20307&quot; value=&quot;289&quot;/&gt;&lt;/object&gt;&lt;object type=&quot;3&quot; unique_id=&quot;10036&quot;&gt;&lt;property id=&quot;20148&quot; value=&quot;5&quot;/&gt;&lt;property id=&quot;20300&quot; value=&quot;Slide 9&quot;/&gt;&lt;property id=&quot;20307&quot; value=&quot;326&quot;/&gt;&lt;/object&gt;&lt;object type=&quot;3&quot; unique_id=&quot;11183&quot;&gt;&lt;property id=&quot;20148&quot; value=&quot;5&quot;/&gt;&lt;property id=&quot;20300&quot; value=&quot;Slide 15&quot;/&gt;&lt;property id=&quot;20307&quot; value=&quot;330&quot;/&gt;&lt;/object&gt;&lt;object type=&quot;3&quot; unique_id=&quot;11203&quot;&gt;&lt;property id=&quot;20148&quot; value=&quot;5&quot;/&gt;&lt;property id=&quot;20300&quot; value=&quot;Slide 1&quot;/&gt;&lt;property id=&quot;20307&quot; value=&quot;331&quot;/&gt;&lt;/object&gt;&lt;object type=&quot;3&quot; unique_id=&quot;11460&quot;&gt;&lt;property id=&quot;20148&quot; value=&quot;5&quot;/&gt;&lt;property id=&quot;20300&quot; value=&quot;Slide 4&quot;/&gt;&lt;property id=&quot;20307&quot; value=&quot;333&quot;/&gt;&lt;/object&gt;&lt;object type=&quot;3&quot; unique_id=&quot;11461&quot;&gt;&lt;property id=&quot;20148&quot; value=&quot;5&quot;/&gt;&lt;property id=&quot;20300&quot; value=&quot;Slide 7&quot;/&gt;&lt;property id=&quot;20307&quot; value=&quot;334&quot;/&gt;&lt;/object&gt;&lt;object type=&quot;3&quot; unique_id=&quot;11462&quot;&gt;&lt;property id=&quot;20148&quot; value=&quot;5&quot;/&gt;&lt;property id=&quot;20300&quot; value=&quot;Slide 8&quot;/&gt;&lt;property id=&quot;20307&quot; value=&quot;335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1598</TotalTime>
  <Words>282</Words>
  <Application>Microsoft Office PowerPoint</Application>
  <PresentationFormat>On-screen Show (4:3)</PresentationFormat>
  <Paragraphs>116</Paragraphs>
  <Slides>15</Slides>
  <Notes>9</Notes>
  <HiddenSlides>0</HiddenSlides>
  <MMClips>1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.VnArial</vt:lpstr>
      <vt:lpstr>.VnAvant</vt:lpstr>
      <vt:lpstr>.VnAvantH</vt:lpstr>
      <vt:lpstr>Arial</vt:lpstr>
      <vt:lpstr>Calibri</vt:lpstr>
      <vt:lpstr>Times New Roman</vt:lpstr>
      <vt:lpstr>Office Theme</vt:lpstr>
      <vt:lpstr>CorelDRAW</vt:lpstr>
      <vt:lpstr>PowerPoint Presentation</vt:lpstr>
      <vt:lpstr>Làm quen chữ cái v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TTC</cp:lastModifiedBy>
  <cp:revision>324</cp:revision>
  <dcterms:created xsi:type="dcterms:W3CDTF">2017-12-22T12:57:18Z</dcterms:created>
  <dcterms:modified xsi:type="dcterms:W3CDTF">2022-05-15T02:38:37Z</dcterms:modified>
</cp:coreProperties>
</file>