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78CC"/>
    <a:srgbClr val="6141E9"/>
    <a:srgbClr val="0000CC"/>
    <a:srgbClr val="6666FF"/>
    <a:srgbClr val="0029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7BBD29-7F99-4707-AA6E-553D5F4F90E7}" type="datetimeFigureOut">
              <a:rPr lang="en-US" smtClean="0"/>
              <a:t>21/07/2021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28B6DA-831C-44F9-B135-D1D9F4814B9E}" type="slidenum">
              <a:rPr lang="en-US" smtClean="0"/>
              <a:t>‹#›</a:t>
            </a:fld>
            <a:endParaRPr lang="en-US"/>
          </a:p>
        </p:txBody>
      </p:sp>
    </p:spTree>
    <p:extLst>
      <p:ext uri="{BB962C8B-B14F-4D97-AF65-F5344CB8AC3E}">
        <p14:creationId xmlns:p14="http://schemas.microsoft.com/office/powerpoint/2010/main" val="2584246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7BBD29-7F99-4707-AA6E-553D5F4F90E7}" type="datetimeFigureOut">
              <a:rPr lang="en-US" smtClean="0"/>
              <a:t>21/07/2021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28B6DA-831C-44F9-B135-D1D9F4814B9E}" type="slidenum">
              <a:rPr lang="en-US" smtClean="0"/>
              <a:t>‹#›</a:t>
            </a:fld>
            <a:endParaRPr lang="en-US"/>
          </a:p>
        </p:txBody>
      </p:sp>
    </p:spTree>
    <p:extLst>
      <p:ext uri="{BB962C8B-B14F-4D97-AF65-F5344CB8AC3E}">
        <p14:creationId xmlns:p14="http://schemas.microsoft.com/office/powerpoint/2010/main" val="292752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7BBD29-7F99-4707-AA6E-553D5F4F90E7}" type="datetimeFigureOut">
              <a:rPr lang="en-US" smtClean="0"/>
              <a:t>21/07/2021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28B6DA-831C-44F9-B135-D1D9F4814B9E}" type="slidenum">
              <a:rPr lang="en-US" smtClean="0"/>
              <a:t>‹#›</a:t>
            </a:fld>
            <a:endParaRPr lang="en-US"/>
          </a:p>
        </p:txBody>
      </p:sp>
    </p:spTree>
    <p:extLst>
      <p:ext uri="{BB962C8B-B14F-4D97-AF65-F5344CB8AC3E}">
        <p14:creationId xmlns:p14="http://schemas.microsoft.com/office/powerpoint/2010/main" val="1468262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7BBD29-7F99-4707-AA6E-553D5F4F90E7}" type="datetimeFigureOut">
              <a:rPr lang="en-US" smtClean="0"/>
              <a:t>21/07/2021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28B6DA-831C-44F9-B135-D1D9F4814B9E}" type="slidenum">
              <a:rPr lang="en-US" smtClean="0"/>
              <a:t>‹#›</a:t>
            </a:fld>
            <a:endParaRPr lang="en-US"/>
          </a:p>
        </p:txBody>
      </p:sp>
    </p:spTree>
    <p:extLst>
      <p:ext uri="{BB962C8B-B14F-4D97-AF65-F5344CB8AC3E}">
        <p14:creationId xmlns:p14="http://schemas.microsoft.com/office/powerpoint/2010/main" val="3628247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7BBD29-7F99-4707-AA6E-553D5F4F90E7}" type="datetimeFigureOut">
              <a:rPr lang="en-US" smtClean="0"/>
              <a:t>21/07/2021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28B6DA-831C-44F9-B135-D1D9F4814B9E}" type="slidenum">
              <a:rPr lang="en-US" smtClean="0"/>
              <a:t>‹#›</a:t>
            </a:fld>
            <a:endParaRPr lang="en-US"/>
          </a:p>
        </p:txBody>
      </p:sp>
    </p:spTree>
    <p:extLst>
      <p:ext uri="{BB962C8B-B14F-4D97-AF65-F5344CB8AC3E}">
        <p14:creationId xmlns:p14="http://schemas.microsoft.com/office/powerpoint/2010/main" val="1135211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7BBD29-7F99-4707-AA6E-553D5F4F90E7}" type="datetimeFigureOut">
              <a:rPr lang="en-US" smtClean="0"/>
              <a:t>21/07/2021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28B6DA-831C-44F9-B135-D1D9F4814B9E}" type="slidenum">
              <a:rPr lang="en-US" smtClean="0"/>
              <a:t>‹#›</a:t>
            </a:fld>
            <a:endParaRPr lang="en-US"/>
          </a:p>
        </p:txBody>
      </p:sp>
    </p:spTree>
    <p:extLst>
      <p:ext uri="{BB962C8B-B14F-4D97-AF65-F5344CB8AC3E}">
        <p14:creationId xmlns:p14="http://schemas.microsoft.com/office/powerpoint/2010/main" val="3613469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7BBD29-7F99-4707-AA6E-553D5F4F90E7}" type="datetimeFigureOut">
              <a:rPr lang="en-US" smtClean="0"/>
              <a:t>21/07/2021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28B6DA-831C-44F9-B135-D1D9F4814B9E}" type="slidenum">
              <a:rPr lang="en-US" smtClean="0"/>
              <a:t>‹#›</a:t>
            </a:fld>
            <a:endParaRPr lang="en-US"/>
          </a:p>
        </p:txBody>
      </p:sp>
    </p:spTree>
    <p:extLst>
      <p:ext uri="{BB962C8B-B14F-4D97-AF65-F5344CB8AC3E}">
        <p14:creationId xmlns:p14="http://schemas.microsoft.com/office/powerpoint/2010/main" val="1284805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7BBD29-7F99-4707-AA6E-553D5F4F90E7}" type="datetimeFigureOut">
              <a:rPr lang="en-US" smtClean="0"/>
              <a:t>21/07/2021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28B6DA-831C-44F9-B135-D1D9F4814B9E}" type="slidenum">
              <a:rPr lang="en-US" smtClean="0"/>
              <a:t>‹#›</a:t>
            </a:fld>
            <a:endParaRPr lang="en-US"/>
          </a:p>
        </p:txBody>
      </p:sp>
    </p:spTree>
    <p:extLst>
      <p:ext uri="{BB962C8B-B14F-4D97-AF65-F5344CB8AC3E}">
        <p14:creationId xmlns:p14="http://schemas.microsoft.com/office/powerpoint/2010/main" val="277542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BBD29-7F99-4707-AA6E-553D5F4F90E7}" type="datetimeFigureOut">
              <a:rPr lang="en-US" smtClean="0"/>
              <a:t>21/07/2021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28B6DA-831C-44F9-B135-D1D9F4814B9E}" type="slidenum">
              <a:rPr lang="en-US" smtClean="0"/>
              <a:t>‹#›</a:t>
            </a:fld>
            <a:endParaRPr lang="en-US"/>
          </a:p>
        </p:txBody>
      </p:sp>
    </p:spTree>
    <p:extLst>
      <p:ext uri="{BB962C8B-B14F-4D97-AF65-F5344CB8AC3E}">
        <p14:creationId xmlns:p14="http://schemas.microsoft.com/office/powerpoint/2010/main" val="2406016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7BBD29-7F99-4707-AA6E-553D5F4F90E7}" type="datetimeFigureOut">
              <a:rPr lang="en-US" smtClean="0"/>
              <a:t>21/07/2021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28B6DA-831C-44F9-B135-D1D9F4814B9E}" type="slidenum">
              <a:rPr lang="en-US" smtClean="0"/>
              <a:t>‹#›</a:t>
            </a:fld>
            <a:endParaRPr lang="en-US"/>
          </a:p>
        </p:txBody>
      </p:sp>
    </p:spTree>
    <p:extLst>
      <p:ext uri="{BB962C8B-B14F-4D97-AF65-F5344CB8AC3E}">
        <p14:creationId xmlns:p14="http://schemas.microsoft.com/office/powerpoint/2010/main" val="3460255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7BBD29-7F99-4707-AA6E-553D5F4F90E7}" type="datetimeFigureOut">
              <a:rPr lang="en-US" smtClean="0"/>
              <a:t>21/07/2021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28B6DA-831C-44F9-B135-D1D9F4814B9E}" type="slidenum">
              <a:rPr lang="en-US" smtClean="0"/>
              <a:t>‹#›</a:t>
            </a:fld>
            <a:endParaRPr lang="en-US"/>
          </a:p>
        </p:txBody>
      </p:sp>
    </p:spTree>
    <p:extLst>
      <p:ext uri="{BB962C8B-B14F-4D97-AF65-F5344CB8AC3E}">
        <p14:creationId xmlns:p14="http://schemas.microsoft.com/office/powerpoint/2010/main" val="1701114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7BBD29-7F99-4707-AA6E-553D5F4F90E7}" type="datetimeFigureOut">
              <a:rPr lang="en-US" smtClean="0"/>
              <a:t>21/07/2021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28B6DA-831C-44F9-B135-D1D9F4814B9E}" type="slidenum">
              <a:rPr lang="en-US" smtClean="0"/>
              <a:t>‹#›</a:t>
            </a:fld>
            <a:endParaRPr lang="en-US"/>
          </a:p>
        </p:txBody>
      </p:sp>
    </p:spTree>
    <p:extLst>
      <p:ext uri="{BB962C8B-B14F-4D97-AF65-F5344CB8AC3E}">
        <p14:creationId xmlns:p14="http://schemas.microsoft.com/office/powerpoint/2010/main" val="3028461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7" name="Picture 3" descr="C:\Users\Nhulam\Desktop\pp đẹp\anh-nen-dep-nhat-cho-slide_1051539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59229" y="1600200"/>
            <a:ext cx="3309257" cy="32004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FF0000"/>
                </a:solidFill>
                <a:latin typeface="Times New Roman" pitchFamily="18" charset="0"/>
                <a:cs typeface="Times New Roman" pitchFamily="18" charset="0"/>
              </a:rPr>
              <a:t>UBND QUẬN LONG BIÊN</a:t>
            </a:r>
          </a:p>
          <a:p>
            <a:pPr algn="ctr"/>
            <a:r>
              <a:rPr lang="en-US" sz="1400" b="1" smtClean="0">
                <a:solidFill>
                  <a:srgbClr val="FF0000"/>
                </a:solidFill>
                <a:latin typeface="Times New Roman" pitchFamily="18" charset="0"/>
                <a:cs typeface="Times New Roman" pitchFamily="18" charset="0"/>
              </a:rPr>
              <a:t>TRƯỜNG MN HỒNG TIẾN</a:t>
            </a:r>
          </a:p>
          <a:p>
            <a:pPr algn="ctr"/>
            <a:endParaRPr lang="en-US" sz="1600" b="1">
              <a:solidFill>
                <a:srgbClr val="FF0000"/>
              </a:solidFill>
              <a:latin typeface="Times New Roman" pitchFamily="18" charset="0"/>
              <a:cs typeface="Times New Roman" pitchFamily="18" charset="0"/>
            </a:endParaRPr>
          </a:p>
          <a:p>
            <a:pPr algn="ctr"/>
            <a:endParaRPr lang="en-US" sz="1600" b="1" smtClean="0">
              <a:solidFill>
                <a:srgbClr val="FF0000"/>
              </a:solidFill>
              <a:latin typeface="Times New Roman" pitchFamily="18" charset="0"/>
              <a:cs typeface="Times New Roman" pitchFamily="18" charset="0"/>
            </a:endParaRPr>
          </a:p>
          <a:p>
            <a:pPr algn="ctr"/>
            <a:endParaRPr lang="en-US" sz="1600" b="1">
              <a:solidFill>
                <a:srgbClr val="FF0000"/>
              </a:solidFill>
              <a:latin typeface="Times New Roman" pitchFamily="18" charset="0"/>
              <a:cs typeface="Times New Roman" pitchFamily="18" charset="0"/>
            </a:endParaRPr>
          </a:p>
          <a:p>
            <a:pPr algn="ctr"/>
            <a:endParaRPr lang="en-US" sz="1600" b="1" smtClean="0">
              <a:solidFill>
                <a:srgbClr val="FF0000"/>
              </a:solidFill>
              <a:latin typeface="Times New Roman" pitchFamily="18" charset="0"/>
              <a:cs typeface="Times New Roman" pitchFamily="18" charset="0"/>
            </a:endParaRPr>
          </a:p>
          <a:p>
            <a:pPr algn="ctr"/>
            <a:endParaRPr lang="en-US" sz="1600" b="1">
              <a:solidFill>
                <a:srgbClr val="FF0000"/>
              </a:solidFill>
              <a:latin typeface="Times New Roman" pitchFamily="18" charset="0"/>
              <a:cs typeface="Times New Roman" pitchFamily="18" charset="0"/>
            </a:endParaRPr>
          </a:p>
          <a:p>
            <a:pPr algn="ctr"/>
            <a:endParaRPr lang="en-US" sz="1600" b="1" smtClean="0">
              <a:solidFill>
                <a:srgbClr val="FF0000"/>
              </a:solidFill>
              <a:latin typeface="Times New Roman" pitchFamily="18" charset="0"/>
              <a:cs typeface="Times New Roman" pitchFamily="18" charset="0"/>
            </a:endParaRPr>
          </a:p>
          <a:p>
            <a:pPr algn="ctr"/>
            <a:endParaRPr lang="en-US" sz="1600" b="1">
              <a:solidFill>
                <a:srgbClr val="FF0000"/>
              </a:solidFill>
              <a:latin typeface="Times New Roman" pitchFamily="18" charset="0"/>
              <a:cs typeface="Times New Roman" pitchFamily="18" charset="0"/>
            </a:endParaRPr>
          </a:p>
          <a:p>
            <a:pPr algn="ctr"/>
            <a:endParaRPr lang="en-US" sz="1600" b="1" smtClean="0">
              <a:solidFill>
                <a:srgbClr val="FF0000"/>
              </a:solidFill>
              <a:latin typeface="Times New Roman" pitchFamily="18" charset="0"/>
              <a:cs typeface="Times New Roman" pitchFamily="18" charset="0"/>
            </a:endParaRPr>
          </a:p>
          <a:p>
            <a:pPr algn="ctr"/>
            <a:endParaRPr lang="en-US" sz="1600" b="1">
              <a:solidFill>
                <a:srgbClr val="FF0000"/>
              </a:solidFill>
              <a:latin typeface="Times New Roman" pitchFamily="18" charset="0"/>
              <a:cs typeface="Times New Roman" pitchFamily="18" charset="0"/>
            </a:endParaRPr>
          </a:p>
          <a:p>
            <a:pPr algn="ctr"/>
            <a:r>
              <a:rPr lang="en-US" sz="1600" b="1" smtClean="0">
                <a:solidFill>
                  <a:srgbClr val="0070C0"/>
                </a:solidFill>
                <a:latin typeface="Times New Roman" pitchFamily="18" charset="0"/>
                <a:cs typeface="Times New Roman" pitchFamily="18" charset="0"/>
              </a:rPr>
              <a:t>MÃ QR CODE đăng ký tuyển sinh</a:t>
            </a:r>
          </a:p>
          <a:p>
            <a:pPr algn="ctr"/>
            <a:endParaRPr lang="en-US" sz="1600" b="1">
              <a:solidFill>
                <a:srgbClr val="FF0000"/>
              </a:solidFill>
              <a:latin typeface="Times New Roman" pitchFamily="18" charset="0"/>
              <a:cs typeface="Times New Roman" pitchFamily="18" charset="0"/>
            </a:endParaRPr>
          </a:p>
        </p:txBody>
      </p:sp>
      <p:pic>
        <p:nvPicPr>
          <p:cNvPr id="1028" name="Picture 4" descr="C:\Users\Nhulam\Downloads\fram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996" y="2362200"/>
            <a:ext cx="1864178" cy="186417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886200" y="1153886"/>
            <a:ext cx="5018314" cy="5270674"/>
          </a:xfrm>
          <a:prstGeom prst="rect">
            <a:avLst/>
          </a:prstGeom>
          <a:noFill/>
        </p:spPr>
        <p:txBody>
          <a:bodyPr wrap="square" rtlCol="0">
            <a:spAutoFit/>
          </a:bodyPr>
          <a:lstStyle/>
          <a:p>
            <a:pPr algn="just">
              <a:spcBef>
                <a:spcPts val="300"/>
              </a:spcBef>
              <a:spcAft>
                <a:spcPts val="300"/>
              </a:spcAft>
            </a:pPr>
            <a:r>
              <a:rPr lang="en-US" sz="1600" smtClean="0">
                <a:solidFill>
                  <a:srgbClr val="0000CC"/>
                </a:solidFill>
                <a:latin typeface="Times New Roman" pitchFamily="18" charset="0"/>
                <a:cs typeface="Times New Roman" pitchFamily="18" charset="0"/>
              </a:rPr>
              <a:t>    Thực hiện Công điện số 15/CĐ-UBND ngày 18/7/2021 của UBND Thành phố Hà Nội về việc triển khai các biện pháp cấp bách phòng, chống dịch Covid-19 trước diễn biến phức tạp của dịch bệnh trên cả nước. Để đảm bảo công tác phòng, chống dịch trường mầm non Hồng Tiến thay đổi hình thức tuyển sinh trực tiếp bằng hình thức tuyển sinh trực tuyến.</a:t>
            </a:r>
          </a:p>
          <a:p>
            <a:pPr algn="just">
              <a:spcBef>
                <a:spcPts val="300"/>
              </a:spcBef>
              <a:spcAft>
                <a:spcPts val="300"/>
              </a:spcAft>
            </a:pPr>
            <a:r>
              <a:rPr lang="en-US" sz="1600" b="1" smtClean="0">
                <a:solidFill>
                  <a:srgbClr val="FF0000"/>
                </a:solidFill>
                <a:latin typeface="Times New Roman" pitchFamily="18" charset="0"/>
                <a:cs typeface="Times New Roman" pitchFamily="18" charset="0"/>
                <a:sym typeface="Wingdings"/>
              </a:rPr>
              <a:t> </a:t>
            </a:r>
            <a:r>
              <a:rPr lang="en-US" sz="1600" b="1" smtClean="0">
                <a:solidFill>
                  <a:srgbClr val="FF0000"/>
                </a:solidFill>
                <a:latin typeface="Times New Roman" pitchFamily="18" charset="0"/>
                <a:cs typeface="Times New Roman" pitchFamily="18" charset="0"/>
              </a:rPr>
              <a:t>HÌNH THỨC TUYẾN SINH: Phụ huynh thực hiện theo các cách sau:</a:t>
            </a:r>
          </a:p>
          <a:p>
            <a:pPr algn="just">
              <a:spcBef>
                <a:spcPts val="300"/>
              </a:spcBef>
              <a:spcAft>
                <a:spcPts val="300"/>
              </a:spcAft>
            </a:pPr>
            <a:r>
              <a:rPr lang="en-US" sz="1600" b="1" smtClean="0">
                <a:solidFill>
                  <a:srgbClr val="0000CC"/>
                </a:solidFill>
                <a:latin typeface="Times New Roman" pitchFamily="18" charset="0"/>
                <a:cs typeface="Times New Roman" pitchFamily="18" charset="0"/>
              </a:rPr>
              <a:t>* Cách 1: </a:t>
            </a:r>
            <a:r>
              <a:rPr lang="en-US" sz="1600" smtClean="0">
                <a:solidFill>
                  <a:srgbClr val="0000CC"/>
                </a:solidFill>
                <a:latin typeface="Times New Roman" pitchFamily="18" charset="0"/>
                <a:cs typeface="Times New Roman" pitchFamily="18" charset="0"/>
              </a:rPr>
              <a:t>Phụ huynh truy cập vào đường link sau để đăng ký: https://forms.gle/tPduJuVZvxCH6EgL7</a:t>
            </a:r>
          </a:p>
          <a:p>
            <a:pPr algn="just">
              <a:spcBef>
                <a:spcPts val="300"/>
              </a:spcBef>
              <a:spcAft>
                <a:spcPts val="300"/>
              </a:spcAft>
            </a:pPr>
            <a:r>
              <a:rPr lang="en-US" sz="1600" b="1" smtClean="0">
                <a:solidFill>
                  <a:srgbClr val="0000CC"/>
                </a:solidFill>
                <a:latin typeface="Times New Roman" pitchFamily="18" charset="0"/>
                <a:cs typeface="Times New Roman" pitchFamily="18" charset="0"/>
              </a:rPr>
              <a:t>* Cách 2: </a:t>
            </a:r>
            <a:r>
              <a:rPr lang="en-US" sz="1600" smtClean="0">
                <a:solidFill>
                  <a:srgbClr val="0000CC"/>
                </a:solidFill>
                <a:latin typeface="Times New Roman" pitchFamily="18" charset="0"/>
                <a:cs typeface="Times New Roman" pitchFamily="18" charset="0"/>
              </a:rPr>
              <a:t>Phụ huynh quét mã QR CODE để vào biểu mẫu đăng ký tuyển sinh.</a:t>
            </a:r>
          </a:p>
          <a:p>
            <a:pPr algn="just">
              <a:spcBef>
                <a:spcPts val="300"/>
              </a:spcBef>
              <a:spcAft>
                <a:spcPts val="300"/>
              </a:spcAft>
            </a:pPr>
            <a:r>
              <a:rPr lang="en-US" sz="1600" b="1" smtClean="0">
                <a:solidFill>
                  <a:srgbClr val="0000CC"/>
                </a:solidFill>
                <a:latin typeface="Times New Roman" pitchFamily="18" charset="0"/>
                <a:cs typeface="Times New Roman" pitchFamily="18" charset="0"/>
                <a:sym typeface="Wingdings"/>
              </a:rPr>
              <a:t>     </a:t>
            </a:r>
            <a:r>
              <a:rPr lang="en-US" sz="1600" b="1" smtClean="0">
                <a:solidFill>
                  <a:srgbClr val="0000CC"/>
                </a:solidFill>
                <a:latin typeface="Times New Roman" pitchFamily="18" charset="0"/>
                <a:cs typeface="Times New Roman" pitchFamily="18" charset="0"/>
              </a:rPr>
              <a:t>Lưu ý: </a:t>
            </a:r>
            <a:r>
              <a:rPr lang="en-US" sz="1600" smtClean="0">
                <a:solidFill>
                  <a:srgbClr val="0000CC"/>
                </a:solidFill>
                <a:latin typeface="Times New Roman" pitchFamily="18" charset="0"/>
                <a:cs typeface="Times New Roman" pitchFamily="18" charset="0"/>
              </a:rPr>
              <a:t>Phụ huynh gặp khó khăn trong việc tuyển sinh trực tuyến liên hệ với Ban tuyển sinh để được hướng dẫn, hỗ trợ:</a:t>
            </a:r>
          </a:p>
          <a:p>
            <a:pPr algn="just">
              <a:spcBef>
                <a:spcPts val="300"/>
              </a:spcBef>
              <a:spcAft>
                <a:spcPts val="300"/>
              </a:spcAft>
            </a:pPr>
            <a:r>
              <a:rPr lang="en-US" sz="1600" smtClean="0">
                <a:solidFill>
                  <a:srgbClr val="FF0000"/>
                </a:solidFill>
                <a:latin typeface="Times New Roman" pitchFamily="18" charset="0"/>
                <a:cs typeface="Times New Roman" pitchFamily="18" charset="0"/>
                <a:sym typeface="Wingdings"/>
              </a:rPr>
              <a:t> Hỗ trợ tuyển sinh: 0988.837.203 – 0243.2011.478</a:t>
            </a:r>
          </a:p>
          <a:p>
            <a:pPr algn="just">
              <a:spcBef>
                <a:spcPts val="300"/>
              </a:spcBef>
              <a:spcAft>
                <a:spcPts val="300"/>
              </a:spcAft>
            </a:pPr>
            <a:r>
              <a:rPr lang="en-US" sz="1600" smtClean="0">
                <a:solidFill>
                  <a:srgbClr val="FF0000"/>
                </a:solidFill>
                <a:latin typeface="Times New Roman" pitchFamily="18" charset="0"/>
                <a:cs typeface="Times New Roman" pitchFamily="18" charset="0"/>
                <a:sym typeface="Wingdings"/>
              </a:rPr>
              <a:t>     </a:t>
            </a:r>
            <a:r>
              <a:rPr lang="en-US" sz="1600" smtClean="0">
                <a:solidFill>
                  <a:srgbClr val="0000CC"/>
                </a:solidFill>
                <a:latin typeface="Times New Roman" pitchFamily="18" charset="0"/>
                <a:cs typeface="Times New Roman" pitchFamily="18" charset="0"/>
                <a:sym typeface="Wingdings"/>
              </a:rPr>
              <a:t>Trân trọng thông báo!</a:t>
            </a:r>
            <a:endParaRPr lang="en-US" sz="1600" smtClean="0">
              <a:solidFill>
                <a:srgbClr val="0000CC"/>
              </a:solidFill>
              <a:latin typeface="Times New Roman" pitchFamily="18" charset="0"/>
              <a:cs typeface="Times New Roman" pitchFamily="18" charset="0"/>
            </a:endParaRPr>
          </a:p>
          <a:p>
            <a:pPr algn="just"/>
            <a:endParaRPr lang="en-US" sz="1600" smtClean="0">
              <a:solidFill>
                <a:srgbClr val="0000CC"/>
              </a:solidFill>
              <a:latin typeface="Times New Roman" pitchFamily="18" charset="0"/>
              <a:cs typeface="Times New Roman" pitchFamily="18" charset="0"/>
            </a:endParaRPr>
          </a:p>
        </p:txBody>
      </p:sp>
      <p:sp>
        <p:nvSpPr>
          <p:cNvPr id="10" name="TextBox 9"/>
          <p:cNvSpPr txBox="1"/>
          <p:nvPr/>
        </p:nvSpPr>
        <p:spPr>
          <a:xfrm>
            <a:off x="2924173" y="249980"/>
            <a:ext cx="3324227" cy="707886"/>
          </a:xfrm>
          <a:prstGeom prst="rect">
            <a:avLst/>
          </a:prstGeom>
          <a:noFill/>
        </p:spPr>
        <p:txBody>
          <a:bodyPr wrap="square" rtlCol="0">
            <a:spAutoFit/>
          </a:bodyPr>
          <a:lstStyle/>
          <a:p>
            <a:pPr algn="ctr"/>
            <a:r>
              <a:rPr lang="en-US" sz="1900" b="1" smtClean="0">
                <a:solidFill>
                  <a:srgbClr val="3278CC"/>
                </a:solidFill>
                <a:latin typeface="Times New Roman" pitchFamily="18" charset="0"/>
                <a:cs typeface="Times New Roman" pitchFamily="18" charset="0"/>
              </a:rPr>
              <a:t>THÔNG BÁO TUYỂN SINH</a:t>
            </a:r>
          </a:p>
          <a:p>
            <a:pPr algn="ctr"/>
            <a:r>
              <a:rPr lang="en-US" sz="2000" b="1" smtClean="0">
                <a:solidFill>
                  <a:srgbClr val="3278CC"/>
                </a:solidFill>
                <a:latin typeface="Times New Roman" pitchFamily="18" charset="0"/>
                <a:cs typeface="Times New Roman" pitchFamily="18" charset="0"/>
              </a:rPr>
              <a:t>Năm học 2021-2022</a:t>
            </a:r>
            <a:endParaRPr lang="en-US" sz="2000" b="1">
              <a:solidFill>
                <a:srgbClr val="3278CC"/>
              </a:solidFill>
              <a:latin typeface="Times New Roman" pitchFamily="18" charset="0"/>
              <a:cs typeface="Times New Roman" pitchFamily="18" charset="0"/>
            </a:endParaRPr>
          </a:p>
        </p:txBody>
      </p:sp>
      <p:pic>
        <p:nvPicPr>
          <p:cNvPr id="14" name="Picture 13" descr="C:\Users\Nhulam\Downloads\logo mn hong tien.jpg"/>
          <p:cNvPicPr/>
          <p:nvPr/>
        </p:nvPicPr>
        <p:blipFill rotWithShape="1">
          <a:blip r:embed="rId4"/>
          <a:srcRect/>
          <a:stretch/>
        </p:blipFill>
        <p:spPr bwMode="auto">
          <a:xfrm>
            <a:off x="183696" y="152401"/>
            <a:ext cx="1264104" cy="1219199"/>
          </a:xfrm>
          <a:prstGeom prst="ellipse">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912949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685800"/>
            <a:ext cx="5257800" cy="731838"/>
          </a:xfrm>
        </p:spPr>
        <p:txBody>
          <a:bodyPr>
            <a:normAutofit fontScale="90000"/>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831561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191</Words>
  <Application>Microsoft Office PowerPoint</Application>
  <PresentationFormat>On-screen Show (4:3)</PresentationFormat>
  <Paragraphs>21</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Nhulam</dc:creator>
  <cp:lastModifiedBy>Nhulam</cp:lastModifiedBy>
  <cp:revision>6</cp:revision>
  <dcterms:created xsi:type="dcterms:W3CDTF">2021-07-21T01:49:01Z</dcterms:created>
  <dcterms:modified xsi:type="dcterms:W3CDTF">2021-07-21T02:36:47Z</dcterms:modified>
</cp:coreProperties>
</file>