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66" r:id="rId2"/>
    <p:sldId id="382" r:id="rId3"/>
    <p:sldId id="367" r:id="rId4"/>
    <p:sldId id="341" r:id="rId5"/>
    <p:sldId id="368" r:id="rId6"/>
    <p:sldId id="383" r:id="rId7"/>
    <p:sldId id="384" r:id="rId8"/>
    <p:sldId id="385" r:id="rId9"/>
    <p:sldId id="370" r:id="rId10"/>
    <p:sldId id="371" r:id="rId11"/>
    <p:sldId id="372" r:id="rId12"/>
    <p:sldId id="373" r:id="rId13"/>
    <p:sldId id="386" r:id="rId14"/>
    <p:sldId id="375" r:id="rId15"/>
    <p:sldId id="352" r:id="rId16"/>
    <p:sldId id="353" r:id="rId17"/>
    <p:sldId id="354" r:id="rId18"/>
    <p:sldId id="376" r:id="rId19"/>
    <p:sldId id="377" r:id="rId20"/>
    <p:sldId id="378" r:id="rId21"/>
    <p:sldId id="379" r:id="rId22"/>
    <p:sldId id="380" r:id="rId23"/>
    <p:sldId id="381" r:id="rId24"/>
  </p:sldIdLst>
  <p:sldSz cx="9144000" cy="6858000" type="screen4x3"/>
  <p:notesSz cx="6858000" cy="9144000"/>
  <p:embeddedFontLst>
    <p:embeddedFont>
      <p:font typeface="UTM Charlemagne" panose="02040603050506020204" pitchFamily="18" charset="0"/>
      <p:regular r:id="rId25"/>
    </p:embeddedFont>
    <p:embeddedFont>
      <p:font typeface=".VnAvant" panose="020B7200000000000000" pitchFamily="34" charset="0"/>
      <p:regular r:id="rId26"/>
      <p:bold r:id="rId27"/>
      <p:italic r:id="rId28"/>
      <p:boldItalic r:id="rId29"/>
    </p:embeddedFont>
    <p:embeddedFont>
      <p:font typeface=".VnAvantH" panose="020B7200000000000000" pitchFamily="34" charset="0"/>
      <p:regular r:id="rId30"/>
      <p:bold r:id="rId31"/>
      <p:italic r:id="rId32"/>
      <p:boldItalic r:id="rId33"/>
    </p:embeddedFont>
    <p:embeddedFont>
      <p:font typeface=".VnSouthernH" panose="020B7200000000000000" pitchFamily="34" charset="0"/>
      <p:regular r:id="rId34"/>
    </p:embeddedFont>
    <p:embeddedFont>
      <p:font typeface=".VnLinus" panose="020B7200000000000000" pitchFamily="34" charset="0"/>
      <p:regular r:id="rId3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FFFF"/>
    <a:srgbClr val="0000FF"/>
    <a:srgbClr val="FFCC99"/>
    <a:srgbClr val="FFCC66"/>
    <a:srgbClr val="FF9966"/>
    <a:srgbClr val="FF9933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9" autoAdjust="0"/>
    <p:restoredTop sz="98451" autoAdjust="0"/>
  </p:normalViewPr>
  <p:slideViewPr>
    <p:cSldViewPr>
      <p:cViewPr varScale="1">
        <p:scale>
          <a:sx n="73" d="100"/>
          <a:sy n="73" d="100"/>
        </p:scale>
        <p:origin x="7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46442-E6F6-49C0-B4C5-928B952424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499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DBFCA-1D12-4DA0-A5A9-384E73713E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287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794E0-C85C-4AE2-91E4-EEBF66263A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0303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018F3-5981-468D-B577-8430A9062C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192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7B9F7A-C566-4F8C-A3CD-C34E796084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5264500"/>
      </p:ext>
    </p:extLst>
  </p:cSld>
  <p:clrMapOvr>
    <a:masterClrMapping/>
  </p:clrMapOvr>
  <p:transition spd="slow" advClick="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1F68C-C1C4-4E90-9085-53A2E6FB81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73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AB749-8B43-4AB2-9736-F8A2F8AC6B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350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BD577-F07D-4291-A43F-DBC3B3712C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95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E5F38-45C0-46C7-BB08-882DCEB513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174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85C1E-7033-4C5C-ADCA-031BCA6C01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490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7109F-BFF2-4C28-8468-D8F1393ADB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700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24E64-EC5F-440F-867A-FFCE0F461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476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D5675-773A-45B1-BF7B-F0E17719E7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549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/>
            </a:lvl1pPr>
          </a:lstStyle>
          <a:p>
            <a:pPr>
              <a:defRPr/>
            </a:pPr>
            <a:fld id="{41E4F849-3D04-42F9-BCB4-0A91BC41A7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VIDEO%20GIAO%20AN\ON%20CHU%20CAI%20I%20T%20C\dong%20ho.wmv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888piCv888piCSdE.mp4_1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706" y="-41276"/>
            <a:ext cx="9149644" cy="6899276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3040063"/>
            <a:ext cx="9144000" cy="3252787"/>
          </a:xfrm>
        </p:spPr>
        <p:txBody>
          <a:bodyPr/>
          <a:lstStyle/>
          <a:p>
            <a:pPr algn="ctr">
              <a:spcBef>
                <a:spcPct val="45000"/>
              </a:spcBef>
              <a:buFontTx/>
              <a:buNone/>
            </a:pPr>
            <a:endParaRPr lang="en-US" altLang="en-US" sz="1000" b="1" smtClean="0">
              <a:solidFill>
                <a:srgbClr val="0000FF"/>
              </a:solidFill>
              <a:latin typeface=".VnAvantH" panose="020B7200000000000000" pitchFamily="34" charset="0"/>
            </a:endParaRPr>
          </a:p>
          <a:p>
            <a:pPr algn="ctr">
              <a:spcBef>
                <a:spcPct val="45000"/>
              </a:spcBef>
              <a:buFontTx/>
              <a:buNone/>
            </a:pPr>
            <a:r>
              <a:rPr lang="en-US" altLang="en-US" sz="4000" b="1" smtClean="0">
                <a:solidFill>
                  <a:srgbClr val="FF0000"/>
                </a:solidFill>
                <a:latin typeface=".VnAvant" panose="020B7200000000000000" pitchFamily="34" charset="0"/>
              </a:rPr>
              <a:t>Lµm quen ch÷ c¸i p  -  q</a:t>
            </a:r>
            <a:endParaRPr lang="en-US" altLang="en-US" b="1" smtClean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algn="ctr">
              <a:spcBef>
                <a:spcPct val="45000"/>
              </a:spcBef>
              <a:buFontTx/>
              <a:buNone/>
            </a:pPr>
            <a:r>
              <a:rPr lang="en-US" altLang="en-US" b="1" smtClean="0">
                <a:solidFill>
                  <a:srgbClr val="000000"/>
                </a:solidFill>
                <a:latin typeface=".VnAvant" panose="020B7200000000000000" pitchFamily="34" charset="0"/>
              </a:rPr>
              <a:t>                             </a:t>
            </a:r>
          </a:p>
          <a:p>
            <a:pPr algn="ctr">
              <a:spcBef>
                <a:spcPct val="45000"/>
              </a:spcBef>
              <a:buFontTx/>
              <a:buNone/>
            </a:pPr>
            <a:r>
              <a:rPr lang="en-US" altLang="en-US" b="1" smtClean="0">
                <a:solidFill>
                  <a:srgbClr val="000000"/>
                </a:solidFill>
                <a:latin typeface=".VnAvant" panose="020B7200000000000000" pitchFamily="34" charset="0"/>
              </a:rPr>
              <a:t>                                 </a:t>
            </a:r>
            <a:r>
              <a:rPr lang="en-US" altLang="en-US" sz="2800" b="1" smtClean="0">
                <a:solidFill>
                  <a:srgbClr val="000000"/>
                </a:solidFill>
                <a:latin typeface=".VnAvant" panose="020B7200000000000000" pitchFamily="34" charset="0"/>
              </a:rPr>
              <a:t>Gi¸o viªn: Ph¹m ThÞ Hång</a:t>
            </a:r>
          </a:p>
          <a:p>
            <a:pPr algn="ctr">
              <a:spcBef>
                <a:spcPct val="45000"/>
              </a:spcBef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  <a:latin typeface=".VnAvant" panose="020B7200000000000000" pitchFamily="34" charset="0"/>
              </a:rPr>
              <a:t>                       Løa tuæi: 5 -6 tuæi</a:t>
            </a:r>
          </a:p>
          <a:p>
            <a:pPr algn="ctr">
              <a:spcBef>
                <a:spcPct val="45000"/>
              </a:spcBef>
              <a:buFontTx/>
              <a:buNone/>
            </a:pPr>
            <a:endParaRPr lang="en-US" altLang="en-US" sz="2800" b="1" smtClean="0">
              <a:solidFill>
                <a:srgbClr val="000000"/>
              </a:solidFill>
              <a:latin typeface=".VnAvant" panose="020B7200000000000000" pitchFamily="34" charset="0"/>
            </a:endParaRPr>
          </a:p>
          <a:p>
            <a:pPr algn="ctr">
              <a:spcBef>
                <a:spcPct val="45000"/>
              </a:spcBef>
              <a:buFontTx/>
              <a:buNone/>
            </a:pPr>
            <a:r>
              <a:rPr lang="en-US" altLang="en-US" b="1" smtClean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</a:p>
        </p:txBody>
      </p:sp>
      <p:pic>
        <p:nvPicPr>
          <p:cNvPr id="3076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334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28600"/>
            <a:ext cx="457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24575"/>
            <a:ext cx="76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86200"/>
            <a:ext cx="5334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24575"/>
            <a:ext cx="76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32288"/>
            <a:ext cx="4572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WordArt 32"/>
          <p:cNvSpPr>
            <a:spLocks noChangeArrowheads="1" noChangeShapeType="1" noTextEdit="1"/>
          </p:cNvSpPr>
          <p:nvPr/>
        </p:nvSpPr>
        <p:spPr bwMode="auto">
          <a:xfrm>
            <a:off x="2057400" y="2417763"/>
            <a:ext cx="5257800" cy="777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SouthernH" panose="020B7200000000000000" pitchFamily="34" charset="0"/>
              </a:rPr>
              <a:t>Gi¸o ¸n</a:t>
            </a:r>
          </a:p>
        </p:txBody>
      </p:sp>
      <p:sp>
        <p:nvSpPr>
          <p:cNvPr id="3083" name="Text Box 187"/>
          <p:cNvSpPr txBox="1">
            <a:spLocks noChangeArrowheads="1"/>
          </p:cNvSpPr>
          <p:nvPr/>
        </p:nvSpPr>
        <p:spPr bwMode="auto">
          <a:xfrm>
            <a:off x="2451100" y="419100"/>
            <a:ext cx="45672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6600"/>
                </a:solidFill>
                <a:latin typeface="UTM Charlemagne" panose="02040603050506020204" pitchFamily="18" charset="0"/>
                <a:cs typeface="Arial" panose="020B0604020202020204" pitchFamily="34" charset="0"/>
              </a:rPr>
              <a:t>UBND QUẬN LONG BIÊN</a:t>
            </a:r>
          </a:p>
        </p:txBody>
      </p:sp>
      <p:sp>
        <p:nvSpPr>
          <p:cNvPr id="3084" name="Text Box 187"/>
          <p:cNvSpPr txBox="1">
            <a:spLocks noChangeArrowheads="1"/>
          </p:cNvSpPr>
          <p:nvPr/>
        </p:nvSpPr>
        <p:spPr bwMode="auto">
          <a:xfrm>
            <a:off x="2105025" y="987425"/>
            <a:ext cx="543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6600"/>
                </a:solidFill>
                <a:latin typeface="UTM Charlemagne" panose="02040603050506020204" pitchFamily="18" charset="0"/>
                <a:cs typeface="Arial" panose="020B0604020202020204" pitchFamily="34" charset="0"/>
              </a:rPr>
              <a:t>TRƯỜNG MN HOA THỦY TIÊN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685800" y="1447800"/>
            <a:ext cx="914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1676400" y="1447800"/>
            <a:ext cx="838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2590800" y="1447800"/>
            <a:ext cx="838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4191000" y="1447800"/>
            <a:ext cx="76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2294" name="Rectangle 8"/>
          <p:cNvSpPr>
            <a:spLocks noChangeArrowheads="1"/>
          </p:cNvSpPr>
          <p:nvPr/>
        </p:nvSpPr>
        <p:spPr bwMode="auto">
          <a:xfrm>
            <a:off x="4953000" y="1447800"/>
            <a:ext cx="838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2295" name="Rectangle 9"/>
          <p:cNvSpPr>
            <a:spLocks noChangeArrowheads="1"/>
          </p:cNvSpPr>
          <p:nvPr/>
        </p:nvSpPr>
        <p:spPr bwMode="auto">
          <a:xfrm>
            <a:off x="5715000" y="1447800"/>
            <a:ext cx="76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2296" name="Rectangle 10"/>
          <p:cNvSpPr>
            <a:spLocks noChangeArrowheads="1"/>
          </p:cNvSpPr>
          <p:nvPr/>
        </p:nvSpPr>
        <p:spPr bwMode="auto">
          <a:xfrm>
            <a:off x="6477000" y="1447800"/>
            <a:ext cx="381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2640013" y="457200"/>
            <a:ext cx="3810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60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</a:p>
        </p:txBody>
      </p:sp>
      <p:pic>
        <p:nvPicPr>
          <p:cNvPr id="12298" name="Picture 9" descr="06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" t="5515" r="73222" b="65877"/>
          <a:stretch>
            <a:fillRect/>
          </a:stretch>
        </p:blipFill>
        <p:spPr bwMode="auto">
          <a:xfrm>
            <a:off x="0" y="0"/>
            <a:ext cx="14478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0" descr="06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8" r="43095" b="62085"/>
          <a:stretch>
            <a:fillRect/>
          </a:stretch>
        </p:blipFill>
        <p:spPr bwMode="auto">
          <a:xfrm>
            <a:off x="6934200" y="4402138"/>
            <a:ext cx="2209800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  <p:bldP spid="19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685800" y="1447800"/>
            <a:ext cx="914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1676400" y="1447800"/>
            <a:ext cx="838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1600200" y="1905000"/>
            <a:ext cx="838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3318" name="Rectangle 7"/>
          <p:cNvSpPr>
            <a:spLocks noChangeArrowheads="1"/>
          </p:cNvSpPr>
          <p:nvPr/>
        </p:nvSpPr>
        <p:spPr bwMode="auto">
          <a:xfrm>
            <a:off x="4191000" y="1447800"/>
            <a:ext cx="76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3319" name="Rectangle 8"/>
          <p:cNvSpPr>
            <a:spLocks noChangeArrowheads="1"/>
          </p:cNvSpPr>
          <p:nvPr/>
        </p:nvSpPr>
        <p:spPr bwMode="auto">
          <a:xfrm>
            <a:off x="4953000" y="1447800"/>
            <a:ext cx="838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3320" name="Rectangle 9"/>
          <p:cNvSpPr>
            <a:spLocks noChangeArrowheads="1"/>
          </p:cNvSpPr>
          <p:nvPr/>
        </p:nvSpPr>
        <p:spPr bwMode="auto">
          <a:xfrm>
            <a:off x="5715000" y="1447800"/>
            <a:ext cx="76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3321" name="Rectangle 10"/>
          <p:cNvSpPr>
            <a:spLocks noChangeArrowheads="1"/>
          </p:cNvSpPr>
          <p:nvPr/>
        </p:nvSpPr>
        <p:spPr bwMode="auto">
          <a:xfrm>
            <a:off x="6477000" y="1447800"/>
            <a:ext cx="381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3322" name="Rectangle 11"/>
          <p:cNvSpPr>
            <a:spLocks noChangeArrowheads="1"/>
          </p:cNvSpPr>
          <p:nvPr/>
        </p:nvSpPr>
        <p:spPr bwMode="auto">
          <a:xfrm>
            <a:off x="6858000" y="1447800"/>
            <a:ext cx="381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199693" name="Picture 13" descr="q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2"/>
          <a:stretch>
            <a:fillRect/>
          </a:stretch>
        </p:blipFill>
        <p:spPr bwMode="auto">
          <a:xfrm>
            <a:off x="3297238" y="2524125"/>
            <a:ext cx="1579562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94" name="Picture 14" descr="q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2590800"/>
            <a:ext cx="457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9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99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685800" y="1447800"/>
            <a:ext cx="914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676400" y="1447800"/>
            <a:ext cx="838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2590800" y="1447800"/>
            <a:ext cx="838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4191000" y="1447800"/>
            <a:ext cx="76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4953000" y="1447800"/>
            <a:ext cx="838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4343" name="Rectangle 8"/>
          <p:cNvSpPr>
            <a:spLocks noChangeArrowheads="1"/>
          </p:cNvSpPr>
          <p:nvPr/>
        </p:nvSpPr>
        <p:spPr bwMode="auto">
          <a:xfrm>
            <a:off x="5715000" y="1447800"/>
            <a:ext cx="76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6477000" y="1447800"/>
            <a:ext cx="381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201739" name="Rectangle 11"/>
          <p:cNvSpPr>
            <a:spLocks noChangeArrowheads="1"/>
          </p:cNvSpPr>
          <p:nvPr/>
        </p:nvSpPr>
        <p:spPr bwMode="auto">
          <a:xfrm>
            <a:off x="3733800" y="1219200"/>
            <a:ext cx="2590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50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</a:p>
        </p:txBody>
      </p:sp>
      <p:pic>
        <p:nvPicPr>
          <p:cNvPr id="14346" name="Picture 43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038600"/>
            <a:ext cx="76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6" name="Picture 18" descr="q thuo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95600"/>
            <a:ext cx="152400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47" name="Rectangle 19"/>
          <p:cNvSpPr>
            <a:spLocks noChangeArrowheads="1"/>
          </p:cNvSpPr>
          <p:nvPr/>
        </p:nvSpPr>
        <p:spPr bwMode="auto">
          <a:xfrm>
            <a:off x="561975" y="1219200"/>
            <a:ext cx="2438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500">
                <a:solidFill>
                  <a:srgbClr val="0033CC"/>
                </a:solidFill>
                <a:latin typeface=".VnAvantH" panose="020B7200000000000000" pitchFamily="34" charset="0"/>
              </a:rPr>
              <a:t>q</a:t>
            </a:r>
          </a:p>
        </p:txBody>
      </p:sp>
    </p:spTree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17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17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01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01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017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017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ư 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70" y="838200"/>
            <a:ext cx="9076267" cy="51054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685800" y="1447800"/>
            <a:ext cx="914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1676400" y="1447800"/>
            <a:ext cx="838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2590800" y="1447800"/>
            <a:ext cx="838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4191000" y="1447800"/>
            <a:ext cx="76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6390" name="Rectangle 8"/>
          <p:cNvSpPr>
            <a:spLocks noChangeArrowheads="1"/>
          </p:cNvSpPr>
          <p:nvPr/>
        </p:nvSpPr>
        <p:spPr bwMode="auto">
          <a:xfrm>
            <a:off x="5715000" y="1447800"/>
            <a:ext cx="76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6391" name="Rectangle 9"/>
          <p:cNvSpPr>
            <a:spLocks noChangeArrowheads="1"/>
          </p:cNvSpPr>
          <p:nvPr/>
        </p:nvSpPr>
        <p:spPr bwMode="auto">
          <a:xfrm>
            <a:off x="6477000" y="1447800"/>
            <a:ext cx="381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6392" name="Rectangle 10"/>
          <p:cNvSpPr>
            <a:spLocks noChangeArrowheads="1"/>
          </p:cNvSpPr>
          <p:nvPr/>
        </p:nvSpPr>
        <p:spPr bwMode="auto">
          <a:xfrm>
            <a:off x="6858000" y="1447800"/>
            <a:ext cx="381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00">
              <a:solidFill>
                <a:schemeClr val="bg1"/>
              </a:solidFill>
              <a:latin typeface=".VnLinus" panose="020B7200000000000000" pitchFamily="34" charset="0"/>
            </a:endParaRPr>
          </a:p>
        </p:txBody>
      </p:sp>
      <p:sp>
        <p:nvSpPr>
          <p:cNvPr id="266251" name="Rectangle 11"/>
          <p:cNvSpPr>
            <a:spLocks noChangeArrowheads="1"/>
          </p:cNvSpPr>
          <p:nvPr/>
        </p:nvSpPr>
        <p:spPr bwMode="auto">
          <a:xfrm>
            <a:off x="4724400" y="685800"/>
            <a:ext cx="3810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50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</a:p>
        </p:txBody>
      </p:sp>
      <p:pic>
        <p:nvPicPr>
          <p:cNvPr id="16394" name="Picture 43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685800"/>
            <a:ext cx="76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58" name="Rectangle 18"/>
          <p:cNvSpPr>
            <a:spLocks noChangeArrowheads="1"/>
          </p:cNvSpPr>
          <p:nvPr/>
        </p:nvSpPr>
        <p:spPr bwMode="auto">
          <a:xfrm>
            <a:off x="1219200" y="685800"/>
            <a:ext cx="3810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50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</a:p>
        </p:txBody>
      </p:sp>
      <p:pic>
        <p:nvPicPr>
          <p:cNvPr id="16396" name="Picture 8" descr="A picture containing food, fabric&#10;&#10;Description automatically generate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01" b="62161"/>
          <a:stretch>
            <a:fillRect/>
          </a:stretch>
        </p:blipFill>
        <p:spPr bwMode="auto">
          <a:xfrm>
            <a:off x="6705600" y="4408488"/>
            <a:ext cx="236220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8" descr="A picture containing food, fabric&#10;&#10;Description automatically generate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1" t="62161"/>
          <a:stretch>
            <a:fillRect/>
          </a:stretch>
        </p:blipFill>
        <p:spPr bwMode="auto">
          <a:xfrm>
            <a:off x="0" y="0"/>
            <a:ext cx="23622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66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662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662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662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662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1" grpId="0"/>
      <p:bldP spid="266251" grpId="1"/>
      <p:bldP spid="266258" grpId="0"/>
      <p:bldP spid="26625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ChangeArrowheads="1"/>
          </p:cNvSpPr>
          <p:nvPr/>
        </p:nvSpPr>
        <p:spPr>
          <a:xfrm>
            <a:off x="-6096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4400" b="0" dirty="0">
              <a:solidFill>
                <a:srgbClr val="FF0000"/>
              </a:solidFill>
              <a:latin typeface=".VnAvant" pitchFamily="34" charset="0"/>
              <a:ea typeface="+mj-ea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04800" y="1143000"/>
            <a:ext cx="8534400" cy="2057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n-US" b="0" kern="0" dirty="0" smtClean="0">
                <a:solidFill>
                  <a:srgbClr val="0070C0"/>
                </a:solidFill>
                <a:latin typeface=".VnAvant" pitchFamily="34" charset="0"/>
              </a:rPr>
              <a:t>Ch÷ p - q </a:t>
            </a:r>
            <a:r>
              <a:rPr lang="en-US" b="0" kern="0" dirty="0" err="1" smtClean="0">
                <a:solidFill>
                  <a:srgbClr val="0070C0"/>
                </a:solidFill>
                <a:latin typeface=".VnAvant" pitchFamily="34" charset="0"/>
              </a:rPr>
              <a:t>gièng</a:t>
            </a:r>
            <a:r>
              <a:rPr lang="en-US" b="0" kern="0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b="0" kern="0" dirty="0" err="1" smtClean="0">
                <a:solidFill>
                  <a:srgbClr val="0070C0"/>
                </a:solidFill>
                <a:latin typeface=".VnAvant" pitchFamily="34" charset="0"/>
              </a:rPr>
              <a:t>nhau</a:t>
            </a:r>
            <a:r>
              <a:rPr lang="en-US" b="0" kern="0" dirty="0" smtClean="0">
                <a:solidFill>
                  <a:srgbClr val="0070C0"/>
                </a:solidFill>
                <a:latin typeface=".VnAvant" pitchFamily="34" charset="0"/>
              </a:rPr>
              <a:t> lµ ®</a:t>
            </a:r>
            <a:r>
              <a:rPr lang="en-US" b="0" kern="0" dirty="0" err="1" smtClean="0">
                <a:solidFill>
                  <a:srgbClr val="0070C0"/>
                </a:solidFill>
                <a:latin typeface=".VnAvant" pitchFamily="34" charset="0"/>
              </a:rPr>
              <a:t>Òu</a:t>
            </a:r>
            <a:r>
              <a:rPr lang="en-US" b="0" kern="0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b="0" kern="0" dirty="0" err="1" smtClean="0">
                <a:solidFill>
                  <a:srgbClr val="0070C0"/>
                </a:solidFill>
                <a:latin typeface=".VnAvant" pitchFamily="34" charset="0"/>
              </a:rPr>
              <a:t>cã</a:t>
            </a:r>
            <a:r>
              <a:rPr lang="en-US" b="0" kern="0" dirty="0" smtClean="0">
                <a:solidFill>
                  <a:srgbClr val="0070C0"/>
                </a:solidFill>
                <a:latin typeface=".VnAvant" pitchFamily="34" charset="0"/>
              </a:rPr>
              <a:t> 1 </a:t>
            </a:r>
            <a:r>
              <a:rPr lang="en-US" b="0" kern="0" dirty="0" err="1" smtClean="0">
                <a:solidFill>
                  <a:srgbClr val="0070C0"/>
                </a:solidFill>
                <a:latin typeface=".VnAvant" pitchFamily="34" charset="0"/>
              </a:rPr>
              <a:t>nÐt</a:t>
            </a:r>
            <a:r>
              <a:rPr lang="en-US" b="0" kern="0" dirty="0" smtClean="0">
                <a:solidFill>
                  <a:srgbClr val="0070C0"/>
                </a:solidFill>
                <a:latin typeface=".VnAvant" pitchFamily="34" charset="0"/>
              </a:rPr>
              <a:t> th¼ng. §</a:t>
            </a:r>
            <a:r>
              <a:rPr lang="en-US" b="0" kern="0" dirty="0" err="1" smtClean="0">
                <a:solidFill>
                  <a:srgbClr val="0070C0"/>
                </a:solidFill>
                <a:latin typeface=".VnAvant" pitchFamily="34" charset="0"/>
              </a:rPr>
              <a:t>óng</a:t>
            </a:r>
            <a:r>
              <a:rPr lang="en-US" b="0" kern="0" dirty="0" smtClean="0">
                <a:solidFill>
                  <a:srgbClr val="0070C0"/>
                </a:solidFill>
                <a:latin typeface=".VnAvant" pitchFamily="34" charset="0"/>
              </a:rPr>
              <a:t> hay </a:t>
            </a:r>
            <a:r>
              <a:rPr lang="en-US" b="0" kern="0" dirty="0" err="1" smtClean="0">
                <a:solidFill>
                  <a:srgbClr val="0070C0"/>
                </a:solidFill>
                <a:latin typeface=".VnAvant" pitchFamily="34" charset="0"/>
              </a:rPr>
              <a:t>sai</a:t>
            </a:r>
            <a:r>
              <a:rPr lang="en-US" b="0" kern="0" dirty="0" smtClean="0">
                <a:solidFill>
                  <a:srgbClr val="0070C0"/>
                </a:solidFill>
                <a:latin typeface=".VnAvant" pitchFamily="34" charset="0"/>
              </a:rPr>
              <a:t>? </a:t>
            </a:r>
            <a:endParaRPr lang="en-US" b="0" kern="0" dirty="0">
              <a:solidFill>
                <a:srgbClr val="0070C0"/>
              </a:solidFill>
              <a:latin typeface=".VnAvant" pitchFamily="34" charset="0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304800" y="3352800"/>
            <a:ext cx="3810000" cy="1600200"/>
            <a:chOff x="243067" y="2364129"/>
            <a:chExt cx="5335930" cy="2355448"/>
          </a:xfrm>
        </p:grpSpPr>
        <p:sp>
          <p:nvSpPr>
            <p:cNvPr id="5" name="Rectangle: Rounded Corners 5"/>
            <p:cNvSpPr/>
            <p:nvPr/>
          </p:nvSpPr>
          <p:spPr>
            <a:xfrm>
              <a:off x="243067" y="2364129"/>
              <a:ext cx="5335930" cy="23554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5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altLang="en-US" sz="5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en-US" sz="5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17420" name="Picture 6" descr="A close up of a logo&#10;&#10;Description automatically generat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781" y="2806808"/>
              <a:ext cx="1631709" cy="1634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876800" y="3352800"/>
            <a:ext cx="3617913" cy="1600200"/>
            <a:chOff x="6187179" y="1932026"/>
            <a:chExt cx="5243332" cy="2833744"/>
          </a:xfrm>
        </p:grpSpPr>
        <p:sp>
          <p:nvSpPr>
            <p:cNvPr id="8" name="Rectangle: Rounded Corners 8"/>
            <p:cNvSpPr/>
            <p:nvPr/>
          </p:nvSpPr>
          <p:spPr>
            <a:xfrm>
              <a:off x="6187179" y="1932026"/>
              <a:ext cx="5243332" cy="283374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6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Sai  </a:t>
              </a:r>
            </a:p>
          </p:txBody>
        </p:sp>
        <p:pic>
          <p:nvPicPr>
            <p:cNvPr id="17418" name="Picture 9" descr="A picture containing drawing&#10;&#10;Description automatically generat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2750" y="2299232"/>
              <a:ext cx="1994456" cy="2188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dong ho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181600"/>
            <a:ext cx="235585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67600" y="0"/>
            <a:ext cx="609600" cy="11080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05800" y="0"/>
            <a:ext cx="609600" cy="11080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srgbClr val="FF0000"/>
                </a:solidFill>
                <a:latin typeface=".VnAvant" pitchFamily="34" charset="0"/>
              </a:rPr>
              <a:t>q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400" y="600075"/>
            <a:ext cx="8661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Đ¸p</a:t>
            </a:r>
            <a:r>
              <a:rPr lang="en-US" sz="3200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 ¸n ®</a:t>
            </a:r>
            <a:r>
              <a:rPr lang="en-US" sz="3200" dirty="0" err="1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óng</a:t>
            </a:r>
            <a:r>
              <a:rPr lang="en-US" sz="3200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 lµ ®¸p ¸n </a:t>
            </a:r>
            <a:r>
              <a:rPr lang="en-US" sz="3200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 </a:t>
            </a:r>
            <a:r>
              <a:rPr lang="en-US" sz="3200" dirty="0" err="1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ch</a:t>
            </a:r>
            <a:r>
              <a:rPr lang="en-US" sz="3200" kern="0" dirty="0">
                <a:solidFill>
                  <a:srgbClr val="002060"/>
                </a:solidFill>
                <a:latin typeface=".VnAvant" pitchFamily="34" charset="0"/>
              </a:rPr>
              <a:t>÷</a:t>
            </a:r>
            <a:r>
              <a:rPr lang="en-US" sz="3200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 p - q </a:t>
            </a:r>
          </a:p>
          <a:p>
            <a:pPr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gièng</a:t>
            </a:r>
            <a:r>
              <a:rPr lang="en-US" sz="3200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 lµ ®</a:t>
            </a:r>
            <a:r>
              <a:rPr lang="en-US" sz="3200" dirty="0" err="1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Òu</a:t>
            </a:r>
            <a:r>
              <a:rPr lang="en-US" sz="3200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cã</a:t>
            </a:r>
            <a:r>
              <a:rPr lang="en-US" sz="3200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mét</a:t>
            </a:r>
            <a:r>
              <a:rPr lang="en-US" sz="3200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nÐt</a:t>
            </a:r>
            <a:r>
              <a:rPr lang="en-US" sz="3200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 th¼ng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63563" y="2057400"/>
            <a:ext cx="3408362" cy="1509713"/>
            <a:chOff x="47378" y="2364129"/>
            <a:chExt cx="5335930" cy="2355448"/>
          </a:xfrm>
        </p:grpSpPr>
        <p:sp>
          <p:nvSpPr>
            <p:cNvPr id="4" name="Rectangle: Rounded Corners 6"/>
            <p:cNvSpPr/>
            <p:nvPr/>
          </p:nvSpPr>
          <p:spPr>
            <a:xfrm>
              <a:off x="47378" y="2364129"/>
              <a:ext cx="5335930" cy="23554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45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altLang="en-US" sz="45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en-US" sz="45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18441" name="Picture 8" descr="A close up of a logo&#10;&#10;Description automatically generate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973" y="2440606"/>
              <a:ext cx="2019568" cy="2022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6" name="Picture 12" descr="q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91D8EA"/>
              </a:clrFrom>
              <a:clrTo>
                <a:srgbClr val="91D8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8"/>
          <a:stretch>
            <a:fillRect/>
          </a:stretch>
        </p:blipFill>
        <p:spPr bwMode="auto">
          <a:xfrm>
            <a:off x="5041900" y="3908425"/>
            <a:ext cx="1585913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q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962400"/>
            <a:ext cx="457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 descr="p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3870325"/>
            <a:ext cx="4889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5" descr="p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90D7EB"/>
              </a:clrFrom>
              <a:clrTo>
                <a:srgbClr val="90D7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/>
          <a:stretch>
            <a:fillRect/>
          </a:stretch>
        </p:blipFill>
        <p:spPr bwMode="auto">
          <a:xfrm>
            <a:off x="2498725" y="3794125"/>
            <a:ext cx="15906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228600"/>
            <a:ext cx="8915400" cy="990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n-US" sz="3200" b="0" kern="0" dirty="0" smtClean="0">
                <a:solidFill>
                  <a:srgbClr val="0070C0"/>
                </a:solidFill>
                <a:latin typeface=".VnAvant" pitchFamily="34" charset="0"/>
              </a:rPr>
              <a:t>Ch÷ p - q </a:t>
            </a:r>
            <a:r>
              <a:rPr lang="en-US" sz="3200" b="0" kern="0" dirty="0" err="1" smtClean="0">
                <a:solidFill>
                  <a:srgbClr val="0070C0"/>
                </a:solidFill>
                <a:latin typeface=".VnAvant" pitchFamily="34" charset="0"/>
              </a:rPr>
              <a:t>kh¸c</a:t>
            </a:r>
            <a:r>
              <a:rPr lang="en-US" sz="3200" b="0" kern="0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3200" b="0" kern="0" dirty="0" err="1" smtClean="0">
                <a:solidFill>
                  <a:srgbClr val="0070C0"/>
                </a:solidFill>
                <a:latin typeface=".VnAvant" pitchFamily="34" charset="0"/>
              </a:rPr>
              <a:t>nhau</a:t>
            </a:r>
            <a:r>
              <a:rPr lang="en-US" sz="3200" b="0" kern="0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3200" b="0" kern="0" dirty="0" err="1" smtClean="0">
                <a:solidFill>
                  <a:srgbClr val="0070C0"/>
                </a:solidFill>
                <a:latin typeface=".VnAvant" pitchFamily="34" charset="0"/>
              </a:rPr>
              <a:t>nh</a:t>
            </a:r>
            <a:r>
              <a:rPr lang="en-US" sz="3200" b="0" kern="0" dirty="0" smtClean="0">
                <a:solidFill>
                  <a:srgbClr val="0070C0"/>
                </a:solidFill>
                <a:latin typeface=".VnAvant" pitchFamily="34" charset="0"/>
              </a:rPr>
              <a:t>­ </a:t>
            </a:r>
            <a:r>
              <a:rPr lang="en-US" sz="3200" b="0" kern="0" dirty="0" err="1" smtClean="0">
                <a:solidFill>
                  <a:srgbClr val="0070C0"/>
                </a:solidFill>
                <a:latin typeface=".VnAvant" pitchFamily="34" charset="0"/>
              </a:rPr>
              <a:t>thÕ</a:t>
            </a:r>
            <a:r>
              <a:rPr lang="en-US" sz="3200" b="0" kern="0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3200" b="0" kern="0" dirty="0" err="1" smtClean="0">
                <a:solidFill>
                  <a:srgbClr val="0070C0"/>
                </a:solidFill>
                <a:latin typeface=".VnAvant" pitchFamily="34" charset="0"/>
              </a:rPr>
              <a:t>nµo</a:t>
            </a:r>
            <a:r>
              <a:rPr lang="en-US" sz="3200" b="0" kern="0" dirty="0" smtClean="0">
                <a:solidFill>
                  <a:srgbClr val="0070C0"/>
                </a:solidFill>
                <a:latin typeface=".VnAvant" pitchFamily="34" charset="0"/>
              </a:rPr>
              <a:t>?</a:t>
            </a:r>
            <a:endParaRPr lang="en-US" sz="3200" b="0" kern="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524000"/>
            <a:ext cx="8915400" cy="1676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n-US" b="0" kern="0" dirty="0" smtClean="0">
                <a:solidFill>
                  <a:srgbClr val="0070C0"/>
                </a:solidFill>
                <a:latin typeface=".VnAvant" pitchFamily="34" charset="0"/>
              </a:rPr>
              <a:t>Ch÷</a:t>
            </a:r>
            <a:r>
              <a:rPr lang="en-US" b="0" kern="0" dirty="0" smtClean="0">
                <a:solidFill>
                  <a:srgbClr val="FF0000"/>
                </a:solidFill>
                <a:latin typeface=".VnAvant" pitchFamily="34" charset="0"/>
              </a:rPr>
              <a:t> p </a:t>
            </a:r>
            <a:r>
              <a:rPr lang="en-US" b="0" kern="0" dirty="0" err="1" smtClean="0">
                <a:solidFill>
                  <a:srgbClr val="0070C0"/>
                </a:solidFill>
                <a:latin typeface=".VnAvant" pitchFamily="34" charset="0"/>
              </a:rPr>
              <a:t>cã</a:t>
            </a:r>
            <a:r>
              <a:rPr lang="en-US" b="0" kern="0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b="0" kern="0" dirty="0" err="1" smtClean="0">
                <a:solidFill>
                  <a:srgbClr val="0070C0"/>
                </a:solidFill>
                <a:latin typeface=".VnAvant" pitchFamily="34" charset="0"/>
              </a:rPr>
              <a:t>nÐt</a:t>
            </a:r>
            <a:r>
              <a:rPr lang="en-US" b="0" kern="0" dirty="0" smtClean="0">
                <a:solidFill>
                  <a:srgbClr val="0070C0"/>
                </a:solidFill>
                <a:latin typeface=".VnAvant" pitchFamily="34" charset="0"/>
              </a:rPr>
              <a:t> cong </a:t>
            </a:r>
            <a:r>
              <a:rPr lang="en-US" b="0" kern="0" dirty="0" err="1" smtClean="0">
                <a:solidFill>
                  <a:srgbClr val="0070C0"/>
                </a:solidFill>
                <a:latin typeface=".VnAvant" pitchFamily="34" charset="0"/>
              </a:rPr>
              <a:t>trßn</a:t>
            </a:r>
            <a:r>
              <a:rPr lang="en-US" b="0" kern="0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b="0" kern="0" dirty="0" err="1" smtClean="0">
                <a:solidFill>
                  <a:srgbClr val="0070C0"/>
                </a:solidFill>
                <a:latin typeface=".VnAvant" pitchFamily="34" charset="0"/>
              </a:rPr>
              <a:t>hë</a:t>
            </a:r>
            <a:r>
              <a:rPr lang="en-US" b="0" kern="0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b="0" kern="0" dirty="0" err="1" smtClean="0">
                <a:solidFill>
                  <a:srgbClr val="0070C0"/>
                </a:solidFill>
                <a:latin typeface=".VnAvant" pitchFamily="34" charset="0"/>
              </a:rPr>
              <a:t>tr¸i</a:t>
            </a:r>
            <a:r>
              <a:rPr lang="en-US" b="0" kern="0" dirty="0" smtClean="0">
                <a:solidFill>
                  <a:srgbClr val="0070C0"/>
                </a:solidFill>
                <a:latin typeface=".VnAvant" pitchFamily="34" charset="0"/>
              </a:rPr>
              <a:t>, </a:t>
            </a:r>
            <a:r>
              <a:rPr lang="en-US" b="0" kern="0" dirty="0" err="1" smtClean="0">
                <a:solidFill>
                  <a:srgbClr val="0070C0"/>
                </a:solidFill>
                <a:latin typeface=".VnAvant" pitchFamily="34" charset="0"/>
              </a:rPr>
              <a:t>ch</a:t>
            </a:r>
            <a:r>
              <a:rPr lang="en-US" b="0" kern="0" dirty="0" smtClean="0">
                <a:solidFill>
                  <a:srgbClr val="0070C0"/>
                </a:solidFill>
                <a:latin typeface=".VnAvant" pitchFamily="34" charset="0"/>
              </a:rPr>
              <a:t>÷ </a:t>
            </a:r>
            <a:r>
              <a:rPr lang="en-US" b="0" kern="0" dirty="0" smtClean="0">
                <a:solidFill>
                  <a:srgbClr val="FF0000"/>
                </a:solidFill>
                <a:latin typeface=".VnAvant" pitchFamily="34" charset="0"/>
              </a:rPr>
              <a:t>q</a:t>
            </a:r>
            <a:r>
              <a:rPr lang="en-US" b="0" kern="0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b="0" kern="0" dirty="0" err="1" smtClean="0">
                <a:solidFill>
                  <a:srgbClr val="0070C0"/>
                </a:solidFill>
                <a:latin typeface=".VnAvant" pitchFamily="34" charset="0"/>
              </a:rPr>
              <a:t>cã</a:t>
            </a:r>
            <a:r>
              <a:rPr lang="en-US" b="0" kern="0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b="0" kern="0" dirty="0" err="1" smtClean="0">
                <a:solidFill>
                  <a:srgbClr val="0070C0"/>
                </a:solidFill>
                <a:latin typeface=".VnAvant" pitchFamily="34" charset="0"/>
              </a:rPr>
              <a:t>nÐt</a:t>
            </a:r>
            <a:r>
              <a:rPr lang="en-US" b="0" kern="0" dirty="0" smtClean="0">
                <a:solidFill>
                  <a:srgbClr val="0070C0"/>
                </a:solidFill>
                <a:latin typeface=".VnAvant" pitchFamily="34" charset="0"/>
              </a:rPr>
              <a:t> cong </a:t>
            </a:r>
            <a:r>
              <a:rPr lang="en-US" b="0" kern="0" dirty="0" err="1" smtClean="0">
                <a:solidFill>
                  <a:srgbClr val="0070C0"/>
                </a:solidFill>
                <a:latin typeface=".VnAvant" pitchFamily="34" charset="0"/>
              </a:rPr>
              <a:t>trßn</a:t>
            </a:r>
            <a:r>
              <a:rPr lang="en-US" b="0" kern="0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b="0" kern="0" dirty="0" err="1" smtClean="0">
                <a:solidFill>
                  <a:srgbClr val="0070C0"/>
                </a:solidFill>
                <a:latin typeface=".VnAvant" pitchFamily="34" charset="0"/>
              </a:rPr>
              <a:t>hë</a:t>
            </a:r>
            <a:r>
              <a:rPr lang="en-US" b="0" kern="0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b="0" kern="0" dirty="0" err="1" smtClean="0">
                <a:solidFill>
                  <a:srgbClr val="0070C0"/>
                </a:solidFill>
                <a:latin typeface=".VnAvant" pitchFamily="34" charset="0"/>
              </a:rPr>
              <a:t>ph¶i</a:t>
            </a:r>
            <a:endParaRPr lang="en-US" b="0" kern="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0"/>
            <a:ext cx="609600" cy="11080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05800" y="0"/>
            <a:ext cx="609600" cy="11080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srgbClr val="FF0000"/>
                </a:solidFill>
                <a:latin typeface=".VnAvant" pitchFamily="34" charset="0"/>
              </a:rPr>
              <a:t>q</a:t>
            </a:r>
          </a:p>
        </p:txBody>
      </p:sp>
      <p:pic>
        <p:nvPicPr>
          <p:cNvPr id="9" name="Picture 12" descr="q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94D7EA"/>
              </a:clrFrom>
              <a:clrTo>
                <a:srgbClr val="94D7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8"/>
          <a:stretch>
            <a:fillRect/>
          </a:stretch>
        </p:blipFill>
        <p:spPr bwMode="auto">
          <a:xfrm>
            <a:off x="5562600" y="3581400"/>
            <a:ext cx="1585913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3" descr="q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3505200"/>
            <a:ext cx="457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4" descr="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3552825"/>
            <a:ext cx="4889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p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90D7E9"/>
              </a:clrFrom>
              <a:clrTo>
                <a:srgbClr val="90D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/>
          <a:stretch>
            <a:fillRect/>
          </a:stretch>
        </p:blipFill>
        <p:spPr bwMode="auto">
          <a:xfrm>
            <a:off x="2895600" y="3505200"/>
            <a:ext cx="15906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8 -0.65 L 4.16667E-6 1.11022E-1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0.65486 L 0.00503 -0.0104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3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C:\Users\Hong\Desktop\phong nen\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438400" y="1524000"/>
            <a:ext cx="406874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kern="1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SouthernH" panose="020B7200000000000000" pitchFamily="34" charset="0"/>
              </a:rPr>
              <a:t>TRß</a:t>
            </a:r>
            <a:r>
              <a:rPr lang="en-US" sz="5400" kern="1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SouthernH" panose="020B7200000000000000" pitchFamily="34" charset="0"/>
              </a:rPr>
              <a:t> </a:t>
            </a:r>
            <a:r>
              <a:rPr lang="en-US" sz="5400" kern="1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SouthernH" panose="020B7200000000000000" pitchFamily="34" charset="0"/>
              </a:rPr>
              <a:t>ch¬I</a:t>
            </a:r>
            <a:r>
              <a:rPr lang="en-US" sz="5400" kern="1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SouthernH" panose="020B7200000000000000" pitchFamily="34" charset="0"/>
              </a:rPr>
              <a:t>: </a:t>
            </a:r>
            <a:endParaRPr lang="en-US" sz="5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" y="2362200"/>
            <a:ext cx="766908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kern="10" dirty="0" err="1">
                <a:ln w="12700">
                  <a:solidFill>
                    <a:srgbClr val="1B35B5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.VnAvant" panose="020B7200000000000000" pitchFamily="34" charset="0"/>
              </a:rPr>
              <a:t>T×m</a:t>
            </a:r>
            <a:r>
              <a:rPr lang="en-US" sz="5400" kern="10" dirty="0">
                <a:ln w="12700">
                  <a:solidFill>
                    <a:srgbClr val="1B35B5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.VnAvant" panose="020B7200000000000000" pitchFamily="34" charset="0"/>
              </a:rPr>
              <a:t>  </a:t>
            </a:r>
            <a:r>
              <a:rPr lang="en-US" sz="5400" kern="10" dirty="0" err="1">
                <a:ln w="12700">
                  <a:solidFill>
                    <a:srgbClr val="1B35B5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.VnAvant" panose="020B7200000000000000" pitchFamily="34" charset="0"/>
              </a:rPr>
              <a:t>ch</a:t>
            </a:r>
            <a:r>
              <a:rPr lang="en-US" sz="5400" kern="10" dirty="0">
                <a:ln w="12700">
                  <a:solidFill>
                    <a:srgbClr val="1B35B5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.VnAvant" panose="020B7200000000000000" pitchFamily="34" charset="0"/>
              </a:rPr>
              <a:t>÷ </a:t>
            </a:r>
            <a:r>
              <a:rPr lang="en-US" sz="5400" kern="10" dirty="0" err="1">
                <a:ln w="12700">
                  <a:solidFill>
                    <a:srgbClr val="1B35B5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.VnAvant" panose="020B7200000000000000" pitchFamily="34" charset="0"/>
              </a:rPr>
              <a:t>c¸i</a:t>
            </a:r>
            <a:r>
              <a:rPr lang="en-US" sz="5400" kern="10" dirty="0">
                <a:ln w="12700">
                  <a:solidFill>
                    <a:srgbClr val="1B35B5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.VnAvant" panose="020B7200000000000000" pitchFamily="34" charset="0"/>
              </a:rPr>
              <a:t> p q </a:t>
            </a:r>
          </a:p>
          <a:p>
            <a:pPr algn="ctr" eaLnBrk="1" hangingPunct="1">
              <a:defRPr/>
            </a:pPr>
            <a:r>
              <a:rPr lang="en-US" sz="5400" kern="10" dirty="0" err="1">
                <a:ln w="12700">
                  <a:solidFill>
                    <a:srgbClr val="1B35B5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.VnAvant" panose="020B7200000000000000" pitchFamily="34" charset="0"/>
              </a:rPr>
              <a:t>trong</a:t>
            </a:r>
            <a:r>
              <a:rPr lang="en-US" sz="5400" kern="10" dirty="0">
                <a:ln w="12700">
                  <a:solidFill>
                    <a:srgbClr val="1B35B5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kern="10" dirty="0" err="1">
                <a:ln w="12700">
                  <a:solidFill>
                    <a:srgbClr val="1B35B5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.VnAvant" panose="020B7200000000000000" pitchFamily="34" charset="0"/>
              </a:rPr>
              <a:t>tªn</a:t>
            </a:r>
            <a:r>
              <a:rPr lang="en-US" sz="5400" kern="10" dirty="0">
                <a:ln w="12700">
                  <a:solidFill>
                    <a:srgbClr val="1B35B5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kern="10" dirty="0" err="1">
                <a:ln w="12700">
                  <a:solidFill>
                    <a:srgbClr val="1B35B5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.VnAvant" panose="020B7200000000000000" pitchFamily="34" charset="0"/>
              </a:rPr>
              <a:t>c¸c</a:t>
            </a:r>
            <a:r>
              <a:rPr lang="en-US" sz="5400" kern="10" dirty="0">
                <a:ln w="12700">
                  <a:solidFill>
                    <a:srgbClr val="1B35B5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kern="10" dirty="0" err="1">
                <a:ln w="12700">
                  <a:solidFill>
                    <a:srgbClr val="1B35B5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.VnAvant" panose="020B7200000000000000" pitchFamily="34" charset="0"/>
              </a:rPr>
              <a:t>loµi</a:t>
            </a:r>
            <a:r>
              <a:rPr lang="en-US" sz="5400" kern="10" dirty="0">
                <a:ln w="12700">
                  <a:solidFill>
                    <a:srgbClr val="1B35B5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kern="10" dirty="0" err="1">
                <a:ln w="12700">
                  <a:solidFill>
                    <a:srgbClr val="1B35B5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.VnAvant" panose="020B7200000000000000" pitchFamily="34" charset="0"/>
              </a:rPr>
              <a:t>hoa</a:t>
            </a:r>
            <a:endParaRPr lang="en-US" sz="5400" dirty="0">
              <a:ln w="12700">
                <a:solidFill>
                  <a:srgbClr val="1B35B5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0485" name="TextBox 13"/>
          <p:cNvSpPr txBox="1">
            <a:spLocks noChangeArrowheads="1"/>
          </p:cNvSpPr>
          <p:nvPr/>
        </p:nvSpPr>
        <p:spPr bwMode="auto">
          <a:xfrm>
            <a:off x="685800" y="4572000"/>
            <a:ext cx="8229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>
                <a:latin typeface=".VnAvant" panose="020B7200000000000000" pitchFamily="34" charset="0"/>
              </a:rPr>
              <a:t>C¸ch ch¬i: Trªn mµn h×nh xuÊt hiÖn h×nh ¶nh vµ tªn loµi hoa ®ã, nhiÖm vô cña c¸c con lµ t×m ch÷ c¸i p,q võa häc cã trong tõ</a:t>
            </a:r>
          </a:p>
        </p:txBody>
      </p:sp>
    </p:spTree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6" name="Picture 4" descr="doquy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0"/>
            <a:ext cx="771366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38200" y="5334000"/>
            <a:ext cx="8305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0033CC"/>
                </a:solidFill>
                <a:latin typeface=".VnAvant" panose="020B7200000000000000" pitchFamily="34" charset="0"/>
              </a:rPr>
              <a:t>hoa  ®ç quyªn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924425" y="5337175"/>
            <a:ext cx="800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a c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533400"/>
            <a:ext cx="9144001" cy="5143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3" name="Picture 5" descr="phan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153400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524000" y="5334000"/>
            <a:ext cx="6248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0033CC"/>
                </a:solidFill>
                <a:latin typeface=".VnAvant" panose="020B7200000000000000" pitchFamily="34" charset="0"/>
              </a:rPr>
              <a:t>hoa  ph¨ng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013200" y="5340350"/>
            <a:ext cx="800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3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3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3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3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6" name="Picture 8" descr="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305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685800" y="5334000"/>
            <a:ext cx="8305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0033CC"/>
                </a:solidFill>
                <a:latin typeface=".VnAvant" panose="020B7200000000000000" pitchFamily="34" charset="0"/>
              </a:rPr>
              <a:t>hoa  phong lan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171825" y="5340350"/>
            <a:ext cx="800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2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2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2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2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4" name="Picture 6" descr="nguyet 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5875"/>
            <a:ext cx="8458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57200" y="5534025"/>
            <a:ext cx="8686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0033CC"/>
                </a:solidFill>
                <a:latin typeface=".VnAvant" panose="020B7200000000000000" pitchFamily="34" charset="0"/>
              </a:rPr>
              <a:t>hoa  nguyÖt quÕ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656388" y="5534025"/>
            <a:ext cx="800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7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Hong\Desktop\h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543800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85800" y="5334000"/>
            <a:ext cx="8305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0033CC"/>
                </a:solidFill>
                <a:latin typeface=".VnAvant" panose="020B7200000000000000" pitchFamily="34" charset="0"/>
              </a:rPr>
              <a:t>hoa  ph­îng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068763" y="5335588"/>
            <a:ext cx="800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9"/>
          <p:cNvSpPr txBox="1">
            <a:spLocks noChangeArrowheads="1"/>
          </p:cNvSpPr>
          <p:nvPr/>
        </p:nvSpPr>
        <p:spPr bwMode="auto">
          <a:xfrm>
            <a:off x="2133600" y="5534025"/>
            <a:ext cx="5410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0033CC"/>
                </a:solidFill>
                <a:latin typeface=".VnAvant" panose="020B7200000000000000" pitchFamily="34" charset="0"/>
              </a:rPr>
              <a:t>hoa  tulip</a:t>
            </a:r>
          </a:p>
        </p:txBody>
      </p:sp>
      <p:pic>
        <p:nvPicPr>
          <p:cNvPr id="512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924675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735263" y="5534025"/>
            <a:ext cx="800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398838" y="5524500"/>
            <a:ext cx="800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922838" y="5534025"/>
            <a:ext cx="800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127250" y="5534025"/>
            <a:ext cx="8001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618038" y="5538788"/>
            <a:ext cx="8001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524500" y="5535613"/>
            <a:ext cx="8001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768975" y="5534025"/>
            <a:ext cx="800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019800" y="5530850"/>
            <a:ext cx="685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>
                <a:solidFill>
                  <a:srgbClr val="7030A0"/>
                </a:solidFill>
                <a:latin typeface=".VnAvant" panose="020B7200000000000000" pitchFamily="34" charset="0"/>
              </a:rPr>
              <a:t>p</a:t>
            </a:r>
          </a:p>
        </p:txBody>
      </p:sp>
    </p:spTree>
  </p:cSld>
  <p:clrMapOvr>
    <a:masterClrMapping/>
  </p:clrMapOvr>
  <p:transition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0" grpId="1"/>
      <p:bldP spid="8" grpId="0"/>
      <p:bldP spid="11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2595563" y="28575"/>
            <a:ext cx="4191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400">
                <a:solidFill>
                  <a:srgbClr val="7030A0"/>
                </a:solidFill>
                <a:latin typeface=".VnAvant" panose="020B7200000000000000" pitchFamily="34" charset="0"/>
              </a:rPr>
              <a:t>p</a:t>
            </a:r>
          </a:p>
        </p:txBody>
      </p:sp>
      <p:pic>
        <p:nvPicPr>
          <p:cNvPr id="6147" name="Picture 2" descr="A bouquet of flowers&#10;&#10;Description automatically generate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983163"/>
            <a:ext cx="24098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 descr="A bouquet of flowers&#10;&#10;Description automatically generate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4098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95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95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 animBg="1"/>
      <p:bldP spid="95234" grpId="1" animBg="1"/>
      <p:bldP spid="9523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6" name="Picture 4" descr="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1724025"/>
            <a:ext cx="4889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8" name="Picture 6" descr="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/>
          <a:stretch>
            <a:fillRect/>
          </a:stretch>
        </p:blipFill>
        <p:spPr bwMode="auto">
          <a:xfrm>
            <a:off x="4008438" y="1676400"/>
            <a:ext cx="161448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9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3352800" y="1676400"/>
            <a:ext cx="19431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120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93545" name="Rectangle 9"/>
          <p:cNvSpPr>
            <a:spLocks noChangeArrowheads="1"/>
          </p:cNvSpPr>
          <p:nvPr/>
        </p:nvSpPr>
        <p:spPr bwMode="auto">
          <a:xfrm>
            <a:off x="114300" y="152400"/>
            <a:ext cx="2743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500">
                <a:solidFill>
                  <a:srgbClr val="0033CC"/>
                </a:solidFill>
                <a:latin typeface=".VnAvantH" panose="020B7200000000000000" pitchFamily="34" charset="0"/>
              </a:rPr>
              <a:t>p</a:t>
            </a:r>
          </a:p>
        </p:txBody>
      </p:sp>
      <p:pic>
        <p:nvPicPr>
          <p:cNvPr id="193546" name="Picture 10" descr="p thuo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19400"/>
            <a:ext cx="246221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935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935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935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935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935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935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0" grpId="0"/>
      <p:bldP spid="1935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533400"/>
            <a:ext cx="9144001" cy="5181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-28575" y="0"/>
            <a:ext cx="8763000" cy="1524000"/>
          </a:xfrm>
        </p:spPr>
        <p:txBody>
          <a:bodyPr/>
          <a:lstStyle/>
          <a:p>
            <a:r>
              <a:rPr lang="en-US" altLang="en-US" sz="2400" smtClean="0">
                <a:latin typeface=".VnAvant" panose="020B7200000000000000" pitchFamily="34" charset="0"/>
              </a:rPr>
              <a:t>Hoa g× në ®óng canh khuya</a:t>
            </a:r>
            <a:br>
              <a:rPr lang="en-US" altLang="en-US" sz="2400" smtClean="0">
                <a:latin typeface=".VnAvant" panose="020B7200000000000000" pitchFamily="34" charset="0"/>
              </a:rPr>
            </a:br>
            <a:r>
              <a:rPr lang="en-US" altLang="en-US" sz="2400" smtClean="0">
                <a:latin typeface=".VnAvant" panose="020B7200000000000000" pitchFamily="34" charset="0"/>
              </a:rPr>
              <a:t>¢p e c¸nh máng lµm mª lßng ng­êi?</a:t>
            </a:r>
            <a:br>
              <a:rPr lang="en-US" altLang="en-US" sz="2400" smtClean="0">
                <a:latin typeface=".VnAvant" panose="020B7200000000000000" pitchFamily="34" charset="0"/>
              </a:rPr>
            </a:br>
            <a:r>
              <a:rPr lang="en-US" altLang="en-US" sz="2400" smtClean="0">
                <a:latin typeface=".VnAvant" panose="020B7200000000000000" pitchFamily="34" charset="0"/>
              </a:rPr>
              <a:t>                                         ( Lµ hoa g×?)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7908925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05800" cy="557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9"/>
          <p:cNvSpPr txBox="1">
            <a:spLocks noChangeArrowheads="1"/>
          </p:cNvSpPr>
          <p:nvPr/>
        </p:nvSpPr>
        <p:spPr bwMode="auto">
          <a:xfrm>
            <a:off x="2133600" y="5534025"/>
            <a:ext cx="6400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0033CC"/>
                </a:solidFill>
                <a:latin typeface=".VnAvant" panose="020B7200000000000000" pitchFamily="34" charset="0"/>
              </a:rPr>
              <a:t>hoa  quúnh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738438" y="5527675"/>
            <a:ext cx="800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400425" y="5532438"/>
            <a:ext cx="800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130425" y="5535613"/>
            <a:ext cx="8001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287963" y="5537200"/>
            <a:ext cx="800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5897563" y="5534025"/>
            <a:ext cx="800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484938" y="5529263"/>
            <a:ext cx="8001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7094538" y="5527675"/>
            <a:ext cx="800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618038" y="5534025"/>
            <a:ext cx="1143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>
                <a:solidFill>
                  <a:srgbClr val="FFFF00"/>
                </a:solidFill>
                <a:latin typeface=".VnAvant" panose="020B7200000000000000" pitchFamily="34" charset="0"/>
              </a:rPr>
              <a:t>q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12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67" grpId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2355</TotalTime>
  <Words>249</Words>
  <Application>Microsoft Office PowerPoint</Application>
  <PresentationFormat>On-screen Show (4:3)</PresentationFormat>
  <Paragraphs>63</Paragraphs>
  <Slides>23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UTM Charlemagne</vt:lpstr>
      <vt:lpstr>Times New Roman</vt:lpstr>
      <vt:lpstr>.VnAvant</vt:lpstr>
      <vt:lpstr>.VnAvantH</vt:lpstr>
      <vt:lpstr>.VnSouthernH</vt:lpstr>
      <vt:lpstr>.VnLinus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Hoa g× në ®óng canh khuya ¢p e c¸nh máng lµm mª lßng ng­êi?                                          ( Lµ hoa g×?)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8 LY DAO THANH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PHAN ANH</dc:creator>
  <cp:lastModifiedBy>Windows User</cp:lastModifiedBy>
  <cp:revision>430</cp:revision>
  <dcterms:created xsi:type="dcterms:W3CDTF">2009-03-12T15:37:18Z</dcterms:created>
  <dcterms:modified xsi:type="dcterms:W3CDTF">2021-09-01T17:18:06Z</dcterms:modified>
</cp:coreProperties>
</file>