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5" r:id="rId2"/>
    <p:sldId id="326" r:id="rId3"/>
    <p:sldId id="341" r:id="rId4"/>
    <p:sldId id="344" r:id="rId5"/>
    <p:sldId id="328" r:id="rId6"/>
    <p:sldId id="311" r:id="rId7"/>
    <p:sldId id="316" r:id="rId8"/>
    <p:sldId id="347" r:id="rId9"/>
    <p:sldId id="348" r:id="rId10"/>
    <p:sldId id="349" r:id="rId11"/>
    <p:sldId id="351" r:id="rId12"/>
    <p:sldId id="352" r:id="rId13"/>
    <p:sldId id="353" r:id="rId14"/>
    <p:sldId id="354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</p:sldIdLst>
  <p:sldSz cx="9144000" cy="6858000" type="screen4x3"/>
  <p:notesSz cx="6858000" cy="9144000"/>
  <p:embeddedFontLst>
    <p:embeddedFont>
      <p:font typeface=".VnBlack" panose="020B7200000000000000" pitchFamily="34" charset="0"/>
      <p:regular r:id="rId24"/>
    </p:embeddedFont>
    <p:embeddedFont>
      <p:font typeface="Arial Black" panose="020B0A04020102020204" pitchFamily="34" charset="0"/>
      <p:bold r:id="rId25"/>
    </p:embeddedFont>
    <p:embeddedFont>
      <p:font typeface="UTM Charlemagne" panose="02040603050506020204" pitchFamily="18" charset="0"/>
      <p:regular r:id="rId26"/>
    </p:embeddedFon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.VnAristote" panose="020B7200000000000000" pitchFamily="34" charset="0"/>
      <p:regular r:id="rId31"/>
    </p:embeddedFont>
    <p:embeddedFont>
      <p:font typeface=".VnArial Narrow" panose="020B7200000000000000" pitchFamily="34" charset="0"/>
      <p:regular r:id="rId32"/>
      <p:bold r:id="rId33"/>
      <p:italic r:id="rId34"/>
    </p:embeddedFont>
    <p:embeddedFont>
      <p:font typeface=".VnTime" panose="020B7200000000000000" pitchFamily="34" charset="0"/>
      <p:regular r:id="rId35"/>
      <p:bold r:id="rId36"/>
      <p:italic r:id="rId37"/>
      <p:boldItalic r:id="rId38"/>
    </p:embeddedFont>
    <p:embeddedFont>
      <p:font typeface=".VnAvantH" panose="020B7200000000000000" pitchFamily="34" charset="0"/>
      <p:regular r:id="rId39"/>
      <p:bold r:id="rId40"/>
      <p:italic r:id="rId41"/>
      <p:boldItalic r:id="rId42"/>
    </p:embeddedFont>
    <p:embeddedFont>
      <p:font typeface=".VnArial" panose="020B7200000000000000" pitchFamily="34" charset="0"/>
      <p:regular r:id="rId43"/>
      <p:bold r:id="rId44"/>
      <p:italic r:id="rId45"/>
      <p:boldItalic r:id="rId46"/>
    </p:embeddedFont>
    <p:embeddedFont>
      <p:font typeface=".VnBlackH" panose="020B7200000000000000" pitchFamily="34" charset="0"/>
      <p:regular r:id="rId4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FF"/>
    <a:srgbClr val="CC3300"/>
    <a:srgbClr val="0000FF"/>
    <a:srgbClr val="FFCC99"/>
    <a:srgbClr val="FFCC66"/>
    <a:srgbClr val="FF9966"/>
    <a:srgbClr val="FF99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8451" autoAdjust="0"/>
  </p:normalViewPr>
  <p:slideViewPr>
    <p:cSldViewPr>
      <p:cViewPr varScale="1">
        <p:scale>
          <a:sx n="73" d="100"/>
          <a:sy n="73" d="100"/>
        </p:scale>
        <p:origin x="15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3881-FF27-4A47-B6D1-13E97038F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32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78CE-FC30-4154-9E63-330191AEC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74F4-6FB6-43DE-B069-78892558C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46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177C-E8FA-402C-98E7-A7B72F5A3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5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C398-5A0B-4D3A-BD01-61CD0796F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85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B04A-CDA8-4633-BA67-3DCED6DD8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24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3AAE-C3D1-4161-92FD-7876B44C5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9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D106C-486D-485E-B519-C795C0360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B4B5-5775-4356-ABA9-3E25FECBE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80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6E8C-EEB3-4126-8911-B89ACD758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8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4C2C-7783-4159-85F4-757AC1539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50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2800-5284-4FA5-B5B1-FDB1A0C94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4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FF124B56-CCEA-49B8-9903-774C1457F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18" Type="http://schemas.openxmlformats.org/officeDocument/2006/relationships/image" Target="../media/image28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2.gif"/><Relationship Id="rId17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20" Type="http://schemas.openxmlformats.org/officeDocument/2006/relationships/image" Target="../media/image30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1.gif"/><Relationship Id="rId5" Type="http://schemas.openxmlformats.org/officeDocument/2006/relationships/audio" Target="../media/audio2.wav"/><Relationship Id="rId15" Type="http://schemas.openxmlformats.org/officeDocument/2006/relationships/image" Target="../media/image25.gif"/><Relationship Id="rId10" Type="http://schemas.openxmlformats.org/officeDocument/2006/relationships/image" Target="../media/image20.gif"/><Relationship Id="rId19" Type="http://schemas.openxmlformats.org/officeDocument/2006/relationships/image" Target="../media/image29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slide" Target="slide2.xml"/><Relationship Id="rId12" Type="http://schemas.openxmlformats.org/officeDocument/2006/relationships/slide" Target="slide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1.xml"/><Relationship Id="rId10" Type="http://schemas.openxmlformats.org/officeDocument/2006/relationships/slide" Target="slide5.xml"/><Relationship Id="rId4" Type="http://schemas.openxmlformats.org/officeDocument/2006/relationships/image" Target="../media/image28.gif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7.wav"/><Relationship Id="rId7" Type="http://schemas.openxmlformats.org/officeDocument/2006/relationships/image" Target="../media/image2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7.wav"/><Relationship Id="rId7" Type="http://schemas.openxmlformats.org/officeDocument/2006/relationships/image" Target="../media/image2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7.wav"/><Relationship Id="rId7" Type="http://schemas.openxmlformats.org/officeDocument/2006/relationships/image" Target="../media/image2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7.wav"/><Relationship Id="rId7" Type="http://schemas.openxmlformats.org/officeDocument/2006/relationships/image" Target="../media/image2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7.wav"/><Relationship Id="rId7" Type="http://schemas.openxmlformats.org/officeDocument/2006/relationships/image" Target="../media/image2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71813" y="1609725"/>
            <a:ext cx="2832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FF0000"/>
                </a:solidFill>
                <a:latin typeface=".VnAristote" panose="020B7200000000000000" pitchFamily="34" charset="0"/>
              </a:rPr>
              <a:t>Gi¸o ¸n</a:t>
            </a:r>
          </a:p>
        </p:txBody>
      </p:sp>
      <p:sp>
        <p:nvSpPr>
          <p:cNvPr id="2051" name="Text Box 187"/>
          <p:cNvSpPr txBox="1">
            <a:spLocks noChangeArrowheads="1"/>
          </p:cNvSpPr>
          <p:nvPr/>
        </p:nvSpPr>
        <p:spPr bwMode="auto">
          <a:xfrm>
            <a:off x="1485900" y="431482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.VnTime" panose="020B7200000000000000" pitchFamily="34" charset="0"/>
              </a:rPr>
              <a:t>Gi¸o viªn thùc hiÖn:</a:t>
            </a:r>
          </a:p>
        </p:txBody>
      </p:sp>
      <p:sp>
        <p:nvSpPr>
          <p:cNvPr id="2052" name="Text Box 205"/>
          <p:cNvSpPr txBox="1">
            <a:spLocks noChangeArrowheads="1"/>
          </p:cNvSpPr>
          <p:nvPr/>
        </p:nvSpPr>
        <p:spPr bwMode="auto">
          <a:xfrm>
            <a:off x="3886200" y="418465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>
                <a:latin typeface=".VnAristote" panose="020B7200000000000000" pitchFamily="34" charset="0"/>
              </a:rPr>
              <a:t>Ph¹m ThÞ Hång</a:t>
            </a:r>
            <a:endParaRPr lang="en-US" altLang="en-US">
              <a:latin typeface=".VnAristote" panose="020B7200000000000000" pitchFamily="34" charset="0"/>
            </a:endParaRPr>
          </a:p>
        </p:txBody>
      </p:sp>
      <p:sp>
        <p:nvSpPr>
          <p:cNvPr id="2053" name="Rectangle 145"/>
          <p:cNvSpPr>
            <a:spLocks noChangeArrowheads="1"/>
          </p:cNvSpPr>
          <p:nvPr/>
        </p:nvSpPr>
        <p:spPr bwMode="auto">
          <a:xfrm>
            <a:off x="900113" y="3033713"/>
            <a:ext cx="7173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.VnTime" panose="020B7200000000000000" pitchFamily="34" charset="0"/>
              </a:rPr>
              <a:t>§Ò </a:t>
            </a:r>
            <a:r>
              <a:rPr lang="en-US" altLang="en-US" sz="4400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tµi</a:t>
            </a:r>
            <a:r>
              <a:rPr lang="en-US" altLang="en-US" sz="44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44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.VnTime" panose="020B7200000000000000" pitchFamily="34" charset="0"/>
              </a:rPr>
              <a:t>Lµm</a:t>
            </a:r>
            <a:r>
              <a:rPr lang="en-US" altLang="en-US" sz="44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.VnTime" panose="020B7200000000000000" pitchFamily="34" charset="0"/>
              </a:rPr>
              <a:t>quen</a:t>
            </a:r>
            <a:r>
              <a:rPr lang="en-US" altLang="en-US" sz="44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.VnTime" panose="020B7200000000000000" pitchFamily="34" charset="0"/>
              </a:rPr>
              <a:t>ch</a:t>
            </a:r>
            <a:r>
              <a:rPr lang="en-US" altLang="en-US" sz="4400" dirty="0">
                <a:solidFill>
                  <a:srgbClr val="FF0000"/>
                </a:solidFill>
                <a:latin typeface=".VnTime" panose="020B7200000000000000" pitchFamily="34" charset="0"/>
              </a:rPr>
              <a:t>÷ </a:t>
            </a:r>
            <a:r>
              <a:rPr lang="en-US" altLang="en-US" sz="4400" dirty="0" err="1">
                <a:solidFill>
                  <a:srgbClr val="FF0000"/>
                </a:solidFill>
                <a:latin typeface=".VnTime" panose="020B7200000000000000" pitchFamily="34" charset="0"/>
              </a:rPr>
              <a:t>c¸i</a:t>
            </a:r>
            <a:r>
              <a:rPr lang="en-US" altLang="en-US" sz="4400" dirty="0">
                <a:solidFill>
                  <a:srgbClr val="FF0000"/>
                </a:solidFill>
                <a:latin typeface=".VnTime" panose="020B7200000000000000" pitchFamily="34" charset="0"/>
              </a:rPr>
              <a:t> e,ª</a:t>
            </a:r>
            <a:endParaRPr lang="en-US" altLang="en-US" sz="4400" dirty="0">
              <a:solidFill>
                <a:srgbClr val="990099"/>
              </a:solidFill>
              <a:latin typeface=".VnTime" panose="020B7200000000000000" pitchFamily="34" charset="0"/>
            </a:endParaRPr>
          </a:p>
        </p:txBody>
      </p:sp>
      <p:sp>
        <p:nvSpPr>
          <p:cNvPr id="2054" name="Text Box 187"/>
          <p:cNvSpPr txBox="1">
            <a:spLocks noChangeArrowheads="1"/>
          </p:cNvSpPr>
          <p:nvPr/>
        </p:nvSpPr>
        <p:spPr bwMode="auto">
          <a:xfrm>
            <a:off x="2217738" y="401638"/>
            <a:ext cx="485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UTM Charlemagne" panose="02040603050506020204" pitchFamily="18" charset="0"/>
                <a:cs typeface="Arial" panose="020B0604020202020204" pitchFamily="34" charset="0"/>
              </a:rPr>
              <a:t>UBND QUẬN LONG BIÊN</a:t>
            </a:r>
          </a:p>
        </p:txBody>
      </p:sp>
      <p:sp>
        <p:nvSpPr>
          <p:cNvPr id="2055" name="Text Box 187"/>
          <p:cNvSpPr txBox="1">
            <a:spLocks noChangeArrowheads="1"/>
          </p:cNvSpPr>
          <p:nvPr/>
        </p:nvSpPr>
        <p:spPr bwMode="auto">
          <a:xfrm>
            <a:off x="1766888" y="903288"/>
            <a:ext cx="544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UTM Charlemagne" panose="02040603050506020204" pitchFamily="18" charset="0"/>
                <a:cs typeface="Arial" panose="020B0604020202020204" pitchFamily="34" charset="0"/>
              </a:rPr>
              <a:t>TRƯỜNG MN HOA THỦY TIÊN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1337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657600" y="36576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_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9240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A picture containing food, fabric&#10;&#10;Description automatically generat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1" b="85001"/>
          <a:stretch>
            <a:fillRect/>
          </a:stretch>
        </p:blipFill>
        <p:spPr bwMode="auto">
          <a:xfrm>
            <a:off x="0" y="4495800"/>
            <a:ext cx="2449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A picture containing food, fabric&#10;&#10;Description automatically generate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1" r="62161"/>
          <a:stretch>
            <a:fillRect/>
          </a:stretch>
        </p:blipFill>
        <p:spPr bwMode="auto">
          <a:xfrm>
            <a:off x="6694488" y="0"/>
            <a:ext cx="24495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352800" y="1219200"/>
            <a:ext cx="289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700" dirty="0">
                <a:solidFill>
                  <a:srgbClr val="3333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85800" y="1219200"/>
            <a:ext cx="289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700" dirty="0">
                <a:solidFill>
                  <a:srgbClr val="FF0000"/>
                </a:solidFill>
                <a:latin typeface=".VnAvantH" panose="020B7200000000000000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t="26667" r="28734" b="42222"/>
          <a:stretch/>
        </p:blipFill>
        <p:spPr>
          <a:xfrm>
            <a:off x="5993674" y="2190496"/>
            <a:ext cx="2997926" cy="279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-6096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b="0" dirty="0">
              <a:solidFill>
                <a:srgbClr val="FF0000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04800" y="1143000"/>
            <a:ext cx="8534400" cy="2057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Ch÷ e - ª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gièng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nhau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lµ ®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Òu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cã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1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nÐt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ngang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vµ 1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nÐt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cong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trßn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hë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ph¶i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. §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óng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hay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sai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? </a:t>
            </a:r>
            <a:endParaRPr lang="en-US" b="0" kern="0" dirty="0">
              <a:solidFill>
                <a:srgbClr val="0070C0"/>
              </a:solidFill>
              <a:latin typeface=".VnAvant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4800" y="3352800"/>
            <a:ext cx="3810000" cy="1600200"/>
            <a:chOff x="243067" y="2364129"/>
            <a:chExt cx="5335930" cy="2355448"/>
          </a:xfrm>
        </p:grpSpPr>
        <p:sp>
          <p:nvSpPr>
            <p:cNvPr id="5" name="Rectangle: Rounded Corners 5"/>
            <p:cNvSpPr/>
            <p:nvPr/>
          </p:nvSpPr>
          <p:spPr>
            <a:xfrm>
              <a:off x="243067" y="2364129"/>
              <a:ext cx="5335930" cy="23554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5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5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5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4348" name="Picture 6" descr="A close up of a logo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781" y="2806808"/>
              <a:ext cx="1631709" cy="163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876800" y="3352800"/>
            <a:ext cx="3617913" cy="1600200"/>
            <a:chOff x="6187179" y="1932026"/>
            <a:chExt cx="5243332" cy="2833744"/>
          </a:xfrm>
        </p:grpSpPr>
        <p:sp>
          <p:nvSpPr>
            <p:cNvPr id="8" name="Rectangle: Rounded Corners 8"/>
            <p:cNvSpPr/>
            <p:nvPr/>
          </p:nvSpPr>
          <p:spPr>
            <a:xfrm>
              <a:off x="6187179" y="1932026"/>
              <a:ext cx="5243332" cy="28337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6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Sai  </a:t>
              </a:r>
            </a:p>
          </p:txBody>
        </p:sp>
        <p:pic>
          <p:nvPicPr>
            <p:cNvPr id="14346" name="Picture 9" descr="A picture containing drawing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750" y="2299232"/>
              <a:ext cx="1994456" cy="218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7467600" y="0"/>
            <a:ext cx="609600" cy="1108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0"/>
            <a:ext cx="609600" cy="1108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600075"/>
            <a:ext cx="866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Đ¸p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¸n ®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lµ ®¸p ¸n 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ch</a:t>
            </a:r>
            <a:r>
              <a:rPr lang="en-US" sz="3200" kern="0" dirty="0">
                <a:solidFill>
                  <a:srgbClr val="002060"/>
                </a:solidFill>
                <a:latin typeface=".VnAvant" pitchFamily="34" charset="0"/>
              </a:rPr>
              <a:t>÷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e - ª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gièng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lµ ®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Òu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cã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nÐt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ngang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vµ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nÐt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cong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trßn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hë</a:t>
            </a:r>
            <a:r>
              <a:rPr lang="en-US" sz="3200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ph¶i</a:t>
            </a:r>
            <a:endParaRPr lang="en-US" sz="3200" dirty="0">
              <a:solidFill>
                <a:srgbClr val="002060"/>
              </a:solidFill>
              <a:latin typeface=".VnAvant" pitchFamily="34" charset="0"/>
              <a:cs typeface="Times New Roman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3563" y="2057400"/>
            <a:ext cx="3408362" cy="1509713"/>
            <a:chOff x="47378" y="2364129"/>
            <a:chExt cx="5335930" cy="2355448"/>
          </a:xfrm>
        </p:grpSpPr>
        <p:sp>
          <p:nvSpPr>
            <p:cNvPr id="4" name="Rectangle: Rounded Corners 6"/>
            <p:cNvSpPr/>
            <p:nvPr/>
          </p:nvSpPr>
          <p:spPr>
            <a:xfrm>
              <a:off x="47378" y="2364129"/>
              <a:ext cx="5335930" cy="23554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45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45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45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5370" name="Picture 8" descr="A close up of a logo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973" y="2440606"/>
              <a:ext cx="2019568" cy="202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22558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636838" y="5081588"/>
            <a:ext cx="1524000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_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4367213"/>
            <a:ext cx="22558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5"/>
          <p:cNvSpPr>
            <a:spLocks noChangeArrowheads="1" noChangeShapeType="1" noTextEdit="1"/>
          </p:cNvSpPr>
          <p:nvPr/>
        </p:nvSpPr>
        <p:spPr bwMode="auto">
          <a:xfrm>
            <a:off x="5807075" y="5257800"/>
            <a:ext cx="1524000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_</a:t>
            </a:r>
          </a:p>
        </p:txBody>
      </p: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92550"/>
            <a:ext cx="1295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5257800" y="2133600"/>
            <a:ext cx="28194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800">
                <a:solidFill>
                  <a:srgbClr val="FF0066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05000" y="2057400"/>
            <a:ext cx="28194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800">
                <a:solidFill>
                  <a:srgbClr val="FF0066"/>
                </a:solidFill>
                <a:latin typeface=".VnAvant" panose="020B7200000000000000" pitchFamily="34" charset="0"/>
              </a:rPr>
              <a:t>e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16859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0"/>
            <a:ext cx="89154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200" b="0" kern="0" dirty="0" smtClean="0">
                <a:solidFill>
                  <a:srgbClr val="0070C0"/>
                </a:solidFill>
                <a:latin typeface=".VnAvant" pitchFamily="34" charset="0"/>
              </a:rPr>
              <a:t>Ch÷ e - ª </a:t>
            </a:r>
            <a:r>
              <a:rPr lang="en-US" sz="3200" b="0" kern="0" dirty="0" err="1" smtClean="0">
                <a:solidFill>
                  <a:srgbClr val="0070C0"/>
                </a:solidFill>
                <a:latin typeface=".VnAvant" pitchFamily="34" charset="0"/>
              </a:rPr>
              <a:t>kh¸c</a:t>
            </a:r>
            <a:r>
              <a:rPr lang="en-US" sz="3200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200" b="0" kern="0" dirty="0" err="1" smtClean="0">
                <a:solidFill>
                  <a:srgbClr val="0070C0"/>
                </a:solidFill>
                <a:latin typeface=".VnAvant" pitchFamily="34" charset="0"/>
              </a:rPr>
              <a:t>nhau</a:t>
            </a:r>
            <a:r>
              <a:rPr lang="en-US" sz="3200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200" b="0" kern="0" dirty="0" err="1" smtClean="0">
                <a:solidFill>
                  <a:srgbClr val="0070C0"/>
                </a:solidFill>
                <a:latin typeface=".VnAvant" pitchFamily="34" charset="0"/>
              </a:rPr>
              <a:t>nh</a:t>
            </a:r>
            <a:r>
              <a:rPr lang="en-US" sz="3200" b="0" kern="0" dirty="0" smtClean="0">
                <a:solidFill>
                  <a:srgbClr val="0070C0"/>
                </a:solidFill>
                <a:latin typeface=".VnAvant" pitchFamily="34" charset="0"/>
              </a:rPr>
              <a:t>­ </a:t>
            </a:r>
            <a:r>
              <a:rPr lang="en-US" sz="3200" b="0" kern="0" dirty="0" err="1" smtClean="0">
                <a:solidFill>
                  <a:srgbClr val="0070C0"/>
                </a:solidFill>
                <a:latin typeface=".VnAvant" pitchFamily="34" charset="0"/>
              </a:rPr>
              <a:t>thÕ</a:t>
            </a:r>
            <a:r>
              <a:rPr lang="en-US" sz="3200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200" b="0" kern="0" dirty="0" err="1" smtClean="0">
                <a:solidFill>
                  <a:srgbClr val="0070C0"/>
                </a:solidFill>
                <a:latin typeface=".VnAvant" pitchFamily="34" charset="0"/>
              </a:rPr>
              <a:t>nµo</a:t>
            </a:r>
            <a:r>
              <a:rPr lang="en-US" sz="3200" b="0" kern="0" dirty="0" smtClean="0">
                <a:solidFill>
                  <a:srgbClr val="0070C0"/>
                </a:solidFill>
                <a:latin typeface=".VnAvant" pitchFamily="34" charset="0"/>
              </a:rPr>
              <a:t>?</a:t>
            </a:r>
            <a:endParaRPr lang="en-US" sz="3200" b="0" kern="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1905000"/>
            <a:ext cx="8534400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Ch÷ e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kh«ng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cã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mò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,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ch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÷ ª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cã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mò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xu«i</a:t>
            </a:r>
            <a:endParaRPr lang="en-US" b="0" kern="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0"/>
            <a:ext cx="609600" cy="1108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0" y="0"/>
            <a:ext cx="609600" cy="1108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NTER1">
            <a:hlinkClick r:id="rId6" action="ppaction://hlinksldjump" tooltip="Nhấn Enter">
              <a:snd r:embed="rId7" name="pu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17423" name="Picture 5" descr="4408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6" descr="463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7" descr="boo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8" descr="email00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9" descr="et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0" descr="glob_anm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11" descr="ani5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12" descr="mu37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 13"/>
          <p:cNvGrpSpPr>
            <a:grpSpLocks/>
          </p:cNvGrpSpPr>
          <p:nvPr/>
        </p:nvGrpSpPr>
        <p:grpSpPr bwMode="auto">
          <a:xfrm>
            <a:off x="342900" y="304800"/>
            <a:ext cx="8458200" cy="1905000"/>
            <a:chOff x="216" y="192"/>
            <a:chExt cx="5328" cy="1200"/>
          </a:xfrm>
        </p:grpSpPr>
        <p:pic>
          <p:nvPicPr>
            <p:cNvPr id="17419" name="Picture 14" descr="an30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5" descr="3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6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7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2" name="WordArt 18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Arial"/>
              </a:rPr>
              <a:t>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Arial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Arial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Arial"/>
              </a:rPr>
              <a:t> 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1066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anose="020B7200000000000000" pitchFamily="34" charset="0"/>
              </a:rPr>
              <a:t>Trß ch¬i</a:t>
            </a:r>
          </a:p>
        </p:txBody>
      </p:sp>
      <p:pic>
        <p:nvPicPr>
          <p:cNvPr id="5736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57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57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7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57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6"/>
                </p:tgtEl>
              </p:cMediaNode>
            </p:audio>
          </p:childTnLst>
        </p:cTn>
      </p:par>
    </p:tnLst>
    <p:bldLst>
      <p:bldP spid="573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/>
          </a:p>
        </p:txBody>
      </p:sp>
      <p:pic>
        <p:nvPicPr>
          <p:cNvPr id="18435" name="Picture 3" descr="an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Rung chu«ng vµng </a:t>
            </a:r>
          </a:p>
        </p:txBody>
      </p:sp>
      <p:sp>
        <p:nvSpPr>
          <p:cNvPr id="18438" name="Text Box 68">
            <a:hlinkClick r:id="rId5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62000" y="2147888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.VnBlack" panose="020B7200000000000000" pitchFamily="34" charset="0"/>
                <a:hlinkClick r:id="rId7" action="ppaction://hlinksldjump"/>
              </a:rPr>
              <a:t>C©u hái 1</a:t>
            </a:r>
            <a:endParaRPr lang="en-US" altLang="en-US" b="0">
              <a:latin typeface=".VnBlack" panose="020B7200000000000000" pitchFamily="34" charset="0"/>
            </a:endParaRPr>
          </a:p>
        </p:txBody>
      </p:sp>
      <p:sp>
        <p:nvSpPr>
          <p:cNvPr id="18439" name="Text Box 69">
            <a:hlinkClick r:id="rId7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3000" y="2209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.VnBlack" panose="020B7200000000000000" pitchFamily="34" charset="0"/>
                <a:hlinkClick r:id="rId8" action="ppaction://hlinksldjump"/>
              </a:rPr>
              <a:t>C©u hái 2</a:t>
            </a:r>
            <a:endParaRPr lang="en-US" altLang="en-US" b="0">
              <a:latin typeface=".VnBlack" panose="020B7200000000000000" pitchFamily="34" charset="0"/>
            </a:endParaRPr>
          </a:p>
        </p:txBody>
      </p:sp>
      <p:sp>
        <p:nvSpPr>
          <p:cNvPr id="18440" name="Text Box 70">
            <a:hlinkClick r:id="rId7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38200" y="2895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.VnBlack" panose="020B7200000000000000" pitchFamily="34" charset="0"/>
                <a:hlinkClick r:id="rId9" action="ppaction://hlinksldjump"/>
              </a:rPr>
              <a:t>C©u hái 3</a:t>
            </a:r>
            <a:endParaRPr lang="en-US" altLang="en-US" b="0">
              <a:latin typeface=".VnBlack" panose="020B7200000000000000" pitchFamily="34" charset="0"/>
            </a:endParaRPr>
          </a:p>
        </p:txBody>
      </p:sp>
      <p:sp>
        <p:nvSpPr>
          <p:cNvPr id="18441" name="Text Box 71">
            <a:hlinkClick r:id="rId8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3000" y="2895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.VnBlack" panose="020B7200000000000000" pitchFamily="34" charset="0"/>
                <a:hlinkClick r:id="rId10" action="ppaction://hlinksldjump"/>
              </a:rPr>
              <a:t>C©u hái 4</a:t>
            </a:r>
            <a:endParaRPr lang="en-US" altLang="en-US" b="0">
              <a:latin typeface=".VnBlack" panose="020B7200000000000000" pitchFamily="34" charset="0"/>
            </a:endParaRPr>
          </a:p>
        </p:txBody>
      </p:sp>
      <p:sp>
        <p:nvSpPr>
          <p:cNvPr id="18442" name="Text Box 72">
            <a:hlinkClick r:id="rId5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38200" y="3687763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.VnBlack" panose="020B7200000000000000" pitchFamily="34" charset="0"/>
                <a:hlinkClick r:id="rId11" action="ppaction://hlinksldjump"/>
              </a:rPr>
              <a:t>C©u hái 5</a:t>
            </a:r>
            <a:endParaRPr lang="en-US" altLang="en-US" b="0">
              <a:latin typeface=".VnBlack" panose="020B7200000000000000" pitchFamily="34" charset="0"/>
            </a:endParaRPr>
          </a:p>
        </p:txBody>
      </p:sp>
      <p:sp>
        <p:nvSpPr>
          <p:cNvPr id="18443" name="Text Box 73">
            <a:hlinkClick r:id="rId10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105400" y="3733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.VnBlack" panose="020B7200000000000000" pitchFamily="34" charset="0"/>
                <a:hlinkClick r:id="rId12" action="ppaction://hlinksldjump"/>
              </a:rPr>
              <a:t>C©u hái 6</a:t>
            </a:r>
            <a:endParaRPr lang="en-US" altLang="en-US" b="0">
              <a:latin typeface=".VnBlack" panose="020B7200000000000000" pitchFamily="34" charset="0"/>
            </a:endParaRPr>
          </a:p>
        </p:txBody>
      </p:sp>
      <p:pic>
        <p:nvPicPr>
          <p:cNvPr id="18444" name="Picture 98" descr="star_tip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zo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743200" y="50292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3810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/>
          </a:p>
        </p:txBody>
      </p:sp>
      <p:pic>
        <p:nvPicPr>
          <p:cNvPr id="1946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5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Rung chu«ng vµng 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.VnBlack" panose="020B7200000000000000" pitchFamily="34" charset="0"/>
              </a:rPr>
              <a:t>C©u hái 1</a:t>
            </a:r>
          </a:p>
        </p:txBody>
      </p:sp>
      <p:grpSp>
        <p:nvGrpSpPr>
          <p:cNvPr id="19466" name="Group 9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19488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9" name="Text Box 11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pic>
        <p:nvPicPr>
          <p:cNvPr id="19467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438400"/>
            <a:ext cx="83820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Cã mÊy ch÷ ª trong tõ</a:t>
            </a:r>
            <a:r>
              <a:rPr lang="en-US" altLang="en-US" sz="2800">
                <a:solidFill>
                  <a:srgbClr val="FF0000"/>
                </a:solidFill>
              </a:rPr>
              <a:t>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0000FF"/>
                </a:solidFill>
                <a:latin typeface=".VnAvant" panose="020B7200000000000000" pitchFamily="34" charset="0"/>
              </a:rPr>
              <a:t>®µ ®iÓu</a:t>
            </a:r>
            <a:endParaRPr lang="en-US" altLang="en-US" sz="6000">
              <a:solidFill>
                <a:srgbClr val="0000FF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84250" cy="404813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1948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948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19484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9485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1948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19480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9481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7696200" y="5029200"/>
            <a:ext cx="1371600" cy="1295400"/>
            <a:chOff x="4574" y="3342"/>
            <a:chExt cx="960" cy="912"/>
          </a:xfrm>
        </p:grpSpPr>
        <p:sp>
          <p:nvSpPr>
            <p:cNvPr id="19478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9479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419600" y="6096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3s</a:t>
            </a:r>
            <a:endParaRPr lang="en-US" altLang="en-US" sz="2400" dirty="0"/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124200" y="5105400"/>
            <a:ext cx="1752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1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81000" y="2413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/>
          </a:p>
        </p:txBody>
      </p:sp>
      <p:pic>
        <p:nvPicPr>
          <p:cNvPr id="2048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Rung chu«ng vµng 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051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3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.VnBlack" panose="020B7200000000000000" pitchFamily="34" charset="0"/>
              </a:rPr>
              <a:t>C©u hái 2</a:t>
            </a:r>
          </a:p>
        </p:txBody>
      </p:sp>
      <p:pic>
        <p:nvPicPr>
          <p:cNvPr id="20490" name="Picture 12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09600" y="2438400"/>
            <a:ext cx="8001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Cã mÊy ch÷ </a:t>
            </a: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 trong tõ: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0000FF"/>
                </a:solidFill>
                <a:latin typeface=".VnAvant" panose="020B7200000000000000" pitchFamily="34" charset="0"/>
              </a:rPr>
              <a:t>ve gäi hÌ</a:t>
            </a:r>
            <a:endParaRPr lang="en-US" altLang="en-US" sz="6000">
              <a:solidFill>
                <a:srgbClr val="0000FF"/>
              </a:solidFill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3200400" y="4953000"/>
            <a:ext cx="28321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200400" y="4953000"/>
            <a:ext cx="297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812925" y="6130925"/>
            <a:ext cx="984250" cy="404813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0510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0511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0508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0509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0506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0507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0504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0505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7696200" y="5029200"/>
            <a:ext cx="1371600" cy="1295400"/>
            <a:chOff x="4574" y="3342"/>
            <a:chExt cx="960" cy="912"/>
          </a:xfrm>
        </p:grpSpPr>
        <p:sp>
          <p:nvSpPr>
            <p:cNvPr id="20502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0503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4267200" y="602615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3 </a:t>
            </a:r>
            <a:r>
              <a:rPr lang="en-US" altLang="en-US" sz="2400" dirty="0"/>
              <a:t>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/>
          </a:p>
        </p:txBody>
      </p:sp>
      <p:pic>
        <p:nvPicPr>
          <p:cNvPr id="21507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Rung chu«ng vµng 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1536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7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1512" name="AutoShape 10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.VnBlack" panose="020B7200000000000000" pitchFamily="34" charset="0"/>
              </a:rPr>
              <a:t>C©u hái 3</a:t>
            </a:r>
          </a:p>
        </p:txBody>
      </p:sp>
      <p:pic>
        <p:nvPicPr>
          <p:cNvPr id="21514" name="Picture 12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68300" y="2209800"/>
            <a:ext cx="8458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Ch÷ c¸i g× cã 2 nÐt gåm mét nÐt ngang vµ 1 nÐt cong trßn hë ph¶i</a:t>
            </a:r>
            <a:r>
              <a:rPr lang="en-US" altLang="en-US" sz="2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2971800" y="3810000"/>
            <a:ext cx="1676400" cy="914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657600" y="3810000"/>
            <a:ext cx="609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>
                <a:latin typeface=".VnAvant" panose="020B7200000000000000" pitchFamily="34" charset="0"/>
              </a:rPr>
              <a:t>e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812925" y="6130925"/>
            <a:ext cx="984250" cy="404813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1534" name="AutoShape 11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1535" name="Text Box 11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1532" name="AutoShape 11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1533" name="Text Box 11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1530" name="AutoShape 11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1531" name="Text Box 11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11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1528" name="AutoShape 1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1529" name="Text Box 1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137"/>
          <p:cNvGrpSpPr>
            <a:grpSpLocks/>
          </p:cNvGrpSpPr>
          <p:nvPr/>
        </p:nvGrpSpPr>
        <p:grpSpPr bwMode="auto">
          <a:xfrm>
            <a:off x="7848600" y="5181600"/>
            <a:ext cx="1371600" cy="1295400"/>
            <a:chOff x="4574" y="3342"/>
            <a:chExt cx="960" cy="912"/>
          </a:xfrm>
        </p:grpSpPr>
        <p:sp>
          <p:nvSpPr>
            <p:cNvPr id="21526" name="AutoShape 1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1527" name="Text Box 1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4267200" y="602615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3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4"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  <p:bldP spid="6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990600" y="4800600"/>
            <a:ext cx="7326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Êm chÐn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1905000" y="4800600"/>
            <a:ext cx="990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4495800"/>
            <a:ext cx="1295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>
              <a:latin typeface=".VnAvant" panose="020B7200000000000000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7030A0"/>
                </a:solidFill>
                <a:latin typeface=".VnAvant" panose="020B7200000000000000" pitchFamily="34" charset="0"/>
              </a:rPr>
              <a:t>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4199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8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4" grpId="1"/>
      <p:bldP spid="7886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/>
          </a:p>
        </p:txBody>
      </p:sp>
      <p:pic>
        <p:nvPicPr>
          <p:cNvPr id="2253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Rung chu«ng vµng 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2559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0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2536" name="AutoShape 10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.VnBlack" panose="020B7200000000000000" pitchFamily="34" charset="0"/>
              </a:rPr>
              <a:t>C©u hái 4</a:t>
            </a:r>
          </a:p>
        </p:txBody>
      </p:sp>
      <p:pic>
        <p:nvPicPr>
          <p:cNvPr id="22538" name="Picture 12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086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1000" y="2209800"/>
            <a:ext cx="8382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BÐ h·y t×m ch÷ c¸i võa häc trong tõ: 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8000">
                <a:solidFill>
                  <a:srgbClr val="0000FF"/>
                </a:solidFill>
                <a:latin typeface=".VnAvant" panose="020B7200000000000000" pitchFamily="34" charset="0"/>
              </a:rPr>
              <a:t>Bóp bª</a:t>
            </a:r>
            <a:endParaRPr lang="en-US" altLang="en-US" sz="6000">
              <a:solidFill>
                <a:srgbClr val="0000FF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581400" y="4953000"/>
            <a:ext cx="2133600" cy="952500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84250" cy="404813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2557" name="AutoShape 8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2558" name="Text Box 8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2555" name="AutoShape 8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2556" name="Text Box 8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2553" name="AutoShape 8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2554" name="Text Box 8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2551" name="AutoShape 8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2552" name="Text Box 9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7848600" y="5181600"/>
            <a:ext cx="1371600" cy="1295400"/>
            <a:chOff x="4574" y="3342"/>
            <a:chExt cx="960" cy="912"/>
          </a:xfrm>
        </p:grpSpPr>
        <p:sp>
          <p:nvSpPr>
            <p:cNvPr id="22549" name="AutoShape 10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2550" name="Text Box 10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308475" y="6036468"/>
            <a:ext cx="679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3 </a:t>
            </a:r>
            <a:r>
              <a:rPr lang="en-US" altLang="en-US" sz="2800" dirty="0"/>
              <a:t>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7"/>
                  </p:tgtEl>
                </p:cond>
              </p:nextCondLst>
            </p:seq>
          </p:childTnLst>
        </p:cTn>
      </p:par>
    </p:tnLst>
    <p:bldLst>
      <p:bldP spid="71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/>
          </a:p>
        </p:txBody>
      </p:sp>
      <p:pic>
        <p:nvPicPr>
          <p:cNvPr id="23555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Rung chu«ng vµng </a:t>
            </a: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3583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4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.VnBlack" panose="020B7200000000000000" pitchFamily="34" charset="0"/>
              </a:rPr>
              <a:t>C©u hái 5</a:t>
            </a:r>
          </a:p>
        </p:txBody>
      </p:sp>
      <p:pic>
        <p:nvPicPr>
          <p:cNvPr id="23562" name="Picture 12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257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81000" y="2376488"/>
            <a:ext cx="83058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BÐ h·y t×m nh÷ng ch÷ c¸i gièng nhau trong tõ: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0">
                <a:solidFill>
                  <a:srgbClr val="FF0000"/>
                </a:solidFill>
                <a:latin typeface=".VnAvant" panose="020B7200000000000000" pitchFamily="34" charset="0"/>
              </a:rPr>
              <a:t>em bÐ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200400" y="4724400"/>
            <a:ext cx="3581400" cy="1028700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500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812925" y="6130925"/>
            <a:ext cx="984250" cy="404813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3581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3582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357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358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3577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3578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357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357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7848600" y="5181600"/>
            <a:ext cx="1371600" cy="1295400"/>
            <a:chOff x="4574" y="3342"/>
            <a:chExt cx="960" cy="912"/>
          </a:xfrm>
        </p:grpSpPr>
        <p:sp>
          <p:nvSpPr>
            <p:cNvPr id="2357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357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4311650" y="5867400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3 </a:t>
            </a:r>
            <a:r>
              <a:rPr lang="en-US" altLang="en-US" sz="3600" dirty="0"/>
              <a:t>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29"/>
                  </p:tgtEl>
                </p:cond>
              </p:nextCondLst>
            </p:seq>
          </p:childTnLst>
        </p:cTn>
      </p:par>
    </p:tnLst>
    <p:bldLst>
      <p:bldP spid="46095" grpId="0" animBg="1"/>
      <p:bldP spid="4609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/>
          </a:p>
        </p:txBody>
      </p:sp>
      <p:pic>
        <p:nvPicPr>
          <p:cNvPr id="24579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Rung chu«ng vµng 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4608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9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.VnBlack" panose="020B7200000000000000" pitchFamily="34" charset="0"/>
              </a:rPr>
              <a:t>C©u hái 6</a:t>
            </a:r>
          </a:p>
        </p:txBody>
      </p:sp>
      <p:pic>
        <p:nvPicPr>
          <p:cNvPr id="24586" name="Picture 12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81000" y="2133600"/>
            <a:ext cx="830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Avant" panose="020B7200000000000000" pitchFamily="34" charset="0"/>
              </a:rPr>
              <a:t>BÐ h·y t×m ch÷ c¸i thÝch hîp vµo chç chÊm trong tõ: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0">
                <a:solidFill>
                  <a:srgbClr val="0000FF"/>
                </a:solidFill>
                <a:latin typeface=".VnAvant" panose="020B7200000000000000" pitchFamily="34" charset="0"/>
              </a:rPr>
              <a:t>con d…</a:t>
            </a:r>
            <a:endParaRPr lang="en-US" altLang="en-US" sz="8000">
              <a:solidFill>
                <a:srgbClr val="0000FF"/>
              </a:solidFill>
            </a:endParaRP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4038600" y="5029200"/>
            <a:ext cx="11430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200400" y="53340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400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812925" y="6130925"/>
            <a:ext cx="984250" cy="404813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06" name="AutoShape 2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4607" name="Text Box 2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04" name="AutoShape 2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4605" name="Text Box 2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02" name="AutoShape 2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4603" name="Text Box 2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00" name="AutoShape 3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4601" name="Text Box 3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848600" y="5181600"/>
            <a:ext cx="1371600" cy="1295400"/>
            <a:chOff x="4574" y="3342"/>
            <a:chExt cx="960" cy="912"/>
          </a:xfrm>
        </p:grpSpPr>
        <p:sp>
          <p:nvSpPr>
            <p:cNvPr id="24598" name="AutoShape 4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4599" name="Text Box 4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159250" y="5943600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3 </a:t>
            </a:r>
            <a:r>
              <a:rPr lang="en-US" altLang="en-US" sz="3600" dirty="0"/>
              <a:t>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54"/>
                  </p:tgtEl>
                </p:cond>
              </p:nextCondLst>
            </p:seq>
          </p:childTnLst>
        </p:cTn>
      </p:par>
    </p:tnLst>
    <p:bldLst>
      <p:bldP spid="47121" grpId="0" animBg="1"/>
      <p:bldP spid="471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595563" y="28575"/>
            <a:ext cx="4191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400">
                <a:solidFill>
                  <a:srgbClr val="7030A0"/>
                </a:solidFill>
                <a:latin typeface=".VnAvant" panose="020B7200000000000000" pitchFamily="34" charset="0"/>
              </a:rPr>
              <a:t>e</a:t>
            </a:r>
          </a:p>
        </p:txBody>
      </p:sp>
      <p:pic>
        <p:nvPicPr>
          <p:cNvPr id="5123" name="Picture 2" descr="A bouquet of flowers&#10;&#10;Description automatically generat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983163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A bouquet of flowers&#10;&#10;Description automatically genera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95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5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4" grpId="1" animBg="1"/>
      <p:bldP spid="9523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1337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581400" y="25908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_</a:t>
            </a:r>
          </a:p>
        </p:txBody>
      </p:sp>
      <p:pic>
        <p:nvPicPr>
          <p:cNvPr id="6148" name="Picture 2" descr="A bouquet of flowers&#10;&#10;Description automatically genera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8116">
            <a:off x="-225425" y="60325"/>
            <a:ext cx="240982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A bouquet of flowers&#10;&#10;Description automatically genera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90470">
            <a:off x="6921500" y="4875213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124200" y="662396"/>
            <a:ext cx="289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800" dirty="0">
                <a:solidFill>
                  <a:srgbClr val="3333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1000" y="666750"/>
            <a:ext cx="289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800" dirty="0">
                <a:solidFill>
                  <a:srgbClr val="FF0000"/>
                </a:solidFill>
                <a:latin typeface=".VnAvantH" panose="020B7200000000000000" pitchFamily="34" charset="0"/>
              </a:rPr>
              <a:t>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31502" r="33524" b="44445"/>
          <a:stretch/>
        </p:blipFill>
        <p:spPr>
          <a:xfrm>
            <a:off x="6324600" y="2110196"/>
            <a:ext cx="2590800" cy="230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00400" y="5181600"/>
            <a:ext cx="5557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0">
                <a:solidFill>
                  <a:srgbClr val="0000FF"/>
                </a:solidFill>
                <a:latin typeface=".VnAvant" panose="020B7200000000000000" pitchFamily="34" charset="0"/>
              </a:rPr>
              <a:t>nhµ bÕp</a:t>
            </a:r>
            <a:endParaRPr lang="en-US" altLang="en-US" sz="2800" b="0">
              <a:latin typeface=".VnAvant" panose="020B7200000000000000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057400" y="17780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en-US" altLang="en-US" sz="4400" b="0" dirty="0">
              <a:solidFill>
                <a:srgbClr val="FF3300"/>
              </a:solidFill>
              <a:latin typeface=".VnAvant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33400"/>
            <a:ext cx="59039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657225"/>
            <a:ext cx="3124200" cy="399097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CÂU ĐỐ</a:t>
            </a:r>
          </a:p>
          <a:p>
            <a:pPr>
              <a:spcBef>
                <a:spcPct val="20000"/>
              </a:spcBef>
              <a:defRPr/>
            </a:pPr>
            <a:r>
              <a:rPr lang="vi-VN" sz="2800" b="0" dirty="0">
                <a:solidFill>
                  <a:srgbClr val="0070C0"/>
                </a:solidFill>
                <a:latin typeface="+mj-lt"/>
              </a:rPr>
              <a:t>Nơi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nào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mẹ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bé</a:t>
            </a:r>
            <a:endParaRPr lang="en-US" sz="2800" b="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Nấu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ăn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mỗi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ngày</a:t>
            </a:r>
            <a:endParaRPr lang="en-US" sz="2800" b="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Bao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nhiêu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món</a:t>
            </a:r>
            <a:endParaRPr lang="en-US" sz="2800" b="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ngay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ngay</a:t>
            </a:r>
            <a:endParaRPr lang="en-US" sz="2800" b="0" dirty="0">
              <a:solidFill>
                <a:srgbClr val="0070C0"/>
              </a:solidFill>
              <a:latin typeface="+mj-lt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800" b="0" dirty="0">
                <a:solidFill>
                  <a:srgbClr val="0070C0"/>
                </a:solidFill>
                <a:latin typeface="+mj-lt"/>
              </a:rPr>
              <a:t>(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Đố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bé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 ở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đâu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 err="1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Trong</a:t>
            </a:r>
            <a:r>
              <a:rPr lang="en-US" sz="4400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tõ</a:t>
            </a:r>
            <a:r>
              <a:rPr lang="en-US" sz="4400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.VnAvant" pitchFamily="34" charset="0"/>
                <a:ea typeface="+mj-ea"/>
                <a:cs typeface="+mj-cs"/>
              </a:rPr>
              <a:t>nh</a:t>
            </a:r>
            <a:r>
              <a:rPr lang="en-US" sz="4400" dirty="0">
                <a:solidFill>
                  <a:srgbClr val="0070C0"/>
                </a:solidFill>
                <a:latin typeface=".VnAvant" pitchFamily="34" charset="0"/>
                <a:ea typeface="+mj-ea"/>
                <a:cs typeface="+mj-cs"/>
              </a:rPr>
              <a:t>µ</a:t>
            </a:r>
            <a:r>
              <a:rPr lang="en-US" sz="4400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.VnAvant" pitchFamily="34" charset="0"/>
                <a:ea typeface="+mj-ea"/>
                <a:cs typeface="+mj-cs"/>
              </a:rPr>
              <a:t>bÕp</a:t>
            </a:r>
            <a:r>
              <a:rPr lang="en-US" sz="4400" dirty="0">
                <a:solidFill>
                  <a:srgbClr val="0070C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cã</a:t>
            </a:r>
            <a:r>
              <a:rPr lang="en-US" sz="4400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ch</a:t>
            </a:r>
            <a:r>
              <a:rPr lang="en-US" sz="4400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÷ </a:t>
            </a:r>
            <a:r>
              <a:rPr lang="en-US" sz="4400" dirty="0" err="1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c¸i</a:t>
            </a:r>
            <a:r>
              <a:rPr lang="en-US" sz="4400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nµo</a:t>
            </a:r>
            <a:r>
              <a:rPr lang="en-US" sz="4400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c¸c</a:t>
            </a:r>
            <a:r>
              <a:rPr lang="en-US" sz="4400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 con đ· </a:t>
            </a:r>
            <a:r>
              <a:rPr lang="en-US" sz="4400" dirty="0" err="1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häc</a:t>
            </a:r>
            <a:endParaRPr lang="en-US" sz="4400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457200" y="1849438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4800" b="0">
                <a:latin typeface=".VnAvant" panose="020B7200000000000000" pitchFamily="34" charset="0"/>
              </a:rPr>
              <a:t>Ch÷ </a:t>
            </a:r>
            <a:r>
              <a:rPr lang="en-US" altLang="en-US" sz="4800" b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879725"/>
            <a:ext cx="2819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4800" b="0" kern="0" dirty="0" smtClean="0"/>
              <a:t>2.</a:t>
            </a:r>
            <a:r>
              <a:rPr lang="en-US" sz="4800" b="0" kern="0" dirty="0" smtClean="0">
                <a:latin typeface=".VnAvant" pitchFamily="34" charset="0"/>
              </a:rPr>
              <a:t>Ch÷</a:t>
            </a:r>
            <a:r>
              <a:rPr lang="en-US" sz="4800" b="0" kern="0" dirty="0" smtClean="0"/>
              <a:t> </a:t>
            </a:r>
            <a:r>
              <a:rPr lang="en-US" sz="4800" b="0" kern="0" dirty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910013"/>
            <a:ext cx="26670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4000" b="0" kern="0" dirty="0" smtClean="0">
                <a:latin typeface=".VnAvant" panose="020B7200000000000000" pitchFamily="34" charset="0"/>
              </a:rPr>
              <a:t>3.</a:t>
            </a:r>
            <a:r>
              <a:rPr lang="en-US" sz="4800" b="0" kern="0" dirty="0" smtClean="0">
                <a:latin typeface=".VnAvant" panose="020B7200000000000000" pitchFamily="34" charset="0"/>
              </a:rPr>
              <a:t>Ch÷ </a:t>
            </a:r>
            <a:r>
              <a:rPr lang="en-US" sz="4800" b="0" kern="0" dirty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644525" y="3344863"/>
            <a:ext cx="105537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600">
                <a:solidFill>
                  <a:srgbClr val="0000FF"/>
                </a:solidFill>
                <a:latin typeface=".VnAvant" panose="020B7200000000000000" pitchFamily="34" charset="0"/>
              </a:rPr>
              <a:t>nhµ bÕp</a:t>
            </a:r>
            <a:endParaRPr lang="en-US" altLang="en-US" sz="24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425" y="76200"/>
            <a:ext cx="9067800" cy="2590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0" kern="0" dirty="0" err="1" smtClean="0">
                <a:latin typeface=".VnAvant" pitchFamily="34" charset="0"/>
              </a:rPr>
              <a:t>Đ¸p</a:t>
            </a:r>
            <a:r>
              <a:rPr lang="en-US" b="0" kern="0" dirty="0" smtClean="0">
                <a:latin typeface=".VnAvant" pitchFamily="34" charset="0"/>
              </a:rPr>
              <a:t> ¸n </a:t>
            </a:r>
            <a:r>
              <a:rPr lang="en-US" b="0" kern="0" dirty="0" err="1" smtClean="0">
                <a:latin typeface=".VnAvant" pitchFamily="34" charset="0"/>
              </a:rPr>
              <a:t>đóng</a:t>
            </a:r>
            <a:r>
              <a:rPr lang="en-US" b="0" kern="0" dirty="0" smtClean="0">
                <a:latin typeface=".VnAvant" pitchFamily="34" charset="0"/>
              </a:rPr>
              <a:t> lµ ®¸p ¸n </a:t>
            </a:r>
            <a:r>
              <a:rPr lang="en-US" b="0" kern="0" dirty="0">
                <a:latin typeface=".VnAvant" pitchFamily="34" charset="0"/>
              </a:rPr>
              <a:t>2. </a:t>
            </a:r>
            <a:r>
              <a:rPr lang="en-US" b="0" kern="0" dirty="0" err="1">
                <a:latin typeface=".VnAvant" pitchFamily="34" charset="0"/>
              </a:rPr>
              <a:t>Trong</a:t>
            </a:r>
            <a:r>
              <a:rPr lang="en-US" b="0" kern="0" dirty="0">
                <a:latin typeface=".VnAvant" pitchFamily="34" charset="0"/>
              </a:rPr>
              <a:t> </a:t>
            </a:r>
            <a:r>
              <a:rPr lang="en-US" b="0" kern="0" dirty="0" err="1" smtClean="0">
                <a:latin typeface=".VnAvant" pitchFamily="34" charset="0"/>
              </a:rPr>
              <a:t>tõ</a:t>
            </a:r>
            <a:r>
              <a:rPr lang="en-US" b="0" kern="0" dirty="0" smtClean="0">
                <a:latin typeface=".VnAvant" pitchFamily="34" charset="0"/>
              </a:rPr>
              <a:t>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nh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µ </a:t>
            </a:r>
            <a:r>
              <a:rPr lang="en-US" b="0" kern="0" dirty="0" err="1" smtClean="0">
                <a:solidFill>
                  <a:srgbClr val="0070C0"/>
                </a:solidFill>
                <a:latin typeface=".VnAvant" pitchFamily="34" charset="0"/>
              </a:rPr>
              <a:t>bÕp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b="0" kern="0" dirty="0" err="1" smtClean="0">
                <a:latin typeface=".VnAvant" pitchFamily="34" charset="0"/>
              </a:rPr>
              <a:t>cã</a:t>
            </a:r>
            <a:r>
              <a:rPr lang="en-US" b="0" kern="0" dirty="0" smtClean="0">
                <a:latin typeface=".VnAvant" pitchFamily="34" charset="0"/>
              </a:rPr>
              <a:t> </a:t>
            </a:r>
            <a:r>
              <a:rPr lang="en-US" b="0" kern="0" dirty="0" err="1" smtClean="0">
                <a:latin typeface=".VnAvant" pitchFamily="34" charset="0"/>
              </a:rPr>
              <a:t>ch</a:t>
            </a:r>
            <a:r>
              <a:rPr lang="en-US" b="0" kern="0" dirty="0" smtClean="0">
                <a:latin typeface=".VnAvant" pitchFamily="34" charset="0"/>
              </a:rPr>
              <a:t>÷ </a:t>
            </a:r>
            <a:r>
              <a:rPr lang="en-US" b="0" kern="0" dirty="0" smtClean="0">
                <a:solidFill>
                  <a:srgbClr val="0070C0"/>
                </a:solidFill>
                <a:latin typeface=".VnAvant" pitchFamily="34" charset="0"/>
              </a:rPr>
              <a:t>a</a:t>
            </a:r>
            <a:r>
              <a:rPr lang="en-US" b="0" kern="0" dirty="0" smtClean="0">
                <a:latin typeface=".VnAvant" pitchFamily="34" charset="0"/>
              </a:rPr>
              <a:t> </a:t>
            </a:r>
            <a:r>
              <a:rPr lang="en-US" b="0" kern="0" dirty="0" err="1" smtClean="0">
                <a:latin typeface=".VnAvant" pitchFamily="34" charset="0"/>
              </a:rPr>
              <a:t>c¸c</a:t>
            </a:r>
            <a:r>
              <a:rPr lang="en-US" b="0" kern="0" dirty="0" smtClean="0">
                <a:latin typeface=".VnAvant" pitchFamily="34" charset="0"/>
              </a:rPr>
              <a:t> </a:t>
            </a:r>
            <a:r>
              <a:rPr lang="en-US" b="0" kern="0" dirty="0">
                <a:latin typeface=".VnAvant" pitchFamily="34" charset="0"/>
              </a:rPr>
              <a:t>con </a:t>
            </a:r>
            <a:r>
              <a:rPr lang="en-US" b="0" kern="0" dirty="0" smtClean="0">
                <a:latin typeface=".VnAvant" pitchFamily="34" charset="0"/>
              </a:rPr>
              <a:t>đ· </a:t>
            </a:r>
            <a:r>
              <a:rPr lang="en-US" b="0" kern="0" dirty="0" err="1" smtClean="0">
                <a:latin typeface=".VnAvant" pitchFamily="34" charset="0"/>
              </a:rPr>
              <a:t>häc</a:t>
            </a:r>
            <a:r>
              <a:rPr lang="en-US" b="0" kern="0" dirty="0">
                <a:latin typeface=".VnAvant" pitchFamily="34" charset="0"/>
              </a:rPr>
              <a:t/>
            </a:r>
            <a:br>
              <a:rPr lang="en-US" b="0" kern="0" dirty="0">
                <a:latin typeface=".VnAvant" pitchFamily="34" charset="0"/>
              </a:rPr>
            </a:br>
            <a:r>
              <a:rPr lang="en-US" b="0" kern="0" dirty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2095500"/>
            <a:ext cx="320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4800" b="0" kern="0" dirty="0"/>
              <a:t>2. </a:t>
            </a:r>
            <a:r>
              <a:rPr lang="en-US" sz="4800" b="0" kern="0" dirty="0" err="1" smtClean="0"/>
              <a:t>Chữ</a:t>
            </a:r>
            <a:r>
              <a:rPr lang="en-US" sz="4800" b="0" kern="0" dirty="0" smtClean="0"/>
              <a:t> </a:t>
            </a:r>
            <a:r>
              <a:rPr lang="en-US" sz="4800" b="0" kern="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sz="4800" b="0" kern="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95600" y="3352800"/>
            <a:ext cx="1447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60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altLang="en-US" sz="156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9800" y="3375025"/>
            <a:ext cx="1066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600">
                <a:solidFill>
                  <a:srgbClr val="CC3300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595563" y="28575"/>
            <a:ext cx="4191000" cy="692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400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</a:p>
        </p:txBody>
      </p:sp>
      <p:pic>
        <p:nvPicPr>
          <p:cNvPr id="11267" name="Picture 8" descr="A picture containing food, fabric&#10;&#10;Description automatically generat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01" b="62161"/>
          <a:stretch>
            <a:fillRect/>
          </a:stretch>
        </p:blipFill>
        <p:spPr bwMode="auto">
          <a:xfrm>
            <a:off x="6705600" y="4408488"/>
            <a:ext cx="23622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A picture containing food, fabric&#10;&#10;Description automatically genera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1" t="62161"/>
          <a:stretch>
            <a:fillRect/>
          </a:stretch>
        </p:blipFill>
        <p:spPr bwMode="auto">
          <a:xfrm>
            <a:off x="0" y="0"/>
            <a:ext cx="23622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95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5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4" grpId="1" animBg="1"/>
      <p:bldP spid="95234" grpId="2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460</Words>
  <Application>Microsoft Office PowerPoint</Application>
  <PresentationFormat>On-screen Show (4:3)</PresentationFormat>
  <Paragraphs>135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Times New Roman</vt:lpstr>
      <vt:lpstr>.VnBlack</vt:lpstr>
      <vt:lpstr>Arial Black</vt:lpstr>
      <vt:lpstr>UTM Charlemagne</vt:lpstr>
      <vt:lpstr>.VnAvant</vt:lpstr>
      <vt:lpstr>.VnAristote</vt:lpstr>
      <vt:lpstr>.VnArial Narrow</vt:lpstr>
      <vt:lpstr>.VnTime</vt:lpstr>
      <vt:lpstr>.VnAvantH</vt:lpstr>
      <vt:lpstr>.VnArial</vt:lpstr>
      <vt:lpstr>Arial</vt:lpstr>
      <vt:lpstr>.VnBlackH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8 LY DAO THANH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ANH</dc:creator>
  <cp:lastModifiedBy>Windows User</cp:lastModifiedBy>
  <cp:revision>389</cp:revision>
  <dcterms:created xsi:type="dcterms:W3CDTF">2009-03-12T15:37:18Z</dcterms:created>
  <dcterms:modified xsi:type="dcterms:W3CDTF">2021-09-16T15:30:29Z</dcterms:modified>
</cp:coreProperties>
</file>