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447800"/>
            <a:ext cx="8763000" cy="903762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SỞ GIÁO DỤC VÀ ĐÀO TẠO TP THÁI NGUYÊN</a:t>
            </a:r>
            <a:br>
              <a:rPr lang="en-US" sz="2400" b="0" dirty="0" smtClean="0"/>
            </a:br>
            <a:r>
              <a:rPr lang="en-US" sz="2400" b="0" dirty="0" smtClean="0"/>
              <a:t>TRƯỜNG MẦM NON QUANG TRUNG</a:t>
            </a:r>
            <a:endParaRPr lang="en-US" sz="2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286000"/>
            <a:ext cx="6172200" cy="4012722"/>
          </a:xfrm>
        </p:spPr>
        <p:txBody>
          <a:bodyPr/>
          <a:lstStyle/>
          <a:p>
            <a:pPr algn="ctr"/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thức</a:t>
            </a:r>
            <a: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vi-VN" sz="2000" b="0" dirty="0"/>
              <a:t>Đề tài : Dạy trẻ ghép đôi tương ứng 1-1</a:t>
            </a:r>
            <a:r>
              <a:rPr lang="vi-VN" sz="2000" b="0" dirty="0"/>
              <a:t/>
            </a:r>
            <a:br>
              <a:rPr lang="vi-VN" sz="2000" b="0" dirty="0"/>
            </a:br>
            <a:r>
              <a:rPr lang="vi-VN" sz="2000" b="0" dirty="0"/>
              <a:t>Chủ điểm : </a:t>
            </a:r>
            <a:r>
              <a:rPr lang="vi-VN" sz="2000" b="0" dirty="0" smtClean="0"/>
              <a:t>Thực vật</a:t>
            </a:r>
            <a:r>
              <a:rPr lang="vi-VN" sz="2000" b="0" dirty="0"/>
              <a:t/>
            </a:r>
            <a:br>
              <a:rPr lang="vi-VN" sz="2000" b="0" dirty="0"/>
            </a:br>
            <a:r>
              <a:rPr lang="vi-VN" sz="2000" b="0" dirty="0"/>
              <a:t>Đối tượng </a:t>
            </a:r>
            <a:r>
              <a:rPr lang="vi-VN" sz="2000" b="0" dirty="0" smtClean="0"/>
              <a:t>trẻ</a:t>
            </a:r>
            <a:r>
              <a:rPr lang="en-US" sz="2000" b="0" dirty="0" smtClean="0"/>
              <a:t>: </a:t>
            </a:r>
            <a:r>
              <a:rPr lang="vi-VN" sz="2000" b="0" dirty="0" smtClean="0"/>
              <a:t>4 -</a:t>
            </a:r>
            <a:r>
              <a:rPr lang="en-US" sz="2000" b="0" dirty="0" smtClean="0"/>
              <a:t> </a:t>
            </a:r>
            <a:r>
              <a:rPr lang="vi-VN" sz="2000" b="0" dirty="0"/>
              <a:t>5</a:t>
            </a:r>
            <a:r>
              <a:rPr lang="vi-VN" sz="2000" b="0" dirty="0" smtClean="0"/>
              <a:t> tuổ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b="0" dirty="0" smtClean="0"/>
          </a:p>
          <a:p>
            <a:pPr algn="ctr"/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vi-VN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b="0" dirty="0">
                <a:latin typeface="Times New Roman" pitchFamily="18" charset="0"/>
                <a:cs typeface="Times New Roman" pitchFamily="18" charset="0"/>
              </a:rPr>
              <a:t>Ngày dạy :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16/12/2016</a:t>
            </a:r>
            <a:r>
              <a:rPr lang="vi-VN" sz="2000" b="0" dirty="0"/>
              <a:t/>
            </a:r>
            <a:br>
              <a:rPr lang="vi-VN" sz="2000" b="0" dirty="0"/>
            </a:br>
            <a:r>
              <a:rPr lang="vi-VN" sz="2000" b="0" dirty="0"/>
              <a:t>Thời gian : 20- 22 phút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Tất </a:t>
            </a:r>
            <a:r>
              <a:rPr lang="vi-VN" dirty="0"/>
              <a:t>cả hoa đều có quả</a:t>
            </a:r>
          </a:p>
          <a:p>
            <a:r>
              <a:rPr lang="vi-VN" dirty="0"/>
              <a:t>- Cô xếp nhóm hoa- quả ra cho trẻ xem.</a:t>
            </a:r>
          </a:p>
          <a:p>
            <a:r>
              <a:rPr lang="vi-VN" dirty="0"/>
              <a:t>+ Lần lượt các bước như trên.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086600" y="2386145"/>
            <a:ext cx="1720192" cy="169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246155" y="2397868"/>
            <a:ext cx="1720192" cy="1695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3535342" y="2363871"/>
            <a:ext cx="1720192" cy="1695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1749500" y="2420142"/>
            <a:ext cx="1720192" cy="1695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0" y="2386145"/>
            <a:ext cx="1720192" cy="1695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8757" y="4384431"/>
            <a:ext cx="1688695" cy="1823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970077" y="4574062"/>
            <a:ext cx="1688695" cy="1823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3657600" y="4574062"/>
            <a:ext cx="1688695" cy="1823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562600" y="4564684"/>
            <a:ext cx="1688695" cy="1823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7118097" y="4498471"/>
            <a:ext cx="1688695" cy="18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/>
          </a:bodyPr>
          <a:lstStyle/>
          <a:p>
            <a:r>
              <a:rPr lang="vi-VN" b="1" dirty="0"/>
              <a:t>* Luyện tập cũng cố:</a:t>
            </a:r>
            <a:endParaRPr lang="vi-VN" dirty="0"/>
          </a:p>
          <a:p>
            <a:r>
              <a:rPr lang="vi-VN" dirty="0"/>
              <a:t>- Trẻ lấy đồ chơi của mình ra để xếp.</a:t>
            </a:r>
          </a:p>
          <a:p>
            <a:r>
              <a:rPr lang="vi-VN" dirty="0"/>
              <a:t>- Các con xếp tất cả hoa </a:t>
            </a:r>
            <a:r>
              <a:rPr lang="vi-VN" dirty="0" smtClean="0"/>
              <a:t>đào ra </a:t>
            </a:r>
            <a:r>
              <a:rPr lang="vi-VN" dirty="0"/>
              <a:t>và đếm xem có bao nhiêu bông hoa</a:t>
            </a:r>
            <a:r>
              <a:rPr lang="vi-VN" dirty="0" smtClean="0"/>
              <a:t>? ( 5 bông hoa đào)</a:t>
            </a:r>
            <a:endParaRPr lang="vi-VN" dirty="0"/>
          </a:p>
          <a:p>
            <a:r>
              <a:rPr lang="vi-VN" dirty="0"/>
              <a:t>- Dưới một bông hoa </a:t>
            </a:r>
            <a:r>
              <a:rPr lang="vi-VN" dirty="0" smtClean="0"/>
              <a:t>đào xếp </a:t>
            </a:r>
            <a:r>
              <a:rPr lang="vi-VN" dirty="0"/>
              <a:t>1 </a:t>
            </a:r>
            <a:r>
              <a:rPr lang="vi-VN" dirty="0" smtClean="0"/>
              <a:t>quả đào </a:t>
            </a:r>
            <a:r>
              <a:rPr lang="vi-VN" dirty="0"/>
              <a:t>và đếm xem có mấy quả</a:t>
            </a:r>
            <a:r>
              <a:rPr lang="vi-VN" dirty="0" smtClean="0"/>
              <a:t>?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44" y="5068468"/>
            <a:ext cx="1693399" cy="1693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296008" y="2971800"/>
            <a:ext cx="1702191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980320" y="2990557"/>
            <a:ext cx="1702191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3730870" y="2955388"/>
            <a:ext cx="1702191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5433061" y="2955388"/>
            <a:ext cx="1702191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7135252" y="2971800"/>
            <a:ext cx="1702191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1" y="5051032"/>
            <a:ext cx="1693399" cy="1693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068469"/>
            <a:ext cx="1693399" cy="1693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031"/>
            <a:ext cx="1693399" cy="1693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64" y="5051033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</a:t>
            </a:r>
            <a:r>
              <a:rPr lang="vi-VN" dirty="0" smtClean="0"/>
              <a:t>cầm hoa</a:t>
            </a:r>
            <a:r>
              <a:rPr lang="vi-VN" dirty="0"/>
              <a:t>, 1/2 trẻ </a:t>
            </a:r>
            <a:r>
              <a:rPr lang="vi-VN" dirty="0" smtClean="0"/>
              <a:t>cầm quả</a:t>
            </a:r>
            <a:r>
              <a:rPr lang="vi-VN" dirty="0"/>
              <a:t>, vừa đi vừa hát </a:t>
            </a:r>
            <a:r>
              <a:rPr lang="vi-VN" dirty="0" smtClean="0"/>
              <a:t>bài ‘Hoa kết trái’ khi </a:t>
            </a:r>
            <a:r>
              <a:rPr lang="vi-VN" dirty="0"/>
              <a:t>nghe cô nói </a:t>
            </a:r>
            <a:r>
              <a:rPr lang="vi-VN" dirty="0" smtClean="0"/>
              <a:t>“Kết </a:t>
            </a:r>
            <a:r>
              <a:rPr lang="vi-VN" dirty="0"/>
              <a:t>hoa với quả” thì các con kết theo yêu cầu của cô đề ra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 smtClean="0"/>
              <a:t>- </a:t>
            </a:r>
            <a:r>
              <a:rPr lang="vi-VN" dirty="0"/>
              <a:t>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7540" y="2628900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6" y="1904999"/>
            <a:ext cx="4876800" cy="3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</a:t>
            </a:r>
            <a:r>
              <a:rPr lang="vi-VN" b="1" dirty="0" smtClean="0"/>
              <a:t>động</a:t>
            </a:r>
          </a:p>
          <a:p>
            <a:endParaRPr lang="vi-VN" dirty="0"/>
          </a:p>
          <a:p>
            <a:r>
              <a:rPr lang="vi-VN" dirty="0"/>
              <a:t>- Cho trẻ nhắc lại </a:t>
            </a:r>
            <a:r>
              <a:rPr lang="vi-VN" dirty="0" smtClean="0"/>
              <a:t>tên </a:t>
            </a:r>
            <a:r>
              <a:rPr lang="vi-VN" dirty="0"/>
              <a:t>hoạt </a:t>
            </a:r>
            <a:r>
              <a:rPr lang="vi-VN" dirty="0" smtClean="0"/>
              <a:t>động.</a:t>
            </a:r>
            <a:endParaRPr lang="vi-VN" dirty="0"/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807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I.Mục đích yêu cầu: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1</a:t>
            </a:r>
            <a:r>
              <a:rPr lang="vi-VN" b="1" dirty="0"/>
              <a:t>. Kiến thức:</a:t>
            </a:r>
            <a:endParaRPr lang="vi-VN" dirty="0"/>
          </a:p>
          <a:p>
            <a:r>
              <a:rPr lang="vi-VN" b="1" dirty="0"/>
              <a:t>-  </a:t>
            </a:r>
            <a:r>
              <a:rPr lang="vi-VN" dirty="0"/>
              <a:t>Dạy trẻ nhận biết ghép đôi tương ứng 1-1 giữa 2 loại hoa – quả có quan hệ với nhau.   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Rèn cho trẻ kỹ năng xếp tương ứng 1-1, kỹ năng đếm và cất đồ chơi.</a:t>
            </a:r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Giáo dục trẻ</a:t>
            </a:r>
            <a:r>
              <a:rPr lang="vi-VN" b="1" dirty="0"/>
              <a:t> </a:t>
            </a:r>
            <a:r>
              <a:rPr lang="vi-VN" dirty="0"/>
              <a:t>có nề nếp tham gia vào các hoạt động biết giữ gìn đồ dùng đồ chơi, biết chăm sóc và bảo vệ môi trường.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r>
              <a:rPr lang="vi-VN" b="1" dirty="0"/>
              <a:t>II.Chuẩn bị: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457200"/>
            <a:ext cx="5715000" cy="5102352"/>
          </a:xfrm>
        </p:spPr>
        <p:txBody>
          <a:bodyPr/>
          <a:lstStyle/>
          <a:p>
            <a:pPr marL="0" indent="0">
              <a:buNone/>
            </a:pPr>
            <a:endParaRPr lang="vi-VN" b="1" dirty="0" smtClean="0"/>
          </a:p>
          <a:p>
            <a:r>
              <a:rPr lang="vi-VN" b="1" dirty="0" smtClean="0"/>
              <a:t>1, Chuẩn bị của cô</a:t>
            </a:r>
            <a:endParaRPr lang="vi-VN" dirty="0"/>
          </a:p>
          <a:p>
            <a:r>
              <a:rPr lang="vi-VN" dirty="0"/>
              <a:t>- Hoa đào- quả đào.</a:t>
            </a:r>
          </a:p>
          <a:p>
            <a:r>
              <a:rPr lang="vi-VN" dirty="0"/>
              <a:t>- Hoa táo- quả táo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 smtClean="0"/>
              <a:t>- Địa điểm: Lớp học sạch sẽ,đảm bảo an toàn.</a:t>
            </a:r>
          </a:p>
          <a:p>
            <a:r>
              <a:rPr lang="vi-VN" b="1" dirty="0" smtClean="0"/>
              <a:t>2, Chuẩn bị của trẻ</a:t>
            </a:r>
          </a:p>
          <a:p>
            <a:r>
              <a:rPr lang="vi-VN" dirty="0"/>
              <a:t>- Mỗi trẻ 1 hoa đào- quả táo.</a:t>
            </a:r>
          </a:p>
          <a:p>
            <a:r>
              <a:rPr lang="vi-VN" dirty="0"/>
              <a:t>- Rá cho trẻ để đồ </a:t>
            </a:r>
            <a:r>
              <a:rPr lang="vi-VN" dirty="0" smtClean="0"/>
              <a:t>chơi</a:t>
            </a:r>
          </a:p>
          <a:p>
            <a:r>
              <a:rPr lang="vi-VN" dirty="0" smtClean="0"/>
              <a:t>-Tâm thế sẵn sàng vào giờ 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/>
              <a:t>Hoạt động 1: Ổn định tổ chức</a:t>
            </a:r>
            <a:endParaRPr lang="vi-VN" dirty="0"/>
          </a:p>
          <a:p>
            <a:r>
              <a:rPr lang="vi-VN" b="1" dirty="0"/>
              <a:t>* Trò </a:t>
            </a:r>
            <a:r>
              <a:rPr lang="vi-VN" b="1" dirty="0" smtClean="0"/>
              <a:t>chuyện:</a:t>
            </a:r>
            <a:endParaRPr lang="vi-VN" dirty="0" smtClean="0"/>
          </a:p>
          <a:p>
            <a:r>
              <a:rPr lang="vi-VN" dirty="0" smtClean="0"/>
              <a:t>- Cho </a:t>
            </a:r>
            <a:r>
              <a:rPr lang="vi-VN" dirty="0"/>
              <a:t>trẻ xem một số hình ảnh về một số loại quả quanh ta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- Đặt câu hỏi gợi ý cho trẻ nói về các loại quả đó, nói lên công dụng của một số loại quả đó.</a:t>
            </a:r>
          </a:p>
          <a:p>
            <a:r>
              <a:rPr lang="vi-VN" dirty="0"/>
              <a:t>- Giáo dục trẻ biết yêu thiên nhiên, </a:t>
            </a:r>
            <a:r>
              <a:rPr lang="vi-VN" dirty="0" smtClean="0"/>
              <a:t>yêu </a:t>
            </a:r>
            <a:r>
              <a:rPr lang="vi-VN" dirty="0"/>
              <a:t>mến mọi người.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pPr marL="0" indent="0">
              <a:buNone/>
            </a:pPr>
            <a:r>
              <a:rPr lang="vi-VN" b="1" dirty="0" smtClean="0"/>
              <a:t> Hoạt động 2: Tiến hành hoạt động</a:t>
            </a:r>
            <a:endParaRPr lang="vi-VN" dirty="0" smtClean="0"/>
          </a:p>
          <a:p>
            <a:r>
              <a:rPr lang="vi-VN" b="1" dirty="0" smtClean="0"/>
              <a:t>* Phần 1:Ôn đếm đến 5:</a:t>
            </a:r>
            <a:endParaRPr lang="vi-VN" dirty="0" smtClean="0"/>
          </a:p>
          <a:p>
            <a:r>
              <a:rPr lang="vi-VN" dirty="0" smtClean="0"/>
              <a:t>- </a:t>
            </a:r>
            <a:r>
              <a:rPr lang="vi-VN" dirty="0"/>
              <a:t>Cô cho trẻ đếm các loại quả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55128"/>
            <a:ext cx="4286250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143832"/>
            <a:ext cx="4078458" cy="33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/>
          <a:lstStyle/>
          <a:p>
            <a:r>
              <a:rPr lang="vi-VN" dirty="0"/>
              <a:t>- Cho cả lớp đếm 2 lần.</a:t>
            </a:r>
          </a:p>
          <a:p>
            <a:r>
              <a:rPr lang="vi-VN" dirty="0"/>
              <a:t>- Lần 2: Gọi một vài cá nhân đếm cho trẻ xem biểu tượng số 5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/>
              <a:t>- Cả lớp đếm lại 1 lần.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360045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Phần 2: Cung cấp kiến thức mới ( Ghép đôi tương ứng 1-1).</a:t>
            </a:r>
            <a:endParaRPr lang="vi-VN" dirty="0"/>
          </a:p>
          <a:p>
            <a:r>
              <a:rPr lang="vi-VN" dirty="0"/>
              <a:t>- Cô giới thiệu cho trẻ xem các loại quả.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6858000" cy="40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đếm xem có mấy </a:t>
            </a:r>
            <a:r>
              <a:rPr lang="vi-VN" dirty="0" smtClean="0"/>
              <a:t>quả táo – hoa táo.</a:t>
            </a:r>
            <a:endParaRPr lang="vi-VN" dirty="0"/>
          </a:p>
          <a:p>
            <a:r>
              <a:rPr lang="vi-VN" dirty="0"/>
              <a:t>- Dưới 1 bông hoa cô xếp 1 quả</a:t>
            </a:r>
            <a:r>
              <a:rPr lang="vi-VN" dirty="0" smtClean="0"/>
              <a:t>.</a:t>
            </a:r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8757" y="4384431"/>
            <a:ext cx="1688695" cy="182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6200" y="2295533"/>
            <a:ext cx="1720192" cy="1695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1831067" y="2267625"/>
            <a:ext cx="1720192" cy="1695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3546570" y="2267626"/>
            <a:ext cx="1720192" cy="16950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248005" y="22676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010400" y="2278063"/>
            <a:ext cx="1720192" cy="16950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989942" y="4267200"/>
            <a:ext cx="1688695" cy="18235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3581584" y="4259884"/>
            <a:ext cx="1688695" cy="18235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48576" y="4348980"/>
            <a:ext cx="1688695" cy="18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không?( Dạ có)</a:t>
            </a:r>
          </a:p>
          <a:p>
            <a:r>
              <a:rPr lang="vi-VN" dirty="0"/>
              <a:t>+ Vậy số hoa và như thế nào với nhau? (không </a:t>
            </a:r>
            <a:r>
              <a:rPr lang="vi-VN" dirty="0" smtClean="0"/>
              <a:t>bằng </a:t>
            </a:r>
            <a:r>
              <a:rPr lang="vi-VN" dirty="0"/>
              <a:t>nhau)</a:t>
            </a:r>
          </a:p>
          <a:p>
            <a:r>
              <a:rPr lang="vi-VN" dirty="0"/>
              <a:t>+ Vậy số hoa nhiều hơn số quả là mấy? </a:t>
            </a:r>
            <a:r>
              <a:rPr lang="vi-VN" dirty="0" smtClean="0"/>
              <a:t>( Là 1)</a:t>
            </a:r>
            <a:endParaRPr lang="vi-VN" dirty="0"/>
          </a:p>
          <a:p>
            <a:r>
              <a:rPr lang="vi-VN" dirty="0" smtClean="0"/>
              <a:t>Muốn </a:t>
            </a:r>
            <a:r>
              <a:rPr lang="vi-VN" dirty="0"/>
              <a:t>số hoa và số quả bằng nhau thì phải làm gì</a:t>
            </a:r>
            <a:r>
              <a:rPr lang="vi-VN" dirty="0" smtClean="0"/>
              <a:t>?</a:t>
            </a:r>
          </a:p>
          <a:p>
            <a:r>
              <a:rPr lang="vi-VN" dirty="0" smtClean="0"/>
              <a:t>(Thêm 1 quả táo)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/>
              <a:t>+ Vậy số quả và số hoa như thế nào </a:t>
            </a:r>
            <a:r>
              <a:rPr lang="vi-VN" dirty="0" smtClean="0"/>
              <a:t>với nhau?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2417297" y="3200400"/>
            <a:ext cx="1688695" cy="182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14975"/>
            <a:ext cx="20574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480</Words>
  <Application>Microsoft Office PowerPoint</Application>
  <PresentationFormat>On-screen Show (4:3)</PresentationFormat>
  <Paragraphs>99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SỞ GIÁO DỤC VÀ ĐÀO TẠO TP THÁI NGUYÊN TRƯỜNG MẦM NON QUANG TRUNG</vt:lpstr>
      <vt:lpstr>I.Mục đích yêu cầu: </vt:lpstr>
      <vt:lpstr>II.Chuẩn bị: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Admin</cp:lastModifiedBy>
  <cp:revision>9</cp:revision>
  <dcterms:created xsi:type="dcterms:W3CDTF">2016-12-16T00:07:03Z</dcterms:created>
  <dcterms:modified xsi:type="dcterms:W3CDTF">2016-12-16T01:38:28Z</dcterms:modified>
</cp:coreProperties>
</file>